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5" r:id="rId46"/>
    <p:sldId id="354" r:id="rId47"/>
    <p:sldId id="356" r:id="rId48"/>
    <p:sldId id="357" r:id="rId49"/>
    <p:sldId id="359" r:id="rId50"/>
    <p:sldId id="360" r:id="rId51"/>
    <p:sldId id="36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e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e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emf"/><Relationship Id="rId4" Type="http://schemas.openxmlformats.org/officeDocument/2006/relationships/image" Target="../media/image40.emf"/><Relationship Id="rId9" Type="http://schemas.openxmlformats.org/officeDocument/2006/relationships/image" Target="../media/image4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DBCC5-503F-43A8-A994-E936DEB7238E}"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296841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DBCC5-503F-43A8-A994-E936DEB7238E}"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170829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DBCC5-503F-43A8-A994-E936DEB7238E}"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301757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DBCC5-503F-43A8-A994-E936DEB7238E}"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398210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9DBCC5-503F-43A8-A994-E936DEB7238E}"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76549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9DBCC5-503F-43A8-A994-E936DEB7238E}"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229947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9DBCC5-503F-43A8-A994-E936DEB7238E}" type="datetimeFigureOut">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84447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DBCC5-503F-43A8-A994-E936DEB7238E}" type="datetimeFigureOut">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170735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DBCC5-503F-43A8-A994-E936DEB7238E}" type="datetimeFigureOut">
              <a:rPr lang="en-US" smtClean="0"/>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26242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9DBCC5-503F-43A8-A994-E936DEB7238E}"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359586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9DBCC5-503F-43A8-A994-E936DEB7238E}"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t>‹#›</a:t>
            </a:fld>
            <a:endParaRPr lang="en-US"/>
          </a:p>
        </p:txBody>
      </p:sp>
    </p:spTree>
    <p:extLst>
      <p:ext uri="{BB962C8B-B14F-4D97-AF65-F5344CB8AC3E}">
        <p14:creationId xmlns:p14="http://schemas.microsoft.com/office/powerpoint/2010/main" val="88939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DBCC5-503F-43A8-A994-E936DEB7238E}" type="datetimeFigureOut">
              <a:rPr lang="en-US" smtClean="0"/>
              <a:t>3/26/2022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3587A-0525-41DC-8E2E-D4021F46D68A}" type="slidenum">
              <a:rPr lang="en-US" smtClean="0"/>
              <a:t>‹#›</a:t>
            </a:fld>
            <a:endParaRPr lang="en-US"/>
          </a:p>
        </p:txBody>
      </p:sp>
    </p:spTree>
    <p:extLst>
      <p:ext uri="{BB962C8B-B14F-4D97-AF65-F5344CB8AC3E}">
        <p14:creationId xmlns:p14="http://schemas.microsoft.com/office/powerpoint/2010/main" val="40126817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 Id="rId14" Type="http://schemas.openxmlformats.org/officeDocument/2006/relationships/image" Target="../media/image14.wmf"/></Relationships>
</file>

<file path=ppt/slides/_rels/slide27.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2.bin"/><Relationship Id="rId14" Type="http://schemas.openxmlformats.org/officeDocument/2006/relationships/image" Target="../media/image21.wmf"/></Relationships>
</file>

<file path=ppt/slides/_rels/slide2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5.bin"/><Relationship Id="rId18" Type="http://schemas.openxmlformats.org/officeDocument/2006/relationships/image" Target="../media/image44.wmf"/><Relationship Id="rId3" Type="http://schemas.openxmlformats.org/officeDocument/2006/relationships/oleObject" Target="../embeddings/oleObject30.bin"/><Relationship Id="rId21" Type="http://schemas.openxmlformats.org/officeDocument/2006/relationships/image" Target="../media/image46.wmf"/><Relationship Id="rId7" Type="http://schemas.openxmlformats.org/officeDocument/2006/relationships/oleObject" Target="../embeddings/oleObject32.bin"/><Relationship Id="rId12" Type="http://schemas.openxmlformats.org/officeDocument/2006/relationships/image" Target="../media/image41.emf"/><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43.emf"/><Relationship Id="rId20" Type="http://schemas.openxmlformats.org/officeDocument/2006/relationships/image" Target="../media/image45.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40.emf"/><Relationship Id="rId19" Type="http://schemas.openxmlformats.org/officeDocument/2006/relationships/oleObject" Target="../embeddings/oleObject38.bin"/><Relationship Id="rId4" Type="http://schemas.openxmlformats.org/officeDocument/2006/relationships/image" Target="../media/image37.wmf"/><Relationship Id="rId9" Type="http://schemas.openxmlformats.org/officeDocument/2006/relationships/oleObject" Target="../embeddings/oleObject33.bin"/><Relationship Id="rId14" Type="http://schemas.openxmlformats.org/officeDocument/2006/relationships/image" Target="../media/image42.wmf"/><Relationship Id="rId22" Type="http://schemas.openxmlformats.org/officeDocument/2006/relationships/image" Target="../media/image4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4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312" y="2041741"/>
            <a:ext cx="9144000" cy="816867"/>
          </a:xfrm>
        </p:spPr>
        <p:txBody>
          <a:bodyPr>
            <a:normAutofit/>
          </a:bodyPr>
          <a:lstStyle/>
          <a:p>
            <a:r>
              <a:rPr lang="en-US" sz="4800" dirty="0">
                <a:latin typeface="Arial Black" panose="020B0A04020102020204" pitchFamily="34" charset="0"/>
              </a:rPr>
              <a:t>ME 322: Machine Design</a:t>
            </a:r>
          </a:p>
        </p:txBody>
      </p:sp>
      <p:sp>
        <p:nvSpPr>
          <p:cNvPr id="3" name="Subtitle 2"/>
          <p:cNvSpPr>
            <a:spLocks noGrp="1"/>
          </p:cNvSpPr>
          <p:nvPr>
            <p:ph type="subTitle" idx="1"/>
          </p:nvPr>
        </p:nvSpPr>
        <p:spPr>
          <a:xfrm>
            <a:off x="1506146" y="3326164"/>
            <a:ext cx="9144000" cy="1027135"/>
          </a:xfrm>
        </p:spPr>
        <p:txBody>
          <a:bodyPr>
            <a:noAutofit/>
          </a:bodyPr>
          <a:lstStyle/>
          <a:p>
            <a:r>
              <a:rPr lang="en-US" sz="4800" b="1" dirty="0">
                <a:latin typeface="Arial" panose="020B0604020202020204" pitchFamily="34" charset="0"/>
                <a:cs typeface="Arial" panose="020B0604020202020204" pitchFamily="34" charset="0"/>
              </a:rPr>
              <a:t>Rolling Contact Bearings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57" y="4462704"/>
            <a:ext cx="2160240" cy="2179189"/>
          </a:xfrm>
          <a:prstGeom prst="rect">
            <a:avLst/>
          </a:prstGeom>
        </p:spPr>
      </p:pic>
      <p:sp>
        <p:nvSpPr>
          <p:cNvPr id="5" name="TextBox 4"/>
          <p:cNvSpPr txBox="1"/>
          <p:nvPr/>
        </p:nvSpPr>
        <p:spPr>
          <a:xfrm>
            <a:off x="6537875" y="5229134"/>
            <a:ext cx="3624710" cy="584775"/>
          </a:xfrm>
          <a:prstGeom prst="rect">
            <a:avLst/>
          </a:prstGeom>
          <a:noFill/>
        </p:spPr>
        <p:txBody>
          <a:bodyPr wrap="none" rtlCol="0">
            <a:spAutoFit/>
          </a:bodyPr>
          <a:lstStyle/>
          <a:p>
            <a:r>
              <a:rPr lang="en-IN" sz="3200" b="1" dirty="0" err="1">
                <a:latin typeface="Arial" panose="020B0604020202020204" pitchFamily="34" charset="0"/>
                <a:cs typeface="Arial" panose="020B0604020202020204" pitchFamily="34" charset="0"/>
              </a:rPr>
              <a:t>Prof.</a:t>
            </a:r>
            <a:r>
              <a:rPr lang="en-IN" sz="3200" b="1" dirty="0">
                <a:latin typeface="Arial" panose="020B0604020202020204" pitchFamily="34" charset="0"/>
                <a:cs typeface="Arial" panose="020B0604020202020204" pitchFamily="34" charset="0"/>
              </a:rPr>
              <a:t> S. K. </a:t>
            </a:r>
            <a:r>
              <a:rPr lang="en-IN" sz="3200" b="1" dirty="0" err="1">
                <a:latin typeface="Arial" panose="020B0604020202020204" pitchFamily="34" charset="0"/>
                <a:cs typeface="Arial" panose="020B0604020202020204" pitchFamily="34" charset="0"/>
              </a:rPr>
              <a:t>Kakoty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70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nSpc>
                <a:spcPct val="160000"/>
              </a:lnSpc>
              <a:buNone/>
            </a:pPr>
            <a:r>
              <a:rPr lang="en-IN" sz="2400" b="1" dirty="0">
                <a:latin typeface="Arial" panose="020B0604020202020204" pitchFamily="34" charset="0"/>
                <a:ea typeface="Calibri" panose="020F0502020204030204" pitchFamily="34" charset="0"/>
                <a:cs typeface="Arial" panose="020B0604020202020204" pitchFamily="34" charset="0"/>
              </a:rPr>
              <a:t>Cylindrical roller bearing</a:t>
            </a:r>
          </a:p>
          <a:p>
            <a:pPr>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When maximum load carrying capacity is required in a given space, the point contact in ball bearing is replaced by the line contact of roller bearing. </a:t>
            </a:r>
          </a:p>
          <a:p>
            <a:pPr>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A cylindrical roller bearing consists of relatively short rollers that are positioned and guided by the cage.</a:t>
            </a:r>
          </a:p>
          <a:p>
            <a:pPr marL="0" indent="0">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advantages of Cylindrical roller bearing are:</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Due to line contact between rollers and races, the radial load carrying capacity of the cylindrical roller bearing is very high.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Cylindrical roller bearing is more rigid than ball bearing.</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coefficient of friction is low and frictional loss is less in high-speed applications.</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b="1"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959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disadvantages of cylindrical roller bearings are:</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In general, cylindrical roller bearing cannot take thrust load.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Cylindrical roller bearing is not self-aligning. It cannot tolerate misalignment. It needs precise alignment between axes of the shaft and the bore of the housing.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Cylindrical roller bearing generates more noise.</a:t>
            </a:r>
            <a:endParaRPr lang="en-US" sz="2000" dirty="0">
              <a:latin typeface="Arial" panose="020B0604020202020204" pitchFamily="34" charset="0"/>
              <a:cs typeface="Arial" panose="020B0604020202020204" pitchFamily="34" charset="0"/>
            </a:endParaRPr>
          </a:p>
          <a:p>
            <a:pPr marL="0" indent="0">
              <a:lnSpc>
                <a:spcPct val="160000"/>
              </a:lnSpc>
              <a:buNone/>
            </a:pPr>
            <a:endParaRPr lang="en-US" sz="2000" b="1"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1402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nSpc>
                <a:spcPct val="160000"/>
              </a:lnSpc>
              <a:buNone/>
            </a:pPr>
            <a:r>
              <a:rPr lang="en-IN" sz="2400" b="1" dirty="0">
                <a:latin typeface="Arial" panose="020B0604020202020204" pitchFamily="34" charset="0"/>
                <a:ea typeface="Calibri" panose="020F0502020204030204" pitchFamily="34" charset="0"/>
                <a:cs typeface="Arial" panose="020B0604020202020204" pitchFamily="34" charset="0"/>
              </a:rPr>
              <a:t>Angular contact bearing</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In angular contact bearing, the grooves in inner and outer races are so shaped that the line of reaction at the contact between balls and races makes an angle with the axis of the bearing. </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This reaction has two components—radial and axial. </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Therefore, angular contact bearing can take radial and thrust loads. </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Angular contact bearings are often used in pairs, either side by side or at the opposite ends of the shaft, in order to take the thrust load in both directions. </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These bearings are assembled with a specific magnitude of pre-load.</a:t>
            </a:r>
            <a:endParaRPr lang="en-US" sz="2000" dirty="0">
              <a:latin typeface="Arial" panose="020B0604020202020204" pitchFamily="34" charset="0"/>
              <a:cs typeface="Arial" panose="020B0604020202020204" pitchFamily="34" charset="0"/>
            </a:endParaRPr>
          </a:p>
          <a:p>
            <a:pPr marL="0" indent="0">
              <a:lnSpc>
                <a:spcPct val="160000"/>
              </a:lnSpc>
              <a:buNone/>
            </a:pPr>
            <a:endParaRPr lang="en-IN" sz="2400" b="1"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b="1"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100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advantages of angular contact bearing are</a:t>
            </a:r>
          </a:p>
          <a:p>
            <a:pPr>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Angular contact bearing can take both radial and thrust loads.</a:t>
            </a:r>
          </a:p>
          <a:p>
            <a:pPr>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In angular contact bearing, one side of the groove in the outer race is cut away to permit the insertion of larger number of balls than that of deep groove ball bearing. This permits the bearing to carry relatively large axial and radial loads. Therefore, the load carrying capacity of angular contact bearing is more than that of deep groove ball bearing. </a:t>
            </a:r>
            <a:endParaRPr lang="en-US" sz="2000" dirty="0">
              <a:latin typeface="Arial" panose="020B0604020202020204" pitchFamily="34" charset="0"/>
              <a:cs typeface="Arial" panose="020B0604020202020204" pitchFamily="34" charset="0"/>
            </a:endParaRPr>
          </a:p>
          <a:p>
            <a:pPr marL="0" indent="0">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disadvantages of angular contact bearing are:</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Two bearings are required to take thrust load in both directions.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angular contact bearing must be mounted without axial play.</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angular contact bearing requires initial Pre-loading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b="1"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853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fontScale="92500" lnSpcReduction="10000"/>
          </a:bodyPr>
          <a:lstStyle/>
          <a:p>
            <a:pPr marL="0" indent="0">
              <a:lnSpc>
                <a:spcPct val="160000"/>
              </a:lnSpc>
              <a:buNone/>
            </a:pPr>
            <a:r>
              <a:rPr lang="en-IN" sz="2400" b="1" dirty="0">
                <a:latin typeface="Arial" panose="020B0604020202020204" pitchFamily="34" charset="0"/>
                <a:ea typeface="Calibri" panose="020F0502020204030204" pitchFamily="34" charset="0"/>
                <a:cs typeface="Arial" panose="020B0604020202020204" pitchFamily="34" charset="0"/>
              </a:rPr>
              <a:t>Self aligning bearing</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There are two types of self aligning rolling contact bearings</a:t>
            </a:r>
          </a:p>
          <a:p>
            <a:pPr lvl="1">
              <a:lnSpc>
                <a:spcPct val="160000"/>
              </a:lnSpc>
              <a:buFont typeface="Wingdings" panose="05000000000000000000" pitchFamily="2" charset="2"/>
              <a:buChar char="Ø"/>
            </a:pPr>
            <a:r>
              <a:rPr lang="en-IN" sz="2000" dirty="0">
                <a:latin typeface="Arial" panose="020B0604020202020204" pitchFamily="34" charset="0"/>
                <a:ea typeface="Calibri" panose="020F0502020204030204" pitchFamily="34" charset="0"/>
                <a:cs typeface="Arial" panose="020B0604020202020204" pitchFamily="34" charset="0"/>
              </a:rPr>
              <a:t>Self aligning ball bearing</a:t>
            </a:r>
          </a:p>
          <a:p>
            <a:pPr lvl="1">
              <a:lnSpc>
                <a:spcPct val="160000"/>
              </a:lnSpc>
              <a:buFont typeface="Wingdings" panose="05000000000000000000" pitchFamily="2" charset="2"/>
              <a:buChar char="Ø"/>
            </a:pPr>
            <a:r>
              <a:rPr lang="en-IN" sz="2000" dirty="0">
                <a:latin typeface="Arial" panose="020B0604020202020204" pitchFamily="34" charset="0"/>
                <a:ea typeface="Calibri" panose="020F0502020204030204" pitchFamily="34" charset="0"/>
                <a:cs typeface="Arial" panose="020B0604020202020204" pitchFamily="34" charset="0"/>
              </a:rPr>
              <a:t>Spherical roller bearing</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In self aligning ball bearing, the assembly of the shaft, the inner race and the balls with cage can freely roll and adjust itself to the angular misalignment of the shaft.</a:t>
            </a:r>
          </a:p>
          <a:p>
            <a:pPr>
              <a:lnSpc>
                <a:spcPct val="160000"/>
              </a:lnSpc>
            </a:pPr>
            <a:r>
              <a:rPr lang="en-IN" sz="2000" dirty="0">
                <a:latin typeface="Arial" panose="020B0604020202020204" pitchFamily="34" charset="0"/>
                <a:ea typeface="Calibri" panose="020F0502020204030204" pitchFamily="34" charset="0"/>
                <a:cs typeface="Arial" panose="020B0604020202020204" pitchFamily="34" charset="0"/>
              </a:rPr>
              <a:t>Compared with the self aligning ball bearing, the spherical roller bearing can carry relatively high radial and thrust loads. </a:t>
            </a:r>
          </a:p>
          <a:p>
            <a:pPr>
              <a:lnSpc>
                <a:spcPct val="160000"/>
              </a:lnSpc>
            </a:pPr>
            <a:r>
              <a:rPr lang="en-IN" sz="2100" dirty="0">
                <a:latin typeface="Arial" panose="020B0604020202020204" pitchFamily="34" charset="0"/>
                <a:cs typeface="Arial" panose="020B0604020202020204" pitchFamily="34" charset="0"/>
              </a:rPr>
              <a:t>Both types of self-aligning bearing permit minor angular misalignment of the shaft relative to the housing. They are therefore particularly suitable for applications where misalignment can arise due to errors in mounting or due to deflection of the shaft.</a:t>
            </a:r>
          </a:p>
          <a:p>
            <a:pPr marL="0" indent="0">
              <a:lnSpc>
                <a:spcPct val="160000"/>
              </a:lnSpc>
              <a:buNone/>
            </a:pPr>
            <a:r>
              <a:rPr lang="en-IN" sz="2100" dirty="0">
                <a:latin typeface="Arial" panose="020B0604020202020204" pitchFamily="34" charset="0"/>
                <a:cs typeface="Arial" panose="020B0604020202020204" pitchFamily="34" charset="0"/>
              </a:rPr>
              <a:t>They are used in agricultural machinery, ventilators, and railway axle-boxes.</a:t>
            </a:r>
            <a:endParaRPr lang="en-US" sz="2100" dirty="0">
              <a:latin typeface="Arial" panose="020B0604020202020204" pitchFamily="34" charset="0"/>
              <a:cs typeface="Arial" panose="020B0604020202020204" pitchFamily="34" charset="0"/>
            </a:endParaRPr>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cs typeface="Arial" panose="020B0604020202020204" pitchFamily="34" charset="0"/>
            </a:endParaRPr>
          </a:p>
          <a:p>
            <a:pPr marL="0" indent="0">
              <a:lnSpc>
                <a:spcPct val="160000"/>
              </a:lnSpc>
              <a:buNone/>
            </a:pPr>
            <a:endParaRPr lang="en-US" sz="2000"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b="1" dirty="0"/>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5073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5"/>
            <a:ext cx="10515600" cy="6480313"/>
          </a:xfrm>
        </p:spPr>
        <p:txBody>
          <a:bodyPr>
            <a:normAutofit fontScale="55000" lnSpcReduction="20000"/>
          </a:bodyPr>
          <a:lstStyle/>
          <a:p>
            <a:pPr marL="0" indent="0">
              <a:lnSpc>
                <a:spcPct val="160000"/>
              </a:lnSpc>
              <a:buNone/>
            </a:pPr>
            <a:r>
              <a:rPr lang="en-IN" sz="3400" b="1" dirty="0">
                <a:latin typeface="Arial" panose="020B0604020202020204" pitchFamily="34" charset="0"/>
                <a:ea typeface="Calibri" panose="020F0502020204030204" pitchFamily="34" charset="0"/>
                <a:cs typeface="Arial" panose="020B0604020202020204" pitchFamily="34" charset="0"/>
              </a:rPr>
              <a:t>Tapper roller bearing</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The taper roller bearing consists of rolling elements in the form of a frustum of cone.</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They are arranged in such a way that the axes of individual rolling elements intersect in a common apex point on the axis of the bearing.</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In taper roller bearing, the line of resultant reaction through the rolling elements makes an angle with the axis of the bearing.</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Therefore, taper roller bearing can carry both radial and axial loads. In fact, the presence of either component results in the other, acting on the bearing.</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In other words, a taper roller bearing subjected to pure radial load induces a thrust component and vice versa. Therefore, taper roller bearings are always used in pairs to balance the thrust component.</a:t>
            </a:r>
          </a:p>
          <a:p>
            <a:pPr algn="just">
              <a:lnSpc>
                <a:spcPct val="160000"/>
              </a:lnSpc>
            </a:pPr>
            <a:r>
              <a:rPr lang="en-IN" sz="3200" dirty="0">
                <a:latin typeface="Arial" panose="020B0604020202020204" pitchFamily="34" charset="0"/>
                <a:ea typeface="Calibri" panose="020F0502020204030204" pitchFamily="34" charset="0"/>
                <a:cs typeface="Arial" panose="020B0604020202020204" pitchFamily="34" charset="0"/>
              </a:rPr>
              <a:t>Taper roller bearing has separable construction. The outer ring is called `cup' and the Inner ring is called 'cone'. The cup is separable from the remainder assembly of the bearing elements including the rollers, cage and the cone.</a:t>
            </a:r>
          </a:p>
        </p:txBody>
      </p:sp>
    </p:spTree>
    <p:extLst>
      <p:ext uri="{BB962C8B-B14F-4D97-AF65-F5344CB8AC3E}">
        <p14:creationId xmlns:p14="http://schemas.microsoft.com/office/powerpoint/2010/main" val="7004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fontScale="92500" lnSpcReduction="10000"/>
          </a:bodyPr>
          <a:lstStyle/>
          <a:p>
            <a:pPr marL="0" indent="0" algn="just">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advantages of Tapper roller bearings are</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Taper roller bearing can take heavy radial and thrust loads.</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Taper roller bearing has more rigidity.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Taper roller bearing can be easily assembled and disassembled due to separable parts.</a:t>
            </a:r>
          </a:p>
          <a:p>
            <a:pPr marL="0" indent="0" algn="just">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disadvantages of Tapper roller bearings are</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It is necessary to use two taper roller bearings on the shaft to balance the axial force.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It is necessary to adjust the axial position of the bearing with pre-load. It is essential to coincide the apex of the cone with the common apex of the rolling elements. </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Taper roller bearing cannot tolerate misalignment between the axes of the shaft and the housing bore. </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Taper roller bearings are costly. </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Taper roller bearings are used for cars and trucks, propeller shafts and differentials, railroad axle-boxes and as large size bearings in rolling mills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044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gn="just">
              <a:lnSpc>
                <a:spcPct val="150000"/>
              </a:lnSpc>
              <a:buNone/>
            </a:pPr>
            <a:r>
              <a:rPr lang="en-US" sz="2400" b="1" dirty="0">
                <a:latin typeface="Arial" panose="020B0604020202020204" pitchFamily="34" charset="0"/>
                <a:cs typeface="Arial" panose="020B0604020202020204" pitchFamily="34" charset="0"/>
              </a:rPr>
              <a:t>Thrust ball bearing</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A thrust ball bearing consists of a row of balls running between two rings-the shaft ring and the housing ring. </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Thrust ball bearing carries thrust load in only one direction and cannot carry any radial load.</a:t>
            </a:r>
          </a:p>
          <a:p>
            <a:pPr marL="0" indent="0" algn="just">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major advantage of thrust bearing is:</a:t>
            </a:r>
          </a:p>
          <a:p>
            <a:pPr algn="just">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use of a large number of balls results in high thrust load carrying capacity in smaller space.</a:t>
            </a:r>
          </a:p>
          <a:p>
            <a:pPr marL="0" indent="0" algn="just">
              <a:lnSpc>
                <a:spcPct val="150000"/>
              </a:lnSpc>
              <a:buNone/>
            </a:pPr>
            <a:r>
              <a:rPr lang="en-IN" sz="2000" b="1" dirty="0">
                <a:latin typeface="Arial" panose="020B0604020202020204" pitchFamily="34" charset="0"/>
                <a:ea typeface="Calibri" panose="020F0502020204030204" pitchFamily="34" charset="0"/>
                <a:cs typeface="Arial" panose="020B0604020202020204" pitchFamily="34" charset="0"/>
              </a:rPr>
              <a:t>The disadvantages of thrust bearings are as follows:</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Thrust ball bearing cannot take radial load.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It is not self-aligning and cannot tolerate misalignment.</a:t>
            </a: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2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Their performance is satisfactory at low and medium speeds. At high speeds, such bearings give poor service because the balls are subjected to centrifugal forces and gyroscopic couple.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Thrust ball bearings do not operate as well on horizontal shafts as they do on vertical shafts.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Thrust ball bearing requires continuous pressure applied by springs to hold the rings together.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Thrust ball bearings are used where heavy thrust loads are to be carried, for example, worm gear boxes and crane hooks.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54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gn="just">
              <a:lnSpc>
                <a:spcPct val="150000"/>
              </a:lnSpc>
              <a:spcBef>
                <a:spcPts val="0"/>
              </a:spcBef>
              <a:spcAft>
                <a:spcPts val="800"/>
              </a:spcAft>
              <a:buNone/>
            </a:pPr>
            <a:r>
              <a:rPr lang="en-US" sz="2400" b="1" dirty="0">
                <a:latin typeface="Arial" panose="020B0604020202020204" pitchFamily="34" charset="0"/>
                <a:cs typeface="Arial" panose="020B0604020202020204" pitchFamily="34" charset="0"/>
              </a:rPr>
              <a:t>Specific materials for the Rolling contact bearings</a:t>
            </a: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balls, the inner and outer races are made of high carbon chromium steel (SAE 52100 or AISI 5210). It contains 1 percent of carbon and 1.5 percent of chromium. The balls and races are through-hardened to obtain a minimum hardness of 58 Rockwell C.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cages are made from stampings of low carbon steel.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The rollers are made of case hardened steels (AISI 3310, 4620 or 8620). They are case carburized to obtain a surface hardness of 58 Rockwell C.</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63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Arial" panose="020B0604020202020204" pitchFamily="34" charset="0"/>
                <a:ea typeface="Calibri" panose="020F0502020204030204" pitchFamily="34" charset="0"/>
              </a:rPr>
              <a:t>Bearings</a:t>
            </a:r>
            <a:endParaRPr lang="en-US" sz="3200" dirty="0"/>
          </a:p>
        </p:txBody>
      </p:sp>
      <p:sp>
        <p:nvSpPr>
          <p:cNvPr id="3" name="Content Placeholder 2"/>
          <p:cNvSpPr>
            <a:spLocks noGrp="1"/>
          </p:cNvSpPr>
          <p:nvPr>
            <p:ph idx="1"/>
          </p:nvPr>
        </p:nvSpPr>
        <p:spPr>
          <a:xfrm>
            <a:off x="1104293" y="1404731"/>
            <a:ext cx="8946541" cy="4982818"/>
          </a:xfrm>
        </p:spPr>
        <p:txBody>
          <a:bodyPr>
            <a:normAutofit fontScale="92500"/>
          </a:bodyPr>
          <a:lstStyle/>
          <a:p>
            <a:pPr algn="just">
              <a:lnSpc>
                <a:spcPct val="160000"/>
              </a:lnSpc>
            </a:pPr>
            <a:r>
              <a:rPr lang="en-IN" sz="2200" dirty="0">
                <a:latin typeface="Arial" panose="020B0604020202020204" pitchFamily="34" charset="0"/>
                <a:ea typeface="Calibri" panose="020F0502020204030204" pitchFamily="34" charset="0"/>
                <a:cs typeface="Arial" panose="020B0604020202020204" pitchFamily="34" charset="0"/>
              </a:rPr>
              <a:t>Bearing is a mechanical element that permits relative motion between two parts, such as the shaft and the housing, with minimum friction.</a:t>
            </a:r>
            <a:endParaRPr lang="en-US" sz="2200" dirty="0">
              <a:latin typeface="Arial" panose="020B0604020202020204" pitchFamily="34" charset="0"/>
              <a:cs typeface="Arial" panose="020B0604020202020204" pitchFamily="34" charset="0"/>
            </a:endParaRPr>
          </a:p>
          <a:p>
            <a:pPr>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The functions of the bearing are as follows:</a:t>
            </a: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The bearing ensures free rotation of the shaft or the axle with minimum friction. </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It supports the shaft or the axle and holds it in the correct position. </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800"/>
              </a:spcAft>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It takes up the forces that act on the shaft or the axle and transmits them to the frame or the foundation.</a:t>
            </a:r>
            <a:endParaRPr lang="en-US" sz="2200" dirty="0">
              <a:latin typeface="Arial" panose="020B0604020202020204" pitchFamily="34" charset="0"/>
              <a:cs typeface="Arial" panose="020B0604020202020204" pitchFamily="34" charset="0"/>
            </a:endParaRPr>
          </a:p>
          <a:p>
            <a:endParaRPr lang="en-IN" dirty="0">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5123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490330"/>
            <a:ext cx="10249507" cy="5897219"/>
          </a:xfrm>
        </p:spPr>
        <p:txBody>
          <a:bodyPr>
            <a:normAutofit/>
          </a:bodyPr>
          <a:lstStyle/>
          <a:p>
            <a:pPr marL="0" indent="0">
              <a:buNone/>
            </a:pPr>
            <a:r>
              <a:rPr lang="en-IN" sz="2400" b="1" dirty="0">
                <a:latin typeface="Arial" panose="020B0604020202020204" pitchFamily="34" charset="0"/>
                <a:ea typeface="Calibri" panose="020F0502020204030204" pitchFamily="34" charset="0"/>
              </a:rPr>
              <a:t>Principle of Self-aligning bearing</a:t>
            </a:r>
          </a:p>
          <a:p>
            <a:pPr marL="0" indent="0">
              <a:buNone/>
            </a:pPr>
            <a:endParaRPr lang="en-IN" b="1" dirty="0">
              <a:latin typeface="Arial" panose="020B060402020202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C0FEBA71-DB5E-4C08-AC24-AB74F329B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365" y="1099283"/>
            <a:ext cx="3742470" cy="4833448"/>
          </a:xfrm>
          <a:prstGeom prst="rect">
            <a:avLst/>
          </a:prstGeom>
        </p:spPr>
      </p:pic>
      <p:sp>
        <p:nvSpPr>
          <p:cNvPr id="10" name="TextBox 9">
            <a:extLst>
              <a:ext uri="{FF2B5EF4-FFF2-40B4-BE49-F238E27FC236}">
                <a16:creationId xmlns:a16="http://schemas.microsoft.com/office/drawing/2014/main" id="{246156EF-253B-4DA6-A169-E3E22509BDDA}"/>
              </a:ext>
            </a:extLst>
          </p:cNvPr>
          <p:cNvSpPr txBox="1"/>
          <p:nvPr/>
        </p:nvSpPr>
        <p:spPr>
          <a:xfrm>
            <a:off x="4744278" y="6098445"/>
            <a:ext cx="4293704" cy="366171"/>
          </a:xfrm>
          <a:prstGeom prst="rect">
            <a:avLst/>
          </a:prstGeom>
          <a:noFill/>
        </p:spPr>
        <p:txBody>
          <a:bodyPr wrap="square" rtlCol="0">
            <a:spAutoFit/>
          </a:bodyPr>
          <a:lstStyle/>
          <a:p>
            <a:r>
              <a:rPr lang="en-US" dirty="0"/>
              <a:t>Fig. 4: self-aligning bearing</a:t>
            </a:r>
          </a:p>
        </p:txBody>
      </p:sp>
    </p:spTree>
    <p:extLst>
      <p:ext uri="{BB962C8B-B14F-4D97-AF65-F5344CB8AC3E}">
        <p14:creationId xmlns:p14="http://schemas.microsoft.com/office/powerpoint/2010/main" val="423803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592417"/>
          </a:xfrm>
        </p:spPr>
        <p:txBody>
          <a:bodyPr>
            <a:normAutofit/>
          </a:bodyPr>
          <a:lstStyle/>
          <a:p>
            <a:pPr marL="0" indent="0">
              <a:buNone/>
            </a:pPr>
            <a:r>
              <a:rPr lang="en-IN" sz="2400" b="1" dirty="0">
                <a:latin typeface="Arial" panose="020B0604020202020204" pitchFamily="34" charset="0"/>
                <a:ea typeface="Calibri" panose="020F0502020204030204" pitchFamily="34" charset="0"/>
              </a:rPr>
              <a:t>Selection of bearing-Type</a:t>
            </a:r>
          </a:p>
          <a:p>
            <a:pPr algn="just">
              <a:lnSpc>
                <a:spcPct val="160000"/>
              </a:lnSpc>
              <a:spcBef>
                <a:spcPts val="0"/>
              </a:spcBef>
            </a:pPr>
            <a:r>
              <a:rPr lang="en-IN" sz="2000" dirty="0">
                <a:latin typeface="Arial" panose="020B0604020202020204" pitchFamily="34" charset="0"/>
                <a:ea typeface="Calibri" panose="020F0502020204030204" pitchFamily="34" charset="0"/>
                <a:cs typeface="Arial" panose="020B0604020202020204" pitchFamily="34" charset="0"/>
              </a:rPr>
              <a:t>For low and medium radial loads, ball bearings are used, whereas for heavy loads and large shaft diameters, roller bearings are selected. </a:t>
            </a:r>
          </a:p>
          <a:p>
            <a:pPr algn="just">
              <a:lnSpc>
                <a:spcPct val="160000"/>
              </a:lnSpc>
              <a:spcBef>
                <a:spcPts val="0"/>
              </a:spcBef>
            </a:pPr>
            <a:r>
              <a:rPr lang="en-IN" sz="2000" dirty="0">
                <a:latin typeface="Arial" panose="020B0604020202020204" pitchFamily="34" charset="0"/>
                <a:ea typeface="Calibri" panose="020F0502020204030204" pitchFamily="34" charset="0"/>
                <a:cs typeface="Arial" panose="020B0604020202020204" pitchFamily="34" charset="0"/>
              </a:rPr>
              <a:t>Sel</a:t>
            </a:r>
            <a:r>
              <a:rPr lang="en-IN" sz="2000" dirty="0">
                <a:latin typeface="Arial" panose="020B0604020202020204" pitchFamily="34" charset="0"/>
                <a:cs typeface="Arial" panose="020B0604020202020204" pitchFamily="34" charset="0"/>
              </a:rPr>
              <a:t>f-aligning ball bearings and spherical roller bearings are used in applications where a misalignment between the axes of the shaft and housing is likely to exist. </a:t>
            </a:r>
            <a:endParaRPr lang="en-US" sz="2000" dirty="0">
              <a:latin typeface="Arial" panose="020B0604020202020204" pitchFamily="34" charset="0"/>
              <a:cs typeface="Arial" panose="020B0604020202020204" pitchFamily="34" charset="0"/>
            </a:endParaRPr>
          </a:p>
          <a:p>
            <a:pPr algn="just">
              <a:lnSpc>
                <a:spcPct val="16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Thrust ball bearings are used for medium thrust loads whereas for heavy thrust loads, cylindrical roller thrust bearings are recommended. Double acting thrust bearings can carry the thrust load in either direction.</a:t>
            </a:r>
          </a:p>
          <a:p>
            <a:pPr algn="just">
              <a:lnSpc>
                <a:spcPct val="16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Deep groove ball bearings, angular contact bearings and spherical roller bearings are suitable in applications where the load acting on the bearing consists of two components—radial and thrust. </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4597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algn="just">
              <a:lnSpc>
                <a:spcPct val="150000"/>
              </a:lnSpc>
              <a:spcBef>
                <a:spcPts val="0"/>
              </a:spcBef>
            </a:pPr>
            <a:r>
              <a:rPr lang="en-IN" sz="2000" dirty="0">
                <a:latin typeface="Arial" panose="020B0604020202020204" pitchFamily="34" charset="0"/>
                <a:ea typeface="Calibri" panose="020F0502020204030204" pitchFamily="34" charset="0"/>
                <a:cs typeface="Arial" panose="020B0604020202020204" pitchFamily="34" charset="0"/>
              </a:rPr>
              <a:t>The maximum permissible speed of the shaft depends upon the temperature rise in the bearing. For high speed applications, deep groove ball bearings, angular contact bearings and cylindrical roller bearings are recommended.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Rigidity controls the selection of bearings in certain applications like machine tool spindles. Double row cylindrical roller bearings or taper roller bearings are used under these conditions. The line of contact in  these bearings, as compared with the point of contact in ball bearings, improves the rigidity of the system.</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 Noise becomes the criterion of selection in applications like household appliances. For such applications, deep groove ball bearings are recommended.</a:t>
            </a:r>
            <a:endParaRPr lang="en-US" sz="20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7967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buNone/>
            </a:pPr>
            <a:r>
              <a:rPr lang="en-US" sz="2400" b="1" dirty="0">
                <a:latin typeface="Arial" panose="020B0604020202020204" pitchFamily="34" charset="0"/>
                <a:ea typeface="Calibri" panose="020F0502020204030204" pitchFamily="34" charset="0"/>
                <a:cs typeface="Arial" panose="020B0604020202020204" pitchFamily="34" charset="0"/>
              </a:rPr>
              <a:t>Static load carrying capacity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static load carrying capacity of a bearing is defined as the static load which corresponds to a total permanent deformation of balls and races, at the most heavily stressed point of contact, equal to 0.0001 of the ball diameter. </a:t>
            </a:r>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Static load is defined as the load acting on the bearing when the shaft is stationary.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Formulae are given in standards for calculating the static load carrying capacity of different types of bearings. </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However, while selecting the bearings, it is not necessary to use these formulae. </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values of static load carrying capacities are directly given in the manufacturer's catalogues, which are based on the above formulae. </a:t>
            </a:r>
          </a:p>
        </p:txBody>
      </p:sp>
    </p:spTree>
    <p:extLst>
      <p:ext uri="{BB962C8B-B14F-4D97-AF65-F5344CB8AC3E}">
        <p14:creationId xmlns:p14="http://schemas.microsoft.com/office/powerpoint/2010/main" val="590499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conditions of friction, noise and smoothness are not critical, a much higher permanent deformation can be tolerated and consequently static loads up to four times the static load carrying capacity may be permissible.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On the other hand, where extreme smoothness of operation is desired, a smaller permanent deformation is permitted.</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871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76999"/>
            <a:ext cx="10249507" cy="6304001"/>
          </a:xfrm>
        </p:spPr>
        <p:txBody>
          <a:bodyPr>
            <a:normAutofit/>
          </a:bodyPr>
          <a:lstStyle/>
          <a:p>
            <a:pPr marL="0" indent="0">
              <a:buNone/>
            </a:pPr>
            <a:r>
              <a:rPr lang="en-IN" sz="2000" b="1" dirty="0" err="1">
                <a:latin typeface="Arial" panose="020B0604020202020204" pitchFamily="34" charset="0"/>
                <a:ea typeface="Calibri" panose="020F0502020204030204" pitchFamily="34" charset="0"/>
                <a:cs typeface="Arial" panose="020B0604020202020204" pitchFamily="34" charset="0"/>
              </a:rPr>
              <a:t>Stribeck’s</a:t>
            </a:r>
            <a:r>
              <a:rPr lang="en-IN" sz="2000" b="1" dirty="0">
                <a:latin typeface="Arial" panose="020B0604020202020204" pitchFamily="34" charset="0"/>
                <a:ea typeface="Calibri" panose="020F0502020204030204" pitchFamily="34" charset="0"/>
                <a:cs typeface="Arial" panose="020B0604020202020204" pitchFamily="34" charset="0"/>
              </a:rPr>
              <a:t> equation</a:t>
            </a:r>
          </a:p>
          <a:p>
            <a:pPr>
              <a:lnSpc>
                <a:spcPct val="150000"/>
              </a:lnSpc>
            </a:pPr>
            <a:r>
              <a:rPr lang="en-IN" sz="2000" dirty="0" err="1">
                <a:latin typeface="Arial" panose="020B0604020202020204" pitchFamily="34" charset="0"/>
                <a:ea typeface="Calibri" panose="020F0502020204030204" pitchFamily="34" charset="0"/>
                <a:cs typeface="Arial" panose="020B0604020202020204" pitchFamily="34" charset="0"/>
              </a:rPr>
              <a:t>Stribeck’s</a:t>
            </a:r>
            <a:r>
              <a:rPr lang="en-IN" sz="2000" dirty="0">
                <a:latin typeface="Arial" panose="020B0604020202020204" pitchFamily="34" charset="0"/>
                <a:ea typeface="Calibri" panose="020F0502020204030204" pitchFamily="34" charset="0"/>
                <a:cs typeface="Arial" panose="020B0604020202020204" pitchFamily="34" charset="0"/>
              </a:rPr>
              <a:t> equation gives static load capacity of bearing.</a:t>
            </a:r>
          </a:p>
          <a:p>
            <a:pPr>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assumptions considered for </a:t>
            </a:r>
            <a:r>
              <a:rPr lang="en-IN" sz="2000" dirty="0" err="1">
                <a:latin typeface="Arial" panose="020B0604020202020204" pitchFamily="34" charset="0"/>
                <a:ea typeface="Calibri" panose="020F0502020204030204" pitchFamily="34" charset="0"/>
                <a:cs typeface="Arial" panose="020B0604020202020204" pitchFamily="34" charset="0"/>
              </a:rPr>
              <a:t>Stribeck’s</a:t>
            </a:r>
            <a:r>
              <a:rPr lang="en-IN" sz="2000" dirty="0">
                <a:latin typeface="Arial" panose="020B0604020202020204" pitchFamily="34" charset="0"/>
                <a:ea typeface="Calibri" panose="020F0502020204030204" pitchFamily="34" charset="0"/>
                <a:cs typeface="Arial" panose="020B0604020202020204" pitchFamily="34" charset="0"/>
              </a:rPr>
              <a:t> equation are:</a:t>
            </a:r>
          </a:p>
          <a:p>
            <a:pPr lvl="1" algn="just">
              <a:lnSpc>
                <a:spcPct val="150000"/>
              </a:lnSpc>
              <a:spcBef>
                <a:spcPts val="0"/>
              </a:spcBef>
              <a:spcAft>
                <a:spcPts val="800"/>
              </a:spcAft>
              <a:buFont typeface="Wingdings" panose="05000000000000000000" pitchFamily="2" charset="2"/>
              <a:buChar char="ü"/>
            </a:pPr>
            <a:r>
              <a:rPr lang="en-IN" sz="2000" dirty="0">
                <a:latin typeface="Arial" panose="020B0604020202020204" pitchFamily="34" charset="0"/>
                <a:ea typeface="Calibri" panose="020F0502020204030204" pitchFamily="34" charset="0"/>
                <a:cs typeface="Arial" panose="020B0604020202020204" pitchFamily="34" charset="0"/>
              </a:rPr>
              <a:t>The races are rigid and retain their circular shape.</a:t>
            </a:r>
            <a:endParaRPr lang="en-US" sz="20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800"/>
              </a:spcAft>
              <a:buFont typeface="Wingdings" panose="05000000000000000000" pitchFamily="2" charset="2"/>
              <a:buChar char="ü"/>
            </a:pPr>
            <a:r>
              <a:rPr lang="en-IN" sz="2000" dirty="0">
                <a:latin typeface="Arial" panose="020B0604020202020204" pitchFamily="34" charset="0"/>
                <a:ea typeface="Calibri" panose="020F0502020204030204" pitchFamily="34" charset="0"/>
                <a:cs typeface="Arial" panose="020B0604020202020204" pitchFamily="34" charset="0"/>
              </a:rPr>
              <a:t>The balls are equally spaced. </a:t>
            </a:r>
            <a:endParaRPr lang="en-US" sz="2000" dirty="0">
              <a:latin typeface="Arial" panose="020B0604020202020204" pitchFamily="34" charset="0"/>
              <a:ea typeface="Calibri" panose="020F0502020204030204" pitchFamily="34" charset="0"/>
              <a:cs typeface="Arial" panose="020B0604020202020204" pitchFamily="34" charset="0"/>
            </a:endParaRPr>
          </a:p>
          <a:p>
            <a:pPr lvl="1">
              <a:lnSpc>
                <a:spcPct val="150000"/>
              </a:lnSpc>
              <a:buFont typeface="Wingdings" panose="05000000000000000000" pitchFamily="2" charset="2"/>
              <a:buChar char="ü"/>
            </a:pPr>
            <a:r>
              <a:rPr lang="en-IN" sz="2000" dirty="0">
                <a:latin typeface="Arial" panose="020B0604020202020204" pitchFamily="34" charset="0"/>
                <a:ea typeface="Calibri" panose="020F0502020204030204" pitchFamily="34" charset="0"/>
                <a:cs typeface="Arial" panose="020B0604020202020204" pitchFamily="34" charset="0"/>
              </a:rPr>
              <a:t>The balls in the upper half do not support any load.</a:t>
            </a:r>
          </a:p>
          <a:p>
            <a:pPr>
              <a:lnSpc>
                <a:spcPct val="150000"/>
              </a:lnSpc>
            </a:pPr>
            <a:r>
              <a:rPr lang="en-US" sz="2000" dirty="0">
                <a:latin typeface="Arial" panose="020B0604020202020204" pitchFamily="34" charset="0"/>
                <a:cs typeface="Arial" panose="020B0604020202020204" pitchFamily="34" charset="0"/>
              </a:rPr>
              <a:t>Fig. 5(a) shows the forces acting on the inner race through </a:t>
            </a:r>
          </a:p>
          <a:p>
            <a:pPr marL="0" indent="0">
              <a:lnSpc>
                <a:spcPct val="150000"/>
              </a:lnSpc>
              <a:buNone/>
            </a:pPr>
            <a:r>
              <a:rPr lang="en-US" sz="2000" dirty="0">
                <a:latin typeface="Arial" panose="020B0604020202020204" pitchFamily="34" charset="0"/>
                <a:cs typeface="Arial" panose="020B0604020202020204" pitchFamily="34" charset="0"/>
              </a:rPr>
              <a:t>the rolling elements, which support the static load </a:t>
            </a:r>
            <a:r>
              <a:rPr lang="en-IN" sz="2000" dirty="0">
                <a:latin typeface="Arial" panose="020B0604020202020204" pitchFamily="34" charset="0"/>
                <a:ea typeface="Calibri" panose="020F0502020204030204" pitchFamily="34" charset="0"/>
                <a:cs typeface="Arial" panose="020B0604020202020204" pitchFamily="34" charset="0"/>
              </a:rPr>
              <a:t>C</a:t>
            </a:r>
            <a:r>
              <a:rPr lang="en-IN" sz="2000" baseline="-25000" dirty="0">
                <a:latin typeface="Arial" panose="020B0604020202020204" pitchFamily="34" charset="0"/>
                <a:ea typeface="Calibri" panose="020F0502020204030204" pitchFamily="34" charset="0"/>
                <a:cs typeface="Arial" panose="020B0604020202020204" pitchFamily="34" charset="0"/>
              </a:rPr>
              <a:t>0</a:t>
            </a:r>
            <a:endParaRPr lang="en-US" sz="2000" dirty="0">
              <a:latin typeface="Arial" panose="020B0604020202020204" pitchFamily="34" charset="0"/>
              <a:cs typeface="Arial" panose="020B0604020202020204" pitchFamily="34" charset="0"/>
            </a:endParaRPr>
          </a:p>
          <a:p>
            <a:pPr>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It is assumed that there is a single row of balls.</a:t>
            </a:r>
          </a:p>
          <a:p>
            <a:pPr>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Considering the equilibrium of forces in the vertical direction</a:t>
            </a:r>
          </a:p>
          <a:p>
            <a:pPr marL="0" indent="0">
              <a:lnSpc>
                <a:spcPct val="150000"/>
              </a:lnSpc>
              <a:buNone/>
            </a:pPr>
            <a:r>
              <a:rPr lang="en-US" sz="2000" dirty="0">
                <a:latin typeface="Arial" panose="020B0604020202020204" pitchFamily="34" charset="0"/>
                <a:cs typeface="Arial" panose="020B0604020202020204" pitchFamily="34" charset="0"/>
              </a:rPr>
              <a:t>                                                                         (1)</a:t>
            </a:r>
          </a:p>
          <a:p>
            <a:pPr marL="0" indent="0">
              <a:buNone/>
            </a:pPr>
            <a:endParaRPr lang="en-IN" sz="2000" dirty="0">
              <a:latin typeface="Arial" panose="020B060402020202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6AF5CC7-E9CB-4FFF-BFF8-9A0921816CF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172241" y="702365"/>
            <a:ext cx="2968474" cy="5229508"/>
          </a:xfrm>
          <a:prstGeom prst="rect">
            <a:avLst/>
          </a:prstGeom>
        </p:spPr>
      </p:pic>
      <p:sp>
        <p:nvSpPr>
          <p:cNvPr id="12" name="TextBox 11">
            <a:extLst>
              <a:ext uri="{FF2B5EF4-FFF2-40B4-BE49-F238E27FC236}">
                <a16:creationId xmlns:a16="http://schemas.microsoft.com/office/drawing/2014/main" id="{655D7174-C0A6-41D7-9136-C00B983D2FCF}"/>
              </a:ext>
            </a:extLst>
          </p:cNvPr>
          <p:cNvSpPr txBox="1"/>
          <p:nvPr/>
        </p:nvSpPr>
        <p:spPr>
          <a:xfrm>
            <a:off x="7951304" y="6036492"/>
            <a:ext cx="3843130" cy="646331"/>
          </a:xfrm>
          <a:prstGeom prst="rect">
            <a:avLst/>
          </a:prstGeom>
          <a:noFill/>
        </p:spPr>
        <p:txBody>
          <a:bodyPr wrap="square" rtlCol="0">
            <a:spAutoFit/>
          </a:bodyPr>
          <a:lstStyle/>
          <a:p>
            <a:r>
              <a:rPr lang="en-US" dirty="0"/>
              <a:t>Fig. 5: (a) Forces acting on inner race</a:t>
            </a:r>
          </a:p>
          <a:p>
            <a:r>
              <a:rPr lang="en-US" dirty="0"/>
              <a:t>           (b) Deflection of inner race</a:t>
            </a:r>
          </a:p>
        </p:txBody>
      </p:sp>
      <p:graphicFrame>
        <p:nvGraphicFramePr>
          <p:cNvPr id="15" name="Object 14">
            <a:extLst>
              <a:ext uri="{FF2B5EF4-FFF2-40B4-BE49-F238E27FC236}">
                <a16:creationId xmlns:a16="http://schemas.microsoft.com/office/drawing/2014/main" id="{E834EA39-1928-4E1C-9996-3FE6304115F6}"/>
              </a:ext>
            </a:extLst>
          </p:cNvPr>
          <p:cNvGraphicFramePr>
            <a:graphicFrameLocks noChangeAspect="1"/>
          </p:cNvGraphicFramePr>
          <p:nvPr>
            <p:extLst>
              <p:ext uri="{D42A27DB-BD31-4B8C-83A1-F6EECF244321}">
                <p14:modId xmlns:p14="http://schemas.microsoft.com/office/powerpoint/2010/main" val="1584572438"/>
              </p:ext>
            </p:extLst>
          </p:nvPr>
        </p:nvGraphicFramePr>
        <p:xfrm>
          <a:off x="1304925" y="5908675"/>
          <a:ext cx="4533900" cy="425450"/>
        </p:xfrm>
        <a:graphic>
          <a:graphicData uri="http://schemas.openxmlformats.org/presentationml/2006/ole">
            <mc:AlternateContent xmlns:mc="http://schemas.openxmlformats.org/markup-compatibility/2006">
              <mc:Choice xmlns:v="urn:schemas-microsoft-com:vml" Requires="v">
                <p:oleObj spid="_x0000_s1082" name="Equation" r:id="rId4" imgW="2438280" imgH="228600" progId="Equation.DSMT4">
                  <p:embed/>
                </p:oleObj>
              </mc:Choice>
              <mc:Fallback>
                <p:oleObj name="Equation" r:id="rId4" imgW="2438280" imgH="228600" progId="Equation.DSMT4">
                  <p:embed/>
                  <p:pic>
                    <p:nvPicPr>
                      <p:cNvPr id="0" name=""/>
                      <p:cNvPicPr/>
                      <p:nvPr/>
                    </p:nvPicPr>
                    <p:blipFill>
                      <a:blip r:embed="rId5"/>
                      <a:stretch>
                        <a:fillRect/>
                      </a:stretch>
                    </p:blipFill>
                    <p:spPr>
                      <a:xfrm>
                        <a:off x="1304925" y="5908675"/>
                        <a:ext cx="4533900" cy="425450"/>
                      </a:xfrm>
                      <a:prstGeom prst="rect">
                        <a:avLst/>
                      </a:prstGeom>
                    </p:spPr>
                  </p:pic>
                </p:oleObj>
              </mc:Fallback>
            </mc:AlternateContent>
          </a:graphicData>
        </a:graphic>
      </p:graphicFrame>
    </p:spTree>
    <p:extLst>
      <p:ext uri="{BB962C8B-B14F-4D97-AF65-F5344CB8AC3E}">
        <p14:creationId xmlns:p14="http://schemas.microsoft.com/office/powerpoint/2010/main" val="45034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As the races are rigid, only balls are deformed. Suppose     is the deformation at the most heavily stressed Ball No. 1.</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Due to this deformation, the inner race is deflected with respect to the outer race through </a:t>
            </a:r>
          </a:p>
          <a:p>
            <a:pPr marL="0" indent="0" algn="just">
              <a:lnSpc>
                <a:spcPct val="150000"/>
              </a:lnSpc>
              <a:buNone/>
            </a:pPr>
            <a:r>
              <a:rPr lang="en-IN" sz="2000" baseline="-25000"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As shown in Fig. 5(b), the centre of the inner ring moves from O to O</a:t>
            </a:r>
            <a:r>
              <a:rPr lang="en-IN" sz="2000" baseline="30000" dirty="0">
                <a:latin typeface="Arial" panose="020B0604020202020204" pitchFamily="34" charset="0"/>
                <a:ea typeface="Calibri" panose="020F0502020204030204" pitchFamily="34" charset="0"/>
                <a:cs typeface="Arial" panose="020B0604020202020204" pitchFamily="34" charset="0"/>
              </a:rPr>
              <a:t>1</a:t>
            </a:r>
            <a:r>
              <a:rPr lang="en-IN" sz="2000" dirty="0">
                <a:latin typeface="Arial" panose="020B0604020202020204" pitchFamily="34" charset="0"/>
                <a:ea typeface="Calibri" panose="020F0502020204030204" pitchFamily="34" charset="0"/>
                <a:cs typeface="Arial" panose="020B0604020202020204" pitchFamily="34" charset="0"/>
              </a:rPr>
              <a:t> through the distance A without changing its shape.</a:t>
            </a:r>
            <a:endParaRPr lang="en-US" sz="2000" dirty="0">
              <a:latin typeface="Arial" panose="020B060402020202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Suppose    ,     ... are radial deflections at the respective balls.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We have,                         or                   </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According to Hertz’s equation, the relationship between the load and deflection at each ball is given by, </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(2)</a:t>
            </a:r>
          </a:p>
        </p:txBody>
      </p:sp>
      <p:graphicFrame>
        <p:nvGraphicFramePr>
          <p:cNvPr id="5" name="Object 4">
            <a:extLst>
              <a:ext uri="{FF2B5EF4-FFF2-40B4-BE49-F238E27FC236}">
                <a16:creationId xmlns:a16="http://schemas.microsoft.com/office/drawing/2014/main" id="{45233ECF-D395-4666-A586-E25A10B03B84}"/>
              </a:ext>
            </a:extLst>
          </p:cNvPr>
          <p:cNvGraphicFramePr>
            <a:graphicFrameLocks noChangeAspect="1"/>
          </p:cNvGraphicFramePr>
          <p:nvPr>
            <p:extLst>
              <p:ext uri="{D42A27DB-BD31-4B8C-83A1-F6EECF244321}">
                <p14:modId xmlns:p14="http://schemas.microsoft.com/office/powerpoint/2010/main" val="4163958830"/>
              </p:ext>
            </p:extLst>
          </p:nvPr>
        </p:nvGraphicFramePr>
        <p:xfrm>
          <a:off x="11163300" y="1737692"/>
          <a:ext cx="301487" cy="452231"/>
        </p:xfrm>
        <a:graphic>
          <a:graphicData uri="http://schemas.openxmlformats.org/presentationml/2006/ole">
            <mc:AlternateContent xmlns:mc="http://schemas.openxmlformats.org/markup-compatibility/2006">
              <mc:Choice xmlns:v="urn:schemas-microsoft-com:vml" Requires="v">
                <p:oleObj spid="_x0000_s2398" name="Equation" r:id="rId3" imgW="152280" imgH="228600" progId="Equation.DSMT4">
                  <p:embed/>
                </p:oleObj>
              </mc:Choice>
              <mc:Fallback>
                <p:oleObj name="Equation" r:id="rId3" imgW="152280" imgH="228600" progId="Equation.DSMT4">
                  <p:embed/>
                  <p:pic>
                    <p:nvPicPr>
                      <p:cNvPr id="0" name=""/>
                      <p:cNvPicPr/>
                      <p:nvPr/>
                    </p:nvPicPr>
                    <p:blipFill>
                      <a:blip r:embed="rId4"/>
                      <a:stretch>
                        <a:fillRect/>
                      </a:stretch>
                    </p:blipFill>
                    <p:spPr>
                      <a:xfrm>
                        <a:off x="11163300" y="1737692"/>
                        <a:ext cx="301487" cy="45223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EE78DAE-E9AA-4031-870E-4DEB644C259D}"/>
              </a:ext>
            </a:extLst>
          </p:cNvPr>
          <p:cNvGraphicFramePr>
            <a:graphicFrameLocks noChangeAspect="1"/>
          </p:cNvGraphicFramePr>
          <p:nvPr>
            <p:extLst>
              <p:ext uri="{D42A27DB-BD31-4B8C-83A1-F6EECF244321}">
                <p14:modId xmlns:p14="http://schemas.microsoft.com/office/powerpoint/2010/main" val="51902912"/>
              </p:ext>
            </p:extLst>
          </p:nvPr>
        </p:nvGraphicFramePr>
        <p:xfrm>
          <a:off x="7588459" y="708785"/>
          <a:ext cx="301625" cy="452437"/>
        </p:xfrm>
        <a:graphic>
          <a:graphicData uri="http://schemas.openxmlformats.org/presentationml/2006/ole">
            <mc:AlternateContent xmlns:mc="http://schemas.openxmlformats.org/markup-compatibility/2006">
              <mc:Choice xmlns:v="urn:schemas-microsoft-com:vml" Requires="v">
                <p:oleObj spid="_x0000_s2399" name="Equation" r:id="rId5" imgW="301900" imgH="452808" progId="Equation.DSMT4">
                  <p:embed/>
                </p:oleObj>
              </mc:Choice>
              <mc:Fallback>
                <p:oleObj name="Equation" r:id="rId5" imgW="301900" imgH="452808" progId="Equation.DSMT4">
                  <p:embed/>
                  <p:pic>
                    <p:nvPicPr>
                      <p:cNvPr id="0" name=""/>
                      <p:cNvPicPr/>
                      <p:nvPr/>
                    </p:nvPicPr>
                    <p:blipFill>
                      <a:blip r:embed="rId6"/>
                      <a:stretch>
                        <a:fillRect/>
                      </a:stretch>
                    </p:blipFill>
                    <p:spPr>
                      <a:xfrm>
                        <a:off x="7588459" y="708785"/>
                        <a:ext cx="301625" cy="4524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E96168F-C428-45E6-98B3-2BFA819FA924}"/>
              </a:ext>
            </a:extLst>
          </p:cNvPr>
          <p:cNvGraphicFramePr>
            <a:graphicFrameLocks noChangeAspect="1"/>
          </p:cNvGraphicFramePr>
          <p:nvPr>
            <p:extLst>
              <p:ext uri="{D42A27DB-BD31-4B8C-83A1-F6EECF244321}">
                <p14:modId xmlns:p14="http://schemas.microsoft.com/office/powerpoint/2010/main" val="3790805736"/>
              </p:ext>
            </p:extLst>
          </p:nvPr>
        </p:nvGraphicFramePr>
        <p:xfrm>
          <a:off x="2208076" y="3336237"/>
          <a:ext cx="301625" cy="452438"/>
        </p:xfrm>
        <a:graphic>
          <a:graphicData uri="http://schemas.openxmlformats.org/presentationml/2006/ole">
            <mc:AlternateContent xmlns:mc="http://schemas.openxmlformats.org/markup-compatibility/2006">
              <mc:Choice xmlns:v="urn:schemas-microsoft-com:vml" Requires="v">
                <p:oleObj spid="_x0000_s2400" name="Equation" r:id="rId7" imgW="152280" imgH="228600" progId="Equation.DSMT4">
                  <p:embed/>
                </p:oleObj>
              </mc:Choice>
              <mc:Fallback>
                <p:oleObj name="Equation" r:id="rId7" imgW="152280" imgH="228600" progId="Equation.DSMT4">
                  <p:embed/>
                  <p:pic>
                    <p:nvPicPr>
                      <p:cNvPr id="0" name=""/>
                      <p:cNvPicPr/>
                      <p:nvPr/>
                    </p:nvPicPr>
                    <p:blipFill>
                      <a:blip r:embed="rId8"/>
                      <a:stretch>
                        <a:fillRect/>
                      </a:stretch>
                    </p:blipFill>
                    <p:spPr>
                      <a:xfrm>
                        <a:off x="2208076" y="3336237"/>
                        <a:ext cx="301625" cy="45243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8FCB2E6-53E0-4B9F-A0DF-338341F831BE}"/>
              </a:ext>
            </a:extLst>
          </p:cNvPr>
          <p:cNvGraphicFramePr>
            <a:graphicFrameLocks noChangeAspect="1"/>
          </p:cNvGraphicFramePr>
          <p:nvPr>
            <p:extLst>
              <p:ext uri="{D42A27DB-BD31-4B8C-83A1-F6EECF244321}">
                <p14:modId xmlns:p14="http://schemas.microsoft.com/office/powerpoint/2010/main" val="4280754670"/>
              </p:ext>
            </p:extLst>
          </p:nvPr>
        </p:nvGraphicFramePr>
        <p:xfrm>
          <a:off x="2564847" y="3352042"/>
          <a:ext cx="326760" cy="452438"/>
        </p:xfrm>
        <a:graphic>
          <a:graphicData uri="http://schemas.openxmlformats.org/presentationml/2006/ole">
            <mc:AlternateContent xmlns:mc="http://schemas.openxmlformats.org/markup-compatibility/2006">
              <mc:Choice xmlns:v="urn:schemas-microsoft-com:vml" Requires="v">
                <p:oleObj spid="_x0000_s2401" name="Equation" r:id="rId9" imgW="164880" imgH="228600" progId="Equation.DSMT4">
                  <p:embed/>
                </p:oleObj>
              </mc:Choice>
              <mc:Fallback>
                <p:oleObj name="Equation" r:id="rId9" imgW="164880" imgH="228600" progId="Equation.DSMT4">
                  <p:embed/>
                  <p:pic>
                    <p:nvPicPr>
                      <p:cNvPr id="0" name=""/>
                      <p:cNvPicPr/>
                      <p:nvPr/>
                    </p:nvPicPr>
                    <p:blipFill>
                      <a:blip r:embed="rId10"/>
                      <a:stretch>
                        <a:fillRect/>
                      </a:stretch>
                    </p:blipFill>
                    <p:spPr>
                      <a:xfrm>
                        <a:off x="2564847" y="3352042"/>
                        <a:ext cx="326760" cy="45243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3DFAF32-079B-4DA9-82F3-520FC804F9A0}"/>
              </a:ext>
            </a:extLst>
          </p:cNvPr>
          <p:cNvGraphicFramePr>
            <a:graphicFrameLocks noChangeAspect="1"/>
          </p:cNvGraphicFramePr>
          <p:nvPr>
            <p:extLst>
              <p:ext uri="{D42A27DB-BD31-4B8C-83A1-F6EECF244321}">
                <p14:modId xmlns:p14="http://schemas.microsoft.com/office/powerpoint/2010/main" val="3623179310"/>
              </p:ext>
            </p:extLst>
          </p:nvPr>
        </p:nvGraphicFramePr>
        <p:xfrm>
          <a:off x="2358888" y="3922713"/>
          <a:ext cx="1608669" cy="452438"/>
        </p:xfrm>
        <a:graphic>
          <a:graphicData uri="http://schemas.openxmlformats.org/presentationml/2006/ole">
            <mc:AlternateContent xmlns:mc="http://schemas.openxmlformats.org/markup-compatibility/2006">
              <mc:Choice xmlns:v="urn:schemas-microsoft-com:vml" Requires="v">
                <p:oleObj spid="_x0000_s2402" name="Equation" r:id="rId11" imgW="812520" imgH="228600" progId="Equation.DSMT4">
                  <p:embed/>
                </p:oleObj>
              </mc:Choice>
              <mc:Fallback>
                <p:oleObj name="Equation" r:id="rId11" imgW="812520" imgH="228600" progId="Equation.DSMT4">
                  <p:embed/>
                  <p:pic>
                    <p:nvPicPr>
                      <p:cNvPr id="0" name=""/>
                      <p:cNvPicPr/>
                      <p:nvPr/>
                    </p:nvPicPr>
                    <p:blipFill>
                      <a:blip r:embed="rId12"/>
                      <a:stretch>
                        <a:fillRect/>
                      </a:stretch>
                    </p:blipFill>
                    <p:spPr>
                      <a:xfrm>
                        <a:off x="2358888" y="3922713"/>
                        <a:ext cx="1608669" cy="45243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3BFD56C-9DF6-4F42-B87F-4023998EA341}"/>
              </a:ext>
            </a:extLst>
          </p:cNvPr>
          <p:cNvGraphicFramePr>
            <a:graphicFrameLocks noChangeAspect="1"/>
          </p:cNvGraphicFramePr>
          <p:nvPr>
            <p:extLst>
              <p:ext uri="{D42A27DB-BD31-4B8C-83A1-F6EECF244321}">
                <p14:modId xmlns:p14="http://schemas.microsoft.com/office/powerpoint/2010/main" val="2218038124"/>
              </p:ext>
            </p:extLst>
          </p:nvPr>
        </p:nvGraphicFramePr>
        <p:xfrm>
          <a:off x="4352160" y="3753576"/>
          <a:ext cx="1253509" cy="789246"/>
        </p:xfrm>
        <a:graphic>
          <a:graphicData uri="http://schemas.openxmlformats.org/presentationml/2006/ole">
            <mc:AlternateContent xmlns:mc="http://schemas.openxmlformats.org/markup-compatibility/2006">
              <mc:Choice xmlns:v="urn:schemas-microsoft-com:vml" Requires="v">
                <p:oleObj spid="_x0000_s2403" name="Equation" r:id="rId13" imgW="685800" imgH="431640" progId="Equation.DSMT4">
                  <p:embed/>
                </p:oleObj>
              </mc:Choice>
              <mc:Fallback>
                <p:oleObj name="Equation" r:id="rId13" imgW="685800" imgH="431640" progId="Equation.DSMT4">
                  <p:embed/>
                  <p:pic>
                    <p:nvPicPr>
                      <p:cNvPr id="0" name=""/>
                      <p:cNvPicPr/>
                      <p:nvPr/>
                    </p:nvPicPr>
                    <p:blipFill>
                      <a:blip r:embed="rId14"/>
                      <a:stretch>
                        <a:fillRect/>
                      </a:stretch>
                    </p:blipFill>
                    <p:spPr>
                      <a:xfrm>
                        <a:off x="4352160" y="3753576"/>
                        <a:ext cx="1253509" cy="78924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12083ED-E5E2-4784-8E7B-621A54327888}"/>
              </a:ext>
            </a:extLst>
          </p:cNvPr>
          <p:cNvGraphicFramePr>
            <a:graphicFrameLocks noChangeAspect="1"/>
          </p:cNvGraphicFramePr>
          <p:nvPr>
            <p:extLst>
              <p:ext uri="{D42A27DB-BD31-4B8C-83A1-F6EECF244321}">
                <p14:modId xmlns:p14="http://schemas.microsoft.com/office/powerpoint/2010/main" val="917057716"/>
              </p:ext>
            </p:extLst>
          </p:nvPr>
        </p:nvGraphicFramePr>
        <p:xfrm>
          <a:off x="1409698" y="5482791"/>
          <a:ext cx="1155149" cy="616079"/>
        </p:xfrm>
        <a:graphic>
          <a:graphicData uri="http://schemas.openxmlformats.org/presentationml/2006/ole">
            <mc:AlternateContent xmlns:mc="http://schemas.openxmlformats.org/markup-compatibility/2006">
              <mc:Choice xmlns:v="urn:schemas-microsoft-com:vml" Requires="v">
                <p:oleObj spid="_x0000_s2404" name="Equation" r:id="rId15" imgW="571320" imgH="304560" progId="Equation.DSMT4">
                  <p:embed/>
                </p:oleObj>
              </mc:Choice>
              <mc:Fallback>
                <p:oleObj name="Equation" r:id="rId15" imgW="571320" imgH="304560" progId="Equation.DSMT4">
                  <p:embed/>
                  <p:pic>
                    <p:nvPicPr>
                      <p:cNvPr id="0" name=""/>
                      <p:cNvPicPr/>
                      <p:nvPr/>
                    </p:nvPicPr>
                    <p:blipFill>
                      <a:blip r:embed="rId16"/>
                      <a:stretch>
                        <a:fillRect/>
                      </a:stretch>
                    </p:blipFill>
                    <p:spPr>
                      <a:xfrm>
                        <a:off x="1409698" y="5482791"/>
                        <a:ext cx="1155149" cy="616079"/>
                      </a:xfrm>
                      <a:prstGeom prst="rect">
                        <a:avLst/>
                      </a:prstGeom>
                    </p:spPr>
                  </p:pic>
                </p:oleObj>
              </mc:Fallback>
            </mc:AlternateContent>
          </a:graphicData>
        </a:graphic>
      </p:graphicFrame>
    </p:spTree>
    <p:extLst>
      <p:ext uri="{BB962C8B-B14F-4D97-AF65-F5344CB8AC3E}">
        <p14:creationId xmlns:p14="http://schemas.microsoft.com/office/powerpoint/2010/main" val="418074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91548"/>
            <a:ext cx="10249507" cy="5791201"/>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Therefore,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and</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(3)</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From eq. (2) and eq. (3), we have</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(4)</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In a similar way,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(5)</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Substituting the above values in eq. 1, we have</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2" name="Object 1">
            <a:extLst>
              <a:ext uri="{FF2B5EF4-FFF2-40B4-BE49-F238E27FC236}">
                <a16:creationId xmlns:a16="http://schemas.microsoft.com/office/drawing/2014/main" id="{5387CCF7-BA59-4D95-9BFF-E59287EE0C21}"/>
              </a:ext>
            </a:extLst>
          </p:cNvPr>
          <p:cNvGraphicFramePr>
            <a:graphicFrameLocks noChangeAspect="1"/>
          </p:cNvGraphicFramePr>
          <p:nvPr>
            <p:extLst>
              <p:ext uri="{D42A27DB-BD31-4B8C-83A1-F6EECF244321}">
                <p14:modId xmlns:p14="http://schemas.microsoft.com/office/powerpoint/2010/main" val="2213401588"/>
              </p:ext>
            </p:extLst>
          </p:nvPr>
        </p:nvGraphicFramePr>
        <p:xfrm>
          <a:off x="1270000" y="915988"/>
          <a:ext cx="1227138" cy="522287"/>
        </p:xfrm>
        <a:graphic>
          <a:graphicData uri="http://schemas.openxmlformats.org/presentationml/2006/ole">
            <mc:AlternateContent xmlns:mc="http://schemas.openxmlformats.org/markup-compatibility/2006">
              <mc:Choice xmlns:v="urn:schemas-microsoft-com:vml" Requires="v">
                <p:oleObj spid="_x0000_s3365" name="Equation" r:id="rId3" imgW="685800" imgH="291960" progId="Equation.DSMT4">
                  <p:embed/>
                </p:oleObj>
              </mc:Choice>
              <mc:Fallback>
                <p:oleObj name="Equation" r:id="rId3" imgW="685800" imgH="291960" progId="Equation.DSMT4">
                  <p:embed/>
                  <p:pic>
                    <p:nvPicPr>
                      <p:cNvPr id="0" name=""/>
                      <p:cNvPicPr/>
                      <p:nvPr/>
                    </p:nvPicPr>
                    <p:blipFill>
                      <a:blip r:embed="rId4"/>
                      <a:stretch>
                        <a:fillRect/>
                      </a:stretch>
                    </p:blipFill>
                    <p:spPr>
                      <a:xfrm>
                        <a:off x="1270000" y="915988"/>
                        <a:ext cx="1227138" cy="52228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F1703E0-CDD8-4DBA-BA52-EB2650D18B20}"/>
              </a:ext>
            </a:extLst>
          </p:cNvPr>
          <p:cNvGraphicFramePr>
            <a:graphicFrameLocks noChangeAspect="1"/>
          </p:cNvGraphicFramePr>
          <p:nvPr>
            <p:extLst>
              <p:ext uri="{D42A27DB-BD31-4B8C-83A1-F6EECF244321}">
                <p14:modId xmlns:p14="http://schemas.microsoft.com/office/powerpoint/2010/main" val="2930500092"/>
              </p:ext>
            </p:extLst>
          </p:nvPr>
        </p:nvGraphicFramePr>
        <p:xfrm>
          <a:off x="3143250" y="915988"/>
          <a:ext cx="1247775" cy="512762"/>
        </p:xfrm>
        <a:graphic>
          <a:graphicData uri="http://schemas.openxmlformats.org/presentationml/2006/ole">
            <mc:AlternateContent xmlns:mc="http://schemas.openxmlformats.org/markup-compatibility/2006">
              <mc:Choice xmlns:v="urn:schemas-microsoft-com:vml" Requires="v">
                <p:oleObj spid="_x0000_s3366" name="Equation" r:id="rId5" imgW="711000" imgH="291960" progId="Equation.DSMT4">
                  <p:embed/>
                </p:oleObj>
              </mc:Choice>
              <mc:Fallback>
                <p:oleObj name="Equation" r:id="rId5" imgW="711000" imgH="291960" progId="Equation.DSMT4">
                  <p:embed/>
                  <p:pic>
                    <p:nvPicPr>
                      <p:cNvPr id="0" name=""/>
                      <p:cNvPicPr/>
                      <p:nvPr/>
                    </p:nvPicPr>
                    <p:blipFill>
                      <a:blip r:embed="rId6"/>
                      <a:stretch>
                        <a:fillRect/>
                      </a:stretch>
                    </p:blipFill>
                    <p:spPr>
                      <a:xfrm>
                        <a:off x="3143250" y="915988"/>
                        <a:ext cx="1247775" cy="51276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3E0D609-AF92-44F2-A00F-8142BE7C341B}"/>
              </a:ext>
            </a:extLst>
          </p:cNvPr>
          <p:cNvGraphicFramePr>
            <a:graphicFrameLocks noChangeAspect="1"/>
          </p:cNvGraphicFramePr>
          <p:nvPr>
            <p:extLst>
              <p:ext uri="{D42A27DB-BD31-4B8C-83A1-F6EECF244321}">
                <p14:modId xmlns:p14="http://schemas.microsoft.com/office/powerpoint/2010/main" val="2010575310"/>
              </p:ext>
            </p:extLst>
          </p:nvPr>
        </p:nvGraphicFramePr>
        <p:xfrm>
          <a:off x="1136650" y="1490663"/>
          <a:ext cx="1417638" cy="814387"/>
        </p:xfrm>
        <a:graphic>
          <a:graphicData uri="http://schemas.openxmlformats.org/presentationml/2006/ole">
            <mc:AlternateContent xmlns:mc="http://schemas.openxmlformats.org/markup-compatibility/2006">
              <mc:Choice xmlns:v="urn:schemas-microsoft-com:vml" Requires="v">
                <p:oleObj spid="_x0000_s3367" name="Equation" r:id="rId7" imgW="927000" imgH="533160" progId="Equation.DSMT4">
                  <p:embed/>
                </p:oleObj>
              </mc:Choice>
              <mc:Fallback>
                <p:oleObj name="Equation" r:id="rId7" imgW="927000" imgH="533160" progId="Equation.DSMT4">
                  <p:embed/>
                  <p:pic>
                    <p:nvPicPr>
                      <p:cNvPr id="0" name=""/>
                      <p:cNvPicPr/>
                      <p:nvPr/>
                    </p:nvPicPr>
                    <p:blipFill>
                      <a:blip r:embed="rId8"/>
                      <a:stretch>
                        <a:fillRect/>
                      </a:stretch>
                    </p:blipFill>
                    <p:spPr>
                      <a:xfrm>
                        <a:off x="1136650" y="1490663"/>
                        <a:ext cx="1417638" cy="8143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8A4F69C-7DDD-42DE-9526-8922E3B77388}"/>
              </a:ext>
            </a:extLst>
          </p:cNvPr>
          <p:cNvGraphicFramePr>
            <a:graphicFrameLocks noChangeAspect="1"/>
          </p:cNvGraphicFramePr>
          <p:nvPr>
            <p:extLst>
              <p:ext uri="{D42A27DB-BD31-4B8C-83A1-F6EECF244321}">
                <p14:modId xmlns:p14="http://schemas.microsoft.com/office/powerpoint/2010/main" val="2296861710"/>
              </p:ext>
            </p:extLst>
          </p:nvPr>
        </p:nvGraphicFramePr>
        <p:xfrm>
          <a:off x="1223963" y="2525713"/>
          <a:ext cx="1919287" cy="1322387"/>
        </p:xfrm>
        <a:graphic>
          <a:graphicData uri="http://schemas.openxmlformats.org/presentationml/2006/ole">
            <mc:AlternateContent xmlns:mc="http://schemas.openxmlformats.org/markup-compatibility/2006">
              <mc:Choice xmlns:v="urn:schemas-microsoft-com:vml" Requires="v">
                <p:oleObj spid="_x0000_s3368" name="Equation" r:id="rId9" imgW="1143000" imgH="787320" progId="Equation.DSMT4">
                  <p:embed/>
                </p:oleObj>
              </mc:Choice>
              <mc:Fallback>
                <p:oleObj name="Equation" r:id="rId9" imgW="1143000" imgH="787320" progId="Equation.DSMT4">
                  <p:embed/>
                  <p:pic>
                    <p:nvPicPr>
                      <p:cNvPr id="0" name=""/>
                      <p:cNvPicPr/>
                      <p:nvPr/>
                    </p:nvPicPr>
                    <p:blipFill>
                      <a:blip r:embed="rId10"/>
                      <a:stretch>
                        <a:fillRect/>
                      </a:stretch>
                    </p:blipFill>
                    <p:spPr>
                      <a:xfrm>
                        <a:off x="1223963" y="2525713"/>
                        <a:ext cx="1919287" cy="132238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25FEF4E1-9D4E-4FF6-BB7A-256B59F17C42}"/>
              </a:ext>
            </a:extLst>
          </p:cNvPr>
          <p:cNvGraphicFramePr>
            <a:graphicFrameLocks noChangeAspect="1"/>
          </p:cNvGraphicFramePr>
          <p:nvPr>
            <p:extLst>
              <p:ext uri="{D42A27DB-BD31-4B8C-83A1-F6EECF244321}">
                <p14:modId xmlns:p14="http://schemas.microsoft.com/office/powerpoint/2010/main" val="3527004868"/>
              </p:ext>
            </p:extLst>
          </p:nvPr>
        </p:nvGraphicFramePr>
        <p:xfrm>
          <a:off x="1187523" y="4424755"/>
          <a:ext cx="1723503" cy="495507"/>
        </p:xfrm>
        <a:graphic>
          <a:graphicData uri="http://schemas.openxmlformats.org/presentationml/2006/ole">
            <mc:AlternateContent xmlns:mc="http://schemas.openxmlformats.org/markup-compatibility/2006">
              <mc:Choice xmlns:v="urn:schemas-microsoft-com:vml" Requires="v">
                <p:oleObj spid="_x0000_s3369" name="Equation" r:id="rId11" imgW="1015920" imgH="291960" progId="Equation.DSMT4">
                  <p:embed/>
                </p:oleObj>
              </mc:Choice>
              <mc:Fallback>
                <p:oleObj name="Equation" r:id="rId11" imgW="1015920" imgH="291960" progId="Equation.DSMT4">
                  <p:embed/>
                  <p:pic>
                    <p:nvPicPr>
                      <p:cNvPr id="0" name=""/>
                      <p:cNvPicPr/>
                      <p:nvPr/>
                    </p:nvPicPr>
                    <p:blipFill>
                      <a:blip r:embed="rId12"/>
                      <a:stretch>
                        <a:fillRect/>
                      </a:stretch>
                    </p:blipFill>
                    <p:spPr>
                      <a:xfrm>
                        <a:off x="1187523" y="4424755"/>
                        <a:ext cx="1723503" cy="49550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32D7326D-59C2-4989-A899-EBE1EC3D793A}"/>
              </a:ext>
            </a:extLst>
          </p:cNvPr>
          <p:cNvGraphicFramePr>
            <a:graphicFrameLocks noChangeAspect="1"/>
          </p:cNvGraphicFramePr>
          <p:nvPr>
            <p:extLst>
              <p:ext uri="{D42A27DB-BD31-4B8C-83A1-F6EECF244321}">
                <p14:modId xmlns:p14="http://schemas.microsoft.com/office/powerpoint/2010/main" val="2637762915"/>
              </p:ext>
            </p:extLst>
          </p:nvPr>
        </p:nvGraphicFramePr>
        <p:xfrm>
          <a:off x="1104293" y="5587300"/>
          <a:ext cx="9350375" cy="1201738"/>
        </p:xfrm>
        <a:graphic>
          <a:graphicData uri="http://schemas.openxmlformats.org/presentationml/2006/ole">
            <mc:AlternateContent xmlns:mc="http://schemas.openxmlformats.org/markup-compatibility/2006">
              <mc:Choice xmlns:v="urn:schemas-microsoft-com:vml" Requires="v">
                <p:oleObj spid="_x0000_s3370" name="Equation" r:id="rId13" imgW="5333760" imgH="685800" progId="Equation.DSMT4">
                  <p:embed/>
                </p:oleObj>
              </mc:Choice>
              <mc:Fallback>
                <p:oleObj name="Equation" r:id="rId13" imgW="5333760" imgH="685800" progId="Equation.DSMT4">
                  <p:embed/>
                  <p:pic>
                    <p:nvPicPr>
                      <p:cNvPr id="0" name=""/>
                      <p:cNvPicPr/>
                      <p:nvPr/>
                    </p:nvPicPr>
                    <p:blipFill>
                      <a:blip r:embed="rId14"/>
                      <a:stretch>
                        <a:fillRect/>
                      </a:stretch>
                    </p:blipFill>
                    <p:spPr>
                      <a:xfrm>
                        <a:off x="1104293" y="5587300"/>
                        <a:ext cx="9350375" cy="1201738"/>
                      </a:xfrm>
                      <a:prstGeom prst="rect">
                        <a:avLst/>
                      </a:prstGeom>
                    </p:spPr>
                  </p:pic>
                </p:oleObj>
              </mc:Fallback>
            </mc:AlternateContent>
          </a:graphicData>
        </a:graphic>
      </p:graphicFrame>
    </p:spTree>
    <p:extLst>
      <p:ext uri="{BB962C8B-B14F-4D97-AF65-F5344CB8AC3E}">
        <p14:creationId xmlns:p14="http://schemas.microsoft.com/office/powerpoint/2010/main" val="9944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a:t>
            </a: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If </a:t>
            </a:r>
            <a:r>
              <a:rPr lang="en-IN" sz="2000" i="1" dirty="0">
                <a:latin typeface="Arial" panose="020B0604020202020204" pitchFamily="34" charset="0"/>
                <a:ea typeface="Calibri" panose="020F0502020204030204" pitchFamily="34" charset="0"/>
                <a:cs typeface="Arial" panose="020B0604020202020204" pitchFamily="34" charset="0"/>
              </a:rPr>
              <a:t>z</a:t>
            </a:r>
            <a:r>
              <a:rPr lang="en-IN" sz="2000" dirty="0">
                <a:latin typeface="Arial" panose="020B0604020202020204" pitchFamily="34" charset="0"/>
                <a:ea typeface="Calibri" panose="020F0502020204030204" pitchFamily="34" charset="0"/>
                <a:cs typeface="Arial" panose="020B0604020202020204" pitchFamily="34" charset="0"/>
              </a:rPr>
              <a:t> is the number of balls,</a:t>
            </a: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values of </a:t>
            </a:r>
            <a:r>
              <a:rPr lang="en-IN" sz="2000" i="1" dirty="0">
                <a:latin typeface="Arial" panose="020B0604020202020204" pitchFamily="34" charset="0"/>
                <a:ea typeface="Calibri" panose="020F0502020204030204" pitchFamily="34" charset="0"/>
                <a:cs typeface="Arial" panose="020B0604020202020204" pitchFamily="34" charset="0"/>
              </a:rPr>
              <a:t>M</a:t>
            </a:r>
            <a:r>
              <a:rPr lang="en-IN" sz="2000" dirty="0">
                <a:latin typeface="Arial" panose="020B0604020202020204" pitchFamily="34" charset="0"/>
                <a:ea typeface="Calibri" panose="020F0502020204030204" pitchFamily="34" charset="0"/>
                <a:cs typeface="Arial" panose="020B0604020202020204" pitchFamily="34" charset="0"/>
              </a:rPr>
              <a:t> for different values of </a:t>
            </a:r>
            <a:r>
              <a:rPr lang="en-IN" sz="2000" i="1" dirty="0">
                <a:latin typeface="Arial" panose="020B0604020202020204" pitchFamily="34" charset="0"/>
                <a:ea typeface="Calibri" panose="020F0502020204030204" pitchFamily="34" charset="0"/>
                <a:cs typeface="Arial" panose="020B0604020202020204" pitchFamily="34" charset="0"/>
              </a:rPr>
              <a:t>z</a:t>
            </a:r>
            <a:r>
              <a:rPr lang="en-IN" sz="2000" dirty="0">
                <a:latin typeface="Arial" panose="020B0604020202020204" pitchFamily="34" charset="0"/>
                <a:ea typeface="Calibri" panose="020F0502020204030204" pitchFamily="34" charset="0"/>
                <a:cs typeface="Arial" panose="020B0604020202020204" pitchFamily="34" charset="0"/>
              </a:rPr>
              <a:t> are</a:t>
            </a: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It is seen from the above table that </a:t>
            </a:r>
            <a:r>
              <a:rPr lang="en-IN" sz="2000" i="1" dirty="0">
                <a:latin typeface="Arial" panose="020B0604020202020204" pitchFamily="34" charset="0"/>
                <a:ea typeface="Calibri" panose="020F0502020204030204" pitchFamily="34" charset="0"/>
                <a:cs typeface="Arial" panose="020B0604020202020204" pitchFamily="34" charset="0"/>
              </a:rPr>
              <a:t>z/M </a:t>
            </a:r>
            <a:r>
              <a:rPr lang="en-IN" sz="2000" dirty="0">
                <a:latin typeface="Arial" panose="020B0604020202020204" pitchFamily="34" charset="0"/>
                <a:ea typeface="Calibri" panose="020F0502020204030204" pitchFamily="34" charset="0"/>
                <a:cs typeface="Arial" panose="020B0604020202020204" pitchFamily="34" charset="0"/>
              </a:rPr>
              <a:t>is practically constant.</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So, </a:t>
            </a:r>
            <a:r>
              <a:rPr lang="en-IN" sz="2000" dirty="0" err="1">
                <a:latin typeface="Arial" panose="020B0604020202020204" pitchFamily="34" charset="0"/>
                <a:ea typeface="Calibri" panose="020F0502020204030204" pitchFamily="34" charset="0"/>
                <a:cs typeface="Arial" panose="020B0604020202020204" pitchFamily="34" charset="0"/>
              </a:rPr>
              <a:t>Stribeck</a:t>
            </a:r>
            <a:r>
              <a:rPr lang="en-IN" sz="2000" dirty="0">
                <a:latin typeface="Arial" panose="020B0604020202020204" pitchFamily="34" charset="0"/>
                <a:ea typeface="Calibri" panose="020F0502020204030204" pitchFamily="34" charset="0"/>
                <a:cs typeface="Arial" panose="020B0604020202020204" pitchFamily="34" charset="0"/>
              </a:rPr>
              <a:t> suggested the value for </a:t>
            </a:r>
            <a:r>
              <a:rPr lang="en-IN" sz="2000" i="1" dirty="0">
                <a:latin typeface="Arial" panose="020B0604020202020204" pitchFamily="34" charset="0"/>
                <a:ea typeface="Calibri" panose="020F0502020204030204" pitchFamily="34" charset="0"/>
                <a:cs typeface="Arial" panose="020B0604020202020204" pitchFamily="34" charset="0"/>
              </a:rPr>
              <a:t>z/M </a:t>
            </a:r>
            <a:r>
              <a:rPr lang="en-IN" sz="2000" dirty="0">
                <a:latin typeface="Arial" panose="020B0604020202020204" pitchFamily="34" charset="0"/>
                <a:ea typeface="Calibri" panose="020F0502020204030204" pitchFamily="34" charset="0"/>
                <a:cs typeface="Arial" panose="020B0604020202020204" pitchFamily="34" charset="0"/>
              </a:rPr>
              <a:t>as 5 or </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Substituting the above value in eq. (6), we have </a:t>
            </a:r>
          </a:p>
        </p:txBody>
      </p:sp>
      <p:graphicFrame>
        <p:nvGraphicFramePr>
          <p:cNvPr id="2" name="Object 1">
            <a:extLst>
              <a:ext uri="{FF2B5EF4-FFF2-40B4-BE49-F238E27FC236}">
                <a16:creationId xmlns:a16="http://schemas.microsoft.com/office/drawing/2014/main" id="{2BDAB7AC-999B-4F1F-ABEC-81C8A52FA176}"/>
              </a:ext>
            </a:extLst>
          </p:cNvPr>
          <p:cNvGraphicFramePr>
            <a:graphicFrameLocks noChangeAspect="1"/>
          </p:cNvGraphicFramePr>
          <p:nvPr>
            <p:extLst>
              <p:ext uri="{D42A27DB-BD31-4B8C-83A1-F6EECF244321}">
                <p14:modId xmlns:p14="http://schemas.microsoft.com/office/powerpoint/2010/main" val="2698576119"/>
              </p:ext>
            </p:extLst>
          </p:nvPr>
        </p:nvGraphicFramePr>
        <p:xfrm>
          <a:off x="1104293" y="1101103"/>
          <a:ext cx="3963505" cy="463814"/>
        </p:xfrm>
        <a:graphic>
          <a:graphicData uri="http://schemas.openxmlformats.org/presentationml/2006/ole">
            <mc:AlternateContent xmlns:mc="http://schemas.openxmlformats.org/markup-compatibility/2006">
              <mc:Choice xmlns:v="urn:schemas-microsoft-com:vml" Requires="v">
                <p:oleObj spid="_x0000_s4232" name="Equation" r:id="rId3" imgW="2387520" imgH="279360" progId="Equation.DSMT4">
                  <p:embed/>
                </p:oleObj>
              </mc:Choice>
              <mc:Fallback>
                <p:oleObj name="Equation" r:id="rId3" imgW="2387520" imgH="279360" progId="Equation.DSMT4">
                  <p:embed/>
                  <p:pic>
                    <p:nvPicPr>
                      <p:cNvPr id="0" name=""/>
                      <p:cNvPicPr/>
                      <p:nvPr/>
                    </p:nvPicPr>
                    <p:blipFill>
                      <a:blip r:embed="rId4"/>
                      <a:stretch>
                        <a:fillRect/>
                      </a:stretch>
                    </p:blipFill>
                    <p:spPr>
                      <a:xfrm>
                        <a:off x="1104293" y="1101103"/>
                        <a:ext cx="3963505" cy="463814"/>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6F2388EA-7F5A-411C-912E-6053DB7B6F93}"/>
              </a:ext>
            </a:extLst>
          </p:cNvPr>
          <p:cNvGraphicFramePr>
            <a:graphicFrameLocks noChangeAspect="1"/>
          </p:cNvGraphicFramePr>
          <p:nvPr>
            <p:extLst>
              <p:ext uri="{D42A27DB-BD31-4B8C-83A1-F6EECF244321}">
                <p14:modId xmlns:p14="http://schemas.microsoft.com/office/powerpoint/2010/main" val="3354999202"/>
              </p:ext>
            </p:extLst>
          </p:nvPr>
        </p:nvGraphicFramePr>
        <p:xfrm>
          <a:off x="1104293" y="2313353"/>
          <a:ext cx="1170886" cy="659954"/>
        </p:xfrm>
        <a:graphic>
          <a:graphicData uri="http://schemas.openxmlformats.org/presentationml/2006/ole">
            <mc:AlternateContent xmlns:mc="http://schemas.openxmlformats.org/markup-compatibility/2006">
              <mc:Choice xmlns:v="urn:schemas-microsoft-com:vml" Requires="v">
                <p:oleObj spid="_x0000_s4233"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1104293" y="2313353"/>
                        <a:ext cx="1170886" cy="659954"/>
                      </a:xfrm>
                      <a:prstGeom prst="rect">
                        <a:avLst/>
                      </a:prstGeom>
                    </p:spPr>
                  </p:pic>
                </p:oleObj>
              </mc:Fallback>
            </mc:AlternateContent>
          </a:graphicData>
        </a:graphic>
      </p:graphicFrame>
      <p:graphicFrame>
        <p:nvGraphicFramePr>
          <p:cNvPr id="6" name="Table 5">
            <a:extLst>
              <a:ext uri="{FF2B5EF4-FFF2-40B4-BE49-F238E27FC236}">
                <a16:creationId xmlns:a16="http://schemas.microsoft.com/office/drawing/2014/main" id="{BD6BF6C6-3643-40E6-B873-0C2442037685}"/>
              </a:ext>
            </a:extLst>
          </p:cNvPr>
          <p:cNvGraphicFramePr>
            <a:graphicFrameLocks noGrp="1"/>
          </p:cNvGraphicFramePr>
          <p:nvPr>
            <p:extLst>
              <p:ext uri="{D42A27DB-BD31-4B8C-83A1-F6EECF244321}">
                <p14:modId xmlns:p14="http://schemas.microsoft.com/office/powerpoint/2010/main" val="3171055273"/>
              </p:ext>
            </p:extLst>
          </p:nvPr>
        </p:nvGraphicFramePr>
        <p:xfrm>
          <a:off x="1543962" y="3657892"/>
          <a:ext cx="4061705" cy="1022535"/>
        </p:xfrm>
        <a:graphic>
          <a:graphicData uri="http://schemas.openxmlformats.org/drawingml/2006/table">
            <a:tbl>
              <a:tblPr firstRow="1" firstCol="1" bandRow="1">
                <a:tableStyleId>{5C22544A-7EE6-4342-B048-85BDC9FD1C3A}</a:tableStyleId>
              </a:tblPr>
              <a:tblGrid>
                <a:gridCol w="812341">
                  <a:extLst>
                    <a:ext uri="{9D8B030D-6E8A-4147-A177-3AD203B41FA5}">
                      <a16:colId xmlns:a16="http://schemas.microsoft.com/office/drawing/2014/main" val="702954136"/>
                    </a:ext>
                  </a:extLst>
                </a:gridCol>
                <a:gridCol w="812341">
                  <a:extLst>
                    <a:ext uri="{9D8B030D-6E8A-4147-A177-3AD203B41FA5}">
                      <a16:colId xmlns:a16="http://schemas.microsoft.com/office/drawing/2014/main" val="2699889882"/>
                    </a:ext>
                  </a:extLst>
                </a:gridCol>
                <a:gridCol w="812341">
                  <a:extLst>
                    <a:ext uri="{9D8B030D-6E8A-4147-A177-3AD203B41FA5}">
                      <a16:colId xmlns:a16="http://schemas.microsoft.com/office/drawing/2014/main" val="2168540976"/>
                    </a:ext>
                  </a:extLst>
                </a:gridCol>
                <a:gridCol w="812341">
                  <a:extLst>
                    <a:ext uri="{9D8B030D-6E8A-4147-A177-3AD203B41FA5}">
                      <a16:colId xmlns:a16="http://schemas.microsoft.com/office/drawing/2014/main" val="2120824796"/>
                    </a:ext>
                  </a:extLst>
                </a:gridCol>
                <a:gridCol w="812341">
                  <a:extLst>
                    <a:ext uri="{9D8B030D-6E8A-4147-A177-3AD203B41FA5}">
                      <a16:colId xmlns:a16="http://schemas.microsoft.com/office/drawing/2014/main" val="198833127"/>
                    </a:ext>
                  </a:extLst>
                </a:gridCol>
              </a:tblGrid>
              <a:tr h="335665">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Z</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8</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10</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2432459"/>
                  </a:ext>
                </a:extLst>
              </a:tr>
              <a:tr h="686870">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M</a:t>
                      </a:r>
                      <a:endParaRPr lang="en-US"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(z/M)</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1.84</a:t>
                      </a:r>
                      <a:endParaRPr lang="en-US"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4.35</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2.28</a:t>
                      </a:r>
                      <a:endParaRPr lang="en-US"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4.38</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2.75</a:t>
                      </a:r>
                      <a:endParaRPr lang="en-US"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4.36</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3.47</a:t>
                      </a:r>
                      <a:endParaRPr lang="en-US"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4.37</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5084234"/>
                  </a:ext>
                </a:extLst>
              </a:tr>
            </a:tbl>
          </a:graphicData>
        </a:graphic>
      </p:graphicFrame>
      <p:graphicFrame>
        <p:nvGraphicFramePr>
          <p:cNvPr id="7" name="Object 6">
            <a:extLst>
              <a:ext uri="{FF2B5EF4-FFF2-40B4-BE49-F238E27FC236}">
                <a16:creationId xmlns:a16="http://schemas.microsoft.com/office/drawing/2014/main" id="{6BC034E5-F93C-4FF2-B7E0-68275784024B}"/>
              </a:ext>
            </a:extLst>
          </p:cNvPr>
          <p:cNvGraphicFramePr>
            <a:graphicFrameLocks noChangeAspect="1"/>
          </p:cNvGraphicFramePr>
          <p:nvPr>
            <p:extLst>
              <p:ext uri="{D42A27DB-BD31-4B8C-83A1-F6EECF244321}">
                <p14:modId xmlns:p14="http://schemas.microsoft.com/office/powerpoint/2010/main" val="2282827786"/>
              </p:ext>
            </p:extLst>
          </p:nvPr>
        </p:nvGraphicFramePr>
        <p:xfrm>
          <a:off x="6651969" y="5270844"/>
          <a:ext cx="941526" cy="608068"/>
        </p:xfrm>
        <a:graphic>
          <a:graphicData uri="http://schemas.openxmlformats.org/presentationml/2006/ole">
            <mc:AlternateContent xmlns:mc="http://schemas.openxmlformats.org/markup-compatibility/2006">
              <mc:Choice xmlns:v="urn:schemas-microsoft-com:vml" Requires="v">
                <p:oleObj spid="_x0000_s4234" name="Equation" r:id="rId7" imgW="609480" imgH="393480" progId="Equation.DSMT4">
                  <p:embed/>
                </p:oleObj>
              </mc:Choice>
              <mc:Fallback>
                <p:oleObj name="Equation" r:id="rId7" imgW="609480" imgH="393480" progId="Equation.DSMT4">
                  <p:embed/>
                  <p:pic>
                    <p:nvPicPr>
                      <p:cNvPr id="0" name=""/>
                      <p:cNvPicPr/>
                      <p:nvPr/>
                    </p:nvPicPr>
                    <p:blipFill>
                      <a:blip r:embed="rId8"/>
                      <a:stretch>
                        <a:fillRect/>
                      </a:stretch>
                    </p:blipFill>
                    <p:spPr>
                      <a:xfrm>
                        <a:off x="6651969" y="5270844"/>
                        <a:ext cx="941526" cy="608068"/>
                      </a:xfrm>
                      <a:prstGeom prst="rect">
                        <a:avLst/>
                      </a:prstGeom>
                    </p:spPr>
                  </p:pic>
                </p:oleObj>
              </mc:Fallback>
            </mc:AlternateContent>
          </a:graphicData>
        </a:graphic>
      </p:graphicFrame>
    </p:spTree>
    <p:extLst>
      <p:ext uri="{BB962C8B-B14F-4D97-AF65-F5344CB8AC3E}">
        <p14:creationId xmlns:p14="http://schemas.microsoft.com/office/powerpoint/2010/main" val="322836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(7)</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From experimental evidence, it is found that the force     required to produce a permanent deformation of the ball is given by,</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(8)</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d is the ball diameter and the factor k depends upon the radius of curvature at the point of contact, and on the moduli of elastic of materials.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From eqns. 7 and 8, we have</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(9)</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above equation is known as </a:t>
            </a:r>
            <a:r>
              <a:rPr lang="en-IN" sz="2000" dirty="0" err="1">
                <a:latin typeface="Arial" panose="020B0604020202020204" pitchFamily="34" charset="0"/>
                <a:ea typeface="Calibri" panose="020F0502020204030204" pitchFamily="34" charset="0"/>
                <a:cs typeface="Arial" panose="020B0604020202020204" pitchFamily="34" charset="0"/>
              </a:rPr>
              <a:t>Stribeck’s</a:t>
            </a:r>
            <a:r>
              <a:rPr lang="en-IN" sz="2000" dirty="0">
                <a:latin typeface="Arial" panose="020B0604020202020204" pitchFamily="34" charset="0"/>
                <a:ea typeface="Calibri" panose="020F0502020204030204" pitchFamily="34" charset="0"/>
                <a:cs typeface="Arial" panose="020B0604020202020204" pitchFamily="34" charset="0"/>
              </a:rPr>
              <a:t> equation.</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2" name="Object 1">
            <a:extLst>
              <a:ext uri="{FF2B5EF4-FFF2-40B4-BE49-F238E27FC236}">
                <a16:creationId xmlns:a16="http://schemas.microsoft.com/office/drawing/2014/main" id="{59923DFF-9E21-4EE8-ADA4-4B00A1935567}"/>
              </a:ext>
            </a:extLst>
          </p:cNvPr>
          <p:cNvGraphicFramePr>
            <a:graphicFrameLocks noChangeAspect="1"/>
          </p:cNvGraphicFramePr>
          <p:nvPr>
            <p:extLst>
              <p:ext uri="{D42A27DB-BD31-4B8C-83A1-F6EECF244321}">
                <p14:modId xmlns:p14="http://schemas.microsoft.com/office/powerpoint/2010/main" val="328378835"/>
              </p:ext>
            </p:extLst>
          </p:nvPr>
        </p:nvGraphicFramePr>
        <p:xfrm>
          <a:off x="1223963" y="573089"/>
          <a:ext cx="1194836" cy="655016"/>
        </p:xfrm>
        <a:graphic>
          <a:graphicData uri="http://schemas.openxmlformats.org/presentationml/2006/ole">
            <mc:AlternateContent xmlns:mc="http://schemas.openxmlformats.org/markup-compatibility/2006">
              <mc:Choice xmlns:v="urn:schemas-microsoft-com:vml" Requires="v">
                <p:oleObj spid="_x0000_s5305" name="Equation" r:id="rId3" imgW="787320" imgH="431640" progId="Equation.DSMT4">
                  <p:embed/>
                </p:oleObj>
              </mc:Choice>
              <mc:Fallback>
                <p:oleObj name="Equation" r:id="rId3" imgW="787320" imgH="431640" progId="Equation.DSMT4">
                  <p:embed/>
                  <p:pic>
                    <p:nvPicPr>
                      <p:cNvPr id="0" name=""/>
                      <p:cNvPicPr/>
                      <p:nvPr/>
                    </p:nvPicPr>
                    <p:blipFill>
                      <a:blip r:embed="rId4"/>
                      <a:stretch>
                        <a:fillRect/>
                      </a:stretch>
                    </p:blipFill>
                    <p:spPr>
                      <a:xfrm>
                        <a:off x="1223963" y="573089"/>
                        <a:ext cx="1194836" cy="655016"/>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6BB925F5-1FEA-44C7-A923-5A39AF69AA21}"/>
              </a:ext>
            </a:extLst>
          </p:cNvPr>
          <p:cNvGraphicFramePr>
            <a:graphicFrameLocks noChangeAspect="1"/>
          </p:cNvGraphicFramePr>
          <p:nvPr>
            <p:extLst>
              <p:ext uri="{D42A27DB-BD31-4B8C-83A1-F6EECF244321}">
                <p14:modId xmlns:p14="http://schemas.microsoft.com/office/powerpoint/2010/main" val="2740632666"/>
              </p:ext>
            </p:extLst>
          </p:nvPr>
        </p:nvGraphicFramePr>
        <p:xfrm>
          <a:off x="7213117" y="1315347"/>
          <a:ext cx="288359" cy="433939"/>
        </p:xfrm>
        <a:graphic>
          <a:graphicData uri="http://schemas.openxmlformats.org/presentationml/2006/ole">
            <mc:AlternateContent xmlns:mc="http://schemas.openxmlformats.org/markup-compatibility/2006">
              <mc:Choice xmlns:v="urn:schemas-microsoft-com:vml" Requires="v">
                <p:oleObj spid="_x0000_s5306"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7213117" y="1315347"/>
                        <a:ext cx="288359" cy="43393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248E22B-AF8D-4F22-9C1F-3A9E2522C054}"/>
              </a:ext>
            </a:extLst>
          </p:cNvPr>
          <p:cNvGraphicFramePr>
            <a:graphicFrameLocks noChangeAspect="1"/>
          </p:cNvGraphicFramePr>
          <p:nvPr>
            <p:extLst>
              <p:ext uri="{D42A27DB-BD31-4B8C-83A1-F6EECF244321}">
                <p14:modId xmlns:p14="http://schemas.microsoft.com/office/powerpoint/2010/main" val="4172145842"/>
              </p:ext>
            </p:extLst>
          </p:nvPr>
        </p:nvGraphicFramePr>
        <p:xfrm>
          <a:off x="1297313" y="2286344"/>
          <a:ext cx="995313" cy="450261"/>
        </p:xfrm>
        <a:graphic>
          <a:graphicData uri="http://schemas.openxmlformats.org/presentationml/2006/ole">
            <mc:AlternateContent xmlns:mc="http://schemas.openxmlformats.org/markup-compatibility/2006">
              <mc:Choice xmlns:v="urn:schemas-microsoft-com:vml" Requires="v">
                <p:oleObj spid="_x0000_s5307" name="Equation" r:id="rId7" imgW="533160" imgH="241200" progId="Equation.DSMT4">
                  <p:embed/>
                </p:oleObj>
              </mc:Choice>
              <mc:Fallback>
                <p:oleObj name="Equation" r:id="rId7" imgW="533160" imgH="241200" progId="Equation.DSMT4">
                  <p:embed/>
                  <p:pic>
                    <p:nvPicPr>
                      <p:cNvPr id="0" name=""/>
                      <p:cNvPicPr/>
                      <p:nvPr/>
                    </p:nvPicPr>
                    <p:blipFill>
                      <a:blip r:embed="rId8"/>
                      <a:stretch>
                        <a:fillRect/>
                      </a:stretch>
                    </p:blipFill>
                    <p:spPr>
                      <a:xfrm>
                        <a:off x="1297313" y="2286344"/>
                        <a:ext cx="995313" cy="4502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A1D2657-DE24-40F0-A2CF-A7857D76CC5F}"/>
              </a:ext>
            </a:extLst>
          </p:cNvPr>
          <p:cNvGraphicFramePr>
            <a:graphicFrameLocks noChangeAspect="1"/>
          </p:cNvGraphicFramePr>
          <p:nvPr>
            <p:extLst>
              <p:ext uri="{D42A27DB-BD31-4B8C-83A1-F6EECF244321}">
                <p14:modId xmlns:p14="http://schemas.microsoft.com/office/powerpoint/2010/main" val="4207147647"/>
              </p:ext>
            </p:extLst>
          </p:nvPr>
        </p:nvGraphicFramePr>
        <p:xfrm>
          <a:off x="1283135" y="4368652"/>
          <a:ext cx="1194836" cy="743955"/>
        </p:xfrm>
        <a:graphic>
          <a:graphicData uri="http://schemas.openxmlformats.org/presentationml/2006/ole">
            <mc:AlternateContent xmlns:mc="http://schemas.openxmlformats.org/markup-compatibility/2006">
              <mc:Choice xmlns:v="urn:schemas-microsoft-com:vml" Requires="v">
                <p:oleObj spid="_x0000_s5308" name="Equation" r:id="rId9" imgW="672840" imgH="419040" progId="Equation.DSMT4">
                  <p:embed/>
                </p:oleObj>
              </mc:Choice>
              <mc:Fallback>
                <p:oleObj name="Equation" r:id="rId9" imgW="672840" imgH="419040" progId="Equation.DSMT4">
                  <p:embed/>
                  <p:pic>
                    <p:nvPicPr>
                      <p:cNvPr id="0" name=""/>
                      <p:cNvPicPr/>
                      <p:nvPr/>
                    </p:nvPicPr>
                    <p:blipFill>
                      <a:blip r:embed="rId10"/>
                      <a:stretch>
                        <a:fillRect/>
                      </a:stretch>
                    </p:blipFill>
                    <p:spPr>
                      <a:xfrm>
                        <a:off x="1283135" y="4368652"/>
                        <a:ext cx="1194836" cy="743955"/>
                      </a:xfrm>
                      <a:prstGeom prst="rect">
                        <a:avLst/>
                      </a:prstGeom>
                    </p:spPr>
                  </p:pic>
                </p:oleObj>
              </mc:Fallback>
            </mc:AlternateContent>
          </a:graphicData>
        </a:graphic>
      </p:graphicFrame>
    </p:spTree>
    <p:extLst>
      <p:ext uri="{BB962C8B-B14F-4D97-AF65-F5344CB8AC3E}">
        <p14:creationId xmlns:p14="http://schemas.microsoft.com/office/powerpoint/2010/main" val="21497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43"/>
            <a:ext cx="10515600" cy="1325563"/>
          </a:xfrm>
        </p:spPr>
        <p:txBody>
          <a:bodyPr/>
          <a:lstStyle/>
          <a:p>
            <a:pPr lvl="3" algn="l" rtl="0">
              <a:lnSpc>
                <a:spcPct val="90000"/>
              </a:lnSpc>
              <a:spcBef>
                <a:spcPct val="0"/>
              </a:spcBef>
            </a:pPr>
            <a:r>
              <a:rPr lang="en-US" sz="3200" b="1" dirty="0">
                <a:latin typeface="Arial" panose="020B0604020202020204" pitchFamily="34" charset="0"/>
                <a:ea typeface="Calibri" panose="020F0502020204030204" pitchFamily="34" charset="0"/>
              </a:rPr>
              <a:t>Classification of bearings</a:t>
            </a:r>
            <a:br>
              <a:rPr lang="en-US" sz="2200" dirty="0">
                <a:latin typeface="Arial" panose="020B0604020202020204" pitchFamily="34" charset="0"/>
                <a:ea typeface="Calibri" panose="020F0502020204030204" pitchFamily="34" charset="0"/>
              </a:rPr>
            </a:br>
            <a:endParaRPr lang="en-US" dirty="0"/>
          </a:p>
        </p:txBody>
      </p:sp>
      <p:sp>
        <p:nvSpPr>
          <p:cNvPr id="3" name="Content Placeholder 2"/>
          <p:cNvSpPr>
            <a:spLocks noGrp="1"/>
          </p:cNvSpPr>
          <p:nvPr>
            <p:ph idx="1"/>
          </p:nvPr>
        </p:nvSpPr>
        <p:spPr>
          <a:xfrm>
            <a:off x="838200" y="1007166"/>
            <a:ext cx="10515600" cy="5408644"/>
          </a:xfrm>
        </p:spPr>
        <p:txBody>
          <a:bodyPr>
            <a:normAutofit fontScale="92500" lnSpcReduction="20000"/>
          </a:bodyPr>
          <a:lstStyle/>
          <a:p>
            <a:pPr marL="0" indent="0">
              <a:lnSpc>
                <a:spcPct val="160000"/>
              </a:lnSpc>
              <a:buNone/>
            </a:pPr>
            <a:r>
              <a:rPr lang="en-US" sz="2200" dirty="0">
                <a:latin typeface="Arial" panose="020B0604020202020204" pitchFamily="34" charset="0"/>
                <a:cs typeface="Arial" panose="020B0604020202020204" pitchFamily="34" charset="0"/>
              </a:rPr>
              <a:t>Depending on the direction of acting of load, bearings are classified in to two types.</a:t>
            </a:r>
          </a:p>
          <a:p>
            <a:pPr lvl="1">
              <a:lnSpc>
                <a:spcPct val="160000"/>
              </a:lnSpc>
              <a:buFont typeface="Wingdings" panose="05000000000000000000" pitchFamily="2" charset="2"/>
              <a:buChar char="Ø"/>
            </a:pPr>
            <a:r>
              <a:rPr lang="en-US" sz="2200" dirty="0">
                <a:latin typeface="Arial" panose="020B0604020202020204" pitchFamily="34" charset="0"/>
                <a:cs typeface="Arial" panose="020B0604020202020204" pitchFamily="34" charset="0"/>
              </a:rPr>
              <a:t>Radial bearings</a:t>
            </a:r>
          </a:p>
          <a:p>
            <a:pPr lvl="1">
              <a:lnSpc>
                <a:spcPct val="160000"/>
              </a:lnSpc>
              <a:buFont typeface="Wingdings" panose="05000000000000000000" pitchFamily="2" charset="2"/>
              <a:buChar char="Ø"/>
            </a:pPr>
            <a:r>
              <a:rPr lang="en-US" sz="2200" dirty="0">
                <a:latin typeface="Arial" panose="020B0604020202020204" pitchFamily="34" charset="0"/>
                <a:cs typeface="Arial" panose="020B0604020202020204" pitchFamily="34" charset="0"/>
              </a:rPr>
              <a:t>Thrust bearings</a:t>
            </a:r>
          </a:p>
          <a:p>
            <a:pPr marL="0" indent="0">
              <a:lnSpc>
                <a:spcPct val="160000"/>
              </a:lnSpc>
              <a:buNone/>
            </a:pPr>
            <a:r>
              <a:rPr lang="en-US" sz="2200" dirty="0">
                <a:latin typeface="Arial" panose="020B0604020202020204" pitchFamily="34" charset="0"/>
                <a:cs typeface="Arial" panose="020B0604020202020204" pitchFamily="34" charset="0"/>
              </a:rPr>
              <a:t>Radial bearings supports the load which acts perpendicular to the axis of the shaft where thrust bearings support the load acting along the axis of the shaft.</a:t>
            </a:r>
          </a:p>
          <a:p>
            <a:pPr marL="0" indent="0">
              <a:buNone/>
            </a:pPr>
            <a:endParaRPr lang="en-US" sz="2400" dirty="0"/>
          </a:p>
          <a:p>
            <a:pPr marL="0" indent="0">
              <a:buNone/>
            </a:pPr>
            <a:endParaRPr lang="en-US" sz="24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r>
              <a:rPr lang="en-US" sz="2000" dirty="0"/>
              <a:t>                                                                               </a:t>
            </a:r>
          </a:p>
        </p:txBody>
      </p:sp>
      <p:pic>
        <p:nvPicPr>
          <p:cNvPr id="8" name="Picture 7">
            <a:extLst>
              <a:ext uri="{FF2B5EF4-FFF2-40B4-BE49-F238E27FC236}">
                <a16:creationId xmlns:a16="http://schemas.microsoft.com/office/drawing/2014/main" id="{B7FE2A9D-2F39-4441-B91C-114343AC2B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57671" y="3887223"/>
            <a:ext cx="5817703" cy="2409235"/>
          </a:xfrm>
          <a:prstGeom prst="rect">
            <a:avLst/>
          </a:prstGeom>
        </p:spPr>
      </p:pic>
      <p:sp>
        <p:nvSpPr>
          <p:cNvPr id="4" name="TextBox 3">
            <a:extLst>
              <a:ext uri="{FF2B5EF4-FFF2-40B4-BE49-F238E27FC236}">
                <a16:creationId xmlns:a16="http://schemas.microsoft.com/office/drawing/2014/main" id="{7F2980D7-B194-4D2A-BFC1-C3647ED97ACE}"/>
              </a:ext>
            </a:extLst>
          </p:cNvPr>
          <p:cNvSpPr txBox="1"/>
          <p:nvPr/>
        </p:nvSpPr>
        <p:spPr>
          <a:xfrm>
            <a:off x="2663687" y="6415810"/>
            <a:ext cx="5711687" cy="369332"/>
          </a:xfrm>
          <a:prstGeom prst="rect">
            <a:avLst/>
          </a:prstGeom>
          <a:noFill/>
        </p:spPr>
        <p:txBody>
          <a:bodyPr wrap="square" rtlCol="0">
            <a:spAutoFit/>
          </a:bodyPr>
          <a:lstStyle/>
          <a:p>
            <a:r>
              <a:rPr lang="en-US" dirty="0"/>
              <a:t>     Fig.1: (a) Radial bearing                        (b) Thrust bearing</a:t>
            </a:r>
          </a:p>
        </p:txBody>
      </p:sp>
    </p:spTree>
    <p:extLst>
      <p:ext uri="{BB962C8B-B14F-4D97-AF65-F5344CB8AC3E}">
        <p14:creationId xmlns:p14="http://schemas.microsoft.com/office/powerpoint/2010/main" val="410432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96348"/>
            <a:ext cx="10249507" cy="5791201"/>
          </a:xfrm>
        </p:spPr>
        <p:txBody>
          <a:bodyPr>
            <a:normAutofit/>
          </a:bodyPr>
          <a:lstStyle/>
          <a:p>
            <a:pPr marL="0" indent="0">
              <a:lnSpc>
                <a:spcPct val="150000"/>
              </a:lnSpc>
              <a:buNone/>
            </a:pPr>
            <a:r>
              <a:rPr lang="en-IN" sz="2400" b="1" dirty="0">
                <a:latin typeface="Arial" panose="020B0604020202020204" pitchFamily="34" charset="0"/>
                <a:ea typeface="Calibri" panose="020F0502020204030204" pitchFamily="34" charset="0"/>
                <a:cs typeface="Arial" panose="020B0604020202020204" pitchFamily="34" charset="0"/>
              </a:rPr>
              <a:t>Dynamic load carrying capacity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life of a ball bearing is limited by the fatigue failure at the surfaces of balls and races. The dynamic load carrying capacity of the bearing is, therefore, based on the fatigue life of the bearing.</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life of an individual ball bearing is defined as the number of revolutions (or hours of service at some given constant speed), which the bearing runs before the first evidence of fatigue crack in balls or races.</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Since the life of a single bearing is difficult to predict, it is necessary to define the life in terms of the statistical average performance of a group of bearings.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928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lnSpcReduction="10000"/>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Bearings are rated on one of the two criteria</a:t>
            </a:r>
          </a:p>
          <a:p>
            <a:pPr lvl="1" algn="just">
              <a:lnSpc>
                <a:spcPct val="150000"/>
              </a:lnSpc>
              <a:buFont typeface="Wingdings" panose="05000000000000000000" pitchFamily="2" charset="2"/>
              <a:buChar char="Ø"/>
            </a:pPr>
            <a:r>
              <a:rPr lang="en-IN" sz="2000" dirty="0">
                <a:latin typeface="Arial" panose="020B0604020202020204" pitchFamily="34" charset="0"/>
                <a:ea typeface="Calibri" panose="020F0502020204030204" pitchFamily="34" charset="0"/>
                <a:cs typeface="Arial" panose="020B0604020202020204" pitchFamily="34" charset="0"/>
              </a:rPr>
              <a:t>average life</a:t>
            </a:r>
          </a:p>
          <a:p>
            <a:pPr lvl="1" algn="just">
              <a:lnSpc>
                <a:spcPct val="150000"/>
              </a:lnSpc>
              <a:buFont typeface="Wingdings" panose="05000000000000000000" pitchFamily="2" charset="2"/>
              <a:buChar char="Ø"/>
            </a:pPr>
            <a:r>
              <a:rPr lang="en-IN" sz="2000" dirty="0">
                <a:latin typeface="Arial" panose="020B0604020202020204" pitchFamily="34" charset="0"/>
                <a:ea typeface="Calibri" panose="020F0502020204030204" pitchFamily="34" charset="0"/>
                <a:cs typeface="Arial" panose="020B0604020202020204" pitchFamily="34" charset="0"/>
              </a:rPr>
              <a:t>rated life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second criterion is widely used in bearing industry.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rating life of a group of apparently identical ball bearings is defined as the number of revolutions that 90% of the bearings will complete or exceed before the first evidence of fatigue crack.</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There are a number of terms used for this rating life. They are minimum life, catalogue life, L</a:t>
            </a:r>
            <a:r>
              <a:rPr lang="en-IN" sz="2000" baseline="-25000" dirty="0">
                <a:latin typeface="Arial" panose="020B0604020202020204" pitchFamily="34" charset="0"/>
                <a:ea typeface="Calibri" panose="020F0502020204030204" pitchFamily="34" charset="0"/>
                <a:cs typeface="Arial" panose="020B0604020202020204" pitchFamily="34" charset="0"/>
              </a:rPr>
              <a:t>10</a:t>
            </a:r>
            <a:r>
              <a:rPr lang="en-IN" sz="2000" dirty="0">
                <a:latin typeface="Arial" panose="020B0604020202020204" pitchFamily="34" charset="0"/>
                <a:ea typeface="Calibri" panose="020F0502020204030204" pitchFamily="34" charset="0"/>
                <a:cs typeface="Arial" panose="020B0604020202020204" pitchFamily="34" charset="0"/>
              </a:rPr>
              <a:t> or life or B</a:t>
            </a:r>
            <a:r>
              <a:rPr lang="en-IN" sz="2000" baseline="-25000" dirty="0">
                <a:latin typeface="Arial" panose="020B0604020202020204" pitchFamily="34" charset="0"/>
                <a:ea typeface="Calibri" panose="020F0502020204030204" pitchFamily="34" charset="0"/>
                <a:cs typeface="Arial" panose="020B0604020202020204" pitchFamily="34" charset="0"/>
              </a:rPr>
              <a:t>10</a:t>
            </a:r>
            <a:r>
              <a:rPr lang="en-IN" sz="2000" dirty="0">
                <a:latin typeface="Arial" panose="020B0604020202020204" pitchFamily="34" charset="0"/>
                <a:ea typeface="Calibri" panose="020F0502020204030204" pitchFamily="34" charset="0"/>
                <a:cs typeface="Arial" panose="020B0604020202020204" pitchFamily="34" charset="0"/>
              </a:rPr>
              <a:t> life.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life of an individual ball bearing may be different from rating life.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Statistically, it can be proved that the life, which 50% of a group of bearings will complete or exceed, is approximately five times the rating or L</a:t>
            </a:r>
            <a:r>
              <a:rPr lang="en-IN" sz="2000" baseline="-25000" dirty="0">
                <a:latin typeface="Arial" panose="020B0604020202020204" pitchFamily="34" charset="0"/>
                <a:ea typeface="Calibri" panose="020F0502020204030204" pitchFamily="34" charset="0"/>
                <a:cs typeface="Arial" panose="020B0604020202020204" pitchFamily="34" charset="0"/>
              </a:rPr>
              <a:t>10</a:t>
            </a:r>
            <a:r>
              <a:rPr lang="en-IN" sz="2000" dirty="0">
                <a:latin typeface="Arial" panose="020B0604020202020204" pitchFamily="34" charset="0"/>
                <a:ea typeface="Calibri" panose="020F0502020204030204" pitchFamily="34" charset="0"/>
                <a:cs typeface="Arial" panose="020B0604020202020204" pitchFamily="34" charset="0"/>
              </a:rPr>
              <a:t> life.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4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46489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fontScale="92500" lnSpcReduction="20000"/>
          </a:bodyPr>
          <a:lstStyle/>
          <a:p>
            <a:pPr marL="0" indent="0" algn="just">
              <a:lnSpc>
                <a:spcPct val="150000"/>
              </a:lnSpc>
              <a:buNone/>
            </a:pPr>
            <a:r>
              <a:rPr lang="en-IN" sz="2400" b="1" dirty="0">
                <a:latin typeface="Arial" panose="020B0604020202020204" pitchFamily="34" charset="0"/>
                <a:ea typeface="Calibri" panose="020F0502020204030204" pitchFamily="34" charset="0"/>
                <a:cs typeface="Arial" panose="020B0604020202020204" pitchFamily="34" charset="0"/>
              </a:rPr>
              <a:t>Equivalent bearing load</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equivalent dynamic load is defined as the constant radial load in radial bearings (or thrust load in thrust bearings), which if applied to the bearing would give same life as that which the bearing will attain under actual condition of forces.</a:t>
            </a:r>
          </a:p>
          <a:p>
            <a:pPr marL="0" indent="0" algn="just">
              <a:lnSpc>
                <a:spcPct val="150000"/>
              </a:lnSpc>
              <a:buNone/>
            </a:pPr>
            <a:r>
              <a:rPr lang="en-IN" sz="2000" dirty="0">
                <a:latin typeface="Arial" panose="020B0604020202020204" pitchFamily="34" charset="0"/>
                <a:cs typeface="Arial" panose="020B0604020202020204" pitchFamily="34" charset="0"/>
              </a:rPr>
              <a:t>The expression for the equivalent dynamic load is written as,</a:t>
            </a:r>
          </a:p>
          <a:p>
            <a:pPr marL="0" indent="0" algn="just">
              <a:lnSpc>
                <a:spcPct val="150000"/>
              </a:lnSpc>
              <a:buNone/>
            </a:pPr>
            <a:r>
              <a:rPr lang="en-US" sz="2000" dirty="0">
                <a:latin typeface="Arial" panose="020B0604020202020204" pitchFamily="34" charset="0"/>
                <a:cs typeface="Arial" panose="020B0604020202020204" pitchFamily="34" charset="0"/>
              </a:rPr>
              <a:t>                                                                            ……………….. (10)</a:t>
            </a:r>
          </a:p>
          <a:p>
            <a:pPr marL="0" indent="0" algn="just">
              <a:lnSpc>
                <a:spcPct val="150000"/>
              </a:lnSpc>
              <a:buNone/>
            </a:pPr>
            <a:r>
              <a:rPr lang="en-US" sz="2000" dirty="0">
                <a:latin typeface="Arial" panose="020B0604020202020204" pitchFamily="34" charset="0"/>
                <a:cs typeface="Arial" panose="020B0604020202020204" pitchFamily="34" charset="0"/>
              </a:rPr>
              <a:t>where,</a:t>
            </a:r>
          </a:p>
          <a:p>
            <a:pPr marL="0" indent="0" algn="just">
              <a:lnSpc>
                <a:spcPct val="150000"/>
              </a:lnSpc>
              <a:buNone/>
            </a:pPr>
            <a:r>
              <a:rPr lang="en-US" sz="2000" dirty="0">
                <a:latin typeface="Arial" panose="020B0604020202020204" pitchFamily="34" charset="0"/>
                <a:cs typeface="Arial" panose="020B0604020202020204" pitchFamily="34" charset="0"/>
              </a:rPr>
              <a:t>P= equivalent dynamic load (N)</a:t>
            </a:r>
          </a:p>
          <a:p>
            <a:pPr marL="0" indent="0" algn="just">
              <a:lnSpc>
                <a:spcPct val="150000"/>
              </a:lnSpc>
              <a:buNone/>
            </a:pPr>
            <a:r>
              <a:rPr lang="en-US" sz="2000" dirty="0">
                <a:latin typeface="Arial" panose="020B0604020202020204" pitchFamily="34" charset="0"/>
                <a:cs typeface="Arial" panose="020B0604020202020204" pitchFamily="34" charset="0"/>
              </a:rPr>
              <a:t>Fr= radial load (N)</a:t>
            </a:r>
          </a:p>
          <a:p>
            <a:pPr marL="0" indent="0" algn="just">
              <a:lnSpc>
                <a:spcPct val="150000"/>
              </a:lnSpc>
              <a:buNone/>
            </a:pPr>
            <a:r>
              <a:rPr lang="en-US" sz="2000" dirty="0">
                <a:latin typeface="Arial" panose="020B0604020202020204" pitchFamily="34" charset="0"/>
                <a:cs typeface="Arial" panose="020B0604020202020204" pitchFamily="34" charset="0"/>
              </a:rPr>
              <a:t>Fa= axial or thrust load (N)</a:t>
            </a:r>
          </a:p>
          <a:p>
            <a:pPr marL="0" indent="0" algn="just">
              <a:lnSpc>
                <a:spcPct val="150000"/>
              </a:lnSpc>
              <a:buNone/>
            </a:pPr>
            <a:r>
              <a:rPr lang="en-US" sz="2000" dirty="0">
                <a:latin typeface="Arial" panose="020B0604020202020204" pitchFamily="34" charset="0"/>
                <a:cs typeface="Arial" panose="020B0604020202020204" pitchFamily="34" charset="0"/>
              </a:rPr>
              <a:t>V=race-rotation factor</a:t>
            </a:r>
          </a:p>
          <a:p>
            <a:pPr marL="0" indent="0" algn="just">
              <a:lnSpc>
                <a:spcPct val="150000"/>
              </a:lnSpc>
              <a:buNone/>
            </a:pPr>
            <a:r>
              <a:rPr lang="en-US" sz="2000" dirty="0">
                <a:latin typeface="Arial" panose="020B0604020202020204" pitchFamily="34" charset="0"/>
                <a:cs typeface="Arial" panose="020B0604020202020204" pitchFamily="34" charset="0"/>
              </a:rPr>
              <a:t>X and Y are radial and thrust factors respectively and their values are given in manufacturer’s catalogue.</a:t>
            </a:r>
          </a:p>
          <a:p>
            <a:pPr marL="0" indent="0" algn="just">
              <a:lnSpc>
                <a:spcPct val="150000"/>
              </a:lnSpc>
              <a:buNone/>
            </a:pPr>
            <a:endParaRPr lang="en-IN" sz="2400" b="1" dirty="0">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E50EFDC-6748-419A-97EB-DFAE653B7BD6}"/>
              </a:ext>
            </a:extLst>
          </p:cNvPr>
          <p:cNvSpPr/>
          <p:nvPr/>
        </p:nvSpPr>
        <p:spPr>
          <a:xfrm>
            <a:off x="1501858" y="2793760"/>
            <a:ext cx="1983464" cy="400110"/>
          </a:xfrm>
          <a:prstGeom prst="rect">
            <a:avLst/>
          </a:prstGeom>
        </p:spPr>
        <p:txBody>
          <a:bodyPr wrap="square">
            <a:spAutoFit/>
          </a:bodyPr>
          <a:lstStyle/>
          <a:p>
            <a:r>
              <a:rPr lang="en-IN" sz="2000" i="1" dirty="0">
                <a:latin typeface="Times New Roman" panose="02020603050405020304" pitchFamily="18" charset="0"/>
                <a:ea typeface="Calibri" panose="020F0502020204030204" pitchFamily="34" charset="0"/>
              </a:rPr>
              <a:t>P = </a:t>
            </a:r>
            <a:r>
              <a:rPr lang="en-IN" sz="2000" i="1" dirty="0" err="1">
                <a:latin typeface="Times New Roman" panose="02020603050405020304" pitchFamily="18" charset="0"/>
                <a:ea typeface="Calibri" panose="020F0502020204030204" pitchFamily="34" charset="0"/>
              </a:rPr>
              <a:t>XVF</a:t>
            </a:r>
            <a:r>
              <a:rPr lang="en-IN" sz="2000" i="1" baseline="-25000" dirty="0" err="1">
                <a:latin typeface="Times New Roman" panose="02020603050405020304" pitchFamily="18" charset="0"/>
                <a:ea typeface="Calibri" panose="020F0502020204030204" pitchFamily="34" charset="0"/>
              </a:rPr>
              <a:t>r</a:t>
            </a:r>
            <a:r>
              <a:rPr lang="en-IN" sz="2000" i="1" dirty="0">
                <a:latin typeface="Times New Roman" panose="02020603050405020304" pitchFamily="18" charset="0"/>
                <a:ea typeface="Calibri" panose="020F0502020204030204" pitchFamily="34" charset="0"/>
              </a:rPr>
              <a:t>+ </a:t>
            </a:r>
            <a:r>
              <a:rPr lang="en-IN" sz="2000" i="1" dirty="0" err="1">
                <a:latin typeface="Times New Roman" panose="02020603050405020304" pitchFamily="18" charset="0"/>
                <a:ea typeface="Calibri" panose="020F0502020204030204" pitchFamily="34" charset="0"/>
              </a:rPr>
              <a:t>YF</a:t>
            </a:r>
            <a:r>
              <a:rPr lang="en-IN" sz="2000" i="1" baseline="-25000" dirty="0" err="1">
                <a:latin typeface="Times New Roman" panose="02020603050405020304" pitchFamily="18" charset="0"/>
                <a:ea typeface="Calibri" panose="020F0502020204030204" pitchFamily="34" charset="0"/>
              </a:rPr>
              <a:t>a</a:t>
            </a:r>
            <a:r>
              <a:rPr lang="en-IN" sz="2000" i="1" dirty="0">
                <a:latin typeface="Calibri" panose="020F0502020204030204" pitchFamily="34" charset="0"/>
                <a:ea typeface="Calibri" panose="020F0502020204030204" pitchFamily="34" charset="0"/>
                <a:cs typeface="Vrinda" panose="020B0502040204020203" pitchFamily="34" charset="0"/>
              </a:rPr>
              <a:t> </a:t>
            </a:r>
            <a:endParaRPr lang="en-US" sz="2000" i="1" dirty="0"/>
          </a:p>
        </p:txBody>
      </p:sp>
    </p:spTree>
    <p:extLst>
      <p:ext uri="{BB962C8B-B14F-4D97-AF65-F5344CB8AC3E}">
        <p14:creationId xmlns:p14="http://schemas.microsoft.com/office/powerpoint/2010/main" val="2381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race-rotation factor (V) depends upon whether the inner race is rotating or the outer race.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value of V is 1 when the inner race rotates while the outer race is held stationary in the housing.</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value of V is 1.2 when the outer race rotates with respect to the load, while the inner race remains stationary.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In most of the applications, the inner race rotates and the outer race is fixed in the housing.</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Assuming ‘V’ as unity, the general equation for equivalent dynamic load is given by,</a:t>
            </a:r>
          </a:p>
          <a:p>
            <a:pPr marL="0" indent="0" algn="just">
              <a:lnSpc>
                <a:spcPct val="150000"/>
              </a:lnSpc>
              <a:buNone/>
            </a:pPr>
            <a:r>
              <a:rPr lang="en-US" sz="2000" dirty="0">
                <a:latin typeface="Arial" panose="020B0604020202020204" pitchFamily="34" charset="0"/>
                <a:cs typeface="Arial" panose="020B0604020202020204" pitchFamily="34" charset="0"/>
              </a:rPr>
              <a:t>                                                                 ……………… (11)</a:t>
            </a:r>
          </a:p>
          <a:p>
            <a:pPr marL="0" indent="0" algn="just">
              <a:lnSpc>
                <a:spcPct val="150000"/>
              </a:lnSpc>
              <a:buNone/>
            </a:pPr>
            <a:r>
              <a:rPr lang="en-US" sz="2000" dirty="0">
                <a:latin typeface="Arial" panose="020B0604020202020204" pitchFamily="34" charset="0"/>
                <a:cs typeface="Arial" panose="020B0604020202020204" pitchFamily="34" charset="0"/>
              </a:rPr>
              <a:t>The above equation is used for calculating equivalent dynamic load.</a:t>
            </a: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IN" sz="2400" b="1" dirty="0">
              <a:latin typeface="Arial" panose="020B060402020202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A1D2BF5-BF64-43BC-9632-C16B3F5E6B02}"/>
              </a:ext>
            </a:extLst>
          </p:cNvPr>
          <p:cNvSpPr/>
          <p:nvPr/>
        </p:nvSpPr>
        <p:spPr>
          <a:xfrm>
            <a:off x="1104293" y="5298419"/>
            <a:ext cx="2034491" cy="400110"/>
          </a:xfrm>
          <a:prstGeom prst="rect">
            <a:avLst/>
          </a:prstGeom>
        </p:spPr>
        <p:txBody>
          <a:bodyPr wrap="square">
            <a:spAutoFit/>
          </a:bodyPr>
          <a:lstStyle/>
          <a:p>
            <a:r>
              <a:rPr lang="en-IN" sz="2000" i="1" dirty="0">
                <a:latin typeface="Times New Roman" panose="02020603050405020304" pitchFamily="18" charset="0"/>
                <a:ea typeface="Calibri" panose="020F0502020204030204" pitchFamily="34" charset="0"/>
              </a:rPr>
              <a:t>P = </a:t>
            </a:r>
            <a:r>
              <a:rPr lang="en-IN" sz="2000" i="1" dirty="0" err="1">
                <a:latin typeface="Times New Roman" panose="02020603050405020304" pitchFamily="18" charset="0"/>
                <a:ea typeface="Calibri" panose="020F0502020204030204" pitchFamily="34" charset="0"/>
              </a:rPr>
              <a:t>XF</a:t>
            </a:r>
            <a:r>
              <a:rPr lang="en-IN" sz="2000" i="1" baseline="-25000" dirty="0" err="1">
                <a:latin typeface="Times New Roman" panose="02020603050405020304" pitchFamily="18" charset="0"/>
                <a:ea typeface="Calibri" panose="020F0502020204030204" pitchFamily="34" charset="0"/>
              </a:rPr>
              <a:t>r</a:t>
            </a:r>
            <a:r>
              <a:rPr lang="en-IN" sz="2000" i="1" dirty="0">
                <a:latin typeface="Times New Roman" panose="02020603050405020304" pitchFamily="18" charset="0"/>
                <a:ea typeface="Calibri" panose="020F0502020204030204" pitchFamily="34" charset="0"/>
              </a:rPr>
              <a:t> + </a:t>
            </a:r>
            <a:r>
              <a:rPr lang="en-IN" sz="2000" i="1" dirty="0" err="1">
                <a:latin typeface="Times New Roman" panose="02020603050405020304" pitchFamily="18" charset="0"/>
                <a:ea typeface="Calibri" panose="020F0502020204030204" pitchFamily="34" charset="0"/>
              </a:rPr>
              <a:t>YF</a:t>
            </a:r>
            <a:r>
              <a:rPr lang="en-IN" sz="2000" i="1" baseline="-25000" dirty="0" err="1">
                <a:latin typeface="Times New Roman" panose="02020603050405020304" pitchFamily="18" charset="0"/>
                <a:ea typeface="Calibri" panose="020F0502020204030204" pitchFamily="34" charset="0"/>
              </a:rPr>
              <a:t>a</a:t>
            </a:r>
            <a:endParaRPr lang="en-US" sz="2000" dirty="0"/>
          </a:p>
        </p:txBody>
      </p:sp>
    </p:spTree>
    <p:extLst>
      <p:ext uri="{BB962C8B-B14F-4D97-AF65-F5344CB8AC3E}">
        <p14:creationId xmlns:p14="http://schemas.microsoft.com/office/powerpoint/2010/main" val="144753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44558"/>
            <a:ext cx="10249507" cy="6202016"/>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When the bearing is subjected to pure radial load, </a:t>
            </a:r>
            <a:r>
              <a:rPr lang="en-IN" sz="2000" i="1" dirty="0">
                <a:latin typeface="Times New Roman" panose="02020603050405020304" pitchFamily="18" charset="0"/>
                <a:ea typeface="Calibri" panose="020F0502020204030204" pitchFamily="34" charset="0"/>
              </a:rPr>
              <a:t>F</a:t>
            </a:r>
            <a:r>
              <a:rPr lang="en-IN" sz="2000" i="1" baseline="-25000" dirty="0">
                <a:latin typeface="Times New Roman" panose="02020603050405020304" pitchFamily="18" charset="0"/>
                <a:ea typeface="Calibri" panose="020F0502020204030204" pitchFamily="34" charset="0"/>
              </a:rPr>
              <a:t>r</a:t>
            </a: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(12)</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When the bearing is subjected to pure thrust load, </a:t>
            </a:r>
            <a:r>
              <a:rPr lang="en-IN" sz="2000" i="1" dirty="0">
                <a:latin typeface="Times New Roman" panose="02020603050405020304" pitchFamily="18" charset="0"/>
                <a:ea typeface="Calibri" panose="020F0502020204030204" pitchFamily="34" charset="0"/>
              </a:rPr>
              <a:t>F</a:t>
            </a:r>
            <a:r>
              <a:rPr lang="en-IN" sz="2000" i="1" baseline="-25000" dirty="0">
                <a:latin typeface="Times New Roman" panose="02020603050405020304" pitchFamily="18" charset="0"/>
                <a:ea typeface="Calibri" panose="020F0502020204030204" pitchFamily="34" charset="0"/>
              </a:rPr>
              <a:t>a</a:t>
            </a:r>
          </a:p>
          <a:p>
            <a:pPr marL="0" indent="0" algn="just">
              <a:lnSpc>
                <a:spcPct val="150000"/>
              </a:lnSpc>
              <a:buNone/>
            </a:pPr>
            <a:r>
              <a:rPr lang="en-IN" sz="2000" i="1" baseline="-25000" dirty="0">
                <a:latin typeface="Times New Roman" panose="02020603050405020304" pitchFamily="18" charset="0"/>
                <a:ea typeface="Calibri" panose="020F0502020204030204" pitchFamily="34" charset="0"/>
              </a:rPr>
              <a:t>                                                                                       </a:t>
            </a:r>
            <a:r>
              <a:rPr lang="en-IN" sz="2000" dirty="0">
                <a:latin typeface="Arial" panose="020B0604020202020204" pitchFamily="34" charset="0"/>
                <a:cs typeface="Arial" panose="020B0604020202020204" pitchFamily="34" charset="0"/>
              </a:rPr>
              <a:t>……………… (13)</a:t>
            </a:r>
          </a:p>
          <a:p>
            <a:pPr marL="0" indent="0" algn="just">
              <a:lnSpc>
                <a:spcPct val="150000"/>
              </a:lnSpc>
              <a:buNone/>
            </a:pP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75BA64F-86CC-4394-837B-C3842C7D82D1}"/>
              </a:ext>
            </a:extLst>
          </p:cNvPr>
          <p:cNvSpPr/>
          <p:nvPr/>
        </p:nvSpPr>
        <p:spPr>
          <a:xfrm>
            <a:off x="1989022" y="1070976"/>
            <a:ext cx="1708333" cy="400110"/>
          </a:xfrm>
          <a:prstGeom prst="rect">
            <a:avLst/>
          </a:prstGeom>
        </p:spPr>
        <p:txBody>
          <a:bodyPr wrap="square">
            <a:spAutoFit/>
          </a:bodyPr>
          <a:lstStyle/>
          <a:p>
            <a:r>
              <a:rPr lang="en-IN" sz="2000" i="1" dirty="0">
                <a:latin typeface="Times New Roman" panose="02020603050405020304" pitchFamily="18" charset="0"/>
                <a:ea typeface="Calibri" panose="020F0502020204030204" pitchFamily="34" charset="0"/>
              </a:rPr>
              <a:t>P = F</a:t>
            </a:r>
            <a:r>
              <a:rPr lang="en-IN" sz="2000" i="1" baseline="-25000" dirty="0">
                <a:latin typeface="Times New Roman" panose="02020603050405020304" pitchFamily="18" charset="0"/>
                <a:ea typeface="Calibri" panose="020F0502020204030204" pitchFamily="34" charset="0"/>
              </a:rPr>
              <a:t>r</a:t>
            </a:r>
            <a:r>
              <a:rPr lang="en-IN" sz="2000" dirty="0">
                <a:latin typeface="Calibri" panose="020F0502020204030204" pitchFamily="34" charset="0"/>
                <a:ea typeface="Calibri" panose="020F0502020204030204" pitchFamily="34" charset="0"/>
                <a:cs typeface="Vrinda" panose="020B0502040204020203" pitchFamily="34" charset="0"/>
              </a:rPr>
              <a:t> </a:t>
            </a:r>
            <a:endParaRPr lang="en-US" sz="2000" dirty="0"/>
          </a:p>
        </p:txBody>
      </p:sp>
      <p:sp>
        <p:nvSpPr>
          <p:cNvPr id="7" name="Rectangle 6">
            <a:extLst>
              <a:ext uri="{FF2B5EF4-FFF2-40B4-BE49-F238E27FC236}">
                <a16:creationId xmlns:a16="http://schemas.microsoft.com/office/drawing/2014/main" id="{41E257A9-8682-46C6-87B5-A67E1CA25188}"/>
              </a:ext>
            </a:extLst>
          </p:cNvPr>
          <p:cNvSpPr/>
          <p:nvPr/>
        </p:nvSpPr>
        <p:spPr>
          <a:xfrm>
            <a:off x="1896255" y="2197504"/>
            <a:ext cx="1708333" cy="400110"/>
          </a:xfrm>
          <a:prstGeom prst="rect">
            <a:avLst/>
          </a:prstGeom>
        </p:spPr>
        <p:txBody>
          <a:bodyPr wrap="square">
            <a:spAutoFit/>
          </a:bodyPr>
          <a:lstStyle/>
          <a:p>
            <a:r>
              <a:rPr lang="en-IN" sz="2000" i="1" dirty="0">
                <a:latin typeface="Times New Roman" panose="02020603050405020304" pitchFamily="18" charset="0"/>
                <a:ea typeface="Calibri" panose="020F0502020204030204" pitchFamily="34" charset="0"/>
              </a:rPr>
              <a:t>P = F</a:t>
            </a:r>
            <a:r>
              <a:rPr lang="en-IN" sz="2000" i="1" baseline="-25000" dirty="0">
                <a:latin typeface="Times New Roman" panose="02020603050405020304" pitchFamily="18" charset="0"/>
                <a:ea typeface="Calibri" panose="020F0502020204030204" pitchFamily="34" charset="0"/>
              </a:rPr>
              <a:t>a</a:t>
            </a:r>
            <a:r>
              <a:rPr lang="en-IN" sz="2000" dirty="0">
                <a:latin typeface="Calibri" panose="020F0502020204030204" pitchFamily="34" charset="0"/>
                <a:ea typeface="Calibri" panose="020F0502020204030204" pitchFamily="34" charset="0"/>
                <a:cs typeface="Vrinda" panose="020B0502040204020203" pitchFamily="34" charset="0"/>
              </a:rPr>
              <a:t> </a:t>
            </a:r>
            <a:endParaRPr lang="en-US" sz="2000" dirty="0"/>
          </a:p>
        </p:txBody>
      </p:sp>
    </p:spTree>
    <p:extLst>
      <p:ext uri="{BB962C8B-B14F-4D97-AF65-F5344CB8AC3E}">
        <p14:creationId xmlns:p14="http://schemas.microsoft.com/office/powerpoint/2010/main" val="417999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44558"/>
            <a:ext cx="10249507" cy="6202016"/>
          </a:xfrm>
        </p:spPr>
        <p:txBody>
          <a:bodyPr>
            <a:normAutofit/>
          </a:bodyPr>
          <a:lstStyle/>
          <a:p>
            <a:pPr marL="0" indent="0" algn="just">
              <a:lnSpc>
                <a:spcPct val="150000"/>
              </a:lnSpc>
              <a:buNone/>
            </a:pPr>
            <a:r>
              <a:rPr lang="en-IN" sz="2400" b="1" dirty="0">
                <a:latin typeface="Arial" panose="020B0604020202020204" pitchFamily="34" charset="0"/>
                <a:cs typeface="Arial" panose="020B0604020202020204" pitchFamily="34" charset="0"/>
              </a:rPr>
              <a:t>Load-Life Relationship</a:t>
            </a:r>
          </a:p>
          <a:p>
            <a:pPr marL="0" indent="0" algn="just">
              <a:lnSpc>
                <a:spcPct val="150000"/>
              </a:lnSpc>
              <a:buNone/>
            </a:pPr>
            <a:r>
              <a:rPr lang="en-IN" sz="2000" dirty="0">
                <a:latin typeface="Arial" panose="020B0604020202020204" pitchFamily="34" charset="0"/>
                <a:cs typeface="Arial" panose="020B0604020202020204" pitchFamily="34" charset="0"/>
              </a:rPr>
              <a:t>The relationship between the dynamic load carrying capacity, the equivalent dynamic load, and the bearing life is given by,</a:t>
            </a:r>
          </a:p>
          <a:p>
            <a:pPr marL="0" indent="0" algn="just">
              <a:lnSpc>
                <a:spcPct val="150000"/>
              </a:lnSpc>
              <a:buNone/>
            </a:pPr>
            <a:r>
              <a:rPr lang="en-IN" sz="2000" dirty="0">
                <a:latin typeface="Arial" panose="020B0604020202020204" pitchFamily="34" charset="0"/>
                <a:cs typeface="Arial" panose="020B0604020202020204" pitchFamily="34" charset="0"/>
              </a:rPr>
              <a:t>                                                                      …………………… (14)</a:t>
            </a:r>
          </a:p>
          <a:p>
            <a:pPr marL="0" indent="0" algn="just">
              <a:lnSpc>
                <a:spcPct val="150000"/>
              </a:lnSpc>
              <a:buNone/>
            </a:pPr>
            <a:r>
              <a:rPr lang="en-IN" sz="2000" dirty="0">
                <a:latin typeface="Arial" panose="020B0604020202020204" pitchFamily="34" charset="0"/>
                <a:cs typeface="Arial" panose="020B0604020202020204" pitchFamily="34" charset="0"/>
              </a:rPr>
              <a:t>where         = rated bearing life (in million revolutions)</a:t>
            </a:r>
          </a:p>
          <a:p>
            <a:pPr marL="0" indent="0" algn="just">
              <a:lnSpc>
                <a:spcPct val="150000"/>
              </a:lnSpc>
              <a:buNone/>
            </a:pP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    = </a:t>
            </a:r>
            <a:r>
              <a:rPr lang="en-IN" sz="2000" dirty="0">
                <a:latin typeface="Arial" panose="020B0604020202020204" pitchFamily="34" charset="0"/>
                <a:cs typeface="Arial" panose="020B0604020202020204" pitchFamily="34" charset="0"/>
              </a:rPr>
              <a:t>dynamic load capacity (N)</a:t>
            </a:r>
          </a:p>
          <a:p>
            <a:pPr marL="0" indent="0" algn="just">
              <a:lnSpc>
                <a:spcPct val="150000"/>
              </a:lnSpc>
              <a:buNone/>
            </a:pPr>
            <a:r>
              <a:rPr lang="en-IN" sz="2000" dirty="0">
                <a:latin typeface="Arial" panose="020B0604020202020204" pitchFamily="34" charset="0"/>
                <a:cs typeface="Arial" panose="020B0604020202020204" pitchFamily="34" charset="0"/>
              </a:rPr>
              <a:t>             P   = 3 (for ball bearings)</a:t>
            </a:r>
          </a:p>
          <a:p>
            <a:pPr marL="0" indent="0" algn="just">
              <a:lnSpc>
                <a:spcPct val="150000"/>
              </a:lnSpc>
              <a:buNone/>
            </a:pPr>
            <a:r>
              <a:rPr lang="en-IN" sz="2000" dirty="0">
                <a:latin typeface="Arial" panose="020B0604020202020204" pitchFamily="34" charset="0"/>
                <a:cs typeface="Arial" panose="020B0604020202020204" pitchFamily="34" charset="0"/>
              </a:rPr>
              <a:t>             P   = 10/3 (for roller bearings)</a:t>
            </a:r>
          </a:p>
          <a:p>
            <a:pPr marL="0" indent="0" algn="just">
              <a:lnSpc>
                <a:spcPct val="150000"/>
              </a:lnSpc>
              <a:buNone/>
            </a:pPr>
            <a:r>
              <a:rPr lang="en-IN" sz="2000" dirty="0">
                <a:latin typeface="Arial" panose="020B0604020202020204" pitchFamily="34" charset="0"/>
                <a:cs typeface="Arial" panose="020B0604020202020204" pitchFamily="34" charset="0"/>
              </a:rPr>
              <a:t>Rearranging eq. (14),</a:t>
            </a:r>
          </a:p>
          <a:p>
            <a:pPr marL="0" indent="0" algn="just">
              <a:lnSpc>
                <a:spcPct val="150000"/>
              </a:lnSpc>
              <a:buNone/>
            </a:pPr>
            <a:endParaRPr lang="en-IN" sz="2000" dirty="0">
              <a:latin typeface="Arial" panose="020B0604020202020204" pitchFamily="34" charset="0"/>
              <a:cs typeface="Arial" panose="020B0604020202020204" pitchFamily="34" charset="0"/>
            </a:endParaRPr>
          </a:p>
        </p:txBody>
      </p:sp>
      <p:graphicFrame>
        <p:nvGraphicFramePr>
          <p:cNvPr id="2" name="Object 1">
            <a:extLst>
              <a:ext uri="{FF2B5EF4-FFF2-40B4-BE49-F238E27FC236}">
                <a16:creationId xmlns:a16="http://schemas.microsoft.com/office/drawing/2014/main" id="{C092811E-6FDE-4674-9EDF-80232B5909CF}"/>
              </a:ext>
            </a:extLst>
          </p:cNvPr>
          <p:cNvGraphicFramePr>
            <a:graphicFrameLocks noChangeAspect="1"/>
          </p:cNvGraphicFramePr>
          <p:nvPr>
            <p:extLst>
              <p:ext uri="{D42A27DB-BD31-4B8C-83A1-F6EECF244321}">
                <p14:modId xmlns:p14="http://schemas.microsoft.com/office/powerpoint/2010/main" val="2760564445"/>
              </p:ext>
            </p:extLst>
          </p:nvPr>
        </p:nvGraphicFramePr>
        <p:xfrm>
          <a:off x="1746802" y="1946759"/>
          <a:ext cx="1473476" cy="865375"/>
        </p:xfrm>
        <a:graphic>
          <a:graphicData uri="http://schemas.openxmlformats.org/presentationml/2006/ole">
            <mc:AlternateContent xmlns:mc="http://schemas.openxmlformats.org/markup-compatibility/2006">
              <mc:Choice xmlns:v="urn:schemas-microsoft-com:vml" Requires="v">
                <p:oleObj spid="_x0000_s6256" name="Equation" r:id="rId3" imgW="799920" imgH="469800" progId="Equation.DSMT4">
                  <p:embed/>
                </p:oleObj>
              </mc:Choice>
              <mc:Fallback>
                <p:oleObj name="Equation" r:id="rId3" imgW="799920" imgH="469800" progId="Equation.DSMT4">
                  <p:embed/>
                  <p:pic>
                    <p:nvPicPr>
                      <p:cNvPr id="0" name=""/>
                      <p:cNvPicPr/>
                      <p:nvPr/>
                    </p:nvPicPr>
                    <p:blipFill>
                      <a:blip r:embed="rId4"/>
                      <a:stretch>
                        <a:fillRect/>
                      </a:stretch>
                    </p:blipFill>
                    <p:spPr>
                      <a:xfrm>
                        <a:off x="1746802" y="1946759"/>
                        <a:ext cx="1473476" cy="8653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0D061E1-0FB4-4888-88CF-4F4DD199A59C}"/>
              </a:ext>
            </a:extLst>
          </p:cNvPr>
          <p:cNvGraphicFramePr>
            <a:graphicFrameLocks noChangeAspect="1"/>
          </p:cNvGraphicFramePr>
          <p:nvPr>
            <p:extLst>
              <p:ext uri="{D42A27DB-BD31-4B8C-83A1-F6EECF244321}">
                <p14:modId xmlns:p14="http://schemas.microsoft.com/office/powerpoint/2010/main" val="1502182382"/>
              </p:ext>
            </p:extLst>
          </p:nvPr>
        </p:nvGraphicFramePr>
        <p:xfrm>
          <a:off x="1973229" y="2783027"/>
          <a:ext cx="510311" cy="397496"/>
        </p:xfrm>
        <a:graphic>
          <a:graphicData uri="http://schemas.openxmlformats.org/presentationml/2006/ole">
            <mc:AlternateContent xmlns:mc="http://schemas.openxmlformats.org/markup-compatibility/2006">
              <mc:Choice xmlns:v="urn:schemas-microsoft-com:vml" Requires="v">
                <p:oleObj spid="_x0000_s6257" name="Equation" r:id="rId5" imgW="215640" imgH="228600" progId="Equation.DSMT4">
                  <p:embed/>
                </p:oleObj>
              </mc:Choice>
              <mc:Fallback>
                <p:oleObj name="Equation" r:id="rId5" imgW="215640" imgH="228600" progId="Equation.DSMT4">
                  <p:embed/>
                  <p:pic>
                    <p:nvPicPr>
                      <p:cNvPr id="0" name=""/>
                      <p:cNvPicPr/>
                      <p:nvPr/>
                    </p:nvPicPr>
                    <p:blipFill>
                      <a:blip r:embed="rId6"/>
                      <a:stretch>
                        <a:fillRect/>
                      </a:stretch>
                    </p:blipFill>
                    <p:spPr>
                      <a:xfrm>
                        <a:off x="1973229" y="2783027"/>
                        <a:ext cx="510311" cy="39749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938453C-1A6A-45C9-BFBD-5E0C5DABF142}"/>
              </a:ext>
            </a:extLst>
          </p:cNvPr>
          <p:cNvGraphicFramePr>
            <a:graphicFrameLocks noChangeAspect="1"/>
          </p:cNvGraphicFramePr>
          <p:nvPr>
            <p:extLst>
              <p:ext uri="{D42A27DB-BD31-4B8C-83A1-F6EECF244321}">
                <p14:modId xmlns:p14="http://schemas.microsoft.com/office/powerpoint/2010/main" val="2500293265"/>
              </p:ext>
            </p:extLst>
          </p:nvPr>
        </p:nvGraphicFramePr>
        <p:xfrm>
          <a:off x="1841154" y="5662681"/>
          <a:ext cx="1805961" cy="585717"/>
        </p:xfrm>
        <a:graphic>
          <a:graphicData uri="http://schemas.openxmlformats.org/presentationml/2006/ole">
            <mc:AlternateContent xmlns:mc="http://schemas.openxmlformats.org/markup-compatibility/2006">
              <mc:Choice xmlns:v="urn:schemas-microsoft-com:vml" Requires="v">
                <p:oleObj spid="_x0000_s6258" name="Equation" r:id="rId7" imgW="939600" imgH="304560" progId="Equation.DSMT4">
                  <p:embed/>
                </p:oleObj>
              </mc:Choice>
              <mc:Fallback>
                <p:oleObj name="Equation" r:id="rId7" imgW="939600" imgH="304560" progId="Equation.DSMT4">
                  <p:embed/>
                  <p:pic>
                    <p:nvPicPr>
                      <p:cNvPr id="0" name=""/>
                      <p:cNvPicPr/>
                      <p:nvPr/>
                    </p:nvPicPr>
                    <p:blipFill>
                      <a:blip r:embed="rId8"/>
                      <a:stretch>
                        <a:fillRect/>
                      </a:stretch>
                    </p:blipFill>
                    <p:spPr>
                      <a:xfrm>
                        <a:off x="1841154" y="5662681"/>
                        <a:ext cx="1805961" cy="585717"/>
                      </a:xfrm>
                      <a:prstGeom prst="rect">
                        <a:avLst/>
                      </a:prstGeom>
                    </p:spPr>
                  </p:pic>
                </p:oleObj>
              </mc:Fallback>
            </mc:AlternateContent>
          </a:graphicData>
        </a:graphic>
      </p:graphicFrame>
    </p:spTree>
    <p:extLst>
      <p:ext uri="{BB962C8B-B14F-4D97-AF65-F5344CB8AC3E}">
        <p14:creationId xmlns:p14="http://schemas.microsoft.com/office/powerpoint/2010/main" val="3577840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44558"/>
            <a:ext cx="10249507" cy="6202016"/>
          </a:xfrm>
        </p:spPr>
        <p:txBody>
          <a:bodyPr>
            <a:normAutofit fontScale="92500" lnSpcReduction="10000"/>
          </a:bodyPr>
          <a:lstStyle/>
          <a:p>
            <a:pPr marL="0" indent="0" algn="just">
              <a:lnSpc>
                <a:spcPct val="150000"/>
              </a:lnSpc>
              <a:buNone/>
            </a:pPr>
            <a:r>
              <a:rPr lang="en-IN" sz="2000" dirty="0">
                <a:latin typeface="Arial" panose="020B0604020202020204" pitchFamily="34" charset="0"/>
                <a:cs typeface="Arial" panose="020B0604020202020204" pitchFamily="34" charset="0"/>
              </a:rPr>
              <a:t>The relationship between life in revolutions and life in working hours is given by</a:t>
            </a:r>
          </a:p>
          <a:p>
            <a:pPr marL="0" indent="0" algn="just">
              <a:lnSpc>
                <a:spcPct val="150000"/>
              </a:lnSpc>
              <a:buNone/>
            </a:pPr>
            <a:r>
              <a:rPr lang="en-IN" sz="2000" dirty="0">
                <a:latin typeface="Arial" panose="020B0604020202020204" pitchFamily="34" charset="0"/>
                <a:cs typeface="Arial" panose="020B0604020202020204" pitchFamily="34" charset="0"/>
              </a:rPr>
              <a:t>                                                         …………………….  (15)</a:t>
            </a: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cs typeface="Arial" panose="020B0604020202020204" pitchFamily="34" charset="0"/>
              </a:rPr>
              <a:t>Where,</a:t>
            </a:r>
          </a:p>
          <a:p>
            <a:pPr marL="0" indent="0" algn="just">
              <a:lnSpc>
                <a:spcPct val="150000"/>
              </a:lnSpc>
              <a:buNone/>
            </a:pPr>
            <a:r>
              <a:rPr lang="en-IN" sz="2000" dirty="0">
                <a:latin typeface="Arial" panose="020B0604020202020204" pitchFamily="34" charset="0"/>
                <a:cs typeface="Arial" panose="020B0604020202020204" pitchFamily="34" charset="0"/>
              </a:rPr>
              <a:t>          is rated bearing life</a:t>
            </a:r>
          </a:p>
          <a:p>
            <a:pPr marL="0" indent="0" algn="just">
              <a:lnSpc>
                <a:spcPct val="150000"/>
              </a:lnSpc>
              <a:buNone/>
            </a:pP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   n  </a:t>
            </a:r>
            <a:r>
              <a:rPr lang="en-IN" sz="2000" dirty="0">
                <a:latin typeface="Arial" panose="020B0604020202020204" pitchFamily="34" charset="0"/>
                <a:cs typeface="Arial" panose="020B0604020202020204" pitchFamily="34" charset="0"/>
              </a:rPr>
              <a:t>is speed of rotation</a:t>
            </a:r>
          </a:p>
          <a:p>
            <a:pPr marL="0" indent="0" algn="just">
              <a:lnSpc>
                <a:spcPct val="150000"/>
              </a:lnSpc>
              <a:buNone/>
            </a:pPr>
            <a:r>
              <a:rPr lang="en-IN" sz="2000" b="1" dirty="0">
                <a:latin typeface="Arial" panose="020B0604020202020204" pitchFamily="34" charset="0"/>
                <a:cs typeface="Arial" panose="020B0604020202020204" pitchFamily="34" charset="0"/>
              </a:rPr>
              <a:t>Selection of bearing life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While selecting the proper size of a bearing, it is necessary to specify the expected life of the bearing for the given application. </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information regarding the life expectancy is generally vague and values based on past experience are used. For all kinds of vehicles, the speed of rotation is not constant and the desired life is expressed in terms of millions of revolutions.</a:t>
            </a: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IN" sz="2000" b="1"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358CCCB3-6305-4B61-8299-DD883E06C68C}"/>
              </a:ext>
            </a:extLst>
          </p:cNvPr>
          <p:cNvGraphicFramePr>
            <a:graphicFrameLocks noChangeAspect="1"/>
          </p:cNvGraphicFramePr>
          <p:nvPr>
            <p:extLst>
              <p:ext uri="{D42A27DB-BD31-4B8C-83A1-F6EECF244321}">
                <p14:modId xmlns:p14="http://schemas.microsoft.com/office/powerpoint/2010/main" val="3899567582"/>
              </p:ext>
            </p:extLst>
          </p:nvPr>
        </p:nvGraphicFramePr>
        <p:xfrm>
          <a:off x="1436755" y="984595"/>
          <a:ext cx="1737615" cy="817701"/>
        </p:xfrm>
        <a:graphic>
          <a:graphicData uri="http://schemas.openxmlformats.org/presentationml/2006/ole">
            <mc:AlternateContent xmlns:mc="http://schemas.openxmlformats.org/markup-compatibility/2006">
              <mc:Choice xmlns:v="urn:schemas-microsoft-com:vml" Requires="v">
                <p:oleObj spid="_x0000_s7244" name="Equation" r:id="rId3" imgW="863280" imgH="406080" progId="Equation.DSMT4">
                  <p:embed/>
                </p:oleObj>
              </mc:Choice>
              <mc:Fallback>
                <p:oleObj name="Equation" r:id="rId3" imgW="863280" imgH="406080" progId="Equation.DSMT4">
                  <p:embed/>
                  <p:pic>
                    <p:nvPicPr>
                      <p:cNvPr id="0" name=""/>
                      <p:cNvPicPr/>
                      <p:nvPr/>
                    </p:nvPicPr>
                    <p:blipFill>
                      <a:blip r:embed="rId4"/>
                      <a:stretch>
                        <a:fillRect/>
                      </a:stretch>
                    </p:blipFill>
                    <p:spPr>
                      <a:xfrm>
                        <a:off x="1436755" y="984595"/>
                        <a:ext cx="1737615" cy="81770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2D43181-41F1-432F-AFFB-1B5F80CA6611}"/>
              </a:ext>
            </a:extLst>
          </p:cNvPr>
          <p:cNvGraphicFramePr>
            <a:graphicFrameLocks noChangeAspect="1"/>
          </p:cNvGraphicFramePr>
          <p:nvPr>
            <p:extLst>
              <p:ext uri="{D42A27DB-BD31-4B8C-83A1-F6EECF244321}">
                <p14:modId xmlns:p14="http://schemas.microsoft.com/office/powerpoint/2010/main" val="2923130823"/>
              </p:ext>
            </p:extLst>
          </p:nvPr>
        </p:nvGraphicFramePr>
        <p:xfrm>
          <a:off x="1274763" y="2716213"/>
          <a:ext cx="525462" cy="450850"/>
        </p:xfrm>
        <a:graphic>
          <a:graphicData uri="http://schemas.openxmlformats.org/presentationml/2006/ole">
            <mc:AlternateContent xmlns:mc="http://schemas.openxmlformats.org/markup-compatibility/2006">
              <mc:Choice xmlns:v="urn:schemas-microsoft-com:vml" Requires="v">
                <p:oleObj spid="_x0000_s7245" name="Equation" r:id="rId5" imgW="266400" imgH="228600" progId="Equation.DSMT4">
                  <p:embed/>
                </p:oleObj>
              </mc:Choice>
              <mc:Fallback>
                <p:oleObj name="Equation" r:id="rId5" imgW="266400" imgH="228600" progId="Equation.DSMT4">
                  <p:embed/>
                  <p:pic>
                    <p:nvPicPr>
                      <p:cNvPr id="0" name=""/>
                      <p:cNvPicPr/>
                      <p:nvPr/>
                    </p:nvPicPr>
                    <p:blipFill>
                      <a:blip r:embed="rId6"/>
                      <a:stretch>
                        <a:fillRect/>
                      </a:stretch>
                    </p:blipFill>
                    <p:spPr>
                      <a:xfrm>
                        <a:off x="1274763" y="2716213"/>
                        <a:ext cx="525462" cy="450850"/>
                      </a:xfrm>
                      <a:prstGeom prst="rect">
                        <a:avLst/>
                      </a:prstGeom>
                    </p:spPr>
                  </p:pic>
                </p:oleObj>
              </mc:Fallback>
            </mc:AlternateContent>
          </a:graphicData>
        </a:graphic>
      </p:graphicFrame>
    </p:spTree>
    <p:extLst>
      <p:ext uri="{BB962C8B-B14F-4D97-AF65-F5344CB8AC3E}">
        <p14:creationId xmlns:p14="http://schemas.microsoft.com/office/powerpoint/2010/main" val="3376542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246" y="188184"/>
            <a:ext cx="10249507" cy="6669816"/>
          </a:xfrm>
        </p:spPr>
        <p:txBody>
          <a:bodyPr>
            <a:normAutofit fontScale="92500" lnSpcReduction="10000"/>
          </a:bodyPr>
          <a:lstStyle/>
          <a:p>
            <a:pPr marL="0" indent="0" algn="just">
              <a:lnSpc>
                <a:spcPct val="150000"/>
              </a:lnSpc>
              <a:buNone/>
            </a:pPr>
            <a:r>
              <a:rPr lang="en-IN" sz="1800" dirty="0">
                <a:latin typeface="Arial" panose="020B0604020202020204" pitchFamily="34" charset="0"/>
                <a:cs typeface="Arial" panose="020B0604020202020204" pitchFamily="34" charset="0"/>
              </a:rPr>
              <a:t>Table 1: Bearing life for wheel application</a:t>
            </a: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r>
              <a:rPr lang="en-IN" sz="1800" dirty="0">
                <a:latin typeface="Arial" panose="020B0604020202020204" pitchFamily="34" charset="0"/>
                <a:cs typeface="Arial" panose="020B0604020202020204" pitchFamily="34" charset="0"/>
              </a:rPr>
              <a:t>In other applications, the speed of rotation is relatively constant and the desired life is expressed in terms of hours of service.</a:t>
            </a:r>
          </a:p>
          <a:p>
            <a:pPr marL="0" indent="0" algn="just">
              <a:lnSpc>
                <a:spcPct val="150000"/>
              </a:lnSpc>
              <a:buNone/>
            </a:pPr>
            <a:r>
              <a:rPr lang="en-IN" sz="1800" dirty="0">
                <a:latin typeface="Arial" panose="020B0604020202020204" pitchFamily="34" charset="0"/>
                <a:cs typeface="Arial" panose="020B0604020202020204" pitchFamily="34" charset="0"/>
              </a:rPr>
              <a:t>Table 2: Bearing life for industrial applications</a:t>
            </a: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r>
              <a:rPr lang="en-IN" sz="1800" dirty="0">
                <a:latin typeface="Arial" panose="020B0604020202020204" pitchFamily="34" charset="0"/>
                <a:cs typeface="Arial" panose="020B0604020202020204" pitchFamily="34" charset="0"/>
              </a:rPr>
              <a:t>The values given in the above tables are for general purpose. </a:t>
            </a:r>
            <a:r>
              <a:rPr lang="en-IN" sz="1800" dirty="0">
                <a:latin typeface="Arial" panose="020B0604020202020204" pitchFamily="34" charset="0"/>
                <a:ea typeface="Calibri" panose="020F0502020204030204" pitchFamily="34" charset="0"/>
                <a:cs typeface="Arial" panose="020B0604020202020204" pitchFamily="34" charset="0"/>
              </a:rPr>
              <a:t>For a particular application, the designer should consider the past experience, the difficulties faced by the customer in replacing the bearing and the economics of breakdown costs.</a:t>
            </a:r>
            <a:endParaRPr lang="en-US" sz="18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lgn="just">
              <a:lnSpc>
                <a:spcPct val="150000"/>
              </a:lnSpc>
              <a:buNone/>
            </a:pPr>
            <a:endParaRPr lang="en-IN" sz="2000" b="1"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6174E1A3-E6EA-4252-8538-CE44A6F98C53}"/>
              </a:ext>
            </a:extLst>
          </p:cNvPr>
          <p:cNvGraphicFramePr>
            <a:graphicFrameLocks noGrp="1"/>
          </p:cNvGraphicFramePr>
          <p:nvPr>
            <p:extLst>
              <p:ext uri="{D42A27DB-BD31-4B8C-83A1-F6EECF244321}">
                <p14:modId xmlns:p14="http://schemas.microsoft.com/office/powerpoint/2010/main" val="3663515957"/>
              </p:ext>
            </p:extLst>
          </p:nvPr>
        </p:nvGraphicFramePr>
        <p:xfrm>
          <a:off x="1064010" y="544227"/>
          <a:ext cx="5586718" cy="1590421"/>
        </p:xfrm>
        <a:graphic>
          <a:graphicData uri="http://schemas.openxmlformats.org/drawingml/2006/table">
            <a:tbl>
              <a:tblPr firstRow="1" bandRow="1">
                <a:tableStyleId>{5C22544A-7EE6-4342-B048-85BDC9FD1C3A}</a:tableStyleId>
              </a:tblPr>
              <a:tblGrid>
                <a:gridCol w="2793359">
                  <a:extLst>
                    <a:ext uri="{9D8B030D-6E8A-4147-A177-3AD203B41FA5}">
                      <a16:colId xmlns:a16="http://schemas.microsoft.com/office/drawing/2014/main" val="1783636420"/>
                    </a:ext>
                  </a:extLst>
                </a:gridCol>
                <a:gridCol w="2793359">
                  <a:extLst>
                    <a:ext uri="{9D8B030D-6E8A-4147-A177-3AD203B41FA5}">
                      <a16:colId xmlns:a16="http://schemas.microsoft.com/office/drawing/2014/main" val="956849470"/>
                    </a:ext>
                  </a:extLst>
                </a:gridCol>
              </a:tblGrid>
              <a:tr h="206621">
                <a:tc>
                  <a:txBody>
                    <a:bodyPr/>
                    <a:lstStyle/>
                    <a:p>
                      <a:pPr marL="0" marR="0" algn="ctr">
                        <a:lnSpc>
                          <a:spcPct val="107000"/>
                        </a:lnSpc>
                        <a:spcBef>
                          <a:spcPts val="0"/>
                        </a:spcBef>
                        <a:spcAft>
                          <a:spcPts val="0"/>
                        </a:spcAft>
                      </a:pPr>
                      <a:r>
                        <a:rPr lang="en-IN" sz="1600" dirty="0">
                          <a:effectLst/>
                        </a:rPr>
                        <a:t>Wheel application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rPr>
                        <a:t>Life (million rev)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17743156"/>
                  </a:ext>
                </a:extLst>
              </a:tr>
              <a:tr h="277881">
                <a:tc>
                  <a:txBody>
                    <a:bodyPr/>
                    <a:lstStyle/>
                    <a:p>
                      <a:pPr algn="l"/>
                      <a:r>
                        <a:rPr lang="en-IN" sz="1600" dirty="0">
                          <a:effectLst/>
                        </a:rPr>
                        <a:t>Automobile cars </a:t>
                      </a:r>
                      <a:endParaRPr lang="en-US" sz="1600" dirty="0"/>
                    </a:p>
                  </a:txBody>
                  <a:tcPr/>
                </a:tc>
                <a:tc>
                  <a:txBody>
                    <a:bodyPr/>
                    <a:lstStyle/>
                    <a:p>
                      <a:pPr algn="ctr"/>
                      <a:r>
                        <a:rPr lang="en-US" sz="1600" dirty="0"/>
                        <a:t>50</a:t>
                      </a:r>
                    </a:p>
                  </a:txBody>
                  <a:tcPr/>
                </a:tc>
                <a:extLst>
                  <a:ext uri="{0D108BD9-81ED-4DB2-BD59-A6C34878D82A}">
                    <a16:rowId xmlns:a16="http://schemas.microsoft.com/office/drawing/2014/main" val="1550773464"/>
                  </a:ext>
                </a:extLst>
              </a:tr>
              <a:tr h="277881">
                <a:tc>
                  <a:txBody>
                    <a:bodyPr/>
                    <a:lstStyle/>
                    <a:p>
                      <a:pPr algn="l"/>
                      <a:r>
                        <a:rPr lang="en-US" sz="1600" dirty="0"/>
                        <a:t>Trucks</a:t>
                      </a:r>
                    </a:p>
                  </a:txBody>
                  <a:tcPr/>
                </a:tc>
                <a:tc>
                  <a:txBody>
                    <a:bodyPr/>
                    <a:lstStyle/>
                    <a:p>
                      <a:pPr algn="ctr"/>
                      <a:r>
                        <a:rPr lang="en-US" sz="1600" dirty="0"/>
                        <a:t>100</a:t>
                      </a:r>
                    </a:p>
                  </a:txBody>
                  <a:tcPr/>
                </a:tc>
                <a:extLst>
                  <a:ext uri="{0D108BD9-81ED-4DB2-BD59-A6C34878D82A}">
                    <a16:rowId xmlns:a16="http://schemas.microsoft.com/office/drawing/2014/main" val="2090256187"/>
                  </a:ext>
                </a:extLst>
              </a:tr>
              <a:tr h="277881">
                <a:tc>
                  <a:txBody>
                    <a:bodyPr/>
                    <a:lstStyle/>
                    <a:p>
                      <a:pPr algn="l"/>
                      <a:r>
                        <a:rPr lang="en-US" sz="1600" dirty="0"/>
                        <a:t>Trolley cars Rail-road</a:t>
                      </a:r>
                    </a:p>
                  </a:txBody>
                  <a:tcPr/>
                </a:tc>
                <a:tc>
                  <a:txBody>
                    <a:bodyPr/>
                    <a:lstStyle/>
                    <a:p>
                      <a:pPr algn="ctr"/>
                      <a:r>
                        <a:rPr lang="en-US" sz="1600" dirty="0"/>
                        <a:t>500</a:t>
                      </a:r>
                    </a:p>
                  </a:txBody>
                  <a:tcPr/>
                </a:tc>
                <a:extLst>
                  <a:ext uri="{0D108BD9-81ED-4DB2-BD59-A6C34878D82A}">
                    <a16:rowId xmlns:a16="http://schemas.microsoft.com/office/drawing/2014/main" val="1693810473"/>
                  </a:ext>
                </a:extLst>
              </a:tr>
              <a:tr h="277881">
                <a:tc>
                  <a:txBody>
                    <a:bodyPr/>
                    <a:lstStyle/>
                    <a:p>
                      <a:pPr algn="l"/>
                      <a:r>
                        <a:rPr lang="en-US" sz="1600" dirty="0"/>
                        <a:t>Cars</a:t>
                      </a:r>
                    </a:p>
                  </a:txBody>
                  <a:tcPr/>
                </a:tc>
                <a:tc>
                  <a:txBody>
                    <a:bodyPr/>
                    <a:lstStyle/>
                    <a:p>
                      <a:pPr algn="ctr"/>
                      <a:r>
                        <a:rPr lang="en-US" sz="1600" dirty="0"/>
                        <a:t>1000</a:t>
                      </a:r>
                    </a:p>
                  </a:txBody>
                  <a:tcPr/>
                </a:tc>
                <a:extLst>
                  <a:ext uri="{0D108BD9-81ED-4DB2-BD59-A6C34878D82A}">
                    <a16:rowId xmlns:a16="http://schemas.microsoft.com/office/drawing/2014/main" val="3892561371"/>
                  </a:ext>
                </a:extLst>
              </a:tr>
            </a:tbl>
          </a:graphicData>
        </a:graphic>
      </p:graphicFrame>
      <p:graphicFrame>
        <p:nvGraphicFramePr>
          <p:cNvPr id="8" name="Table 7">
            <a:extLst>
              <a:ext uri="{FF2B5EF4-FFF2-40B4-BE49-F238E27FC236}">
                <a16:creationId xmlns:a16="http://schemas.microsoft.com/office/drawing/2014/main" id="{B0D740B6-3039-4EBF-A872-08BB56717DA8}"/>
              </a:ext>
            </a:extLst>
          </p:cNvPr>
          <p:cNvGraphicFramePr>
            <a:graphicFrameLocks noGrp="1"/>
          </p:cNvGraphicFramePr>
          <p:nvPr>
            <p:extLst>
              <p:ext uri="{D42A27DB-BD31-4B8C-83A1-F6EECF244321}">
                <p14:modId xmlns:p14="http://schemas.microsoft.com/office/powerpoint/2010/main" val="1391086793"/>
              </p:ext>
            </p:extLst>
          </p:nvPr>
        </p:nvGraphicFramePr>
        <p:xfrm>
          <a:off x="971246" y="3523092"/>
          <a:ext cx="9139583" cy="2072640"/>
        </p:xfrm>
        <a:graphic>
          <a:graphicData uri="http://schemas.openxmlformats.org/drawingml/2006/table">
            <a:tbl>
              <a:tblPr firstRow="1" bandRow="1">
                <a:tableStyleId>{5C22544A-7EE6-4342-B048-85BDC9FD1C3A}</a:tableStyleId>
              </a:tblPr>
              <a:tblGrid>
                <a:gridCol w="5330031">
                  <a:extLst>
                    <a:ext uri="{9D8B030D-6E8A-4147-A177-3AD203B41FA5}">
                      <a16:colId xmlns:a16="http://schemas.microsoft.com/office/drawing/2014/main" val="4092494331"/>
                    </a:ext>
                  </a:extLst>
                </a:gridCol>
                <a:gridCol w="3809552">
                  <a:extLst>
                    <a:ext uri="{9D8B030D-6E8A-4147-A177-3AD203B41FA5}">
                      <a16:colId xmlns:a16="http://schemas.microsoft.com/office/drawing/2014/main" val="792926422"/>
                    </a:ext>
                  </a:extLst>
                </a:gridCol>
              </a:tblGrid>
              <a:tr h="321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Vrinda" panose="020B0502040204020203" pitchFamily="34" charset="0"/>
                        </a:rPr>
                        <a:t>Industrial application</a:t>
                      </a:r>
                    </a:p>
                  </a:txBody>
                  <a:tcPr/>
                </a:tc>
                <a:tc>
                  <a:txBody>
                    <a:bodyPr/>
                    <a:lstStyle/>
                    <a:p>
                      <a:pPr algn="ctr"/>
                      <a:r>
                        <a:rPr lang="en-US" sz="1600" dirty="0"/>
                        <a:t>Life (hrs.)</a:t>
                      </a:r>
                    </a:p>
                  </a:txBody>
                  <a:tcPr/>
                </a:tc>
                <a:extLst>
                  <a:ext uri="{0D108BD9-81ED-4DB2-BD59-A6C34878D82A}">
                    <a16:rowId xmlns:a16="http://schemas.microsoft.com/office/drawing/2014/main" val="2195467292"/>
                  </a:ext>
                </a:extLst>
              </a:tr>
              <a:tr h="50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alibri" panose="020F0502020204030204" pitchFamily="34" charset="0"/>
                          <a:ea typeface="Calibri" panose="020F0502020204030204" pitchFamily="34" charset="0"/>
                          <a:cs typeface="Vrinda" panose="020B0502040204020203" pitchFamily="34" charset="0"/>
                        </a:rPr>
                        <a:t>Machines used intermittently such as lifting tackle, hand tools and household appliances</a:t>
                      </a:r>
                      <a:endParaRPr lang="en-US" sz="1600" dirty="0">
                        <a:latin typeface="Calibri" panose="020F0502020204030204" pitchFamily="34" charset="0"/>
                        <a:ea typeface="Calibri" panose="020F0502020204030204" pitchFamily="34" charset="0"/>
                        <a:cs typeface="Vrinda" panose="020B0502040204020203" pitchFamily="34" charset="0"/>
                      </a:endParaRPr>
                    </a:p>
                  </a:txBody>
                  <a:tcPr/>
                </a:tc>
                <a:tc>
                  <a:txBody>
                    <a:bodyPr/>
                    <a:lstStyle/>
                    <a:p>
                      <a:pPr algn="ctr"/>
                      <a:r>
                        <a:rPr lang="en-US" sz="1600" dirty="0"/>
                        <a:t>4000-8000 </a:t>
                      </a:r>
                      <a:r>
                        <a:rPr lang="en-US" sz="1600" dirty="0" err="1"/>
                        <a:t>hrs</a:t>
                      </a:r>
                      <a:endParaRPr lang="en-US" sz="1600" dirty="0"/>
                    </a:p>
                  </a:txBody>
                  <a:tcPr/>
                </a:tc>
                <a:extLst>
                  <a:ext uri="{0D108BD9-81ED-4DB2-BD59-A6C34878D82A}">
                    <a16:rowId xmlns:a16="http://schemas.microsoft.com/office/drawing/2014/main" val="1515103809"/>
                  </a:ext>
                </a:extLst>
              </a:tr>
              <a:tr h="502097">
                <a:tc>
                  <a:txBody>
                    <a:bodyPr/>
                    <a:lstStyle/>
                    <a:p>
                      <a:r>
                        <a:rPr lang="en-IN" sz="1600" dirty="0">
                          <a:latin typeface="Calibri" panose="020F0502020204030204" pitchFamily="34" charset="0"/>
                          <a:ea typeface="Calibri" panose="020F0502020204030204" pitchFamily="34" charset="0"/>
                          <a:cs typeface="Vrinda" panose="020B0502040204020203" pitchFamily="34" charset="0"/>
                        </a:rPr>
                        <a:t>Machines used for eight hours of service per day, such as electric motors and gear drives</a:t>
                      </a:r>
                      <a:endParaRPr lang="en-US" sz="1600" dirty="0"/>
                    </a:p>
                  </a:txBody>
                  <a:tcPr/>
                </a:tc>
                <a:tc>
                  <a:txBody>
                    <a:bodyPr/>
                    <a:lstStyle/>
                    <a:p>
                      <a:pPr algn="ctr"/>
                      <a:r>
                        <a:rPr lang="en-US" sz="1600" dirty="0"/>
                        <a:t>12000-20000 </a:t>
                      </a:r>
                      <a:r>
                        <a:rPr lang="en-US" sz="1600" dirty="0" err="1"/>
                        <a:t>hrs</a:t>
                      </a:r>
                      <a:endParaRPr lang="en-US" sz="1600" dirty="0"/>
                    </a:p>
                  </a:txBody>
                  <a:tcPr/>
                </a:tc>
                <a:extLst>
                  <a:ext uri="{0D108BD9-81ED-4DB2-BD59-A6C34878D82A}">
                    <a16:rowId xmlns:a16="http://schemas.microsoft.com/office/drawing/2014/main" val="167143160"/>
                  </a:ext>
                </a:extLst>
              </a:tr>
              <a:tr h="50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alibri" panose="020F0502020204030204" pitchFamily="34" charset="0"/>
                          <a:ea typeface="Calibri" panose="020F0502020204030204" pitchFamily="34" charset="0"/>
                          <a:cs typeface="Vrinda" panose="020B0502040204020203" pitchFamily="34" charset="0"/>
                        </a:rPr>
                        <a:t>Machines used for continuous operation (24 h per day) such as pumps, compressors and conveyors </a:t>
                      </a:r>
                      <a:endParaRPr lang="en-US" sz="1600" dirty="0"/>
                    </a:p>
                  </a:txBody>
                  <a:tcPr/>
                </a:tc>
                <a:tc>
                  <a:txBody>
                    <a:bodyPr/>
                    <a:lstStyle/>
                    <a:p>
                      <a:pPr algn="ctr"/>
                      <a:r>
                        <a:rPr lang="en-US" sz="1600" dirty="0"/>
                        <a:t>40000-60000 </a:t>
                      </a:r>
                      <a:r>
                        <a:rPr lang="en-US" sz="1600" dirty="0" err="1"/>
                        <a:t>hrs</a:t>
                      </a:r>
                      <a:endParaRPr lang="en-US" sz="1600" dirty="0"/>
                    </a:p>
                  </a:txBody>
                  <a:tcPr/>
                </a:tc>
                <a:extLst>
                  <a:ext uri="{0D108BD9-81ED-4DB2-BD59-A6C34878D82A}">
                    <a16:rowId xmlns:a16="http://schemas.microsoft.com/office/drawing/2014/main" val="2750245215"/>
                  </a:ext>
                </a:extLst>
              </a:tr>
            </a:tbl>
          </a:graphicData>
        </a:graphic>
      </p:graphicFrame>
    </p:spTree>
    <p:extLst>
      <p:ext uri="{BB962C8B-B14F-4D97-AF65-F5344CB8AC3E}">
        <p14:creationId xmlns:p14="http://schemas.microsoft.com/office/powerpoint/2010/main" val="127058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400" b="1" dirty="0">
                <a:latin typeface="Arial" panose="020B0604020202020204" pitchFamily="34" charset="0"/>
                <a:ea typeface="Calibri" panose="020F0502020204030204" pitchFamily="34" charset="0"/>
                <a:cs typeface="Arial" panose="020B0604020202020204" pitchFamily="34" charset="0"/>
              </a:rPr>
              <a:t>Load Factor</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The forces acting on the bearing are calculated by considering the equilibrium of forces in vertical and horizontal planes.</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These elementary equations do not take into consideration the effect of dynamic load.</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The forces determined by these equations are multiplied by a load factor to determine the dynamic load carrying capacity of the bearing.</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Load factors are used in applications involving gear, chain and belt drives.</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gear drives, there is an additional dynamic load due to inaccuracies of the tooth profile and the elastic deformation of teeth.</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chain and belt drives, the dynamic load is due to vibrations. </a:t>
            </a: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IN" sz="24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41135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600" dirty="0">
                <a:latin typeface="Arial" panose="020B0604020202020204" pitchFamily="34" charset="0"/>
                <a:ea typeface="Calibri" panose="020F0502020204030204" pitchFamily="34" charset="0"/>
                <a:cs typeface="Arial" panose="020B0604020202020204" pitchFamily="34" charset="0"/>
              </a:rPr>
              <a:t>Table 3: Values of load factor</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1900" dirty="0">
                <a:latin typeface="Calibri" panose="020F0502020204030204" pitchFamily="34" charset="0"/>
                <a:ea typeface="Calibri" panose="020F0502020204030204" pitchFamily="34" charset="0"/>
                <a:cs typeface="Vrinda" panose="020B0502040204020203" pitchFamily="34" charset="0"/>
              </a:rPr>
              <a:t>The values of the load factor given in the above table are used in the absence of precise analysis of dynamic forces. </a:t>
            </a:r>
            <a:endParaRPr lang="en-US" sz="1900" dirty="0"/>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8DEA0E27-AAF7-43B4-A2F1-5C6EECBD4B17}"/>
              </a:ext>
            </a:extLst>
          </p:cNvPr>
          <p:cNvGraphicFramePr>
            <a:graphicFrameLocks noGrp="1"/>
          </p:cNvGraphicFramePr>
          <p:nvPr>
            <p:extLst>
              <p:ext uri="{D42A27DB-BD31-4B8C-83A1-F6EECF244321}">
                <p14:modId xmlns:p14="http://schemas.microsoft.com/office/powerpoint/2010/main" val="3774948515"/>
              </p:ext>
            </p:extLst>
          </p:nvPr>
        </p:nvGraphicFramePr>
        <p:xfrm>
          <a:off x="1104293" y="986615"/>
          <a:ext cx="7986698" cy="3910736"/>
        </p:xfrm>
        <a:graphic>
          <a:graphicData uri="http://schemas.openxmlformats.org/drawingml/2006/table">
            <a:tbl>
              <a:tblPr firstRow="1" bandRow="1">
                <a:tableStyleId>{5C22544A-7EE6-4342-B048-85BDC9FD1C3A}</a:tableStyleId>
              </a:tblPr>
              <a:tblGrid>
                <a:gridCol w="3993349">
                  <a:extLst>
                    <a:ext uri="{9D8B030D-6E8A-4147-A177-3AD203B41FA5}">
                      <a16:colId xmlns:a16="http://schemas.microsoft.com/office/drawing/2014/main" val="2397768878"/>
                    </a:ext>
                  </a:extLst>
                </a:gridCol>
                <a:gridCol w="3993349">
                  <a:extLst>
                    <a:ext uri="{9D8B030D-6E8A-4147-A177-3AD203B41FA5}">
                      <a16:colId xmlns:a16="http://schemas.microsoft.com/office/drawing/2014/main" val="2268632501"/>
                    </a:ext>
                  </a:extLst>
                </a:gridCol>
              </a:tblGrid>
              <a:tr h="338646">
                <a:tc>
                  <a:txBody>
                    <a:bodyPr/>
                    <a:lstStyle/>
                    <a:p>
                      <a:r>
                        <a:rPr lang="en-US" sz="1600" dirty="0"/>
                        <a:t>Types of drive</a:t>
                      </a:r>
                    </a:p>
                  </a:txBody>
                  <a:tcPr/>
                </a:tc>
                <a:tc>
                  <a:txBody>
                    <a:bodyPr/>
                    <a:lstStyle/>
                    <a:p>
                      <a:r>
                        <a:rPr lang="en-US" sz="1600" dirty="0"/>
                        <a:t>Load factor</a:t>
                      </a:r>
                    </a:p>
                  </a:txBody>
                  <a:tcPr/>
                </a:tc>
                <a:extLst>
                  <a:ext uri="{0D108BD9-81ED-4DB2-BD59-A6C34878D82A}">
                    <a16:rowId xmlns:a16="http://schemas.microsoft.com/office/drawing/2014/main" val="1978724628"/>
                  </a:ext>
                </a:extLst>
              </a:tr>
              <a:tr h="863326">
                <a:tc>
                  <a:txBody>
                    <a:bodyPr/>
                    <a:lstStyle/>
                    <a:p>
                      <a:r>
                        <a:rPr lang="en-US" sz="1600" dirty="0"/>
                        <a:t>(A) Gear Drives</a:t>
                      </a:r>
                    </a:p>
                    <a:p>
                      <a:r>
                        <a:rPr lang="en-IN" sz="1600" dirty="0">
                          <a:effectLst/>
                        </a:rPr>
                        <a:t> (</a:t>
                      </a:r>
                      <a:r>
                        <a:rPr lang="en-IN" sz="1600" dirty="0" err="1">
                          <a:effectLst/>
                        </a:rPr>
                        <a:t>i</a:t>
                      </a:r>
                      <a:r>
                        <a:rPr lang="en-IN" sz="1600" dirty="0">
                          <a:effectLst/>
                        </a:rPr>
                        <a:t>) Rotating machines free from impact like electric motors and turbo-compressors </a:t>
                      </a:r>
                      <a:endParaRPr lang="en-US" sz="1600" dirty="0"/>
                    </a:p>
                  </a:txBody>
                  <a:tcPr/>
                </a:tc>
                <a:tc>
                  <a:txBody>
                    <a:bodyPr/>
                    <a:lstStyle/>
                    <a:p>
                      <a:pPr algn="ctr"/>
                      <a:endParaRPr lang="en-US" sz="1600" dirty="0"/>
                    </a:p>
                    <a:p>
                      <a:pPr algn="ctr"/>
                      <a:endParaRPr lang="en-US" sz="1600" dirty="0"/>
                    </a:p>
                    <a:p>
                      <a:pPr algn="ctr"/>
                      <a:r>
                        <a:rPr lang="en-US" sz="1600" dirty="0"/>
                        <a:t>           1.2 – 1.4</a:t>
                      </a:r>
                    </a:p>
                  </a:txBody>
                  <a:tcPr/>
                </a:tc>
                <a:extLst>
                  <a:ext uri="{0D108BD9-81ED-4DB2-BD59-A6C34878D82A}">
                    <a16:rowId xmlns:a16="http://schemas.microsoft.com/office/drawing/2014/main" val="2255491200"/>
                  </a:ext>
                </a:extLst>
              </a:tr>
              <a:tr h="649357">
                <a:tc>
                  <a:txBody>
                    <a:bodyPr/>
                    <a:lstStyle/>
                    <a:p>
                      <a:r>
                        <a:rPr lang="en-IN" sz="1600" dirty="0">
                          <a:effectLst/>
                        </a:rPr>
                        <a:t>(ii) Reciprocating machines like internal combustion engines and compressors</a:t>
                      </a:r>
                      <a:endParaRPr lang="en-US" sz="1600" dirty="0"/>
                    </a:p>
                  </a:txBody>
                  <a:tcPr/>
                </a:tc>
                <a:tc>
                  <a:txBody>
                    <a:bodyPr/>
                    <a:lstStyle/>
                    <a:p>
                      <a:pPr algn="ctr"/>
                      <a:r>
                        <a:rPr lang="en-US" sz="1600" dirty="0"/>
                        <a:t>          1.4 – 1.7</a:t>
                      </a:r>
                    </a:p>
                  </a:txBody>
                  <a:tcPr/>
                </a:tc>
                <a:extLst>
                  <a:ext uri="{0D108BD9-81ED-4DB2-BD59-A6C34878D82A}">
                    <a16:rowId xmlns:a16="http://schemas.microsoft.com/office/drawing/2014/main" val="382498061"/>
                  </a:ext>
                </a:extLst>
              </a:tr>
              <a:tr h="440111">
                <a:tc>
                  <a:txBody>
                    <a:bodyPr/>
                    <a:lstStyle/>
                    <a:p>
                      <a:r>
                        <a:rPr lang="en-IN" sz="1600" dirty="0">
                          <a:effectLst/>
                        </a:rPr>
                        <a:t>(iii)  impact machines like hammer mills</a:t>
                      </a:r>
                      <a:endParaRPr lang="en-US" sz="1600" dirty="0"/>
                    </a:p>
                  </a:txBody>
                  <a:tcPr/>
                </a:tc>
                <a:tc>
                  <a:txBody>
                    <a:bodyPr/>
                    <a:lstStyle/>
                    <a:p>
                      <a:pPr algn="ctr"/>
                      <a:r>
                        <a:rPr lang="en-US" sz="1600" dirty="0"/>
                        <a:t>          2.5 – 3.5</a:t>
                      </a:r>
                    </a:p>
                  </a:txBody>
                  <a:tcPr/>
                </a:tc>
                <a:extLst>
                  <a:ext uri="{0D108BD9-81ED-4DB2-BD59-A6C34878D82A}">
                    <a16:rowId xmlns:a16="http://schemas.microsoft.com/office/drawing/2014/main" val="3389798114"/>
                  </a:ext>
                </a:extLst>
              </a:tr>
              <a:tr h="603358">
                <a:tc>
                  <a:txBody>
                    <a:bodyPr/>
                    <a:lstStyle/>
                    <a:p>
                      <a:r>
                        <a:rPr lang="en-US" sz="1600" dirty="0"/>
                        <a:t>(B) Belt drives</a:t>
                      </a:r>
                    </a:p>
                    <a:p>
                      <a:r>
                        <a:rPr lang="en-US" sz="1600" dirty="0"/>
                        <a:t> (</a:t>
                      </a:r>
                      <a:r>
                        <a:rPr lang="en-US" sz="1600" dirty="0" err="1"/>
                        <a:t>i</a:t>
                      </a:r>
                      <a:r>
                        <a:rPr lang="en-US" sz="1600" dirty="0"/>
                        <a:t>) V-belts</a:t>
                      </a:r>
                    </a:p>
                  </a:txBody>
                  <a:tcPr/>
                </a:tc>
                <a:tc>
                  <a:txBody>
                    <a:bodyPr/>
                    <a:lstStyle/>
                    <a:p>
                      <a:pPr algn="ctr"/>
                      <a:r>
                        <a:rPr lang="en-US" sz="1600" dirty="0"/>
                        <a:t>          </a:t>
                      </a:r>
                    </a:p>
                    <a:p>
                      <a:pPr algn="ctr"/>
                      <a:r>
                        <a:rPr lang="en-US" sz="1600" dirty="0"/>
                        <a:t>          2.0</a:t>
                      </a:r>
                    </a:p>
                  </a:txBody>
                  <a:tcPr/>
                </a:tc>
                <a:extLst>
                  <a:ext uri="{0D108BD9-81ED-4DB2-BD59-A6C34878D82A}">
                    <a16:rowId xmlns:a16="http://schemas.microsoft.com/office/drawing/2014/main" val="473147358"/>
                  </a:ext>
                </a:extLst>
              </a:tr>
              <a:tr h="338646">
                <a:tc>
                  <a:txBody>
                    <a:bodyPr/>
                    <a:lstStyle/>
                    <a:p>
                      <a:r>
                        <a:rPr lang="en-US" sz="1600" dirty="0"/>
                        <a:t>(ii) Single-ply leather belt</a:t>
                      </a:r>
                    </a:p>
                  </a:txBody>
                  <a:tcPr/>
                </a:tc>
                <a:tc>
                  <a:txBody>
                    <a:bodyPr/>
                    <a:lstStyle/>
                    <a:p>
                      <a:pPr algn="ctr"/>
                      <a:r>
                        <a:rPr lang="en-US" sz="1600" dirty="0"/>
                        <a:t>          3.0</a:t>
                      </a:r>
                    </a:p>
                  </a:txBody>
                  <a:tcPr/>
                </a:tc>
                <a:extLst>
                  <a:ext uri="{0D108BD9-81ED-4DB2-BD59-A6C34878D82A}">
                    <a16:rowId xmlns:a16="http://schemas.microsoft.com/office/drawing/2014/main" val="2725209398"/>
                  </a:ext>
                </a:extLst>
              </a:tr>
              <a:tr h="338646">
                <a:tc>
                  <a:txBody>
                    <a:bodyPr/>
                    <a:lstStyle/>
                    <a:p>
                      <a:r>
                        <a:rPr lang="en-US" sz="1600" dirty="0"/>
                        <a:t>(iii) Double-ply leather belt</a:t>
                      </a:r>
                    </a:p>
                  </a:txBody>
                  <a:tcPr/>
                </a:tc>
                <a:tc>
                  <a:txBody>
                    <a:bodyPr/>
                    <a:lstStyle/>
                    <a:p>
                      <a:pPr algn="ctr"/>
                      <a:r>
                        <a:rPr lang="en-US" sz="1600" dirty="0"/>
                        <a:t>          3.5</a:t>
                      </a:r>
                    </a:p>
                  </a:txBody>
                  <a:tcPr/>
                </a:tc>
                <a:extLst>
                  <a:ext uri="{0D108BD9-81ED-4DB2-BD59-A6C34878D82A}">
                    <a16:rowId xmlns:a16="http://schemas.microsoft.com/office/drawing/2014/main" val="2937819261"/>
                  </a:ext>
                </a:extLst>
              </a:tr>
              <a:tr h="338646">
                <a:tc>
                  <a:txBody>
                    <a:bodyPr/>
                    <a:lstStyle/>
                    <a:p>
                      <a:r>
                        <a:rPr lang="en-US" sz="1600" dirty="0"/>
                        <a:t>(C) Chain Drives</a:t>
                      </a:r>
                    </a:p>
                  </a:txBody>
                  <a:tcPr/>
                </a:tc>
                <a:tc>
                  <a:txBody>
                    <a:bodyPr/>
                    <a:lstStyle/>
                    <a:p>
                      <a:pPr algn="ctr"/>
                      <a:r>
                        <a:rPr lang="en-US" sz="1600" dirty="0"/>
                        <a:t>         1.5</a:t>
                      </a:r>
                    </a:p>
                  </a:txBody>
                  <a:tcPr/>
                </a:tc>
                <a:extLst>
                  <a:ext uri="{0D108BD9-81ED-4DB2-BD59-A6C34878D82A}">
                    <a16:rowId xmlns:a16="http://schemas.microsoft.com/office/drawing/2014/main" val="2191678511"/>
                  </a:ext>
                </a:extLst>
              </a:tr>
            </a:tbl>
          </a:graphicData>
        </a:graphic>
      </p:graphicFrame>
    </p:spTree>
    <p:extLst>
      <p:ext uri="{BB962C8B-B14F-4D97-AF65-F5344CB8AC3E}">
        <p14:creationId xmlns:p14="http://schemas.microsoft.com/office/powerpoint/2010/main" val="193177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078"/>
            <a:ext cx="10515600" cy="5699885"/>
          </a:xfrm>
        </p:spPr>
        <p:txBody>
          <a:bodyPr>
            <a:normAutofit/>
          </a:bodyPr>
          <a:lstStyle/>
          <a:p>
            <a:pPr marL="0" indent="0">
              <a:lnSpc>
                <a:spcPct val="150000"/>
              </a:lnSpc>
              <a:buNone/>
            </a:pPr>
            <a:r>
              <a:rPr lang="en-US" sz="2000" dirty="0">
                <a:latin typeface="Arial" panose="020B0604020202020204" pitchFamily="34" charset="0"/>
                <a:cs typeface="Arial" panose="020B0604020202020204" pitchFamily="34" charset="0"/>
              </a:rPr>
              <a:t>Depending on the type of friction, bearings are classified in to two groups.</a:t>
            </a:r>
          </a:p>
          <a:p>
            <a:pPr lvl="1">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Sliding contact bearings</a:t>
            </a:r>
          </a:p>
          <a:p>
            <a:pPr lvl="1">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Rolling contact bearings</a:t>
            </a:r>
          </a:p>
          <a:p>
            <a:pPr marL="0" indent="0">
              <a:lnSpc>
                <a:spcPct val="150000"/>
              </a:lnSpc>
              <a:buNone/>
            </a:pPr>
            <a:endParaRPr lang="en-US" sz="2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1D492DD-901E-451B-921B-169220CF8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928" y="2465570"/>
            <a:ext cx="4428777" cy="3007578"/>
          </a:xfrm>
          <a:prstGeom prst="rect">
            <a:avLst/>
          </a:prstGeom>
        </p:spPr>
      </p:pic>
      <p:pic>
        <p:nvPicPr>
          <p:cNvPr id="14" name="Picture 13">
            <a:extLst>
              <a:ext uri="{FF2B5EF4-FFF2-40B4-BE49-F238E27FC236}">
                <a16:creationId xmlns:a16="http://schemas.microsoft.com/office/drawing/2014/main" id="{041FACF9-3CE9-4272-87FF-E02FD0084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532" y="2465570"/>
            <a:ext cx="3255442" cy="3012880"/>
          </a:xfrm>
          <a:prstGeom prst="rect">
            <a:avLst/>
          </a:prstGeom>
        </p:spPr>
      </p:pic>
      <p:sp>
        <p:nvSpPr>
          <p:cNvPr id="2" name="TextBox 1">
            <a:extLst>
              <a:ext uri="{FF2B5EF4-FFF2-40B4-BE49-F238E27FC236}">
                <a16:creationId xmlns:a16="http://schemas.microsoft.com/office/drawing/2014/main" id="{313783D2-DB9E-415F-8BDD-2235094CBA01}"/>
              </a:ext>
            </a:extLst>
          </p:cNvPr>
          <p:cNvSpPr txBox="1"/>
          <p:nvPr/>
        </p:nvSpPr>
        <p:spPr>
          <a:xfrm>
            <a:off x="5102089" y="5637738"/>
            <a:ext cx="3599244" cy="369332"/>
          </a:xfrm>
          <a:prstGeom prst="rect">
            <a:avLst/>
          </a:prstGeom>
          <a:noFill/>
        </p:spPr>
        <p:txBody>
          <a:bodyPr wrap="square" rtlCol="0">
            <a:spAutoFit/>
          </a:bodyPr>
          <a:lstStyle/>
          <a:p>
            <a:r>
              <a:rPr lang="en-US" dirty="0"/>
              <a:t>Fig. 2: Classification of bearings</a:t>
            </a:r>
          </a:p>
        </p:txBody>
      </p:sp>
    </p:spTree>
    <p:extLst>
      <p:ext uri="{BB962C8B-B14F-4D97-AF65-F5344CB8AC3E}">
        <p14:creationId xmlns:p14="http://schemas.microsoft.com/office/powerpoint/2010/main" val="727297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400" b="1" dirty="0">
                <a:latin typeface="Arial" panose="020B0604020202020204" pitchFamily="34" charset="0"/>
                <a:ea typeface="Calibri" panose="020F0502020204030204" pitchFamily="34" charset="0"/>
                <a:cs typeface="Arial" panose="020B0604020202020204" pitchFamily="34" charset="0"/>
              </a:rPr>
              <a:t>Selection of bearing from Manufacturer’s catalogue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procedure for the selection of a bearing from the manufacturer’s catalogue consists of the following steps:</a:t>
            </a:r>
          </a:p>
          <a:p>
            <a:pPr marL="514350" indent="-514350" algn="just">
              <a:lnSpc>
                <a:spcPct val="150000"/>
              </a:lnSpc>
              <a:spcBef>
                <a:spcPts val="0"/>
              </a:spcBef>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Calculate the radial and axial forces acting on the bearing and determine the diameter of the shaft where the bearing is to be fitted. </a:t>
            </a:r>
            <a:endParaRPr lang="en-US" sz="2000" dirty="0">
              <a:latin typeface="Arial" panose="020B0604020202020204" pitchFamily="34" charset="0"/>
              <a:ea typeface="Calibri" panose="020F0502020204030204" pitchFamily="34" charset="0"/>
              <a:cs typeface="Arial" panose="020B0604020202020204" pitchFamily="34" charset="0"/>
            </a:endParaRPr>
          </a:p>
          <a:p>
            <a:pPr marL="514350" indent="-514350" algn="just">
              <a:lnSpc>
                <a:spcPct val="150000"/>
              </a:lnSpc>
              <a:spcBef>
                <a:spcPts val="0"/>
              </a:spcBef>
              <a:spcAft>
                <a:spcPts val="800"/>
              </a:spcAft>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Select the type of bearing for the given application. </a:t>
            </a:r>
            <a:endParaRPr lang="en-US" sz="2000" dirty="0">
              <a:latin typeface="Arial" panose="020B0604020202020204" pitchFamily="34" charset="0"/>
              <a:ea typeface="Calibri" panose="020F0502020204030204" pitchFamily="34" charset="0"/>
              <a:cs typeface="Arial" panose="020B0604020202020204" pitchFamily="34" charset="0"/>
            </a:endParaRPr>
          </a:p>
          <a:p>
            <a:pPr marL="514350" indent="-514350" algn="just">
              <a:lnSpc>
                <a:spcPct val="150000"/>
              </a:lnSpc>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Determine the values of X and Y, the radial and thrust factors, from the catalogue. The values of X and Y factors for single row deep groove ball bearings are given in </a:t>
            </a:r>
            <a:r>
              <a:rPr lang="en-IN" sz="2000" dirty="0">
                <a:latin typeface="Arial" panose="020B0604020202020204" pitchFamily="34" charset="0"/>
                <a:cs typeface="Arial" panose="020B0604020202020204" pitchFamily="34" charset="0"/>
              </a:rPr>
              <a:t>Table. 4 below. The values depend upon two ratios,         and          , where      is the static load capacity. The selection of the bearing is, therefore, done by trial and error. The static and dynamic load capacities of single-row deep groove ball bearings of different series are given in Table. 5. </a:t>
            </a:r>
            <a:endParaRPr lang="en-US" sz="2000" dirty="0">
              <a:latin typeface="Arial" panose="020B0604020202020204" pitchFamily="34" charset="0"/>
              <a:cs typeface="Arial" panose="020B0604020202020204" pitchFamily="34" charset="0"/>
            </a:endParaRPr>
          </a:p>
          <a:p>
            <a:pPr marL="514350" indent="-514350">
              <a:lnSpc>
                <a:spcPct val="150000"/>
              </a:lnSpc>
              <a:buFont typeface="+mj-lt"/>
              <a:buAutoNum type="romanUcPeriod"/>
            </a:pPr>
            <a:endParaRPr lang="en-IN" sz="2000" dirty="0">
              <a:latin typeface="Calibri" panose="020F0502020204030204" pitchFamily="34" charset="0"/>
              <a:ea typeface="Calibri" panose="020F0502020204030204" pitchFamily="34" charset="0"/>
              <a:cs typeface="Vrinda" panose="020B0502040204020203" pitchFamily="34" charset="0"/>
            </a:endParaRPr>
          </a:p>
          <a:p>
            <a:pPr marL="0" indent="0">
              <a:lnSpc>
                <a:spcPct val="150000"/>
              </a:lnSpc>
              <a:buNone/>
            </a:pPr>
            <a:endParaRPr lang="en-US" sz="2000" dirty="0"/>
          </a:p>
        </p:txBody>
      </p:sp>
      <p:graphicFrame>
        <p:nvGraphicFramePr>
          <p:cNvPr id="39" name="Object 38">
            <a:extLst>
              <a:ext uri="{FF2B5EF4-FFF2-40B4-BE49-F238E27FC236}">
                <a16:creationId xmlns:a16="http://schemas.microsoft.com/office/drawing/2014/main" id="{55613299-C0A4-4A74-90F1-77269F182AF3}"/>
              </a:ext>
            </a:extLst>
          </p:cNvPr>
          <p:cNvGraphicFramePr>
            <a:graphicFrameLocks noChangeAspect="1"/>
          </p:cNvGraphicFramePr>
          <p:nvPr>
            <p:extLst>
              <p:ext uri="{D42A27DB-BD31-4B8C-83A1-F6EECF244321}">
                <p14:modId xmlns:p14="http://schemas.microsoft.com/office/powerpoint/2010/main" val="187949987"/>
              </p:ext>
            </p:extLst>
          </p:nvPr>
        </p:nvGraphicFramePr>
        <p:xfrm>
          <a:off x="7555118" y="4458324"/>
          <a:ext cx="568463" cy="744882"/>
        </p:xfrm>
        <a:graphic>
          <a:graphicData uri="http://schemas.openxmlformats.org/presentationml/2006/ole">
            <mc:AlternateContent xmlns:mc="http://schemas.openxmlformats.org/markup-compatibility/2006">
              <mc:Choice xmlns:v="urn:schemas-microsoft-com:vml" Requires="v">
                <p:oleObj spid="_x0000_s10346" name="Equation" r:id="rId3" imgW="368280" imgH="482400" progId="Equation.DSMT4">
                  <p:embed/>
                </p:oleObj>
              </mc:Choice>
              <mc:Fallback>
                <p:oleObj name="Equation" r:id="rId3" imgW="368280" imgH="482400" progId="Equation.DSMT4">
                  <p:embed/>
                  <p:pic>
                    <p:nvPicPr>
                      <p:cNvPr id="0" name=""/>
                      <p:cNvPicPr/>
                      <p:nvPr/>
                    </p:nvPicPr>
                    <p:blipFill>
                      <a:blip r:embed="rId4"/>
                      <a:stretch>
                        <a:fillRect/>
                      </a:stretch>
                    </p:blipFill>
                    <p:spPr>
                      <a:xfrm>
                        <a:off x="7555118" y="4458324"/>
                        <a:ext cx="568463" cy="744882"/>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25AB7DE2-47DF-4279-9EED-063B488C90DD}"/>
              </a:ext>
            </a:extLst>
          </p:cNvPr>
          <p:cNvGraphicFramePr>
            <a:graphicFrameLocks noChangeAspect="1"/>
          </p:cNvGraphicFramePr>
          <p:nvPr>
            <p:extLst>
              <p:ext uri="{D42A27DB-BD31-4B8C-83A1-F6EECF244321}">
                <p14:modId xmlns:p14="http://schemas.microsoft.com/office/powerpoint/2010/main" val="2776014313"/>
              </p:ext>
            </p:extLst>
          </p:nvPr>
        </p:nvGraphicFramePr>
        <p:xfrm>
          <a:off x="8664435" y="4458323"/>
          <a:ext cx="588065" cy="744883"/>
        </p:xfrm>
        <a:graphic>
          <a:graphicData uri="http://schemas.openxmlformats.org/presentationml/2006/ole">
            <mc:AlternateContent xmlns:mc="http://schemas.openxmlformats.org/markup-compatibility/2006">
              <mc:Choice xmlns:v="urn:schemas-microsoft-com:vml" Requires="v">
                <p:oleObj spid="_x0000_s10347" name="Equation" r:id="rId5" imgW="380880" imgH="482400" progId="Equation.DSMT4">
                  <p:embed/>
                </p:oleObj>
              </mc:Choice>
              <mc:Fallback>
                <p:oleObj name="Equation" r:id="rId5" imgW="380880" imgH="482400" progId="Equation.DSMT4">
                  <p:embed/>
                  <p:pic>
                    <p:nvPicPr>
                      <p:cNvPr id="0" name=""/>
                      <p:cNvPicPr/>
                      <p:nvPr/>
                    </p:nvPicPr>
                    <p:blipFill>
                      <a:blip r:embed="rId6"/>
                      <a:stretch>
                        <a:fillRect/>
                      </a:stretch>
                    </p:blipFill>
                    <p:spPr>
                      <a:xfrm>
                        <a:off x="8664435" y="4458323"/>
                        <a:ext cx="588065" cy="744883"/>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2DD04FA1-3720-434F-A5EA-899AA5F6119D}"/>
              </a:ext>
            </a:extLst>
          </p:cNvPr>
          <p:cNvGraphicFramePr>
            <a:graphicFrameLocks noChangeAspect="1"/>
          </p:cNvGraphicFramePr>
          <p:nvPr>
            <p:extLst>
              <p:ext uri="{D42A27DB-BD31-4B8C-83A1-F6EECF244321}">
                <p14:modId xmlns:p14="http://schemas.microsoft.com/office/powerpoint/2010/main" val="284980954"/>
              </p:ext>
            </p:extLst>
          </p:nvPr>
        </p:nvGraphicFramePr>
        <p:xfrm>
          <a:off x="10259664" y="4593053"/>
          <a:ext cx="352012" cy="422414"/>
        </p:xfrm>
        <a:graphic>
          <a:graphicData uri="http://schemas.openxmlformats.org/presentationml/2006/ole">
            <mc:AlternateContent xmlns:mc="http://schemas.openxmlformats.org/markup-compatibility/2006">
              <mc:Choice xmlns:v="urn:schemas-microsoft-com:vml" Requires="v">
                <p:oleObj spid="_x0000_s10348"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10259664" y="4593053"/>
                        <a:ext cx="352012" cy="422414"/>
                      </a:xfrm>
                      <a:prstGeom prst="rect">
                        <a:avLst/>
                      </a:prstGeom>
                    </p:spPr>
                  </p:pic>
                </p:oleObj>
              </mc:Fallback>
            </mc:AlternateContent>
          </a:graphicData>
        </a:graphic>
      </p:graphicFrame>
    </p:spTree>
    <p:extLst>
      <p:ext uri="{BB962C8B-B14F-4D97-AF65-F5344CB8AC3E}">
        <p14:creationId xmlns:p14="http://schemas.microsoft.com/office/powerpoint/2010/main" val="2489877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180975"/>
            <a:ext cx="10249507" cy="6202016"/>
          </a:xfrm>
        </p:spPr>
        <p:txBody>
          <a:bodyPr>
            <a:normAutofit lnSpcReduction="10000"/>
          </a:bodyPr>
          <a:lstStyle/>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Table 4: X and Y factors for single row deep groove ball bearings </a:t>
            </a: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(iv) Calculate the equivalent dynamic load from the equation </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(v) Make a decision about the expected bearing life and express the life      in million revolutions.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(vi) Calculate the dynamic load capacity from the equation </a:t>
            </a: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000" dirty="0"/>
          </a:p>
        </p:txBody>
      </p:sp>
      <p:graphicFrame>
        <p:nvGraphicFramePr>
          <p:cNvPr id="2" name="Object 1">
            <a:extLst>
              <a:ext uri="{FF2B5EF4-FFF2-40B4-BE49-F238E27FC236}">
                <a16:creationId xmlns:a16="http://schemas.microsoft.com/office/drawing/2014/main" id="{238917BC-9A13-48DF-B294-743DE1B09C14}"/>
              </a:ext>
            </a:extLst>
          </p:cNvPr>
          <p:cNvGraphicFramePr>
            <a:graphicFrameLocks noChangeAspect="1"/>
          </p:cNvGraphicFramePr>
          <p:nvPr>
            <p:extLst>
              <p:ext uri="{D42A27DB-BD31-4B8C-83A1-F6EECF244321}">
                <p14:modId xmlns:p14="http://schemas.microsoft.com/office/powerpoint/2010/main" val="2074438470"/>
              </p:ext>
            </p:extLst>
          </p:nvPr>
        </p:nvGraphicFramePr>
        <p:xfrm>
          <a:off x="8010179" y="4184199"/>
          <a:ext cx="1442743" cy="370991"/>
        </p:xfrm>
        <a:graphic>
          <a:graphicData uri="http://schemas.openxmlformats.org/presentationml/2006/ole">
            <mc:AlternateContent xmlns:mc="http://schemas.openxmlformats.org/markup-compatibility/2006">
              <mc:Choice xmlns:v="urn:schemas-microsoft-com:vml" Requires="v">
                <p:oleObj spid="_x0000_s11530" name="Equation" r:id="rId3" imgW="888840" imgH="228600" progId="Equation.DSMT4">
                  <p:embed/>
                </p:oleObj>
              </mc:Choice>
              <mc:Fallback>
                <p:oleObj name="Equation" r:id="rId3" imgW="888840" imgH="228600" progId="Equation.DSMT4">
                  <p:embed/>
                  <p:pic>
                    <p:nvPicPr>
                      <p:cNvPr id="0" name=""/>
                      <p:cNvPicPr/>
                      <p:nvPr/>
                    </p:nvPicPr>
                    <p:blipFill>
                      <a:blip r:embed="rId4"/>
                      <a:stretch>
                        <a:fillRect/>
                      </a:stretch>
                    </p:blipFill>
                    <p:spPr>
                      <a:xfrm>
                        <a:off x="8010179" y="4184199"/>
                        <a:ext cx="1442743" cy="37099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E8A484FD-27E7-4FF7-88B7-F386C3AA4F43}"/>
              </a:ext>
            </a:extLst>
          </p:cNvPr>
          <p:cNvGraphicFramePr>
            <a:graphicFrameLocks noChangeAspect="1"/>
          </p:cNvGraphicFramePr>
          <p:nvPr>
            <p:extLst>
              <p:ext uri="{D42A27DB-BD31-4B8C-83A1-F6EECF244321}">
                <p14:modId xmlns:p14="http://schemas.microsoft.com/office/powerpoint/2010/main" val="4170861418"/>
              </p:ext>
            </p:extLst>
          </p:nvPr>
        </p:nvGraphicFramePr>
        <p:xfrm>
          <a:off x="9262761" y="4697995"/>
          <a:ext cx="350381" cy="370991"/>
        </p:xfrm>
        <a:graphic>
          <a:graphicData uri="http://schemas.openxmlformats.org/presentationml/2006/ole">
            <mc:AlternateContent xmlns:mc="http://schemas.openxmlformats.org/markup-compatibility/2006">
              <mc:Choice xmlns:v="urn:schemas-microsoft-com:vml" Requires="v">
                <p:oleObj spid="_x0000_s11531" name="Equation" r:id="rId5" imgW="215640" imgH="228600" progId="Equation.DSMT4">
                  <p:embed/>
                </p:oleObj>
              </mc:Choice>
              <mc:Fallback>
                <p:oleObj name="Equation" r:id="rId5" imgW="215640" imgH="228600" progId="Equation.DSMT4">
                  <p:embed/>
                  <p:pic>
                    <p:nvPicPr>
                      <p:cNvPr id="0" name=""/>
                      <p:cNvPicPr/>
                      <p:nvPr/>
                    </p:nvPicPr>
                    <p:blipFill>
                      <a:blip r:embed="rId6"/>
                      <a:stretch>
                        <a:fillRect/>
                      </a:stretch>
                    </p:blipFill>
                    <p:spPr>
                      <a:xfrm>
                        <a:off x="9262761" y="4697995"/>
                        <a:ext cx="350381" cy="370991"/>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583CA22-0708-4F82-88BE-6E03B15FADCD}"/>
              </a:ext>
            </a:extLst>
          </p:cNvPr>
          <p:cNvGraphicFramePr>
            <a:graphicFrameLocks noChangeAspect="1"/>
          </p:cNvGraphicFramePr>
          <p:nvPr>
            <p:extLst>
              <p:ext uri="{D42A27DB-BD31-4B8C-83A1-F6EECF244321}">
                <p14:modId xmlns:p14="http://schemas.microsoft.com/office/powerpoint/2010/main" val="463568763"/>
              </p:ext>
            </p:extLst>
          </p:nvPr>
        </p:nvGraphicFramePr>
        <p:xfrm>
          <a:off x="7775063" y="5592480"/>
          <a:ext cx="1341925" cy="482254"/>
        </p:xfrm>
        <a:graphic>
          <a:graphicData uri="http://schemas.openxmlformats.org/presentationml/2006/ole">
            <mc:AlternateContent xmlns:mc="http://schemas.openxmlformats.org/markup-compatibility/2006">
              <mc:Choice xmlns:v="urn:schemas-microsoft-com:vml" Requires="v">
                <p:oleObj spid="_x0000_s11532" name="Equation" r:id="rId7" imgW="812520" imgH="291960" progId="Equation.DSMT4">
                  <p:embed/>
                </p:oleObj>
              </mc:Choice>
              <mc:Fallback>
                <p:oleObj name="Equation" r:id="rId7" imgW="812520" imgH="291960" progId="Equation.DSMT4">
                  <p:embed/>
                  <p:pic>
                    <p:nvPicPr>
                      <p:cNvPr id="0" name=""/>
                      <p:cNvPicPr/>
                      <p:nvPr/>
                    </p:nvPicPr>
                    <p:blipFill>
                      <a:blip r:embed="rId8"/>
                      <a:stretch>
                        <a:fillRect/>
                      </a:stretch>
                    </p:blipFill>
                    <p:spPr>
                      <a:xfrm>
                        <a:off x="7775063" y="5592480"/>
                        <a:ext cx="1341925" cy="482254"/>
                      </a:xfrm>
                      <a:prstGeom prst="rect">
                        <a:avLst/>
                      </a:prstGeom>
                    </p:spPr>
                  </p:pic>
                </p:oleObj>
              </mc:Fallback>
            </mc:AlternateContent>
          </a:graphicData>
        </a:graphic>
      </p:graphicFrame>
      <p:graphicFrame>
        <p:nvGraphicFramePr>
          <p:cNvPr id="26" name="Table 25">
            <a:extLst>
              <a:ext uri="{FF2B5EF4-FFF2-40B4-BE49-F238E27FC236}">
                <a16:creationId xmlns:a16="http://schemas.microsoft.com/office/drawing/2014/main" id="{3F64BA11-3DC3-4681-BCBC-0DB7345F4C77}"/>
              </a:ext>
            </a:extLst>
          </p:cNvPr>
          <p:cNvGraphicFramePr>
            <a:graphicFrameLocks noGrp="1"/>
          </p:cNvGraphicFramePr>
          <p:nvPr>
            <p:extLst>
              <p:ext uri="{D42A27DB-BD31-4B8C-83A1-F6EECF244321}">
                <p14:modId xmlns:p14="http://schemas.microsoft.com/office/powerpoint/2010/main" val="71014216"/>
              </p:ext>
            </p:extLst>
          </p:nvPr>
        </p:nvGraphicFramePr>
        <p:xfrm>
          <a:off x="1806713" y="667829"/>
          <a:ext cx="8128002" cy="3400507"/>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16018864"/>
                    </a:ext>
                  </a:extLst>
                </a:gridCol>
                <a:gridCol w="1354667">
                  <a:extLst>
                    <a:ext uri="{9D8B030D-6E8A-4147-A177-3AD203B41FA5}">
                      <a16:colId xmlns:a16="http://schemas.microsoft.com/office/drawing/2014/main" val="179541499"/>
                    </a:ext>
                  </a:extLst>
                </a:gridCol>
                <a:gridCol w="1354667">
                  <a:extLst>
                    <a:ext uri="{9D8B030D-6E8A-4147-A177-3AD203B41FA5}">
                      <a16:colId xmlns:a16="http://schemas.microsoft.com/office/drawing/2014/main" val="3209660560"/>
                    </a:ext>
                  </a:extLst>
                </a:gridCol>
                <a:gridCol w="1354667">
                  <a:extLst>
                    <a:ext uri="{9D8B030D-6E8A-4147-A177-3AD203B41FA5}">
                      <a16:colId xmlns:a16="http://schemas.microsoft.com/office/drawing/2014/main" val="2380678007"/>
                    </a:ext>
                  </a:extLst>
                </a:gridCol>
                <a:gridCol w="1354667">
                  <a:extLst>
                    <a:ext uri="{9D8B030D-6E8A-4147-A177-3AD203B41FA5}">
                      <a16:colId xmlns:a16="http://schemas.microsoft.com/office/drawing/2014/main" val="3935142705"/>
                    </a:ext>
                  </a:extLst>
                </a:gridCol>
                <a:gridCol w="1354667">
                  <a:extLst>
                    <a:ext uri="{9D8B030D-6E8A-4147-A177-3AD203B41FA5}">
                      <a16:colId xmlns:a16="http://schemas.microsoft.com/office/drawing/2014/main" val="3989524440"/>
                    </a:ext>
                  </a:extLst>
                </a:gridCol>
              </a:tblGrid>
              <a:tr h="761080">
                <a:tc rowSpan="2">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rowSpan="2">
                  <a:txBody>
                    <a:bodyPr/>
                    <a:lstStyle/>
                    <a:p>
                      <a:endParaRPr lang="en-US" dirty="0"/>
                    </a:p>
                  </a:txBody>
                  <a:tcPr/>
                </a:tc>
                <a:extLst>
                  <a:ext uri="{0D108BD9-81ED-4DB2-BD59-A6C34878D82A}">
                    <a16:rowId xmlns:a16="http://schemas.microsoft.com/office/drawing/2014/main" val="653601369"/>
                  </a:ext>
                </a:extLst>
              </a:tr>
              <a:tr h="444867">
                <a:tc vMerge="1">
                  <a:txBody>
                    <a:bodyPr/>
                    <a:lstStyle/>
                    <a:p>
                      <a:endParaRPr lang="en-US" dirty="0"/>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X</a:t>
                      </a:r>
                    </a:p>
                  </a:txBody>
                  <a:tcPr/>
                </a:tc>
                <a:tc>
                  <a:txBody>
                    <a:bodyPr/>
                    <a:lstStyle/>
                    <a:p>
                      <a:pPr algn="ctr"/>
                      <a:r>
                        <a:rPr lang="en-US" dirty="0"/>
                        <a:t>Y</a:t>
                      </a:r>
                    </a:p>
                  </a:txBody>
                  <a:tcPr/>
                </a:tc>
                <a:tc vMerge="1">
                  <a:txBody>
                    <a:bodyPr/>
                    <a:lstStyle/>
                    <a:p>
                      <a:endParaRPr lang="en-US" dirty="0"/>
                    </a:p>
                  </a:txBody>
                  <a:tcPr/>
                </a:tc>
                <a:extLst>
                  <a:ext uri="{0D108BD9-81ED-4DB2-BD59-A6C34878D82A}">
                    <a16:rowId xmlns:a16="http://schemas.microsoft.com/office/drawing/2014/main" val="559585463"/>
                  </a:ext>
                </a:extLst>
              </a:tr>
              <a:tr h="324985">
                <a:tc>
                  <a:txBody>
                    <a:bodyPr/>
                    <a:lstStyle/>
                    <a:p>
                      <a:pPr algn="ctr"/>
                      <a:r>
                        <a:rPr lang="en-US" dirty="0"/>
                        <a:t>0.025</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2.0</a:t>
                      </a:r>
                    </a:p>
                  </a:txBody>
                  <a:tcPr/>
                </a:tc>
                <a:tc>
                  <a:txBody>
                    <a:bodyPr/>
                    <a:lstStyle/>
                    <a:p>
                      <a:pPr algn="ctr"/>
                      <a:r>
                        <a:rPr lang="en-US" dirty="0"/>
                        <a:t>0.22</a:t>
                      </a:r>
                    </a:p>
                  </a:txBody>
                  <a:tcPr/>
                </a:tc>
                <a:extLst>
                  <a:ext uri="{0D108BD9-81ED-4DB2-BD59-A6C34878D82A}">
                    <a16:rowId xmlns:a16="http://schemas.microsoft.com/office/drawing/2014/main" val="4265035118"/>
                  </a:ext>
                </a:extLst>
              </a:tr>
              <a:tr h="324985">
                <a:tc>
                  <a:txBody>
                    <a:bodyPr/>
                    <a:lstStyle/>
                    <a:p>
                      <a:pPr algn="ctr"/>
                      <a:r>
                        <a:rPr lang="en-US" dirty="0"/>
                        <a:t>0.040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1.8</a:t>
                      </a:r>
                    </a:p>
                  </a:txBody>
                  <a:tcPr/>
                </a:tc>
                <a:tc>
                  <a:txBody>
                    <a:bodyPr/>
                    <a:lstStyle/>
                    <a:p>
                      <a:pPr algn="ctr"/>
                      <a:r>
                        <a:rPr lang="en-US" dirty="0"/>
                        <a:t>0.24</a:t>
                      </a:r>
                    </a:p>
                  </a:txBody>
                  <a:tcPr/>
                </a:tc>
                <a:extLst>
                  <a:ext uri="{0D108BD9-81ED-4DB2-BD59-A6C34878D82A}">
                    <a16:rowId xmlns:a16="http://schemas.microsoft.com/office/drawing/2014/main" val="2383523580"/>
                  </a:ext>
                </a:extLst>
              </a:tr>
              <a:tr h="324985">
                <a:tc>
                  <a:txBody>
                    <a:bodyPr/>
                    <a:lstStyle/>
                    <a:p>
                      <a:pPr algn="ctr"/>
                      <a:r>
                        <a:rPr lang="en-US" dirty="0"/>
                        <a:t>0.070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1.6</a:t>
                      </a:r>
                    </a:p>
                  </a:txBody>
                  <a:tcPr/>
                </a:tc>
                <a:tc>
                  <a:txBody>
                    <a:bodyPr/>
                    <a:lstStyle/>
                    <a:p>
                      <a:pPr algn="ctr"/>
                      <a:r>
                        <a:rPr lang="en-US" dirty="0"/>
                        <a:t>0.27</a:t>
                      </a:r>
                    </a:p>
                  </a:txBody>
                  <a:tcPr/>
                </a:tc>
                <a:extLst>
                  <a:ext uri="{0D108BD9-81ED-4DB2-BD59-A6C34878D82A}">
                    <a16:rowId xmlns:a16="http://schemas.microsoft.com/office/drawing/2014/main" val="4034471828"/>
                  </a:ext>
                </a:extLst>
              </a:tr>
              <a:tr h="324985">
                <a:tc>
                  <a:txBody>
                    <a:bodyPr/>
                    <a:lstStyle/>
                    <a:p>
                      <a:pPr algn="ctr"/>
                      <a:r>
                        <a:rPr lang="en-US" dirty="0"/>
                        <a:t>0.130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1.4</a:t>
                      </a:r>
                    </a:p>
                  </a:txBody>
                  <a:tcPr/>
                </a:tc>
                <a:tc>
                  <a:txBody>
                    <a:bodyPr/>
                    <a:lstStyle/>
                    <a:p>
                      <a:pPr algn="ctr"/>
                      <a:r>
                        <a:rPr lang="en-US" dirty="0"/>
                        <a:t>0.31</a:t>
                      </a:r>
                    </a:p>
                  </a:txBody>
                  <a:tcPr/>
                </a:tc>
                <a:extLst>
                  <a:ext uri="{0D108BD9-81ED-4DB2-BD59-A6C34878D82A}">
                    <a16:rowId xmlns:a16="http://schemas.microsoft.com/office/drawing/2014/main" val="3415715421"/>
                  </a:ext>
                </a:extLst>
              </a:tr>
              <a:tr h="324985">
                <a:tc>
                  <a:txBody>
                    <a:bodyPr/>
                    <a:lstStyle/>
                    <a:p>
                      <a:pPr algn="ctr"/>
                      <a:r>
                        <a:rPr lang="en-US" dirty="0"/>
                        <a:t>0.250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1.2</a:t>
                      </a:r>
                    </a:p>
                  </a:txBody>
                  <a:tcPr/>
                </a:tc>
                <a:tc>
                  <a:txBody>
                    <a:bodyPr/>
                    <a:lstStyle/>
                    <a:p>
                      <a:pPr algn="ctr"/>
                      <a:r>
                        <a:rPr lang="en-US" dirty="0"/>
                        <a:t>0.37</a:t>
                      </a:r>
                    </a:p>
                  </a:txBody>
                  <a:tcPr/>
                </a:tc>
                <a:extLst>
                  <a:ext uri="{0D108BD9-81ED-4DB2-BD59-A6C34878D82A}">
                    <a16:rowId xmlns:a16="http://schemas.microsoft.com/office/drawing/2014/main" val="3289363049"/>
                  </a:ext>
                </a:extLst>
              </a:tr>
              <a:tr h="324985">
                <a:tc>
                  <a:txBody>
                    <a:bodyPr/>
                    <a:lstStyle/>
                    <a:p>
                      <a:pPr algn="ctr"/>
                      <a:r>
                        <a:rPr lang="en-US" dirty="0"/>
                        <a:t>0.500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0.56</a:t>
                      </a:r>
                    </a:p>
                  </a:txBody>
                  <a:tcPr/>
                </a:tc>
                <a:tc>
                  <a:txBody>
                    <a:bodyPr/>
                    <a:lstStyle/>
                    <a:p>
                      <a:pPr algn="ctr"/>
                      <a:r>
                        <a:rPr lang="en-US" dirty="0"/>
                        <a:t>1.0</a:t>
                      </a:r>
                    </a:p>
                  </a:txBody>
                  <a:tcPr/>
                </a:tc>
                <a:tc>
                  <a:txBody>
                    <a:bodyPr/>
                    <a:lstStyle/>
                    <a:p>
                      <a:pPr algn="ctr"/>
                      <a:r>
                        <a:rPr lang="en-US" dirty="0"/>
                        <a:t>0.44</a:t>
                      </a:r>
                    </a:p>
                  </a:txBody>
                  <a:tcPr/>
                </a:tc>
                <a:extLst>
                  <a:ext uri="{0D108BD9-81ED-4DB2-BD59-A6C34878D82A}">
                    <a16:rowId xmlns:a16="http://schemas.microsoft.com/office/drawing/2014/main" val="870698267"/>
                  </a:ext>
                </a:extLst>
              </a:tr>
            </a:tbl>
          </a:graphicData>
        </a:graphic>
      </p:graphicFrame>
      <p:graphicFrame>
        <p:nvGraphicFramePr>
          <p:cNvPr id="29" name="Object 28">
            <a:extLst>
              <a:ext uri="{FF2B5EF4-FFF2-40B4-BE49-F238E27FC236}">
                <a16:creationId xmlns:a16="http://schemas.microsoft.com/office/drawing/2014/main" id="{A4F06835-617A-4F51-A3BA-B2EE987E1856}"/>
              </a:ext>
            </a:extLst>
          </p:cNvPr>
          <p:cNvGraphicFramePr>
            <a:graphicFrameLocks noChangeAspect="1"/>
          </p:cNvGraphicFramePr>
          <p:nvPr>
            <p:extLst>
              <p:ext uri="{D42A27DB-BD31-4B8C-83A1-F6EECF244321}">
                <p14:modId xmlns:p14="http://schemas.microsoft.com/office/powerpoint/2010/main" val="3281657782"/>
              </p:ext>
            </p:extLst>
          </p:nvPr>
        </p:nvGraphicFramePr>
        <p:xfrm>
          <a:off x="2359913" y="764050"/>
          <a:ext cx="618298" cy="781008"/>
        </p:xfrm>
        <a:graphic>
          <a:graphicData uri="http://schemas.openxmlformats.org/presentationml/2006/ole">
            <mc:AlternateContent xmlns:mc="http://schemas.openxmlformats.org/markup-compatibility/2006">
              <mc:Choice xmlns:v="urn:schemas-microsoft-com:vml" Requires="v">
                <p:oleObj spid="_x0000_s11533" name="Equation" r:id="rId9" imgW="361632" imgH="457855" progId="Equation.DSMT4">
                  <p:embed/>
                </p:oleObj>
              </mc:Choice>
              <mc:Fallback>
                <p:oleObj name="Equation" r:id="rId9" imgW="361632" imgH="457855" progId="Equation.DSMT4">
                  <p:embed/>
                  <p:pic>
                    <p:nvPicPr>
                      <p:cNvPr id="0" name=""/>
                      <p:cNvPicPr/>
                      <p:nvPr/>
                    </p:nvPicPr>
                    <p:blipFill>
                      <a:blip r:embed="rId10"/>
                      <a:stretch>
                        <a:fillRect/>
                      </a:stretch>
                    </p:blipFill>
                    <p:spPr>
                      <a:xfrm>
                        <a:off x="2359913" y="764050"/>
                        <a:ext cx="618298" cy="781008"/>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771F8FEC-C8C3-4B94-8FC2-BB5383DC5FAF}"/>
              </a:ext>
            </a:extLst>
          </p:cNvPr>
          <p:cNvGraphicFramePr>
            <a:graphicFrameLocks noChangeAspect="1"/>
          </p:cNvGraphicFramePr>
          <p:nvPr>
            <p:extLst>
              <p:ext uri="{D42A27DB-BD31-4B8C-83A1-F6EECF244321}">
                <p14:modId xmlns:p14="http://schemas.microsoft.com/office/powerpoint/2010/main" val="2235109135"/>
              </p:ext>
            </p:extLst>
          </p:nvPr>
        </p:nvGraphicFramePr>
        <p:xfrm>
          <a:off x="4127325" y="667829"/>
          <a:ext cx="565288" cy="714048"/>
        </p:xfrm>
        <a:graphic>
          <a:graphicData uri="http://schemas.openxmlformats.org/presentationml/2006/ole">
            <mc:AlternateContent xmlns:mc="http://schemas.openxmlformats.org/markup-compatibility/2006">
              <mc:Choice xmlns:v="urn:schemas-microsoft-com:vml" Requires="v">
                <p:oleObj spid="_x0000_s11534" name="Equation" r:id="rId11" imgW="361632" imgH="457855" progId="Equation.DSMT4">
                  <p:embed/>
                </p:oleObj>
              </mc:Choice>
              <mc:Fallback>
                <p:oleObj name="Equation" r:id="rId11" imgW="361632" imgH="457855" progId="Equation.DSMT4">
                  <p:embed/>
                  <p:pic>
                    <p:nvPicPr>
                      <p:cNvPr id="0" name=""/>
                      <p:cNvPicPr/>
                      <p:nvPr/>
                    </p:nvPicPr>
                    <p:blipFill>
                      <a:blip r:embed="rId12"/>
                      <a:stretch>
                        <a:fillRect/>
                      </a:stretch>
                    </p:blipFill>
                    <p:spPr>
                      <a:xfrm>
                        <a:off x="4127325" y="667829"/>
                        <a:ext cx="565288" cy="714048"/>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AFFB6F77-BA2D-493A-BDA0-22EC753FF5D8}"/>
              </a:ext>
            </a:extLst>
          </p:cNvPr>
          <p:cNvGraphicFramePr>
            <a:graphicFrameLocks noChangeAspect="1"/>
          </p:cNvGraphicFramePr>
          <p:nvPr>
            <p:extLst>
              <p:ext uri="{D42A27DB-BD31-4B8C-83A1-F6EECF244321}">
                <p14:modId xmlns:p14="http://schemas.microsoft.com/office/powerpoint/2010/main" val="1036623488"/>
              </p:ext>
            </p:extLst>
          </p:nvPr>
        </p:nvGraphicFramePr>
        <p:xfrm>
          <a:off x="4692613" y="840307"/>
          <a:ext cx="549275" cy="323850"/>
        </p:xfrm>
        <a:graphic>
          <a:graphicData uri="http://schemas.openxmlformats.org/presentationml/2006/ole">
            <mc:AlternateContent xmlns:mc="http://schemas.openxmlformats.org/markup-compatibility/2006">
              <mc:Choice xmlns:v="urn:schemas-microsoft-com:vml" Requires="v">
                <p:oleObj spid="_x0000_s11535" name="Equation" r:id="rId13" imgW="279360" imgH="164880" progId="Equation.DSMT4">
                  <p:embed/>
                </p:oleObj>
              </mc:Choice>
              <mc:Fallback>
                <p:oleObj name="Equation" r:id="rId13" imgW="279360" imgH="164880" progId="Equation.DSMT4">
                  <p:embed/>
                  <p:pic>
                    <p:nvPicPr>
                      <p:cNvPr id="0" name=""/>
                      <p:cNvPicPr/>
                      <p:nvPr/>
                    </p:nvPicPr>
                    <p:blipFill>
                      <a:blip r:embed="rId14"/>
                      <a:stretch>
                        <a:fillRect/>
                      </a:stretch>
                    </p:blipFill>
                    <p:spPr>
                      <a:xfrm>
                        <a:off x="4692613" y="840307"/>
                        <a:ext cx="549275" cy="32385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714CB1D5-C787-4D50-80DA-4037DC940F04}"/>
              </a:ext>
            </a:extLst>
          </p:cNvPr>
          <p:cNvGraphicFramePr>
            <a:graphicFrameLocks noChangeAspect="1"/>
          </p:cNvGraphicFramePr>
          <p:nvPr>
            <p:extLst>
              <p:ext uri="{D42A27DB-BD31-4B8C-83A1-F6EECF244321}">
                <p14:modId xmlns:p14="http://schemas.microsoft.com/office/powerpoint/2010/main" val="1936679151"/>
              </p:ext>
            </p:extLst>
          </p:nvPr>
        </p:nvGraphicFramePr>
        <p:xfrm>
          <a:off x="6680722" y="667829"/>
          <a:ext cx="538784" cy="680569"/>
        </p:xfrm>
        <a:graphic>
          <a:graphicData uri="http://schemas.openxmlformats.org/presentationml/2006/ole">
            <mc:AlternateContent xmlns:mc="http://schemas.openxmlformats.org/markup-compatibility/2006">
              <mc:Choice xmlns:v="urn:schemas-microsoft-com:vml" Requires="v">
                <p:oleObj spid="_x0000_s11536" name="Equation" r:id="rId15" imgW="361632" imgH="457855" progId="Equation.DSMT4">
                  <p:embed/>
                </p:oleObj>
              </mc:Choice>
              <mc:Fallback>
                <p:oleObj name="Equation" r:id="rId15" imgW="361632" imgH="457855" progId="Equation.DSMT4">
                  <p:embed/>
                  <p:pic>
                    <p:nvPicPr>
                      <p:cNvPr id="0" name=""/>
                      <p:cNvPicPr/>
                      <p:nvPr/>
                    </p:nvPicPr>
                    <p:blipFill>
                      <a:blip r:embed="rId16"/>
                      <a:stretch>
                        <a:fillRect/>
                      </a:stretch>
                    </p:blipFill>
                    <p:spPr>
                      <a:xfrm>
                        <a:off x="6680722" y="667829"/>
                        <a:ext cx="538784" cy="680569"/>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8DEC621D-6113-43DA-8DFB-6EF0AEB11482}"/>
              </a:ext>
            </a:extLst>
          </p:cNvPr>
          <p:cNvGraphicFramePr>
            <a:graphicFrameLocks noChangeAspect="1"/>
          </p:cNvGraphicFramePr>
          <p:nvPr>
            <p:extLst>
              <p:ext uri="{D42A27DB-BD31-4B8C-83A1-F6EECF244321}">
                <p14:modId xmlns:p14="http://schemas.microsoft.com/office/powerpoint/2010/main" val="4139610902"/>
              </p:ext>
            </p:extLst>
          </p:nvPr>
        </p:nvGraphicFramePr>
        <p:xfrm>
          <a:off x="7229997" y="912079"/>
          <a:ext cx="344033" cy="236376"/>
        </p:xfrm>
        <a:graphic>
          <a:graphicData uri="http://schemas.openxmlformats.org/presentationml/2006/ole">
            <mc:AlternateContent xmlns:mc="http://schemas.openxmlformats.org/markup-compatibility/2006">
              <mc:Choice xmlns:v="urn:schemas-microsoft-com:vml" Requires="v">
                <p:oleObj spid="_x0000_s11537" name="Equation" r:id="rId17" imgW="279360" imgH="139680" progId="Equation.DSMT4">
                  <p:embed/>
                </p:oleObj>
              </mc:Choice>
              <mc:Fallback>
                <p:oleObj name="Equation" r:id="rId17" imgW="279360" imgH="139680" progId="Equation.DSMT4">
                  <p:embed/>
                  <p:pic>
                    <p:nvPicPr>
                      <p:cNvPr id="0" name=""/>
                      <p:cNvPicPr/>
                      <p:nvPr/>
                    </p:nvPicPr>
                    <p:blipFill>
                      <a:blip r:embed="rId18"/>
                      <a:stretch>
                        <a:fillRect/>
                      </a:stretch>
                    </p:blipFill>
                    <p:spPr>
                      <a:xfrm>
                        <a:off x="7229997" y="912079"/>
                        <a:ext cx="344033" cy="236376"/>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1238D7E0-0B94-4075-99FD-5F70D69862C7}"/>
              </a:ext>
            </a:extLst>
          </p:cNvPr>
          <p:cNvGraphicFramePr>
            <a:graphicFrameLocks noChangeAspect="1"/>
          </p:cNvGraphicFramePr>
          <p:nvPr>
            <p:extLst>
              <p:ext uri="{D42A27DB-BD31-4B8C-83A1-F6EECF244321}">
                <p14:modId xmlns:p14="http://schemas.microsoft.com/office/powerpoint/2010/main" val="526061890"/>
              </p:ext>
            </p:extLst>
          </p:nvPr>
        </p:nvGraphicFramePr>
        <p:xfrm>
          <a:off x="9199062" y="962025"/>
          <a:ext cx="269185" cy="329004"/>
        </p:xfrm>
        <a:graphic>
          <a:graphicData uri="http://schemas.openxmlformats.org/presentationml/2006/ole">
            <mc:AlternateContent xmlns:mc="http://schemas.openxmlformats.org/markup-compatibility/2006">
              <mc:Choice xmlns:v="urn:schemas-microsoft-com:vml" Requires="v">
                <p:oleObj spid="_x0000_s11538" name="Equation" r:id="rId19" imgW="114120" imgH="139680" progId="Equation.DSMT4">
                  <p:embed/>
                </p:oleObj>
              </mc:Choice>
              <mc:Fallback>
                <p:oleObj name="Equation" r:id="rId19" imgW="114120" imgH="139680" progId="Equation.DSMT4">
                  <p:embed/>
                  <p:pic>
                    <p:nvPicPr>
                      <p:cNvPr id="0" name=""/>
                      <p:cNvPicPr/>
                      <p:nvPr/>
                    </p:nvPicPr>
                    <p:blipFill>
                      <a:blip r:embed="rId20"/>
                      <a:stretch>
                        <a:fillRect/>
                      </a:stretch>
                    </p:blipFill>
                    <p:spPr>
                      <a:xfrm>
                        <a:off x="9199062" y="962025"/>
                        <a:ext cx="269185" cy="329004"/>
                      </a:xfrm>
                      <a:prstGeom prst="rect">
                        <a:avLst/>
                      </a:prstGeom>
                    </p:spPr>
                  </p:pic>
                </p:oleObj>
              </mc:Fallback>
            </mc:AlternateContent>
          </a:graphicData>
        </a:graphic>
      </p:graphicFrame>
      <p:pic>
        <p:nvPicPr>
          <p:cNvPr id="11275" name="Picture 11">
            <a:extLst>
              <a:ext uri="{FF2B5EF4-FFF2-40B4-BE49-F238E27FC236}">
                <a16:creationId xmlns:a16="http://schemas.microsoft.com/office/drawing/2014/main" id="{7FC0FB9A-86FF-476C-8CB8-5E653DBA6DD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0" y="0"/>
            <a:ext cx="114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A703CAE8-41BB-426A-B578-2C8FE315C2AD}"/>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114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a:extLst>
              <a:ext uri="{FF2B5EF4-FFF2-40B4-BE49-F238E27FC236}">
                <a16:creationId xmlns:a16="http://schemas.microsoft.com/office/drawing/2014/main" id="{95C18B51-4B5D-4DA9-8B57-4B1B36ECE0B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114300"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26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(vii) Check whether the selected bearing of series 60 has required dynamic capacity. If not select the bearing of the next series and go back to step iii and continue.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Ball bearings are thus selected by the trial and error procedure. The above procedure is also applicable to other types of bearings.</a:t>
            </a:r>
          </a:p>
          <a:p>
            <a:pPr marL="0" indent="0" algn="just">
              <a:lnSpc>
                <a:spcPct val="150000"/>
              </a:lnSpc>
              <a:buNone/>
            </a:pPr>
            <a:r>
              <a:rPr lang="en-IN" sz="1600" dirty="0">
                <a:latin typeface="Arial" panose="020B0604020202020204" pitchFamily="34" charset="0"/>
                <a:ea typeface="Calibri" panose="020F0502020204030204" pitchFamily="34" charset="0"/>
                <a:cs typeface="Arial" panose="020B0604020202020204" pitchFamily="34" charset="0"/>
              </a:rPr>
              <a:t>Table. 5</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600" dirty="0">
                <a:latin typeface="Arial" panose="020B0604020202020204" pitchFamily="34" charset="0"/>
                <a:ea typeface="Calibri" panose="020F0502020204030204" pitchFamily="34" charset="0"/>
                <a:cs typeface="Arial" panose="020B0604020202020204" pitchFamily="34" charset="0"/>
              </a:rPr>
              <a:t>Dimensions and Static and Dynamic load capacities of Single row deep groove ball bearings</a:t>
            </a:r>
            <a:r>
              <a:rPr lang="en-IN" sz="1800" dirty="0">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87D30F6-C706-453D-A32D-31754FD4F1BF}"/>
              </a:ext>
            </a:extLst>
          </p:cNvPr>
          <p:cNvGraphicFramePr>
            <a:graphicFrameLocks noGrp="1"/>
          </p:cNvGraphicFramePr>
          <p:nvPr>
            <p:extLst>
              <p:ext uri="{D42A27DB-BD31-4B8C-83A1-F6EECF244321}">
                <p14:modId xmlns:p14="http://schemas.microsoft.com/office/powerpoint/2010/main" val="2037157500"/>
              </p:ext>
            </p:extLst>
          </p:nvPr>
        </p:nvGraphicFramePr>
        <p:xfrm>
          <a:off x="2031999" y="2949035"/>
          <a:ext cx="8128002" cy="363729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39330743"/>
                    </a:ext>
                  </a:extLst>
                </a:gridCol>
                <a:gridCol w="1354667">
                  <a:extLst>
                    <a:ext uri="{9D8B030D-6E8A-4147-A177-3AD203B41FA5}">
                      <a16:colId xmlns:a16="http://schemas.microsoft.com/office/drawing/2014/main" val="1829535072"/>
                    </a:ext>
                  </a:extLst>
                </a:gridCol>
                <a:gridCol w="1354667">
                  <a:extLst>
                    <a:ext uri="{9D8B030D-6E8A-4147-A177-3AD203B41FA5}">
                      <a16:colId xmlns:a16="http://schemas.microsoft.com/office/drawing/2014/main" val="1163334252"/>
                    </a:ext>
                  </a:extLst>
                </a:gridCol>
                <a:gridCol w="1354667">
                  <a:extLst>
                    <a:ext uri="{9D8B030D-6E8A-4147-A177-3AD203B41FA5}">
                      <a16:colId xmlns:a16="http://schemas.microsoft.com/office/drawing/2014/main" val="3169835037"/>
                    </a:ext>
                  </a:extLst>
                </a:gridCol>
                <a:gridCol w="1354667">
                  <a:extLst>
                    <a:ext uri="{9D8B030D-6E8A-4147-A177-3AD203B41FA5}">
                      <a16:colId xmlns:a16="http://schemas.microsoft.com/office/drawing/2014/main" val="1702604924"/>
                    </a:ext>
                  </a:extLst>
                </a:gridCol>
                <a:gridCol w="1354667">
                  <a:extLst>
                    <a:ext uri="{9D8B030D-6E8A-4147-A177-3AD203B41FA5}">
                      <a16:colId xmlns:a16="http://schemas.microsoft.com/office/drawing/2014/main" val="1174712515"/>
                    </a:ext>
                  </a:extLst>
                </a:gridCol>
              </a:tblGrid>
              <a:tr h="592118">
                <a:tc gridSpan="3">
                  <a:txBody>
                    <a:bodyPr/>
                    <a:lstStyle/>
                    <a:p>
                      <a:r>
                        <a:rPr lang="en-US" sz="1600" dirty="0"/>
                        <a:t>Principal Dimensions(mm)</a:t>
                      </a:r>
                    </a:p>
                  </a:txBody>
                  <a:tcPr/>
                </a:tc>
                <a:tc hMerge="1">
                  <a:txBody>
                    <a:bodyPr/>
                    <a:lstStyle/>
                    <a:p>
                      <a:endParaRPr lang="en-US" dirty="0"/>
                    </a:p>
                  </a:txBody>
                  <a:tcPr/>
                </a:tc>
                <a:tc hMerge="1">
                  <a:txBody>
                    <a:bodyPr/>
                    <a:lstStyle/>
                    <a:p>
                      <a:endParaRPr lang="en-US" dirty="0"/>
                    </a:p>
                  </a:txBody>
                  <a:tcPr/>
                </a:tc>
                <a:tc>
                  <a:txBody>
                    <a:bodyPr/>
                    <a:lstStyle/>
                    <a:p>
                      <a:r>
                        <a:rPr lang="en-US" sz="1600" dirty="0"/>
                        <a:t>Basic ratings (N)</a:t>
                      </a:r>
                    </a:p>
                  </a:txBody>
                  <a:tcPr/>
                </a:tc>
                <a:tc>
                  <a:txBody>
                    <a:bodyPr/>
                    <a:lstStyle/>
                    <a:p>
                      <a:r>
                        <a:rPr lang="en-US" sz="1600" dirty="0"/>
                        <a:t>Load</a:t>
                      </a:r>
                    </a:p>
                  </a:txBody>
                  <a:tcPr/>
                </a:tc>
                <a:tc rowSpan="2">
                  <a:txBody>
                    <a:bodyPr/>
                    <a:lstStyle/>
                    <a:p>
                      <a:r>
                        <a:rPr lang="en-US" sz="1600" dirty="0"/>
                        <a:t>Designation</a:t>
                      </a:r>
                    </a:p>
                  </a:txBody>
                  <a:tcPr/>
                </a:tc>
                <a:extLst>
                  <a:ext uri="{0D108BD9-81ED-4DB2-BD59-A6C34878D82A}">
                    <a16:rowId xmlns:a16="http://schemas.microsoft.com/office/drawing/2014/main" val="2356110201"/>
                  </a:ext>
                </a:extLst>
              </a:tr>
              <a:tr h="338353">
                <a:tc>
                  <a:txBody>
                    <a:bodyPr/>
                    <a:lstStyle/>
                    <a:p>
                      <a:r>
                        <a:rPr lang="en-US" sz="1600" dirty="0"/>
                        <a:t>d</a:t>
                      </a:r>
                    </a:p>
                  </a:txBody>
                  <a:tcPr/>
                </a:tc>
                <a:tc>
                  <a:txBody>
                    <a:bodyPr/>
                    <a:lstStyle/>
                    <a:p>
                      <a:r>
                        <a:rPr lang="en-US" sz="1600" dirty="0"/>
                        <a:t>D (mm)</a:t>
                      </a:r>
                    </a:p>
                  </a:txBody>
                  <a:tcPr/>
                </a:tc>
                <a:tc>
                  <a:txBody>
                    <a:bodyPr/>
                    <a:lstStyle/>
                    <a:p>
                      <a:r>
                        <a:rPr lang="en-US" sz="1600" dirty="0"/>
                        <a:t>B</a:t>
                      </a:r>
                    </a:p>
                  </a:txBody>
                  <a:tcPr/>
                </a:tc>
                <a:tc>
                  <a:txBody>
                    <a:bodyPr/>
                    <a:lstStyle/>
                    <a:p>
                      <a:r>
                        <a:rPr lang="en-US" sz="1600" dirty="0"/>
                        <a:t>C</a:t>
                      </a:r>
                    </a:p>
                  </a:txBody>
                  <a:tcPr/>
                </a:tc>
                <a:tc>
                  <a:txBody>
                    <a:bodyPr/>
                    <a:lstStyle/>
                    <a:p>
                      <a:r>
                        <a:rPr lang="en-US" sz="1600" dirty="0"/>
                        <a:t>Co</a:t>
                      </a:r>
                    </a:p>
                  </a:txBody>
                  <a:tcPr/>
                </a:tc>
                <a:tc vMerge="1">
                  <a:txBody>
                    <a:bodyPr/>
                    <a:lstStyle/>
                    <a:p>
                      <a:endParaRPr lang="en-US" dirty="0"/>
                    </a:p>
                  </a:txBody>
                  <a:tcPr/>
                </a:tc>
                <a:extLst>
                  <a:ext uri="{0D108BD9-81ED-4DB2-BD59-A6C34878D82A}">
                    <a16:rowId xmlns:a16="http://schemas.microsoft.com/office/drawing/2014/main" val="3895559116"/>
                  </a:ext>
                </a:extLst>
              </a:tr>
              <a:tr h="338353">
                <a:tc>
                  <a:txBody>
                    <a:bodyPr/>
                    <a:lstStyle/>
                    <a:p>
                      <a:r>
                        <a:rPr lang="en-US" sz="1600" dirty="0"/>
                        <a:t>10</a:t>
                      </a:r>
                    </a:p>
                  </a:txBody>
                  <a:tcPr/>
                </a:tc>
                <a:tc>
                  <a:txBody>
                    <a:bodyPr/>
                    <a:lstStyle/>
                    <a:p>
                      <a:r>
                        <a:rPr lang="en-US" sz="1600" dirty="0"/>
                        <a:t>19</a:t>
                      </a:r>
                    </a:p>
                  </a:txBody>
                  <a:tcPr/>
                </a:tc>
                <a:tc>
                  <a:txBody>
                    <a:bodyPr/>
                    <a:lstStyle/>
                    <a:p>
                      <a:r>
                        <a:rPr lang="en-US" sz="1600" dirty="0"/>
                        <a:t>5</a:t>
                      </a:r>
                    </a:p>
                  </a:txBody>
                  <a:tcPr/>
                </a:tc>
                <a:tc>
                  <a:txBody>
                    <a:bodyPr/>
                    <a:lstStyle/>
                    <a:p>
                      <a:r>
                        <a:rPr lang="en-US" sz="1600" dirty="0"/>
                        <a:t>1480</a:t>
                      </a:r>
                    </a:p>
                  </a:txBody>
                  <a:tcPr/>
                </a:tc>
                <a:tc>
                  <a:txBody>
                    <a:bodyPr/>
                    <a:lstStyle/>
                    <a:p>
                      <a:r>
                        <a:rPr lang="en-US" sz="1600" dirty="0"/>
                        <a:t>630</a:t>
                      </a:r>
                    </a:p>
                  </a:txBody>
                  <a:tcPr/>
                </a:tc>
                <a:tc>
                  <a:txBody>
                    <a:bodyPr/>
                    <a:lstStyle/>
                    <a:p>
                      <a:r>
                        <a:rPr lang="en-US" sz="1600" dirty="0"/>
                        <a:t>61800</a:t>
                      </a:r>
                    </a:p>
                  </a:txBody>
                  <a:tcPr/>
                </a:tc>
                <a:extLst>
                  <a:ext uri="{0D108BD9-81ED-4DB2-BD59-A6C34878D82A}">
                    <a16:rowId xmlns:a16="http://schemas.microsoft.com/office/drawing/2014/main" val="1022558598"/>
                  </a:ext>
                </a:extLst>
              </a:tr>
              <a:tr h="338353">
                <a:tc>
                  <a:txBody>
                    <a:bodyPr/>
                    <a:lstStyle/>
                    <a:p>
                      <a:endParaRPr lang="en-US" sz="1600"/>
                    </a:p>
                  </a:txBody>
                  <a:tcPr/>
                </a:tc>
                <a:tc>
                  <a:txBody>
                    <a:bodyPr/>
                    <a:lstStyle/>
                    <a:p>
                      <a:r>
                        <a:rPr lang="en-US" sz="1600" dirty="0"/>
                        <a:t>26</a:t>
                      </a:r>
                    </a:p>
                  </a:txBody>
                  <a:tcPr/>
                </a:tc>
                <a:tc>
                  <a:txBody>
                    <a:bodyPr/>
                    <a:lstStyle/>
                    <a:p>
                      <a:r>
                        <a:rPr lang="en-US" sz="1600" dirty="0"/>
                        <a:t>8</a:t>
                      </a:r>
                    </a:p>
                  </a:txBody>
                  <a:tcPr/>
                </a:tc>
                <a:tc>
                  <a:txBody>
                    <a:bodyPr/>
                    <a:lstStyle/>
                    <a:p>
                      <a:r>
                        <a:rPr lang="en-US" sz="1600" dirty="0"/>
                        <a:t>4620</a:t>
                      </a:r>
                    </a:p>
                  </a:txBody>
                  <a:tcPr/>
                </a:tc>
                <a:tc>
                  <a:txBody>
                    <a:bodyPr/>
                    <a:lstStyle/>
                    <a:p>
                      <a:r>
                        <a:rPr lang="en-US" sz="1600" dirty="0"/>
                        <a:t>1960</a:t>
                      </a:r>
                    </a:p>
                  </a:txBody>
                  <a:tcPr/>
                </a:tc>
                <a:tc>
                  <a:txBody>
                    <a:bodyPr/>
                    <a:lstStyle/>
                    <a:p>
                      <a:r>
                        <a:rPr lang="en-US" sz="1600" dirty="0"/>
                        <a:t>6000</a:t>
                      </a:r>
                    </a:p>
                  </a:txBody>
                  <a:tcPr/>
                </a:tc>
                <a:extLst>
                  <a:ext uri="{0D108BD9-81ED-4DB2-BD59-A6C34878D82A}">
                    <a16:rowId xmlns:a16="http://schemas.microsoft.com/office/drawing/2014/main" val="2931633507"/>
                  </a:ext>
                </a:extLst>
              </a:tr>
              <a:tr h="338353">
                <a:tc>
                  <a:txBody>
                    <a:bodyPr/>
                    <a:lstStyle/>
                    <a:p>
                      <a:endParaRPr lang="en-US" sz="1600"/>
                    </a:p>
                  </a:txBody>
                  <a:tcPr/>
                </a:tc>
                <a:tc>
                  <a:txBody>
                    <a:bodyPr/>
                    <a:lstStyle/>
                    <a:p>
                      <a:r>
                        <a:rPr lang="en-US" sz="1600" dirty="0"/>
                        <a:t>30</a:t>
                      </a:r>
                    </a:p>
                  </a:txBody>
                  <a:tcPr/>
                </a:tc>
                <a:tc>
                  <a:txBody>
                    <a:bodyPr/>
                    <a:lstStyle/>
                    <a:p>
                      <a:r>
                        <a:rPr lang="en-US" sz="1600" dirty="0"/>
                        <a:t>9</a:t>
                      </a:r>
                    </a:p>
                  </a:txBody>
                  <a:tcPr/>
                </a:tc>
                <a:tc>
                  <a:txBody>
                    <a:bodyPr/>
                    <a:lstStyle/>
                    <a:p>
                      <a:r>
                        <a:rPr lang="en-US" sz="1600" dirty="0"/>
                        <a:t>5070</a:t>
                      </a:r>
                    </a:p>
                  </a:txBody>
                  <a:tcPr/>
                </a:tc>
                <a:tc>
                  <a:txBody>
                    <a:bodyPr/>
                    <a:lstStyle/>
                    <a:p>
                      <a:r>
                        <a:rPr lang="en-US" sz="1600" dirty="0"/>
                        <a:t>2240</a:t>
                      </a:r>
                    </a:p>
                  </a:txBody>
                  <a:tcPr/>
                </a:tc>
                <a:tc>
                  <a:txBody>
                    <a:bodyPr/>
                    <a:lstStyle/>
                    <a:p>
                      <a:r>
                        <a:rPr lang="en-US" sz="1600" dirty="0"/>
                        <a:t>6200</a:t>
                      </a:r>
                    </a:p>
                  </a:txBody>
                  <a:tcPr/>
                </a:tc>
                <a:extLst>
                  <a:ext uri="{0D108BD9-81ED-4DB2-BD59-A6C34878D82A}">
                    <a16:rowId xmlns:a16="http://schemas.microsoft.com/office/drawing/2014/main" val="1309968919"/>
                  </a:ext>
                </a:extLst>
              </a:tr>
              <a:tr h="338353">
                <a:tc>
                  <a:txBody>
                    <a:bodyPr/>
                    <a:lstStyle/>
                    <a:p>
                      <a:endParaRPr lang="en-US" sz="1600"/>
                    </a:p>
                  </a:txBody>
                  <a:tcPr/>
                </a:tc>
                <a:tc>
                  <a:txBody>
                    <a:bodyPr/>
                    <a:lstStyle/>
                    <a:p>
                      <a:r>
                        <a:rPr lang="en-US" sz="1600" dirty="0"/>
                        <a:t>35</a:t>
                      </a:r>
                    </a:p>
                  </a:txBody>
                  <a:tcPr/>
                </a:tc>
                <a:tc>
                  <a:txBody>
                    <a:bodyPr/>
                    <a:lstStyle/>
                    <a:p>
                      <a:r>
                        <a:rPr lang="en-US" sz="1600" dirty="0"/>
                        <a:t>11</a:t>
                      </a:r>
                    </a:p>
                  </a:txBody>
                  <a:tcPr/>
                </a:tc>
                <a:tc>
                  <a:txBody>
                    <a:bodyPr/>
                    <a:lstStyle/>
                    <a:p>
                      <a:r>
                        <a:rPr lang="en-US" sz="1600" dirty="0"/>
                        <a:t>8060</a:t>
                      </a:r>
                    </a:p>
                  </a:txBody>
                  <a:tcPr/>
                </a:tc>
                <a:tc>
                  <a:txBody>
                    <a:bodyPr/>
                    <a:lstStyle/>
                    <a:p>
                      <a:r>
                        <a:rPr lang="en-US" sz="1600" dirty="0"/>
                        <a:t>3750</a:t>
                      </a:r>
                    </a:p>
                  </a:txBody>
                  <a:tcPr/>
                </a:tc>
                <a:tc>
                  <a:txBody>
                    <a:bodyPr/>
                    <a:lstStyle/>
                    <a:p>
                      <a:r>
                        <a:rPr lang="en-US" sz="1600" dirty="0"/>
                        <a:t>6300</a:t>
                      </a:r>
                    </a:p>
                  </a:txBody>
                  <a:tcPr/>
                </a:tc>
                <a:extLst>
                  <a:ext uri="{0D108BD9-81ED-4DB2-BD59-A6C34878D82A}">
                    <a16:rowId xmlns:a16="http://schemas.microsoft.com/office/drawing/2014/main" val="773350138"/>
                  </a:ext>
                </a:extLst>
              </a:tr>
              <a:tr h="338353">
                <a:tc>
                  <a:txBody>
                    <a:bodyPr/>
                    <a:lstStyle/>
                    <a:p>
                      <a:r>
                        <a:rPr lang="en-US" sz="1600" dirty="0"/>
                        <a:t>12</a:t>
                      </a:r>
                    </a:p>
                  </a:txBody>
                  <a:tcPr/>
                </a:tc>
                <a:tc>
                  <a:txBody>
                    <a:bodyPr/>
                    <a:lstStyle/>
                    <a:p>
                      <a:r>
                        <a:rPr lang="en-US" sz="1600" dirty="0"/>
                        <a:t>21</a:t>
                      </a:r>
                    </a:p>
                  </a:txBody>
                  <a:tcPr/>
                </a:tc>
                <a:tc>
                  <a:txBody>
                    <a:bodyPr/>
                    <a:lstStyle/>
                    <a:p>
                      <a:r>
                        <a:rPr lang="en-US" sz="1600" dirty="0"/>
                        <a:t>5</a:t>
                      </a:r>
                    </a:p>
                  </a:txBody>
                  <a:tcPr/>
                </a:tc>
                <a:tc>
                  <a:txBody>
                    <a:bodyPr/>
                    <a:lstStyle/>
                    <a:p>
                      <a:r>
                        <a:rPr lang="en-US" sz="1600" dirty="0"/>
                        <a:t>1430</a:t>
                      </a:r>
                    </a:p>
                  </a:txBody>
                  <a:tcPr/>
                </a:tc>
                <a:tc>
                  <a:txBody>
                    <a:bodyPr/>
                    <a:lstStyle/>
                    <a:p>
                      <a:r>
                        <a:rPr lang="en-US" sz="1600" dirty="0"/>
                        <a:t>695</a:t>
                      </a:r>
                    </a:p>
                  </a:txBody>
                  <a:tcPr/>
                </a:tc>
                <a:tc>
                  <a:txBody>
                    <a:bodyPr/>
                    <a:lstStyle/>
                    <a:p>
                      <a:r>
                        <a:rPr lang="en-US" sz="1600" dirty="0"/>
                        <a:t>61801</a:t>
                      </a:r>
                    </a:p>
                  </a:txBody>
                  <a:tcPr/>
                </a:tc>
                <a:extLst>
                  <a:ext uri="{0D108BD9-81ED-4DB2-BD59-A6C34878D82A}">
                    <a16:rowId xmlns:a16="http://schemas.microsoft.com/office/drawing/2014/main" val="1640165381"/>
                  </a:ext>
                </a:extLst>
              </a:tr>
              <a:tr h="338353">
                <a:tc>
                  <a:txBody>
                    <a:bodyPr/>
                    <a:lstStyle/>
                    <a:p>
                      <a:endParaRPr lang="en-US" sz="1600" dirty="0"/>
                    </a:p>
                  </a:txBody>
                  <a:tcPr/>
                </a:tc>
                <a:tc>
                  <a:txBody>
                    <a:bodyPr/>
                    <a:lstStyle/>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Vrinda" panose="020B0502040204020203" pitchFamily="34" charset="0"/>
                        </a:rPr>
                        <a:t>28</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8</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5070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2240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Vrinda" panose="020B0502040204020203" pitchFamily="34" charset="0"/>
                        </a:rPr>
                        <a:t>6001</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33111933"/>
                  </a:ext>
                </a:extLst>
              </a:tr>
              <a:tr h="338353">
                <a:tc>
                  <a:txBody>
                    <a:bodyPr/>
                    <a:lstStyle/>
                    <a:p>
                      <a:endParaRPr lang="en-US" sz="1600" dirty="0"/>
                    </a:p>
                  </a:txBody>
                  <a:tcPr/>
                </a:tc>
                <a:tc>
                  <a:txBody>
                    <a:bodyPr/>
                    <a:lstStyle/>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Vrinda" panose="020B0502040204020203" pitchFamily="34" charset="0"/>
                        </a:rPr>
                        <a:t>32</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10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6890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3100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Vrinda" panose="020B0502040204020203" pitchFamily="34" charset="0"/>
                        </a:rPr>
                        <a:t>6201</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98248682"/>
                  </a:ext>
                </a:extLst>
              </a:tr>
              <a:tr h="338353">
                <a:tc>
                  <a:txBody>
                    <a:bodyPr/>
                    <a:lstStyle/>
                    <a:p>
                      <a:endParaRPr lang="en-US" sz="1600" dirty="0"/>
                    </a:p>
                  </a:txBody>
                  <a:tcPr/>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37</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12</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9750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Calibri" panose="020F0502020204030204" pitchFamily="34" charset="0"/>
                          <a:ea typeface="Calibri" panose="020F0502020204030204" pitchFamily="34" charset="0"/>
                          <a:cs typeface="Vrinda" panose="020B0502040204020203" pitchFamily="34" charset="0"/>
                        </a:rPr>
                        <a:t>4650</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600" dirty="0">
                          <a:effectLst/>
                          <a:latin typeface="Calibri" panose="020F0502020204030204" pitchFamily="34" charset="0"/>
                          <a:ea typeface="Calibri" panose="020F0502020204030204" pitchFamily="34" charset="0"/>
                          <a:cs typeface="Vrinda" panose="020B0502040204020203" pitchFamily="34" charset="0"/>
                        </a:rPr>
                        <a:t>6301</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1998909"/>
                  </a:ext>
                </a:extLst>
              </a:tr>
            </a:tbl>
          </a:graphicData>
        </a:graphic>
      </p:graphicFrame>
    </p:spTree>
    <p:extLst>
      <p:ext uri="{BB962C8B-B14F-4D97-AF65-F5344CB8AC3E}">
        <p14:creationId xmlns:p14="http://schemas.microsoft.com/office/powerpoint/2010/main" val="1399549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Table 5 </a:t>
            </a:r>
            <a:r>
              <a:rPr lang="en-IN" sz="1800" dirty="0" err="1">
                <a:latin typeface="Arial" panose="020B0604020202020204" pitchFamily="34" charset="0"/>
                <a:ea typeface="Calibri" panose="020F0502020204030204" pitchFamily="34" charset="0"/>
                <a:cs typeface="Arial" panose="020B0604020202020204" pitchFamily="34" charset="0"/>
              </a:rPr>
              <a:t>contd</a:t>
            </a:r>
            <a:r>
              <a:rPr lang="en-IN" sz="18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787D30F6-C706-453D-A32D-31754FD4F1BF}"/>
              </a:ext>
            </a:extLst>
          </p:cNvPr>
          <p:cNvGraphicFramePr>
            <a:graphicFrameLocks noGrp="1"/>
          </p:cNvGraphicFramePr>
          <p:nvPr>
            <p:extLst>
              <p:ext uri="{D42A27DB-BD31-4B8C-83A1-F6EECF244321}">
                <p14:modId xmlns:p14="http://schemas.microsoft.com/office/powerpoint/2010/main" val="844738576"/>
              </p:ext>
            </p:extLst>
          </p:nvPr>
        </p:nvGraphicFramePr>
        <p:xfrm>
          <a:off x="1356139" y="934703"/>
          <a:ext cx="8128002" cy="549630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39330743"/>
                    </a:ext>
                  </a:extLst>
                </a:gridCol>
                <a:gridCol w="1354667">
                  <a:extLst>
                    <a:ext uri="{9D8B030D-6E8A-4147-A177-3AD203B41FA5}">
                      <a16:colId xmlns:a16="http://schemas.microsoft.com/office/drawing/2014/main" val="1829535072"/>
                    </a:ext>
                  </a:extLst>
                </a:gridCol>
                <a:gridCol w="1354667">
                  <a:extLst>
                    <a:ext uri="{9D8B030D-6E8A-4147-A177-3AD203B41FA5}">
                      <a16:colId xmlns:a16="http://schemas.microsoft.com/office/drawing/2014/main" val="1163334252"/>
                    </a:ext>
                  </a:extLst>
                </a:gridCol>
                <a:gridCol w="1354667">
                  <a:extLst>
                    <a:ext uri="{9D8B030D-6E8A-4147-A177-3AD203B41FA5}">
                      <a16:colId xmlns:a16="http://schemas.microsoft.com/office/drawing/2014/main" val="3169835037"/>
                    </a:ext>
                  </a:extLst>
                </a:gridCol>
                <a:gridCol w="1354667">
                  <a:extLst>
                    <a:ext uri="{9D8B030D-6E8A-4147-A177-3AD203B41FA5}">
                      <a16:colId xmlns:a16="http://schemas.microsoft.com/office/drawing/2014/main" val="1702604924"/>
                    </a:ext>
                  </a:extLst>
                </a:gridCol>
                <a:gridCol w="1354667">
                  <a:extLst>
                    <a:ext uri="{9D8B030D-6E8A-4147-A177-3AD203B41FA5}">
                      <a16:colId xmlns:a16="http://schemas.microsoft.com/office/drawing/2014/main" val="1174712515"/>
                    </a:ext>
                  </a:extLst>
                </a:gridCol>
              </a:tblGrid>
              <a:tr h="352074">
                <a:tc gridSpan="3">
                  <a:txBody>
                    <a:bodyPr/>
                    <a:lstStyle/>
                    <a:p>
                      <a:r>
                        <a:rPr lang="en-US" sz="1600" dirty="0"/>
                        <a:t>Principal Dimensions(mm)</a:t>
                      </a:r>
                    </a:p>
                  </a:txBody>
                  <a:tcPr/>
                </a:tc>
                <a:tc hMerge="1">
                  <a:txBody>
                    <a:bodyPr/>
                    <a:lstStyle/>
                    <a:p>
                      <a:endParaRPr lang="en-US" dirty="0"/>
                    </a:p>
                  </a:txBody>
                  <a:tcPr/>
                </a:tc>
                <a:tc hMerge="1">
                  <a:txBody>
                    <a:bodyPr/>
                    <a:lstStyle/>
                    <a:p>
                      <a:endParaRPr lang="en-US" dirty="0"/>
                    </a:p>
                  </a:txBody>
                  <a:tcPr/>
                </a:tc>
                <a:tc>
                  <a:txBody>
                    <a:bodyPr/>
                    <a:lstStyle/>
                    <a:p>
                      <a:r>
                        <a:rPr lang="en-US" sz="1600" dirty="0"/>
                        <a:t>Basic ratings (N)</a:t>
                      </a:r>
                    </a:p>
                  </a:txBody>
                  <a:tcPr/>
                </a:tc>
                <a:tc>
                  <a:txBody>
                    <a:bodyPr/>
                    <a:lstStyle/>
                    <a:p>
                      <a:r>
                        <a:rPr lang="en-US" sz="1600" dirty="0"/>
                        <a:t>Load</a:t>
                      </a:r>
                    </a:p>
                  </a:txBody>
                  <a:tcPr/>
                </a:tc>
                <a:tc rowSpan="2">
                  <a:txBody>
                    <a:bodyPr/>
                    <a:lstStyle/>
                    <a:p>
                      <a:r>
                        <a:rPr lang="en-US" sz="1600" dirty="0"/>
                        <a:t>Designation</a:t>
                      </a:r>
                    </a:p>
                  </a:txBody>
                  <a:tcPr/>
                </a:tc>
                <a:extLst>
                  <a:ext uri="{0D108BD9-81ED-4DB2-BD59-A6C34878D82A}">
                    <a16:rowId xmlns:a16="http://schemas.microsoft.com/office/drawing/2014/main" val="2356110201"/>
                  </a:ext>
                </a:extLst>
              </a:tr>
              <a:tr h="201185">
                <a:tc>
                  <a:txBody>
                    <a:bodyPr/>
                    <a:lstStyle/>
                    <a:p>
                      <a:r>
                        <a:rPr lang="en-US" sz="1600" dirty="0"/>
                        <a:t>d</a:t>
                      </a:r>
                    </a:p>
                  </a:txBody>
                  <a:tcPr/>
                </a:tc>
                <a:tc>
                  <a:txBody>
                    <a:bodyPr/>
                    <a:lstStyle/>
                    <a:p>
                      <a:r>
                        <a:rPr lang="en-US" sz="1600" dirty="0"/>
                        <a:t>D (mm)</a:t>
                      </a:r>
                    </a:p>
                  </a:txBody>
                  <a:tcPr/>
                </a:tc>
                <a:tc>
                  <a:txBody>
                    <a:bodyPr/>
                    <a:lstStyle/>
                    <a:p>
                      <a:r>
                        <a:rPr lang="en-US" sz="1600" dirty="0"/>
                        <a:t>B</a:t>
                      </a:r>
                    </a:p>
                  </a:txBody>
                  <a:tcPr/>
                </a:tc>
                <a:tc>
                  <a:txBody>
                    <a:bodyPr/>
                    <a:lstStyle/>
                    <a:p>
                      <a:r>
                        <a:rPr lang="en-US" sz="1600" dirty="0"/>
                        <a:t>C</a:t>
                      </a:r>
                    </a:p>
                  </a:txBody>
                  <a:tcPr/>
                </a:tc>
                <a:tc>
                  <a:txBody>
                    <a:bodyPr/>
                    <a:lstStyle/>
                    <a:p>
                      <a:r>
                        <a:rPr lang="en-US" sz="1600" dirty="0"/>
                        <a:t>Co</a:t>
                      </a:r>
                    </a:p>
                  </a:txBody>
                  <a:tcPr/>
                </a:tc>
                <a:tc vMerge="1">
                  <a:txBody>
                    <a:bodyPr/>
                    <a:lstStyle/>
                    <a:p>
                      <a:endParaRPr lang="en-US" dirty="0"/>
                    </a:p>
                  </a:txBody>
                  <a:tcPr/>
                </a:tc>
                <a:extLst>
                  <a:ext uri="{0D108BD9-81ED-4DB2-BD59-A6C34878D82A}">
                    <a16:rowId xmlns:a16="http://schemas.microsoft.com/office/drawing/2014/main" val="3895559116"/>
                  </a:ext>
                </a:extLst>
              </a:tr>
              <a:tr h="201185">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24</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1560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815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61802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22558598"/>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5590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6002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6355537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7800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6202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95565636"/>
                  </a:ext>
                </a:extLst>
              </a:tr>
              <a:tr h="201185">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 </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42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11400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5400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6302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171401750"/>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1680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930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61803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1109262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6050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2800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6003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63800892"/>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9560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4500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6202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9541160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6550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6303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0100761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22900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11800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6403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31633507"/>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2700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1500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61804</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309968919"/>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8</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7020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3400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16404</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73350138"/>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9360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4500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6202</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40165381"/>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12700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6200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6303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3311193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15900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7800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6403</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98248682"/>
                  </a:ext>
                </a:extLst>
              </a:tr>
              <a:tr h="201185">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72</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19</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30700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16600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6304</a:t>
                      </a:r>
                    </a:p>
                  </a:txBody>
                  <a:tcPr marL="68580" marR="68580" marT="0" marB="0"/>
                </a:tc>
                <a:extLst>
                  <a:ext uri="{0D108BD9-81ED-4DB2-BD59-A6C34878D82A}">
                    <a16:rowId xmlns:a16="http://schemas.microsoft.com/office/drawing/2014/main" val="247964896"/>
                  </a:ext>
                </a:extLst>
              </a:tr>
              <a:tr h="201185">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25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37</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3120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1960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61805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08303994"/>
                  </a:ext>
                </a:extLst>
              </a:tr>
              <a:tr h="201185">
                <a:tc>
                  <a:txBody>
                    <a:bodyPr/>
                    <a:lstStyle/>
                    <a:p>
                      <a:pPr marL="0" marR="0" algn="just">
                        <a:lnSpc>
                          <a:spcPct val="107000"/>
                        </a:lnSpc>
                        <a:spcBef>
                          <a:spcPts val="0"/>
                        </a:spcBef>
                        <a:spcAft>
                          <a:spcPts val="0"/>
                        </a:spcAft>
                      </a:pPr>
                      <a:r>
                        <a:rPr lang="en-IN" sz="1100">
                          <a:effectLst/>
                          <a:latin typeface="Calibri" panose="020F0502020204030204" pitchFamily="34" charset="0"/>
                          <a:ea typeface="Calibri" panose="020F0502020204030204" pitchFamily="34" charset="0"/>
                          <a:cs typeface="Vrinda" panose="020B0502040204020203" pitchFamily="34" charset="0"/>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47</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8</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7610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16005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79642958"/>
                  </a:ext>
                </a:extLst>
              </a:tr>
              <a:tr h="201185">
                <a:tc>
                  <a:txBody>
                    <a:bodyPr/>
                    <a:lstStyle/>
                    <a:p>
                      <a:pPr marL="0" marR="0" algn="just">
                        <a:lnSpc>
                          <a:spcPct val="107000"/>
                        </a:lnSpc>
                        <a:spcBef>
                          <a:spcPts val="0"/>
                        </a:spcBef>
                        <a:spcAft>
                          <a:spcPts val="0"/>
                        </a:spcAft>
                      </a:pPr>
                      <a:r>
                        <a:rPr lang="en-IN" sz="1100">
                          <a:effectLst/>
                          <a:latin typeface="Calibri" panose="020F0502020204030204" pitchFamily="34" charset="0"/>
                          <a:ea typeface="Calibri" panose="020F0502020204030204" pitchFamily="34" charset="0"/>
                          <a:cs typeface="Vrinda" panose="020B0502040204020203" pitchFamily="34" charset="0"/>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11200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5600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6005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49631908"/>
                  </a:ext>
                </a:extLst>
              </a:tr>
              <a:tr h="201185">
                <a:tc>
                  <a:txBody>
                    <a:bodyPr/>
                    <a:lstStyle/>
                    <a:p>
                      <a:pPr marL="0" marR="0" algn="just">
                        <a:lnSpc>
                          <a:spcPct val="107000"/>
                        </a:lnSpc>
                        <a:spcBef>
                          <a:spcPts val="0"/>
                        </a:spcBef>
                        <a:spcAft>
                          <a:spcPts val="0"/>
                        </a:spcAft>
                      </a:pPr>
                      <a:r>
                        <a:rPr lang="en-IN" sz="1100">
                          <a:effectLst/>
                          <a:latin typeface="Calibri" panose="020F0502020204030204" pitchFamily="34" charset="0"/>
                          <a:ea typeface="Calibri" panose="020F0502020204030204" pitchFamily="34" charset="0"/>
                          <a:cs typeface="Vrinda" panose="020B0502040204020203" pitchFamily="34" charset="0"/>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6950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6205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47000527"/>
                  </a:ext>
                </a:extLst>
              </a:tr>
              <a:tr h="201185">
                <a:tc>
                  <a:txBody>
                    <a:bodyPr/>
                    <a:lstStyle/>
                    <a:p>
                      <a:pPr marL="0" marR="0" algn="just">
                        <a:lnSpc>
                          <a:spcPct val="107000"/>
                        </a:lnSpc>
                        <a:spcBef>
                          <a:spcPts val="0"/>
                        </a:spcBef>
                        <a:spcAft>
                          <a:spcPts val="0"/>
                        </a:spcAft>
                      </a:pPr>
                      <a:r>
                        <a:rPr lang="en-IN" sz="1100">
                          <a:effectLst/>
                          <a:latin typeface="Calibri" panose="020F0502020204030204" pitchFamily="34" charset="0"/>
                          <a:ea typeface="Calibri" panose="020F0502020204030204" pitchFamily="34" charset="0"/>
                          <a:cs typeface="Vrinda" panose="020B0502040204020203" pitchFamily="34" charset="0"/>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22500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11400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6305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449963"/>
                  </a:ext>
                </a:extLst>
              </a:tr>
              <a:tr h="201185">
                <a:tc>
                  <a:txBody>
                    <a:bodyPr/>
                    <a:lstStyle/>
                    <a:p>
                      <a:pPr marL="0" marR="0" algn="just">
                        <a:lnSpc>
                          <a:spcPct val="107000"/>
                        </a:lnSpc>
                        <a:spcBef>
                          <a:spcPts val="0"/>
                        </a:spcBef>
                        <a:spcAft>
                          <a:spcPts val="0"/>
                        </a:spcAft>
                      </a:pPr>
                      <a:r>
                        <a:rPr lang="en-IN" sz="1100">
                          <a:effectLst/>
                          <a:latin typeface="Calibri" panose="020F0502020204030204" pitchFamily="34" charset="0"/>
                          <a:ea typeface="Calibri" panose="020F0502020204030204" pitchFamily="34" charset="0"/>
                          <a:cs typeface="Vrinda" panose="020B0502040204020203" pitchFamily="34" charset="0"/>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80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21</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35800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19600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6405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1998909"/>
                  </a:ext>
                </a:extLst>
              </a:tr>
            </a:tbl>
          </a:graphicData>
        </a:graphic>
      </p:graphicFrame>
    </p:spTree>
    <p:extLst>
      <p:ext uri="{BB962C8B-B14F-4D97-AF65-F5344CB8AC3E}">
        <p14:creationId xmlns:p14="http://schemas.microsoft.com/office/powerpoint/2010/main" val="1089350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Table 5 </a:t>
            </a:r>
            <a:r>
              <a:rPr lang="en-IN" sz="1800" dirty="0" err="1">
                <a:latin typeface="Arial" panose="020B0604020202020204" pitchFamily="34" charset="0"/>
                <a:ea typeface="Calibri" panose="020F0502020204030204" pitchFamily="34" charset="0"/>
                <a:cs typeface="Arial" panose="020B0604020202020204" pitchFamily="34" charset="0"/>
              </a:rPr>
              <a:t>contd</a:t>
            </a:r>
            <a:r>
              <a:rPr lang="en-IN" sz="18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787D30F6-C706-453D-A32D-31754FD4F1BF}"/>
              </a:ext>
            </a:extLst>
          </p:cNvPr>
          <p:cNvGraphicFramePr>
            <a:graphicFrameLocks noGrp="1"/>
          </p:cNvGraphicFramePr>
          <p:nvPr>
            <p:extLst>
              <p:ext uri="{D42A27DB-BD31-4B8C-83A1-F6EECF244321}">
                <p14:modId xmlns:p14="http://schemas.microsoft.com/office/powerpoint/2010/main" val="3854023709"/>
              </p:ext>
            </p:extLst>
          </p:nvPr>
        </p:nvGraphicFramePr>
        <p:xfrm>
          <a:off x="1356139" y="947955"/>
          <a:ext cx="8128002" cy="505993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39330743"/>
                    </a:ext>
                  </a:extLst>
                </a:gridCol>
                <a:gridCol w="1354667">
                  <a:extLst>
                    <a:ext uri="{9D8B030D-6E8A-4147-A177-3AD203B41FA5}">
                      <a16:colId xmlns:a16="http://schemas.microsoft.com/office/drawing/2014/main" val="1829535072"/>
                    </a:ext>
                  </a:extLst>
                </a:gridCol>
                <a:gridCol w="1354667">
                  <a:extLst>
                    <a:ext uri="{9D8B030D-6E8A-4147-A177-3AD203B41FA5}">
                      <a16:colId xmlns:a16="http://schemas.microsoft.com/office/drawing/2014/main" val="1163334252"/>
                    </a:ext>
                  </a:extLst>
                </a:gridCol>
                <a:gridCol w="1354667">
                  <a:extLst>
                    <a:ext uri="{9D8B030D-6E8A-4147-A177-3AD203B41FA5}">
                      <a16:colId xmlns:a16="http://schemas.microsoft.com/office/drawing/2014/main" val="3169835037"/>
                    </a:ext>
                  </a:extLst>
                </a:gridCol>
                <a:gridCol w="1354667">
                  <a:extLst>
                    <a:ext uri="{9D8B030D-6E8A-4147-A177-3AD203B41FA5}">
                      <a16:colId xmlns:a16="http://schemas.microsoft.com/office/drawing/2014/main" val="1702604924"/>
                    </a:ext>
                  </a:extLst>
                </a:gridCol>
                <a:gridCol w="1354667">
                  <a:extLst>
                    <a:ext uri="{9D8B030D-6E8A-4147-A177-3AD203B41FA5}">
                      <a16:colId xmlns:a16="http://schemas.microsoft.com/office/drawing/2014/main" val="1174712515"/>
                    </a:ext>
                  </a:extLst>
                </a:gridCol>
              </a:tblGrid>
              <a:tr h="352074">
                <a:tc gridSpan="3">
                  <a:txBody>
                    <a:bodyPr/>
                    <a:lstStyle/>
                    <a:p>
                      <a:r>
                        <a:rPr lang="en-US" sz="1600" dirty="0"/>
                        <a:t>Principal Dimensions(mm)</a:t>
                      </a:r>
                    </a:p>
                  </a:txBody>
                  <a:tcPr/>
                </a:tc>
                <a:tc hMerge="1">
                  <a:txBody>
                    <a:bodyPr/>
                    <a:lstStyle/>
                    <a:p>
                      <a:endParaRPr lang="en-US" dirty="0"/>
                    </a:p>
                  </a:txBody>
                  <a:tcPr/>
                </a:tc>
                <a:tc hMerge="1">
                  <a:txBody>
                    <a:bodyPr/>
                    <a:lstStyle/>
                    <a:p>
                      <a:endParaRPr lang="en-US" dirty="0"/>
                    </a:p>
                  </a:txBody>
                  <a:tcPr/>
                </a:tc>
                <a:tc>
                  <a:txBody>
                    <a:bodyPr/>
                    <a:lstStyle/>
                    <a:p>
                      <a:r>
                        <a:rPr lang="en-US" sz="1600" dirty="0"/>
                        <a:t>Basic ratings (N)</a:t>
                      </a:r>
                    </a:p>
                  </a:txBody>
                  <a:tcPr/>
                </a:tc>
                <a:tc>
                  <a:txBody>
                    <a:bodyPr/>
                    <a:lstStyle/>
                    <a:p>
                      <a:r>
                        <a:rPr lang="en-US" sz="1600" dirty="0"/>
                        <a:t>Load</a:t>
                      </a:r>
                    </a:p>
                  </a:txBody>
                  <a:tcPr/>
                </a:tc>
                <a:tc rowSpan="2">
                  <a:txBody>
                    <a:bodyPr/>
                    <a:lstStyle/>
                    <a:p>
                      <a:r>
                        <a:rPr lang="en-US" sz="1600" dirty="0"/>
                        <a:t>Designation</a:t>
                      </a:r>
                    </a:p>
                  </a:txBody>
                  <a:tcPr/>
                </a:tc>
                <a:extLst>
                  <a:ext uri="{0D108BD9-81ED-4DB2-BD59-A6C34878D82A}">
                    <a16:rowId xmlns:a16="http://schemas.microsoft.com/office/drawing/2014/main" val="2356110201"/>
                  </a:ext>
                </a:extLst>
              </a:tr>
              <a:tr h="201185">
                <a:tc>
                  <a:txBody>
                    <a:bodyPr/>
                    <a:lstStyle/>
                    <a:p>
                      <a:r>
                        <a:rPr lang="en-US" sz="1600" dirty="0"/>
                        <a:t>d</a:t>
                      </a:r>
                    </a:p>
                  </a:txBody>
                  <a:tcPr/>
                </a:tc>
                <a:tc>
                  <a:txBody>
                    <a:bodyPr/>
                    <a:lstStyle/>
                    <a:p>
                      <a:r>
                        <a:rPr lang="en-US" sz="1600" dirty="0"/>
                        <a:t>D (mm)</a:t>
                      </a:r>
                    </a:p>
                  </a:txBody>
                  <a:tcPr/>
                </a:tc>
                <a:tc>
                  <a:txBody>
                    <a:bodyPr/>
                    <a:lstStyle/>
                    <a:p>
                      <a:r>
                        <a:rPr lang="en-US" sz="1600" dirty="0"/>
                        <a:t>B</a:t>
                      </a:r>
                    </a:p>
                  </a:txBody>
                  <a:tcPr/>
                </a:tc>
                <a:tc>
                  <a:txBody>
                    <a:bodyPr/>
                    <a:lstStyle/>
                    <a:p>
                      <a:r>
                        <a:rPr lang="en-US" sz="1600" dirty="0"/>
                        <a:t>C</a:t>
                      </a:r>
                    </a:p>
                  </a:txBody>
                  <a:tcPr/>
                </a:tc>
                <a:tc>
                  <a:txBody>
                    <a:bodyPr/>
                    <a:lstStyle/>
                    <a:p>
                      <a:r>
                        <a:rPr lang="en-US" sz="1600" dirty="0"/>
                        <a:t>Co</a:t>
                      </a:r>
                    </a:p>
                  </a:txBody>
                  <a:tcPr/>
                </a:tc>
                <a:tc vMerge="1">
                  <a:txBody>
                    <a:bodyPr/>
                    <a:lstStyle/>
                    <a:p>
                      <a:endParaRPr lang="en-US" dirty="0"/>
                    </a:p>
                  </a:txBody>
                  <a:tcPr/>
                </a:tc>
                <a:extLst>
                  <a:ext uri="{0D108BD9-81ED-4DB2-BD59-A6C34878D82A}">
                    <a16:rowId xmlns:a16="http://schemas.microsoft.com/office/drawing/2014/main" val="3895559116"/>
                  </a:ext>
                </a:extLst>
              </a:tr>
              <a:tr h="201185">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30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3120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2080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22558598"/>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11200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5850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6355537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13300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6800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6006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95565636"/>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171401750"/>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28100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14600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6306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1109262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23</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43600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6406</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63800892"/>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4030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61807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9541160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12400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6950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16007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0100761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12400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6950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16007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31633507"/>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25500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13700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6207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309968919"/>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80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21</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33200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18000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6307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73350138"/>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55300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31000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6407</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40165381"/>
                  </a:ext>
                </a:extLst>
              </a:tr>
              <a:tr h="201185">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40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52</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7</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4160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3350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61808</a:t>
                      </a:r>
                    </a:p>
                  </a:txBody>
                  <a:tcPr marL="68580" marR="68580" marT="0" marB="0"/>
                </a:tc>
                <a:extLst>
                  <a:ext uri="{0D108BD9-81ED-4DB2-BD59-A6C34878D82A}">
                    <a16:rowId xmlns:a16="http://schemas.microsoft.com/office/drawing/2014/main" val="1033111933"/>
                  </a:ext>
                </a:extLst>
              </a:tr>
              <a:tr h="201185">
                <a:tc>
                  <a:txBody>
                    <a:bodyPr/>
                    <a:lstStyle/>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68</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9</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13300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7800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16008</a:t>
                      </a:r>
                    </a:p>
                  </a:txBody>
                  <a:tcPr marL="68580" marR="68580" marT="0" marB="0"/>
                </a:tc>
                <a:extLst>
                  <a:ext uri="{0D108BD9-81ED-4DB2-BD59-A6C34878D82A}">
                    <a16:rowId xmlns:a16="http://schemas.microsoft.com/office/drawing/2014/main" val="4098248682"/>
                  </a:ext>
                </a:extLst>
              </a:tr>
              <a:tr h="201185">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68</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15</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16800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9300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6008</a:t>
                      </a:r>
                    </a:p>
                  </a:txBody>
                  <a:tcPr marL="68580" marR="68580" marT="0" marB="0"/>
                </a:tc>
                <a:extLst>
                  <a:ext uri="{0D108BD9-81ED-4DB2-BD59-A6C34878D82A}">
                    <a16:rowId xmlns:a16="http://schemas.microsoft.com/office/drawing/2014/main" val="247964896"/>
                  </a:ext>
                </a:extLst>
              </a:tr>
              <a:tr h="201185">
                <a:tc>
                  <a:txBody>
                    <a:bodyPr/>
                    <a:lstStyle/>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80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18</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307000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16600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6208</a:t>
                      </a:r>
                    </a:p>
                  </a:txBody>
                  <a:tcPr marL="68580" marR="68580" marT="0" marB="0"/>
                </a:tc>
                <a:extLst>
                  <a:ext uri="{0D108BD9-81ED-4DB2-BD59-A6C34878D82A}">
                    <a16:rowId xmlns:a16="http://schemas.microsoft.com/office/drawing/2014/main" val="2108303994"/>
                  </a:ext>
                </a:extLst>
              </a:tr>
              <a:tr h="201185">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90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23</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41000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22400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6308</a:t>
                      </a:r>
                    </a:p>
                  </a:txBody>
                  <a:tcPr marL="68580" marR="68580" marT="0" marB="0"/>
                </a:tc>
                <a:extLst>
                  <a:ext uri="{0D108BD9-81ED-4DB2-BD59-A6C34878D82A}">
                    <a16:rowId xmlns:a16="http://schemas.microsoft.com/office/drawing/2014/main" val="1079642958"/>
                  </a:ext>
                </a:extLst>
              </a:tr>
              <a:tr h="201185">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110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27</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63700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36500</a:t>
                      </a:r>
                    </a:p>
                  </a:txBody>
                  <a:tcPr marL="68580" marR="68580" marT="0" marB="0"/>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Vrinda" panose="020B0502040204020203" pitchFamily="34" charset="0"/>
                        </a:rPr>
                        <a:t>6408</a:t>
                      </a:r>
                    </a:p>
                  </a:txBody>
                  <a:tcPr marL="68580" marR="68580" marT="0" marB="0"/>
                </a:tc>
                <a:extLst>
                  <a:ext uri="{0D108BD9-81ED-4DB2-BD59-A6C34878D82A}">
                    <a16:rowId xmlns:a16="http://schemas.microsoft.com/office/drawing/2014/main" val="1649631908"/>
                  </a:ext>
                </a:extLst>
              </a:tr>
              <a:tr h="201185">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1998909"/>
                  </a:ext>
                </a:extLst>
              </a:tr>
            </a:tbl>
          </a:graphicData>
        </a:graphic>
      </p:graphicFrame>
    </p:spTree>
    <p:extLst>
      <p:ext uri="{BB962C8B-B14F-4D97-AF65-F5344CB8AC3E}">
        <p14:creationId xmlns:p14="http://schemas.microsoft.com/office/powerpoint/2010/main" val="3053910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Table 5 </a:t>
            </a:r>
            <a:r>
              <a:rPr lang="en-IN" sz="1800" dirty="0" err="1">
                <a:latin typeface="Arial" panose="020B0604020202020204" pitchFamily="34" charset="0"/>
                <a:ea typeface="Calibri" panose="020F0502020204030204" pitchFamily="34" charset="0"/>
                <a:cs typeface="Arial" panose="020B0604020202020204" pitchFamily="34" charset="0"/>
              </a:rPr>
              <a:t>contd</a:t>
            </a:r>
            <a:r>
              <a:rPr lang="en-IN" sz="18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787D30F6-C706-453D-A32D-31754FD4F1BF}"/>
              </a:ext>
            </a:extLst>
          </p:cNvPr>
          <p:cNvGraphicFramePr>
            <a:graphicFrameLocks noGrp="1"/>
          </p:cNvGraphicFramePr>
          <p:nvPr>
            <p:extLst>
              <p:ext uri="{D42A27DB-BD31-4B8C-83A1-F6EECF244321}">
                <p14:modId xmlns:p14="http://schemas.microsoft.com/office/powerpoint/2010/main" val="2083328467"/>
              </p:ext>
            </p:extLst>
          </p:nvPr>
        </p:nvGraphicFramePr>
        <p:xfrm>
          <a:off x="1356139" y="947955"/>
          <a:ext cx="8128002" cy="3314446"/>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39330743"/>
                    </a:ext>
                  </a:extLst>
                </a:gridCol>
                <a:gridCol w="1354667">
                  <a:extLst>
                    <a:ext uri="{9D8B030D-6E8A-4147-A177-3AD203B41FA5}">
                      <a16:colId xmlns:a16="http://schemas.microsoft.com/office/drawing/2014/main" val="1829535072"/>
                    </a:ext>
                  </a:extLst>
                </a:gridCol>
                <a:gridCol w="1354667">
                  <a:extLst>
                    <a:ext uri="{9D8B030D-6E8A-4147-A177-3AD203B41FA5}">
                      <a16:colId xmlns:a16="http://schemas.microsoft.com/office/drawing/2014/main" val="1163334252"/>
                    </a:ext>
                  </a:extLst>
                </a:gridCol>
                <a:gridCol w="1354667">
                  <a:extLst>
                    <a:ext uri="{9D8B030D-6E8A-4147-A177-3AD203B41FA5}">
                      <a16:colId xmlns:a16="http://schemas.microsoft.com/office/drawing/2014/main" val="3169835037"/>
                    </a:ext>
                  </a:extLst>
                </a:gridCol>
                <a:gridCol w="1354667">
                  <a:extLst>
                    <a:ext uri="{9D8B030D-6E8A-4147-A177-3AD203B41FA5}">
                      <a16:colId xmlns:a16="http://schemas.microsoft.com/office/drawing/2014/main" val="1702604924"/>
                    </a:ext>
                  </a:extLst>
                </a:gridCol>
                <a:gridCol w="1354667">
                  <a:extLst>
                    <a:ext uri="{9D8B030D-6E8A-4147-A177-3AD203B41FA5}">
                      <a16:colId xmlns:a16="http://schemas.microsoft.com/office/drawing/2014/main" val="1174712515"/>
                    </a:ext>
                  </a:extLst>
                </a:gridCol>
              </a:tblGrid>
              <a:tr h="352074">
                <a:tc gridSpan="3">
                  <a:txBody>
                    <a:bodyPr/>
                    <a:lstStyle/>
                    <a:p>
                      <a:r>
                        <a:rPr lang="en-US" sz="1600" dirty="0"/>
                        <a:t>Principal Dimensions(mm)</a:t>
                      </a:r>
                    </a:p>
                  </a:txBody>
                  <a:tcPr/>
                </a:tc>
                <a:tc hMerge="1">
                  <a:txBody>
                    <a:bodyPr/>
                    <a:lstStyle/>
                    <a:p>
                      <a:endParaRPr lang="en-US" dirty="0"/>
                    </a:p>
                  </a:txBody>
                  <a:tcPr/>
                </a:tc>
                <a:tc hMerge="1">
                  <a:txBody>
                    <a:bodyPr/>
                    <a:lstStyle/>
                    <a:p>
                      <a:endParaRPr lang="en-US" dirty="0"/>
                    </a:p>
                  </a:txBody>
                  <a:tcPr/>
                </a:tc>
                <a:tc>
                  <a:txBody>
                    <a:bodyPr/>
                    <a:lstStyle/>
                    <a:p>
                      <a:r>
                        <a:rPr lang="en-US" sz="1600" dirty="0"/>
                        <a:t>Basic ratings (N)</a:t>
                      </a:r>
                    </a:p>
                  </a:txBody>
                  <a:tcPr/>
                </a:tc>
                <a:tc>
                  <a:txBody>
                    <a:bodyPr/>
                    <a:lstStyle/>
                    <a:p>
                      <a:r>
                        <a:rPr lang="en-US" sz="1600" dirty="0"/>
                        <a:t>Load</a:t>
                      </a:r>
                    </a:p>
                  </a:txBody>
                  <a:tcPr/>
                </a:tc>
                <a:tc rowSpan="2">
                  <a:txBody>
                    <a:bodyPr/>
                    <a:lstStyle/>
                    <a:p>
                      <a:r>
                        <a:rPr lang="en-US" sz="1600" dirty="0"/>
                        <a:t>Designation</a:t>
                      </a:r>
                    </a:p>
                  </a:txBody>
                  <a:tcPr/>
                </a:tc>
                <a:extLst>
                  <a:ext uri="{0D108BD9-81ED-4DB2-BD59-A6C34878D82A}">
                    <a16:rowId xmlns:a16="http://schemas.microsoft.com/office/drawing/2014/main" val="2356110201"/>
                  </a:ext>
                </a:extLst>
              </a:tr>
              <a:tr h="201185">
                <a:tc>
                  <a:txBody>
                    <a:bodyPr/>
                    <a:lstStyle/>
                    <a:p>
                      <a:r>
                        <a:rPr lang="en-US" sz="1600" dirty="0"/>
                        <a:t>d</a:t>
                      </a:r>
                    </a:p>
                  </a:txBody>
                  <a:tcPr/>
                </a:tc>
                <a:tc>
                  <a:txBody>
                    <a:bodyPr/>
                    <a:lstStyle/>
                    <a:p>
                      <a:r>
                        <a:rPr lang="en-US" sz="1600" dirty="0"/>
                        <a:t>D (mm)</a:t>
                      </a:r>
                    </a:p>
                  </a:txBody>
                  <a:tcPr/>
                </a:tc>
                <a:tc>
                  <a:txBody>
                    <a:bodyPr/>
                    <a:lstStyle/>
                    <a:p>
                      <a:r>
                        <a:rPr lang="en-US" sz="1600" dirty="0"/>
                        <a:t>B</a:t>
                      </a:r>
                    </a:p>
                  </a:txBody>
                  <a:tcPr/>
                </a:tc>
                <a:tc>
                  <a:txBody>
                    <a:bodyPr/>
                    <a:lstStyle/>
                    <a:p>
                      <a:r>
                        <a:rPr lang="en-US" sz="1600" dirty="0"/>
                        <a:t>C</a:t>
                      </a:r>
                    </a:p>
                  </a:txBody>
                  <a:tcPr/>
                </a:tc>
                <a:tc>
                  <a:txBody>
                    <a:bodyPr/>
                    <a:lstStyle/>
                    <a:p>
                      <a:r>
                        <a:rPr lang="en-US" sz="1600" dirty="0"/>
                        <a:t>Co</a:t>
                      </a:r>
                    </a:p>
                  </a:txBody>
                  <a:tcPr/>
                </a:tc>
                <a:tc vMerge="1">
                  <a:txBody>
                    <a:bodyPr/>
                    <a:lstStyle/>
                    <a:p>
                      <a:endParaRPr lang="en-US" dirty="0"/>
                    </a:p>
                  </a:txBody>
                  <a:tcPr/>
                </a:tc>
                <a:extLst>
                  <a:ext uri="{0D108BD9-81ED-4DB2-BD59-A6C34878D82A}">
                    <a16:rowId xmlns:a16="http://schemas.microsoft.com/office/drawing/2014/main" val="3895559116"/>
                  </a:ext>
                </a:extLst>
              </a:tr>
              <a:tr h="201185">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70</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12100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9150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22558598"/>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28100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6355537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37700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24500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6014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95565636"/>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37500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171401750"/>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150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63000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6314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1109262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180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42</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143000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6414</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63800892"/>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12500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9800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61815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95411603"/>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28600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20000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10615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01007614"/>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130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25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6630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40500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6215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31633507"/>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160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37</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112000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72000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6315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309968919"/>
                  </a:ext>
                </a:extLst>
              </a:tr>
              <a:tr h="201185">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190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45</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153000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a:effectLst/>
                          <a:latin typeface="Calibri" panose="020F0502020204030204" pitchFamily="34" charset="0"/>
                          <a:ea typeface="Calibri" panose="020F0502020204030204" pitchFamily="34" charset="0"/>
                          <a:cs typeface="Vrinda" panose="020B0502040204020203" pitchFamily="34" charset="0"/>
                        </a:rPr>
                        <a:t>14000</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Vrinda" panose="020B0502040204020203" pitchFamily="34" charset="0"/>
                        </a:rPr>
                        <a:t>6415</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73350138"/>
                  </a:ext>
                </a:extLst>
              </a:tr>
            </a:tbl>
          </a:graphicData>
        </a:graphic>
      </p:graphicFrame>
    </p:spTree>
    <p:extLst>
      <p:ext uri="{BB962C8B-B14F-4D97-AF65-F5344CB8AC3E}">
        <p14:creationId xmlns:p14="http://schemas.microsoft.com/office/powerpoint/2010/main" val="3203729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800" b="1" dirty="0">
                <a:latin typeface="Arial" panose="020B0604020202020204" pitchFamily="34" charset="0"/>
                <a:ea typeface="Calibri" panose="020F0502020204030204" pitchFamily="34" charset="0"/>
                <a:cs typeface="Arial" panose="020B0604020202020204" pitchFamily="34" charset="0"/>
              </a:rPr>
              <a:t>In order to explain the selection procedure, let us consider a numerical example.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Suppose it is required to select a single-row deep groove ball bearing, for a shaft that is 75 mm in diameter and which rotates at 125 rpm. The bearing is subjected to a radial load of 21 </a:t>
            </a:r>
            <a:r>
              <a:rPr lang="en-IN" sz="2000" dirty="0" err="1">
                <a:latin typeface="Arial" panose="020B0604020202020204" pitchFamily="34" charset="0"/>
                <a:ea typeface="Calibri" panose="020F0502020204030204" pitchFamily="34" charset="0"/>
                <a:cs typeface="Arial" panose="020B0604020202020204" pitchFamily="34" charset="0"/>
              </a:rPr>
              <a:t>kN</a:t>
            </a:r>
            <a:r>
              <a:rPr lang="en-IN" sz="2000" dirty="0">
                <a:latin typeface="Arial" panose="020B0604020202020204" pitchFamily="34" charset="0"/>
                <a:ea typeface="Calibri" panose="020F0502020204030204" pitchFamily="34" charset="0"/>
                <a:cs typeface="Arial" panose="020B0604020202020204" pitchFamily="34" charset="0"/>
              </a:rPr>
              <a:t> and there is no thrust load. The expected life of the bearing is 10 000 hours.</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Step (</a:t>
            </a:r>
            <a:r>
              <a:rPr lang="en-IN" sz="2000" dirty="0" err="1">
                <a:latin typeface="Arial" panose="020B0604020202020204" pitchFamily="34" charset="0"/>
                <a:ea typeface="Calibri" panose="020F0502020204030204" pitchFamily="34" charset="0"/>
                <a:cs typeface="Arial" panose="020B0604020202020204" pitchFamily="34" charset="0"/>
              </a:rPr>
              <a:t>i</a:t>
            </a:r>
            <a:r>
              <a:rPr lang="en-IN" sz="2000" dirty="0">
                <a:latin typeface="Arial" panose="020B0604020202020204" pitchFamily="34" charset="0"/>
                <a:ea typeface="Calibri" panose="020F0502020204030204" pitchFamily="34" charset="0"/>
                <a:cs typeface="Arial" panose="020B0604020202020204" pitchFamily="34" charset="0"/>
              </a:rPr>
              <a:t>)</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Step (ii) Type: single-row deep groove ball bearing.</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Step (iii) Since there is no axial load,</a:t>
            </a:r>
          </a:p>
          <a:p>
            <a:pPr marL="0" indent="0" algn="just">
              <a:lnSpc>
                <a:spcPct val="15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Step (iv)</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25C7FB67-D4C3-44BA-9B5B-621503EEA3B4}"/>
              </a:ext>
            </a:extLst>
          </p:cNvPr>
          <p:cNvGraphicFramePr>
            <a:graphicFrameLocks noChangeAspect="1"/>
          </p:cNvGraphicFramePr>
          <p:nvPr>
            <p:extLst>
              <p:ext uri="{D42A27DB-BD31-4B8C-83A1-F6EECF244321}">
                <p14:modId xmlns:p14="http://schemas.microsoft.com/office/powerpoint/2010/main" val="4277762013"/>
              </p:ext>
            </p:extLst>
          </p:nvPr>
        </p:nvGraphicFramePr>
        <p:xfrm>
          <a:off x="1124317" y="3147461"/>
          <a:ext cx="3199777" cy="357739"/>
        </p:xfrm>
        <a:graphic>
          <a:graphicData uri="http://schemas.openxmlformats.org/presentationml/2006/ole">
            <mc:AlternateContent xmlns:mc="http://schemas.openxmlformats.org/markup-compatibility/2006">
              <mc:Choice xmlns:v="urn:schemas-microsoft-com:vml" Requires="v">
                <p:oleObj spid="_x0000_s14368" name="Equation" r:id="rId3" imgW="2044440" imgH="228600" progId="Equation.DSMT4">
                  <p:embed/>
                </p:oleObj>
              </mc:Choice>
              <mc:Fallback>
                <p:oleObj name="Equation" r:id="rId3" imgW="2044440" imgH="228600" progId="Equation.DSMT4">
                  <p:embed/>
                  <p:pic>
                    <p:nvPicPr>
                      <p:cNvPr id="0" name=""/>
                      <p:cNvPicPr/>
                      <p:nvPr/>
                    </p:nvPicPr>
                    <p:blipFill>
                      <a:blip r:embed="rId4"/>
                      <a:stretch>
                        <a:fillRect/>
                      </a:stretch>
                    </p:blipFill>
                    <p:spPr>
                      <a:xfrm>
                        <a:off x="1124317" y="3147461"/>
                        <a:ext cx="3199777" cy="35773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15D765D-4001-455B-88AC-1156A207AE5F}"/>
              </a:ext>
            </a:extLst>
          </p:cNvPr>
          <p:cNvGraphicFramePr>
            <a:graphicFrameLocks noChangeAspect="1"/>
          </p:cNvGraphicFramePr>
          <p:nvPr>
            <p:extLst>
              <p:ext uri="{D42A27DB-BD31-4B8C-83A1-F6EECF244321}">
                <p14:modId xmlns:p14="http://schemas.microsoft.com/office/powerpoint/2010/main" val="3826675665"/>
              </p:ext>
            </p:extLst>
          </p:nvPr>
        </p:nvGraphicFramePr>
        <p:xfrm>
          <a:off x="1173829" y="4850438"/>
          <a:ext cx="1519859" cy="314454"/>
        </p:xfrm>
        <a:graphic>
          <a:graphicData uri="http://schemas.openxmlformats.org/presentationml/2006/ole">
            <mc:AlternateContent xmlns:mc="http://schemas.openxmlformats.org/markup-compatibility/2006">
              <mc:Choice xmlns:v="urn:schemas-microsoft-com:vml" Requires="v">
                <p:oleObj spid="_x0000_s14369" name="Equation" r:id="rId5" imgW="1104840" imgH="228600" progId="Equation.DSMT4">
                  <p:embed/>
                </p:oleObj>
              </mc:Choice>
              <mc:Fallback>
                <p:oleObj name="Equation" r:id="rId5" imgW="1104840" imgH="228600" progId="Equation.DSMT4">
                  <p:embed/>
                  <p:pic>
                    <p:nvPicPr>
                      <p:cNvPr id="0" name=""/>
                      <p:cNvPicPr/>
                      <p:nvPr/>
                    </p:nvPicPr>
                    <p:blipFill>
                      <a:blip r:embed="rId6"/>
                      <a:stretch>
                        <a:fillRect/>
                      </a:stretch>
                    </p:blipFill>
                    <p:spPr>
                      <a:xfrm>
                        <a:off x="1173829" y="4850438"/>
                        <a:ext cx="1519859" cy="31445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0224EEB-1597-4DD9-927F-07032CD7138E}"/>
              </a:ext>
            </a:extLst>
          </p:cNvPr>
          <p:cNvGraphicFramePr>
            <a:graphicFrameLocks noChangeAspect="1"/>
          </p:cNvGraphicFramePr>
          <p:nvPr>
            <p:extLst>
              <p:ext uri="{D42A27DB-BD31-4B8C-83A1-F6EECF244321}">
                <p14:modId xmlns:p14="http://schemas.microsoft.com/office/powerpoint/2010/main" val="3856129316"/>
              </p:ext>
            </p:extLst>
          </p:nvPr>
        </p:nvGraphicFramePr>
        <p:xfrm>
          <a:off x="1068549" y="5861429"/>
          <a:ext cx="3010198" cy="893349"/>
        </p:xfrm>
        <a:graphic>
          <a:graphicData uri="http://schemas.openxmlformats.org/presentationml/2006/ole">
            <mc:AlternateContent xmlns:mc="http://schemas.openxmlformats.org/markup-compatibility/2006">
              <mc:Choice xmlns:v="urn:schemas-microsoft-com:vml" Requires="v">
                <p:oleObj spid="_x0000_s14370" name="Equation" r:id="rId7" imgW="1968480" imgH="583920" progId="Equation.DSMT4">
                  <p:embed/>
                </p:oleObj>
              </mc:Choice>
              <mc:Fallback>
                <p:oleObj name="Equation" r:id="rId7" imgW="1968480" imgH="583920" progId="Equation.DSMT4">
                  <p:embed/>
                  <p:pic>
                    <p:nvPicPr>
                      <p:cNvPr id="0" name=""/>
                      <p:cNvPicPr/>
                      <p:nvPr/>
                    </p:nvPicPr>
                    <p:blipFill>
                      <a:blip r:embed="rId8"/>
                      <a:stretch>
                        <a:fillRect/>
                      </a:stretch>
                    </p:blipFill>
                    <p:spPr>
                      <a:xfrm>
                        <a:off x="1068549" y="5861429"/>
                        <a:ext cx="3010198" cy="893349"/>
                      </a:xfrm>
                      <a:prstGeom prst="rect">
                        <a:avLst/>
                      </a:prstGeom>
                    </p:spPr>
                  </p:pic>
                </p:oleObj>
              </mc:Fallback>
            </mc:AlternateContent>
          </a:graphicData>
        </a:graphic>
      </p:graphicFrame>
    </p:spTree>
    <p:extLst>
      <p:ext uri="{BB962C8B-B14F-4D97-AF65-F5344CB8AC3E}">
        <p14:creationId xmlns:p14="http://schemas.microsoft.com/office/powerpoint/2010/main" val="227347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Step (v)</a:t>
            </a: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Step (vi)</a:t>
            </a: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It is observed from Table. 5, that following bearings are available with 75 mm bore diameter,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No. 6015 (C = 39 700 N)</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 No. 6215 (C = 66 300 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No. 6315 (C = 112 000 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No. 6415 (C = 153 000 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Therefore, bearing No. 6315 is selected for the above application.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2" name="Object 1">
            <a:extLst>
              <a:ext uri="{FF2B5EF4-FFF2-40B4-BE49-F238E27FC236}">
                <a16:creationId xmlns:a16="http://schemas.microsoft.com/office/drawing/2014/main" id="{2A5E3AFC-ACCB-4D07-8970-FF70E5C3AC5F}"/>
              </a:ext>
            </a:extLst>
          </p:cNvPr>
          <p:cNvGraphicFramePr>
            <a:graphicFrameLocks noChangeAspect="1"/>
          </p:cNvGraphicFramePr>
          <p:nvPr>
            <p:extLst>
              <p:ext uri="{D42A27DB-BD31-4B8C-83A1-F6EECF244321}">
                <p14:modId xmlns:p14="http://schemas.microsoft.com/office/powerpoint/2010/main" val="3457536420"/>
              </p:ext>
            </p:extLst>
          </p:nvPr>
        </p:nvGraphicFramePr>
        <p:xfrm>
          <a:off x="1104293" y="986252"/>
          <a:ext cx="2778292" cy="776287"/>
        </p:xfrm>
        <a:graphic>
          <a:graphicData uri="http://schemas.openxmlformats.org/presentationml/2006/ole">
            <mc:AlternateContent xmlns:mc="http://schemas.openxmlformats.org/markup-compatibility/2006">
              <mc:Choice xmlns:v="urn:schemas-microsoft-com:vml" Requires="v">
                <p:oleObj spid="_x0000_s15372" name="Equation" r:id="rId3" imgW="1726920" imgH="482400" progId="Equation.DSMT4">
                  <p:embed/>
                </p:oleObj>
              </mc:Choice>
              <mc:Fallback>
                <p:oleObj name="Equation" r:id="rId3" imgW="1726920" imgH="482400" progId="Equation.DSMT4">
                  <p:embed/>
                  <p:pic>
                    <p:nvPicPr>
                      <p:cNvPr id="0" name=""/>
                      <p:cNvPicPr/>
                      <p:nvPr/>
                    </p:nvPicPr>
                    <p:blipFill>
                      <a:blip r:embed="rId4"/>
                      <a:stretch>
                        <a:fillRect/>
                      </a:stretch>
                    </p:blipFill>
                    <p:spPr>
                      <a:xfrm>
                        <a:off x="1104293" y="986252"/>
                        <a:ext cx="2778292" cy="776287"/>
                      </a:xfrm>
                      <a:prstGeom prst="rect">
                        <a:avLst/>
                      </a:prstGeom>
                    </p:spPr>
                  </p:pic>
                </p:oleObj>
              </mc:Fallback>
            </mc:AlternateContent>
          </a:graphicData>
        </a:graphic>
      </p:graphicFrame>
    </p:spTree>
    <p:extLst>
      <p:ext uri="{BB962C8B-B14F-4D97-AF65-F5344CB8AC3E}">
        <p14:creationId xmlns:p14="http://schemas.microsoft.com/office/powerpoint/2010/main" val="4043890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400" b="1" dirty="0">
                <a:latin typeface="Arial" panose="020B0604020202020204" pitchFamily="34" charset="0"/>
                <a:ea typeface="Calibri" panose="020F0502020204030204" pitchFamily="34" charset="0"/>
                <a:cs typeface="Arial" panose="020B0604020202020204" pitchFamily="34" charset="0"/>
              </a:rPr>
              <a:t>Series of the bearing</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While selecting a ball bearing from the manufacturer's catalogue, very often a term 'series' of the bearing is used. Some manufacturers use terms such as light series, medium series and heavy series.</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For a given diameter of the shaft, the dimensions of balls and races are smaller in the light series. The load capacities are less and cost is also less. For the same shaft diameter, the dynamic load carrying capacity of the bearing belonging to the heavy series is more and the cost is also more.</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trial and error method for the selection of a ball bearing begins with the light series. If that is not suitable, a medium series bearing is selected. The last choice is the costliest heavy series bearing. </a:t>
            </a: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09456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fontScale="55000" lnSpcReduction="20000"/>
          </a:bodyPr>
          <a:lstStyle/>
          <a:p>
            <a:pPr marL="0" indent="0">
              <a:lnSpc>
                <a:spcPct val="120000"/>
              </a:lnSpc>
              <a:spcAft>
                <a:spcPts val="800"/>
              </a:spcAft>
              <a:buNone/>
            </a:pPr>
            <a:r>
              <a:rPr lang="en-IN" sz="3600" dirty="0">
                <a:latin typeface="Arial" panose="020B0604020202020204" pitchFamily="34" charset="0"/>
                <a:cs typeface="Arial" panose="020B0604020202020204" pitchFamily="34" charset="0"/>
              </a:rPr>
              <a:t>A rolling contact bearing is usually designated by three or four digits. The meaning of these digits is as follows: </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cs typeface="Arial" panose="020B0604020202020204" pitchFamily="34" charset="0"/>
              </a:rPr>
              <a:t>(</a:t>
            </a:r>
            <a:r>
              <a:rPr lang="en-IN" sz="3600" dirty="0" err="1">
                <a:latin typeface="Arial" panose="020B0604020202020204" pitchFamily="34" charset="0"/>
                <a:cs typeface="Arial" panose="020B0604020202020204" pitchFamily="34" charset="0"/>
              </a:rPr>
              <a:t>i</a:t>
            </a:r>
            <a:r>
              <a:rPr lang="en-IN" sz="3600" dirty="0">
                <a:latin typeface="Arial" panose="020B0604020202020204" pitchFamily="34" charset="0"/>
                <a:cs typeface="Arial" panose="020B0604020202020204" pitchFamily="34" charset="0"/>
              </a:rPr>
              <a:t>) The last two digits indicate the bore diameter of the bearing in mm (bore diameter divided by 5). For example, XX07 indicates a bearing of 35 mm bore diameter. </a:t>
            </a:r>
            <a:endParaRPr lang="en-US" sz="3600" dirty="0">
              <a:latin typeface="Arial" panose="020B0604020202020204" pitchFamily="34" charset="0"/>
              <a:cs typeface="Arial" panose="020B0604020202020204" pitchFamily="34" charset="0"/>
            </a:endParaRPr>
          </a:p>
          <a:p>
            <a:pPr marL="0" indent="0">
              <a:lnSpc>
                <a:spcPct val="120000"/>
              </a:lnSpc>
              <a:spcAft>
                <a:spcPts val="800"/>
              </a:spcAft>
              <a:buNone/>
            </a:pPr>
            <a:r>
              <a:rPr lang="en-IN" sz="3600" dirty="0">
                <a:latin typeface="Arial" panose="020B0604020202020204" pitchFamily="34" charset="0"/>
                <a:cs typeface="Arial" panose="020B0604020202020204" pitchFamily="34" charset="0"/>
              </a:rPr>
              <a:t>(ii) The third digit from the right indicates the series of the bearing. The numbers used to indicate the series are as follows: </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cs typeface="Arial" panose="020B0604020202020204" pitchFamily="34" charset="0"/>
              </a:rPr>
              <a:t>Extra light series —1</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cs typeface="Arial" panose="020B0604020202020204" pitchFamily="34" charset="0"/>
              </a:rPr>
              <a:t>Light series — 2 </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cs typeface="Arial" panose="020B0604020202020204" pitchFamily="34" charset="0"/>
              </a:rPr>
              <a:t>Medium series — 3 </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cs typeface="Arial" panose="020B0604020202020204" pitchFamily="34" charset="0"/>
              </a:rPr>
              <a:t>Heavy series — 4 </a:t>
            </a:r>
            <a:endParaRPr lang="en-US" sz="3600" dirty="0">
              <a:latin typeface="Arial" panose="020B0604020202020204" pitchFamily="34" charset="0"/>
              <a:cs typeface="Arial" panose="020B0604020202020204" pitchFamily="34" charset="0"/>
            </a:endParaRPr>
          </a:p>
          <a:p>
            <a:pPr marL="0" indent="0">
              <a:lnSpc>
                <a:spcPct val="120000"/>
              </a:lnSpc>
              <a:spcAft>
                <a:spcPts val="800"/>
              </a:spcAft>
              <a:buNone/>
            </a:pPr>
            <a:r>
              <a:rPr lang="en-IN" sz="3600" dirty="0">
                <a:latin typeface="Arial" panose="020B0604020202020204" pitchFamily="34" charset="0"/>
                <a:cs typeface="Arial" panose="020B0604020202020204" pitchFamily="34" charset="0"/>
              </a:rPr>
              <a:t>For example, X307 indicates a medium series bearing with a bore diameter of 35 mm. </a:t>
            </a:r>
            <a:endParaRPr lang="en-US" sz="3600" dirty="0">
              <a:latin typeface="Arial" panose="020B0604020202020204" pitchFamily="34" charset="0"/>
              <a:cs typeface="Arial" panose="020B0604020202020204" pitchFamily="34" charset="0"/>
            </a:endParaRPr>
          </a:p>
          <a:p>
            <a:pPr marL="0" indent="0">
              <a:lnSpc>
                <a:spcPct val="120000"/>
              </a:lnSpc>
              <a:buNone/>
            </a:pPr>
            <a:r>
              <a:rPr lang="en-IN" sz="3600" dirty="0">
                <a:latin typeface="Arial" panose="020B0604020202020204" pitchFamily="34" charset="0"/>
                <a:ea typeface="Calibri" panose="020F0502020204030204" pitchFamily="34" charset="0"/>
                <a:cs typeface="Arial" panose="020B0604020202020204" pitchFamily="34" charset="0"/>
              </a:rPr>
              <a:t>(iii) The fourth digit and sometimes fifth digit from the right specifies the type of rolling contact bearing. For example, the digit 6 indicates deep groove ball bearings.</a:t>
            </a: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1882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fontScale="92500" lnSpcReduction="10000"/>
          </a:bodyPr>
          <a:lstStyle/>
          <a:p>
            <a:pPr marL="0" indent="0" algn="just">
              <a:buNone/>
            </a:pPr>
            <a:r>
              <a:rPr lang="en-US" sz="2200" b="1" dirty="0">
                <a:latin typeface="Arial" panose="020B0604020202020204" pitchFamily="34" charset="0"/>
                <a:ea typeface="Calibri" panose="020F0502020204030204" pitchFamily="34" charset="0"/>
                <a:cs typeface="Arial" panose="020B0604020202020204" pitchFamily="34" charset="0"/>
              </a:rPr>
              <a:t>Sliding contact bearings</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Sliding contact bearings, the surface of the shaft slides over the surface of the bush resulting in friction and wear.</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order to reduce the friction, these two surfaces are separated by film of lubricating oil. </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The bush is made of special bearing material like white metal or bronze.</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Sliding contact bearings are also called plain bearings, journal bearings or sleeve bearings. </a:t>
            </a:r>
          </a:p>
          <a:p>
            <a:pPr marL="0" indent="0">
              <a:lnSpc>
                <a:spcPct val="150000"/>
              </a:lnSpc>
              <a:buNone/>
            </a:pPr>
            <a:r>
              <a:rPr lang="en-IN" sz="2200" dirty="0">
                <a:latin typeface="Arial" panose="020B0604020202020204" pitchFamily="34" charset="0"/>
                <a:ea typeface="Calibri" panose="020F0502020204030204" pitchFamily="34" charset="0"/>
                <a:cs typeface="Arial" panose="020B0604020202020204" pitchFamily="34" charset="0"/>
              </a:rPr>
              <a:t>Some applications of Sliding contact bearings are: </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crankshaft bearings in petrol and diesel engines</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centrifugal pumps</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large size electric motors</a:t>
            </a: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steam and gas turbines</a:t>
            </a:r>
            <a:endParaRPr lang="en-US" sz="22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concrete mixers, rope conveyors and marine installations.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975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202016"/>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Light series bearings permit smallest bearing width and outer diameter for a given bore diameter. They have lowest load carrying capacities.</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Medium series bearings have 30 to 40 per cent higher dynamic load carrying capacities compared with light series bearings of the same bore diameter. However, they occupy more radial and axial space. Heavy series bearings have 20 to 30 per cent higher dynamic load carrying capacities compared with medium series bearings of the same bore diameter.</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ISO plan for the dimension series of the bearing is illustrated in Fig. 6(a) below.</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It consist of two digit numbers. The first number indicates the width series 8, 0, 1, 2, 3, 4, 5, and 6 in order of increasing width.</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second number indicates the diameter series 7, 8, 9, 0, 1, 2, 3, and 4 in order of ascending outer diameter of the bearing.</a:t>
            </a: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120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fontScale="92500" lnSpcReduction="10000"/>
          </a:bodyPr>
          <a:lstStyle/>
          <a:p>
            <a:pPr marL="0" indent="0">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Figure 6(b) shows the proportionate dimensions of SKF bearings belonging to different series with a 50 mm bore diameter (Bearing No. 6010, 6210, 6310 and 6410).</a:t>
            </a: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1800" dirty="0">
                <a:latin typeface="Arial" panose="020B0604020202020204" pitchFamily="34" charset="0"/>
                <a:ea typeface="Calibri" panose="020F0502020204030204" pitchFamily="34" charset="0"/>
                <a:cs typeface="Arial" panose="020B0604020202020204" pitchFamily="34" charset="0"/>
              </a:rPr>
              <a:t>                                               Fig. 6: Dimension series of bearing</a:t>
            </a: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C5557C2-A6A7-407D-A597-CF2737210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391" y="1247237"/>
            <a:ext cx="5463218" cy="4954780"/>
          </a:xfrm>
          <a:prstGeom prst="rect">
            <a:avLst/>
          </a:prstGeom>
        </p:spPr>
      </p:pic>
    </p:spTree>
    <p:extLst>
      <p:ext uri="{BB962C8B-B14F-4D97-AF65-F5344CB8AC3E}">
        <p14:creationId xmlns:p14="http://schemas.microsoft.com/office/powerpoint/2010/main" val="99580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fontScale="92500"/>
          </a:bodyPr>
          <a:lstStyle/>
          <a:p>
            <a:pPr marL="0" indent="0" algn="just">
              <a:buNone/>
            </a:pPr>
            <a:r>
              <a:rPr lang="en-US" sz="2200" b="1" dirty="0">
                <a:latin typeface="Arial" panose="020B0604020202020204" pitchFamily="34" charset="0"/>
                <a:ea typeface="Calibri" panose="020F0502020204030204" pitchFamily="34" charset="0"/>
                <a:cs typeface="Arial" panose="020B0604020202020204" pitchFamily="34" charset="0"/>
              </a:rPr>
              <a:t>Rolling contact bearings</a:t>
            </a:r>
          </a:p>
          <a:p>
            <a:pPr>
              <a:lnSpc>
                <a:spcPct val="160000"/>
              </a:lnSpc>
            </a:pPr>
            <a:r>
              <a:rPr lang="en-IN" sz="2200" dirty="0">
                <a:latin typeface="Arial" panose="020B0604020202020204" pitchFamily="34" charset="0"/>
                <a:ea typeface="Calibri" panose="020F0502020204030204" pitchFamily="34" charset="0"/>
                <a:cs typeface="Arial" panose="020B0604020202020204" pitchFamily="34" charset="0"/>
              </a:rPr>
              <a:t>In Rolling contact bearings, rolling elements such as balls or rollers are introduced between the surfaces that are in relative motion.</a:t>
            </a:r>
          </a:p>
          <a:p>
            <a:pPr>
              <a:lnSpc>
                <a:spcPct val="160000"/>
              </a:lnSpc>
            </a:pPr>
            <a:r>
              <a:rPr lang="en-IN" sz="2200" dirty="0">
                <a:latin typeface="Arial" panose="020B0604020202020204" pitchFamily="34" charset="0"/>
                <a:ea typeface="Calibri" panose="020F0502020204030204" pitchFamily="34" charset="0"/>
                <a:cs typeface="Arial" panose="020B0604020202020204" pitchFamily="34" charset="0"/>
              </a:rPr>
              <a:t>In this type of bearings sliding friction is replaced by rolling friction.</a:t>
            </a:r>
          </a:p>
          <a:p>
            <a:pPr>
              <a:lnSpc>
                <a:spcPct val="160000"/>
              </a:lnSpc>
            </a:pPr>
            <a:r>
              <a:rPr lang="en-IN" sz="2200" dirty="0">
                <a:latin typeface="Arial" panose="020B0604020202020204" pitchFamily="34" charset="0"/>
                <a:ea typeface="Calibri" panose="020F0502020204030204" pitchFamily="34" charset="0"/>
                <a:cs typeface="Arial" panose="020B0604020202020204" pitchFamily="34" charset="0"/>
              </a:rPr>
              <a:t>Rolling contact bearings are also called anti-friction bearings or simply ball bearings.</a:t>
            </a:r>
            <a:endParaRPr lang="en-US" sz="2200" dirty="0">
              <a:latin typeface="Arial" panose="020B0604020202020204" pitchFamily="34" charset="0"/>
              <a:cs typeface="Arial" panose="020B0604020202020204" pitchFamily="34" charset="0"/>
            </a:endParaRPr>
          </a:p>
          <a:p>
            <a:pPr marL="0" indent="0">
              <a:lnSpc>
                <a:spcPct val="160000"/>
              </a:lnSpc>
              <a:buNone/>
            </a:pPr>
            <a:r>
              <a:rPr lang="en-IN" sz="2200" dirty="0">
                <a:latin typeface="Arial" panose="020B0604020202020204" pitchFamily="34" charset="0"/>
                <a:ea typeface="Calibri" panose="020F0502020204030204" pitchFamily="34" charset="0"/>
                <a:cs typeface="Arial" panose="020B0604020202020204" pitchFamily="34" charset="0"/>
              </a:rPr>
              <a:t>Some applications of Rolling contact bearings are:</a:t>
            </a:r>
          </a:p>
          <a:p>
            <a:pPr lvl="1">
              <a:lnSpc>
                <a:spcPct val="160000"/>
              </a:lnSpc>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machine tool spindles</a:t>
            </a:r>
          </a:p>
          <a:p>
            <a:pPr lvl="1">
              <a:lnSpc>
                <a:spcPct val="160000"/>
              </a:lnSpc>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automobile front and rear axles</a:t>
            </a:r>
          </a:p>
          <a:p>
            <a:pPr lvl="1">
              <a:lnSpc>
                <a:spcPct val="160000"/>
              </a:lnSpc>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gear boxes</a:t>
            </a:r>
          </a:p>
          <a:p>
            <a:pPr lvl="1">
              <a:lnSpc>
                <a:spcPct val="160000"/>
              </a:lnSpc>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small size electric motors</a:t>
            </a:r>
          </a:p>
          <a:p>
            <a:pPr lvl="1">
              <a:lnSpc>
                <a:spcPct val="160000"/>
              </a:lnSpc>
              <a:buFont typeface="Wingdings" panose="05000000000000000000" pitchFamily="2" charset="2"/>
              <a:buChar char="Ø"/>
            </a:pPr>
            <a:r>
              <a:rPr lang="en-IN" sz="2200" dirty="0">
                <a:latin typeface="Arial" panose="020B0604020202020204" pitchFamily="34" charset="0"/>
                <a:ea typeface="Calibri" panose="020F0502020204030204" pitchFamily="34" charset="0"/>
                <a:cs typeface="Arial" panose="020B0604020202020204" pitchFamily="34" charset="0"/>
              </a:rPr>
              <a:t>rope sheaves, crane hooks and drums</a:t>
            </a:r>
            <a:endParaRPr lang="en-US" sz="2200" dirty="0">
              <a:latin typeface="Arial" panose="020B060402020202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064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marL="0" indent="0">
              <a:lnSpc>
                <a:spcPct val="150000"/>
              </a:lnSpc>
              <a:buNone/>
            </a:pPr>
            <a:r>
              <a:rPr lang="en-US" sz="2200" b="1" dirty="0">
                <a:latin typeface="Arial" panose="020B0604020202020204" pitchFamily="34" charset="0"/>
                <a:ea typeface="Calibri" panose="020F0502020204030204" pitchFamily="34" charset="0"/>
                <a:cs typeface="Arial" panose="020B0604020202020204" pitchFamily="34" charset="0"/>
              </a:rPr>
              <a:t>Types of Rolling contact bearings</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Deep groove ball bearing</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Cylindrical roller bearing</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Angular contact bearing</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Self-aligning bearing</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Tapper roller bearing</a:t>
            </a:r>
          </a:p>
          <a:p>
            <a:pPr lvl="1">
              <a:lnSpc>
                <a:spcPct val="150000"/>
              </a:lnSpc>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Thrust ball bearing</a:t>
            </a:r>
          </a:p>
          <a:p>
            <a:pPr marL="0" indent="0">
              <a:lnSpc>
                <a:spcPct val="150000"/>
              </a:lnSpc>
              <a:buNone/>
            </a:pPr>
            <a:endParaRPr lang="en-US" sz="24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4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CDC966B-F8C8-4D33-A8D1-ABD549E13B4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78950" y="925126"/>
            <a:ext cx="5748076" cy="5290143"/>
          </a:xfrm>
          <a:prstGeom prst="rect">
            <a:avLst/>
          </a:prstGeom>
        </p:spPr>
      </p:pic>
      <p:sp>
        <p:nvSpPr>
          <p:cNvPr id="2" name="TextBox 1">
            <a:extLst>
              <a:ext uri="{FF2B5EF4-FFF2-40B4-BE49-F238E27FC236}">
                <a16:creationId xmlns:a16="http://schemas.microsoft.com/office/drawing/2014/main" id="{622A1629-EAA9-4DB8-AA56-F6F83F81531D}"/>
              </a:ext>
            </a:extLst>
          </p:cNvPr>
          <p:cNvSpPr txBox="1"/>
          <p:nvPr/>
        </p:nvSpPr>
        <p:spPr>
          <a:xfrm>
            <a:off x="6188765" y="6328778"/>
            <a:ext cx="4094921" cy="369332"/>
          </a:xfrm>
          <a:prstGeom prst="rect">
            <a:avLst/>
          </a:prstGeom>
          <a:noFill/>
        </p:spPr>
        <p:txBody>
          <a:bodyPr wrap="square" rtlCol="0">
            <a:spAutoFit/>
          </a:bodyPr>
          <a:lstStyle/>
          <a:p>
            <a:r>
              <a:rPr lang="en-US" dirty="0"/>
              <a:t>Fig. 3: Rolling contact bearings</a:t>
            </a:r>
          </a:p>
        </p:txBody>
      </p:sp>
    </p:spTree>
    <p:extLst>
      <p:ext uri="{BB962C8B-B14F-4D97-AF65-F5344CB8AC3E}">
        <p14:creationId xmlns:p14="http://schemas.microsoft.com/office/powerpoint/2010/main" val="269411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fontScale="92500" lnSpcReduction="20000"/>
          </a:bodyPr>
          <a:lstStyle/>
          <a:p>
            <a:pPr marL="0" indent="0">
              <a:lnSpc>
                <a:spcPct val="150000"/>
              </a:lnSpc>
              <a:buNone/>
            </a:pPr>
            <a:r>
              <a:rPr lang="en-US" sz="2600" b="1" dirty="0">
                <a:latin typeface="Arial" panose="020B0604020202020204" pitchFamily="34" charset="0"/>
                <a:ea typeface="Calibri" panose="020F0502020204030204" pitchFamily="34" charset="0"/>
                <a:cs typeface="Arial" panose="020B0604020202020204" pitchFamily="34" charset="0"/>
              </a:rPr>
              <a:t>Deep groove ball bearing</a:t>
            </a:r>
          </a:p>
          <a:p>
            <a:pPr>
              <a:lnSpc>
                <a:spcPct val="160000"/>
              </a:lnSpc>
            </a:pPr>
            <a:r>
              <a:rPr lang="en-US" sz="2000" dirty="0">
                <a:latin typeface="Arial" panose="020B0604020202020204" pitchFamily="34" charset="0"/>
                <a:ea typeface="Calibri" panose="020F0502020204030204" pitchFamily="34" charset="0"/>
                <a:cs typeface="Arial" panose="020B0604020202020204" pitchFamily="34" charset="0"/>
              </a:rPr>
              <a:t>Deep groove bearing is the most frequently used bearing which is found in almost all kind of products in mechanical engineering.</a:t>
            </a:r>
          </a:p>
          <a:p>
            <a:pPr algn="just">
              <a:lnSpc>
                <a:spcPct val="16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this type of bearing, the radius of the ball is slightly less than the radii of curvature of the grooves in the races. Kinematically, this gives a point contact between the balls and the races. Therefore, the balls and the races may roll freely without any sliding. </a:t>
            </a:r>
          </a:p>
          <a:p>
            <a:pPr marL="0" indent="0" algn="just">
              <a:lnSpc>
                <a:spcPct val="16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The advantages of the deep groove ball bearing are </a:t>
            </a:r>
          </a:p>
          <a:p>
            <a:pPr algn="just">
              <a:lnSpc>
                <a:spcPct val="16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Due to relatively large size of the balls, this bearing has high load carrying capacity.</a:t>
            </a:r>
          </a:p>
          <a:p>
            <a:pPr algn="just">
              <a:lnSpc>
                <a:spcPct val="16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It takes loads in the radial as well as axial direction. </a:t>
            </a:r>
          </a:p>
          <a:p>
            <a:pPr algn="just">
              <a:lnSpc>
                <a:spcPct val="160000"/>
              </a:lnSpc>
              <a:spcBef>
                <a:spcPts val="0"/>
              </a:spcBef>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Due to point contact between the balls and races, frictional loss and the resultant temperature rise is less in this bearing. The maximum permissible speed of the shaft depends upon the temperature rise of the bearing. Therefore, deep groove ball bearing gives excellent performance, especially in high speed applications.</a:t>
            </a:r>
            <a:endParaRPr lang="en-US" sz="2000" dirty="0">
              <a:latin typeface="Arial" panose="020B0604020202020204" pitchFamily="34" charset="0"/>
              <a:cs typeface="Arial" panose="020B0604020202020204" pitchFamily="34" charset="0"/>
            </a:endParaRPr>
          </a:p>
          <a:p>
            <a:pPr marL="0" indent="0" algn="just">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4138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8296"/>
            <a:ext cx="10515600" cy="6308034"/>
          </a:xfrm>
        </p:spPr>
        <p:txBody>
          <a:bodyPr>
            <a:normAutofit/>
          </a:bodyPr>
          <a:lstStyle/>
          <a:p>
            <a:pPr>
              <a:lnSpc>
                <a:spcPct val="16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Deep groove ball bearing generates less noise due to point contact.</a:t>
            </a:r>
          </a:p>
          <a:p>
            <a:pPr>
              <a:lnSpc>
                <a:spcPct val="16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Deep groove ball bearings are available with bore diameters from a few millimetres to 400 millimetres.</a:t>
            </a:r>
          </a:p>
          <a:p>
            <a:pPr marL="0" indent="0">
              <a:lnSpc>
                <a:spcPct val="160000"/>
              </a:lnSpc>
              <a:buNone/>
            </a:pPr>
            <a:r>
              <a:rPr lang="en-IN" sz="2000" b="1" dirty="0">
                <a:latin typeface="Arial" panose="020B0604020202020204" pitchFamily="34" charset="0"/>
                <a:ea typeface="Calibri" panose="020F0502020204030204" pitchFamily="34" charset="0"/>
                <a:cs typeface="Arial" panose="020B0604020202020204" pitchFamily="34" charset="0"/>
              </a:rPr>
              <a:t>The disadvantages of deep groove ball bearing are:</a:t>
            </a:r>
          </a:p>
          <a:p>
            <a:pPr>
              <a:lnSpc>
                <a:spcPct val="16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Deep groove ball bearing is not self-aligning. It requires accurate alignment between axis of the shaft and the housing bore.</a:t>
            </a:r>
          </a:p>
          <a:p>
            <a:pPr>
              <a:lnSpc>
                <a:spcPct val="160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Deep groove ball bearing has poor rigidity compared with roller bearing. This is due to the point contact compared with the line contact in case of roller bearing. It is unsuitable for machine tool spindles where rigidity is important consideration. </a:t>
            </a:r>
            <a:endParaRPr lang="en-US" sz="2000" dirty="0">
              <a:latin typeface="Arial" panose="020B0604020202020204" pitchFamily="34" charset="0"/>
              <a:cs typeface="Arial" panose="020B0604020202020204" pitchFamily="34" charset="0"/>
            </a:endParaRPr>
          </a:p>
          <a:p>
            <a:pPr marL="0" indent="0">
              <a:lnSpc>
                <a:spcPct val="16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1881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4898</TotalTime>
  <Words>5237</Words>
  <Application>Microsoft Office PowerPoint</Application>
  <PresentationFormat>Widescreen</PresentationFormat>
  <Paragraphs>877</Paragraphs>
  <Slides>51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1" baseType="lpstr">
      <vt:lpstr>Arial</vt:lpstr>
      <vt:lpstr>Arial Black</vt:lpstr>
      <vt:lpstr>Calibri</vt:lpstr>
      <vt:lpstr>Calibri Light</vt:lpstr>
      <vt:lpstr>Times New Roman</vt:lpstr>
      <vt:lpstr>Vrinda</vt:lpstr>
      <vt:lpstr>Wingdings</vt:lpstr>
      <vt:lpstr>Office Theme</vt:lpstr>
      <vt:lpstr>Equation</vt:lpstr>
      <vt:lpstr>MathType 7.0 Equation</vt:lpstr>
      <vt:lpstr>ME 322: Machine Design</vt:lpstr>
      <vt:lpstr>Bearings</vt:lpstr>
      <vt:lpstr>Classification of bearings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322: Machine Design</dc:title>
  <dc:creator>SYED NAYAB RASOOL</dc:creator>
  <cp:lastModifiedBy>SYED NAYAB RASOOL</cp:lastModifiedBy>
  <cp:revision>304</cp:revision>
  <dcterms:created xsi:type="dcterms:W3CDTF">2021-01-17T09:12:25Z</dcterms:created>
  <dcterms:modified xsi:type="dcterms:W3CDTF">2022-03-26T07:44:37Z</dcterms:modified>
</cp:coreProperties>
</file>