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e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e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emf"/><Relationship Id="rId12" Type="http://schemas.openxmlformats.org/officeDocument/2006/relationships/image" Target="../media/image31.wmf"/><Relationship Id="rId2" Type="http://schemas.openxmlformats.org/officeDocument/2006/relationships/image" Target="../media/image21.e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31.wmf"/><Relationship Id="rId6" Type="http://schemas.openxmlformats.org/officeDocument/2006/relationships/image" Target="../media/image26.e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2.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34.wmf"/><Relationship Id="rId9"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35.wmf"/><Relationship Id="rId6" Type="http://schemas.openxmlformats.org/officeDocument/2006/relationships/image" Target="../media/image26.e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657A-5E29-49E5-8C31-89A26FD96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1AE1C-734F-4DCC-8CD3-BCE639403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C7F4E-C18F-48EB-AEF5-8E4EB3A65EB5}"/>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C4FA7820-8CE0-4389-B59B-0D55B8F6E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48856-76D5-43D9-967E-28602F33F5E4}"/>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54992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F4D-4249-49FE-8998-A433D5D8C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3CB085-9A16-4102-ABF1-4315E1FF54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3E4DD-08BF-47EC-B7DC-896AC2E722E8}"/>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51BF7D6A-ADC3-4EFF-8A85-451A9F90F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BDCF6-E748-4D22-8E70-6311761F141C}"/>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34368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137D6-0477-4D1A-8F90-0F667B7AE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135D-AA86-4EF6-953B-20E5BA5A7A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E77FF-EADE-4127-8955-811737B62BB4}"/>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344ED359-7795-487A-A1CC-7416057CB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F79B0-E22A-4745-9607-9D496EE39A2A}"/>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289086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0A19-FC9B-445F-8476-D7C5AE6F0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CEBB2-FCA8-41FD-8741-DDB209DCD1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552E4-75DF-4EBE-91FD-7653AA039B92}"/>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1F3F4020-267A-43F7-A1AF-FCE970E47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EA68C-E5B9-4999-B1FA-1ADC20DF1EC9}"/>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18087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F306-2D50-4A8B-B314-1733A421C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ECEC-6F4A-4601-B838-F7888E8AD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08F427-1504-4493-B08E-74E836C8ED26}"/>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9FEA4A3A-37B2-4D7F-A93F-A69CFCE64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7C78-1563-459A-A9F8-E1C896BFA429}"/>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138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76B8-EDDA-40E0-B5F1-963F30F22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58329-5222-45EA-BA1C-D241FE536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E489A-1EDF-4C31-8006-CA94559110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EBA94-A9AA-4A29-BE2B-CBFE748804BD}"/>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6" name="Footer Placeholder 5">
            <a:extLst>
              <a:ext uri="{FF2B5EF4-FFF2-40B4-BE49-F238E27FC236}">
                <a16:creationId xmlns:a16="http://schemas.microsoft.com/office/drawing/2014/main" id="{FECB8255-1B5A-406B-85E9-A70E06517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2CEED-0784-4C45-BBC1-D34A49C2D8E2}"/>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8704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D957-A163-4892-87BB-E2922D564C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B15B53-D79A-4DB4-81C5-777B31D06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79AAAD-483D-4C65-BE44-0318DAB8EF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8B5BFA-2140-42BD-B8D1-EC81CCDCD1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D82BA6-524F-492E-A427-9982A0EF2F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C413FF-E4F8-48DF-A434-B48B898432A4}"/>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8" name="Footer Placeholder 7">
            <a:extLst>
              <a:ext uri="{FF2B5EF4-FFF2-40B4-BE49-F238E27FC236}">
                <a16:creationId xmlns:a16="http://schemas.microsoft.com/office/drawing/2014/main" id="{98F48857-BD46-4DEA-8ACE-5E2C741B0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581B62-280A-4546-8C57-D4BEDB1E7A67}"/>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358531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67C9-EACE-475E-919A-B1900EC5B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B39670-2A5D-45EC-87C4-6DE1BD689ACC}"/>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4" name="Footer Placeholder 3">
            <a:extLst>
              <a:ext uri="{FF2B5EF4-FFF2-40B4-BE49-F238E27FC236}">
                <a16:creationId xmlns:a16="http://schemas.microsoft.com/office/drawing/2014/main" id="{10D9BD2E-D41E-42E8-9C3A-631108646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FC8A8-99C6-4636-A807-82345A7117EA}"/>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64300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1EC63-9647-40BD-AE09-07865E9E3E43}"/>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3" name="Footer Placeholder 2">
            <a:extLst>
              <a:ext uri="{FF2B5EF4-FFF2-40B4-BE49-F238E27FC236}">
                <a16:creationId xmlns:a16="http://schemas.microsoft.com/office/drawing/2014/main" id="{D4016E73-8AB7-4958-B2D9-0B5821DEF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3FE03-7EDB-4964-88AA-4D319DE21F12}"/>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67336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212F-64F1-49AF-B0CD-5F49FB52F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01C6E-432A-48A5-997C-F1593B25E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B3E13-5242-4B19-A31F-8D1A2A0EC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36EE05-B6CC-48BB-9A4D-FFC55D301732}"/>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6" name="Footer Placeholder 5">
            <a:extLst>
              <a:ext uri="{FF2B5EF4-FFF2-40B4-BE49-F238E27FC236}">
                <a16:creationId xmlns:a16="http://schemas.microsoft.com/office/drawing/2014/main" id="{14C1B030-62AF-4146-BEDE-09D6CFAC7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463E0-EEE4-4BFC-BE0B-FCA8D1F2C745}"/>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221630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ACF5-24B9-48D2-8B81-10BCEFB36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729562-0D30-40C0-8DFD-25A1ED95D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03DBE4-6571-413D-8B92-F5358506F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E19549-9228-47FA-930A-4B1A16D23B4C}"/>
              </a:ext>
            </a:extLst>
          </p:cNvPr>
          <p:cNvSpPr>
            <a:spLocks noGrp="1"/>
          </p:cNvSpPr>
          <p:nvPr>
            <p:ph type="dt" sz="half" idx="10"/>
          </p:nvPr>
        </p:nvSpPr>
        <p:spPr/>
        <p:txBody>
          <a:bodyPr/>
          <a:lstStyle/>
          <a:p>
            <a:fld id="{046CB341-B013-43E9-8F41-42D70ADE7B9B}" type="datetimeFigureOut">
              <a:rPr lang="en-US" smtClean="0"/>
              <a:t>2/10/2022</a:t>
            </a:fld>
            <a:endParaRPr lang="en-US"/>
          </a:p>
        </p:txBody>
      </p:sp>
      <p:sp>
        <p:nvSpPr>
          <p:cNvPr id="6" name="Footer Placeholder 5">
            <a:extLst>
              <a:ext uri="{FF2B5EF4-FFF2-40B4-BE49-F238E27FC236}">
                <a16:creationId xmlns:a16="http://schemas.microsoft.com/office/drawing/2014/main" id="{98D61B60-EC40-4CBC-B45D-190814800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80133-AF01-40F4-96C3-3AD1908DCF96}"/>
              </a:ext>
            </a:extLst>
          </p:cNvPr>
          <p:cNvSpPr>
            <a:spLocks noGrp="1"/>
          </p:cNvSpPr>
          <p:nvPr>
            <p:ph type="sldNum" sz="quarter" idx="12"/>
          </p:nvPr>
        </p:nvSpPr>
        <p:spPr/>
        <p:txBody>
          <a:bodyPr/>
          <a:lstStyle/>
          <a:p>
            <a:fld id="{51A75731-221F-4A40-99F4-13BEE5930EA0}" type="slidenum">
              <a:rPr lang="en-US" smtClean="0"/>
              <a:t>‹#›</a:t>
            </a:fld>
            <a:endParaRPr lang="en-US"/>
          </a:p>
        </p:txBody>
      </p:sp>
    </p:spTree>
    <p:extLst>
      <p:ext uri="{BB962C8B-B14F-4D97-AF65-F5344CB8AC3E}">
        <p14:creationId xmlns:p14="http://schemas.microsoft.com/office/powerpoint/2010/main" val="167409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93BCC-D595-4FEC-B9AF-9FEB0E836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17BCAB-C7B3-4E13-9F82-98A6756E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1EF8C-6A9F-4462-9536-824AF38C3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CB341-B013-43E9-8F41-42D70ADE7B9B}" type="datetimeFigureOut">
              <a:rPr lang="en-US" smtClean="0"/>
              <a:t>2/10/2022</a:t>
            </a:fld>
            <a:endParaRPr lang="en-US"/>
          </a:p>
        </p:txBody>
      </p:sp>
      <p:sp>
        <p:nvSpPr>
          <p:cNvPr id="5" name="Footer Placeholder 4">
            <a:extLst>
              <a:ext uri="{FF2B5EF4-FFF2-40B4-BE49-F238E27FC236}">
                <a16:creationId xmlns:a16="http://schemas.microsoft.com/office/drawing/2014/main" id="{F53E6644-6555-4828-ABC3-CAF608C05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DBBE75-0E22-41DC-A5CD-2C610D1A4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5731-221F-4A40-99F4-13BEE5930EA0}" type="slidenum">
              <a:rPr lang="en-US" smtClean="0"/>
              <a:t>‹#›</a:t>
            </a:fld>
            <a:endParaRPr lang="en-US"/>
          </a:p>
        </p:txBody>
      </p:sp>
    </p:spTree>
    <p:extLst>
      <p:ext uri="{BB962C8B-B14F-4D97-AF65-F5344CB8AC3E}">
        <p14:creationId xmlns:p14="http://schemas.microsoft.com/office/powerpoint/2010/main" val="302130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35.bin"/><Relationship Id="rId18" Type="http://schemas.openxmlformats.org/officeDocument/2006/relationships/image" Target="../media/image28.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25.wmf"/><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24.wmf"/><Relationship Id="rId19" Type="http://schemas.openxmlformats.org/officeDocument/2006/relationships/oleObject" Target="../embeddings/oleObject38.bin"/><Relationship Id="rId4" Type="http://schemas.openxmlformats.org/officeDocument/2006/relationships/image" Target="../media/image31.wmf"/><Relationship Id="rId9" Type="http://schemas.openxmlformats.org/officeDocument/2006/relationships/oleObject" Target="../embeddings/oleObject33.bin"/><Relationship Id="rId14" Type="http://schemas.openxmlformats.org/officeDocument/2006/relationships/image" Target="../media/image26.emf"/><Relationship Id="rId22"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45.bin"/><Relationship Id="rId18" Type="http://schemas.openxmlformats.org/officeDocument/2006/relationships/image" Target="../media/image25.wmf"/><Relationship Id="rId26" Type="http://schemas.openxmlformats.org/officeDocument/2006/relationships/image" Target="../media/image29.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22.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24.wmf"/><Relationship Id="rId20" Type="http://schemas.openxmlformats.org/officeDocument/2006/relationships/image" Target="../media/image26.emf"/><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oleObject" Target="../embeddings/oleObject44.bin"/><Relationship Id="rId24" Type="http://schemas.openxmlformats.org/officeDocument/2006/relationships/image" Target="../media/image28.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30.wmf"/><Relationship Id="rId10" Type="http://schemas.openxmlformats.org/officeDocument/2006/relationships/image" Target="../media/image34.wmf"/><Relationship Id="rId19" Type="http://schemas.openxmlformats.org/officeDocument/2006/relationships/oleObject" Target="../embeddings/oleObject48.bin"/><Relationship Id="rId4" Type="http://schemas.openxmlformats.org/officeDocument/2006/relationships/image" Target="../media/image32.wmf"/><Relationship Id="rId9" Type="http://schemas.openxmlformats.org/officeDocument/2006/relationships/oleObject" Target="../embeddings/oleObject43.bin"/><Relationship Id="rId14" Type="http://schemas.openxmlformats.org/officeDocument/2006/relationships/image" Target="../media/image23.wmf"/><Relationship Id="rId22" Type="http://schemas.openxmlformats.org/officeDocument/2006/relationships/image" Target="../media/image27.wmf"/><Relationship Id="rId27" Type="http://schemas.openxmlformats.org/officeDocument/2006/relationships/oleObject" Target="../embeddings/oleObject52.bin"/></Relationships>
</file>

<file path=ppt/slides/_rels/slide1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58.bin"/><Relationship Id="rId18" Type="http://schemas.openxmlformats.org/officeDocument/2006/relationships/image" Target="../media/image28.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25.w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9.vml"/><Relationship Id="rId6" Type="http://schemas.openxmlformats.org/officeDocument/2006/relationships/image" Target="../media/image22.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24.wmf"/><Relationship Id="rId19" Type="http://schemas.openxmlformats.org/officeDocument/2006/relationships/oleObject" Target="../embeddings/oleObject61.bin"/><Relationship Id="rId4" Type="http://schemas.openxmlformats.org/officeDocument/2006/relationships/image" Target="../media/image35.wmf"/><Relationship Id="rId9" Type="http://schemas.openxmlformats.org/officeDocument/2006/relationships/oleObject" Target="../embeddings/oleObject56.bin"/><Relationship Id="rId14" Type="http://schemas.openxmlformats.org/officeDocument/2006/relationships/image" Target="../media/image26.emf"/><Relationship Id="rId22" Type="http://schemas.openxmlformats.org/officeDocument/2006/relationships/image" Target="../media/image3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64.bin"/><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74.bin"/><Relationship Id="rId14" Type="http://schemas.openxmlformats.org/officeDocument/2006/relationships/image" Target="../media/image49.wmf"/></Relationships>
</file>

<file path=ppt/slides/_rels/slide17.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82.bin"/><Relationship Id="rId18" Type="http://schemas.openxmlformats.org/officeDocument/2006/relationships/image" Target="../media/image57.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54.wmf"/><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image" Target="../media/image51.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53.wmf"/><Relationship Id="rId19" Type="http://schemas.openxmlformats.org/officeDocument/2006/relationships/oleObject" Target="../embeddings/oleObject85.bin"/><Relationship Id="rId4" Type="http://schemas.openxmlformats.org/officeDocument/2006/relationships/image" Target="../media/image50.wmf"/><Relationship Id="rId9" Type="http://schemas.openxmlformats.org/officeDocument/2006/relationships/oleObject" Target="../embeddings/oleObject80.bin"/><Relationship Id="rId14" Type="http://schemas.openxmlformats.org/officeDocument/2006/relationships/image" Target="../media/image55.wmf"/></Relationships>
</file>

<file path=ppt/slides/_rels/slide1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0.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8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4.wmf"/></Relationships>
</file>

<file path=ppt/slides/_rels/slide2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9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26.emf"/><Relationship Id="rId20" Type="http://schemas.openxmlformats.org/officeDocument/2006/relationships/image" Target="../media/image28.wmf"/><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oleObject" Target="../embeddings/oleObject22.bin"/><Relationship Id="rId24" Type="http://schemas.openxmlformats.org/officeDocument/2006/relationships/image" Target="../media/image30.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23.wmf"/><Relationship Id="rId19" Type="http://schemas.openxmlformats.org/officeDocument/2006/relationships/oleObject" Target="../embeddings/oleObject26.bin"/><Relationship Id="rId4" Type="http://schemas.openxmlformats.org/officeDocument/2006/relationships/image" Target="../media/image20.wmf"/><Relationship Id="rId9" Type="http://schemas.openxmlformats.org/officeDocument/2006/relationships/oleObject" Target="../embeddings/oleObject21.bin"/><Relationship Id="rId14" Type="http://schemas.openxmlformats.org/officeDocument/2006/relationships/image" Target="../media/image25.wmf"/><Relationship Id="rId22"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088-015A-4FB0-A71B-56E479FBF650}"/>
              </a:ext>
            </a:extLst>
          </p:cNvPr>
          <p:cNvSpPr>
            <a:spLocks noGrp="1"/>
          </p:cNvSpPr>
          <p:nvPr>
            <p:ph type="ctrTitle"/>
          </p:nvPr>
        </p:nvSpPr>
        <p:spPr>
          <a:xfrm>
            <a:off x="1524000" y="1122363"/>
            <a:ext cx="9144000" cy="1846124"/>
          </a:xfrm>
        </p:spPr>
        <p:txBody>
          <a:bodyPr>
            <a:normAutofit/>
          </a:bodyPr>
          <a:lstStyle/>
          <a:p>
            <a:r>
              <a:rPr lang="en-US" sz="4800" dirty="0">
                <a:latin typeface="Arial Black" panose="020B0A04020102020204" pitchFamily="34" charset="0"/>
                <a:cs typeface="Arial" panose="020B0604020202020204" pitchFamily="34" charset="0"/>
              </a:rPr>
              <a:t>ME322: Machine Design</a:t>
            </a:r>
          </a:p>
        </p:txBody>
      </p:sp>
      <p:sp>
        <p:nvSpPr>
          <p:cNvPr id="3" name="Subtitle 2">
            <a:extLst>
              <a:ext uri="{FF2B5EF4-FFF2-40B4-BE49-F238E27FC236}">
                <a16:creationId xmlns:a16="http://schemas.microsoft.com/office/drawing/2014/main" id="{0196BDD4-F975-418B-94EB-7F70F366DFB3}"/>
              </a:ext>
            </a:extLst>
          </p:cNvPr>
          <p:cNvSpPr>
            <a:spLocks noGrp="1"/>
          </p:cNvSpPr>
          <p:nvPr>
            <p:ph type="subTitle" idx="1"/>
          </p:nvPr>
        </p:nvSpPr>
        <p:spPr>
          <a:xfrm>
            <a:off x="1524000" y="3233530"/>
            <a:ext cx="9144000" cy="1060174"/>
          </a:xfrm>
        </p:spPr>
        <p:txBody>
          <a:bodyPr>
            <a:normAutofit/>
          </a:bodyPr>
          <a:lstStyle/>
          <a:p>
            <a:r>
              <a:rPr lang="en-US" sz="4000" dirty="0">
                <a:latin typeface="Arial" panose="020B0604020202020204" pitchFamily="34" charset="0"/>
                <a:cs typeface="Arial" panose="020B0604020202020204" pitchFamily="34" charset="0"/>
              </a:rPr>
              <a:t>Hydrodynamic bearings</a:t>
            </a:r>
          </a:p>
        </p:txBody>
      </p:sp>
      <p:pic>
        <p:nvPicPr>
          <p:cNvPr id="4" name="Picture 3">
            <a:extLst>
              <a:ext uri="{FF2B5EF4-FFF2-40B4-BE49-F238E27FC236}">
                <a16:creationId xmlns:a16="http://schemas.microsoft.com/office/drawing/2014/main" id="{ACCC5706-5FAC-46B0-B0AB-6891A2075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57" y="4462704"/>
            <a:ext cx="2160240" cy="2179189"/>
          </a:xfrm>
          <a:prstGeom prst="rect">
            <a:avLst/>
          </a:prstGeom>
        </p:spPr>
      </p:pic>
      <p:sp>
        <p:nvSpPr>
          <p:cNvPr id="5" name="TextBox 4">
            <a:extLst>
              <a:ext uri="{FF2B5EF4-FFF2-40B4-BE49-F238E27FC236}">
                <a16:creationId xmlns:a16="http://schemas.microsoft.com/office/drawing/2014/main" id="{DCA0BC6E-F3A0-4899-B99F-EA406C923CBA}"/>
              </a:ext>
            </a:extLst>
          </p:cNvPr>
          <p:cNvSpPr txBox="1"/>
          <p:nvPr/>
        </p:nvSpPr>
        <p:spPr>
          <a:xfrm>
            <a:off x="6537875" y="5229134"/>
            <a:ext cx="3624710" cy="584775"/>
          </a:xfrm>
          <a:prstGeom prst="rect">
            <a:avLst/>
          </a:prstGeom>
          <a:noFill/>
        </p:spPr>
        <p:txBody>
          <a:bodyPr wrap="none" rtlCol="0">
            <a:spAutoFit/>
          </a:bodyPr>
          <a:lstStyle/>
          <a:p>
            <a:r>
              <a:rPr lang="en-IN" sz="3200" b="1" dirty="0" err="1">
                <a:latin typeface="Arial" panose="020B0604020202020204" pitchFamily="34" charset="0"/>
                <a:cs typeface="Arial" panose="020B0604020202020204" pitchFamily="34" charset="0"/>
              </a:rPr>
              <a:t>Prof.</a:t>
            </a:r>
            <a:r>
              <a:rPr lang="en-IN" sz="3200" b="1" dirty="0">
                <a:latin typeface="Arial" panose="020B0604020202020204" pitchFamily="34" charset="0"/>
                <a:cs typeface="Arial" panose="020B0604020202020204" pitchFamily="34" charset="0"/>
              </a:rPr>
              <a:t> S. K. </a:t>
            </a:r>
            <a:r>
              <a:rPr lang="en-IN" sz="3200" b="1" dirty="0" err="1">
                <a:latin typeface="Arial" panose="020B0604020202020204" pitchFamily="34" charset="0"/>
                <a:cs typeface="Arial" panose="020B0604020202020204" pitchFamily="34" charset="0"/>
              </a:rPr>
              <a:t>Kakoty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55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0C39-0311-4AFE-B23C-560B283C629F}"/>
              </a:ext>
            </a:extLst>
          </p:cNvPr>
          <p:cNvSpPr>
            <a:spLocks noGrp="1"/>
          </p:cNvSpPr>
          <p:nvPr>
            <p:ph type="title"/>
          </p:nvPr>
        </p:nvSpPr>
        <p:spPr>
          <a:xfrm>
            <a:off x="838200" y="365125"/>
            <a:ext cx="10515600" cy="522771"/>
          </a:xfrm>
        </p:spPr>
        <p:txBody>
          <a:bodyPr>
            <a:normAutofit/>
          </a:bodyPr>
          <a:lstStyle/>
          <a:p>
            <a:r>
              <a:rPr lang="en-US" sz="2400" dirty="0">
                <a:latin typeface="Arial" panose="020B0604020202020204" pitchFamily="34" charset="0"/>
                <a:cs typeface="Arial" panose="020B0604020202020204" pitchFamily="34" charset="0"/>
              </a:rPr>
              <a:t>Table 1: </a:t>
            </a:r>
            <a:r>
              <a:rPr lang="en-US" sz="2400" i="1" dirty="0">
                <a:latin typeface="Arial" panose="020B0604020202020204" pitchFamily="34" charset="0"/>
                <a:cs typeface="Arial" panose="020B0604020202020204" pitchFamily="34" charset="0"/>
              </a:rPr>
              <a:t>Continued</a:t>
            </a:r>
            <a:r>
              <a:rPr lang="en-US" sz="2400" dirty="0">
                <a:latin typeface="Arial" panose="020B0604020202020204" pitchFamily="34" charset="0"/>
                <a:cs typeface="Arial" panose="020B0604020202020204" pitchFamily="34" charset="0"/>
              </a:rPr>
              <a:t>…</a:t>
            </a:r>
          </a:p>
        </p:txBody>
      </p:sp>
      <p:graphicFrame>
        <p:nvGraphicFramePr>
          <p:cNvPr id="8" name="Table 7">
            <a:extLst>
              <a:ext uri="{FF2B5EF4-FFF2-40B4-BE49-F238E27FC236}">
                <a16:creationId xmlns:a16="http://schemas.microsoft.com/office/drawing/2014/main" id="{F3E77E66-1323-44D9-A446-31BDD27CA04F}"/>
              </a:ext>
            </a:extLst>
          </p:cNvPr>
          <p:cNvGraphicFramePr>
            <a:graphicFrameLocks noGrp="1"/>
          </p:cNvGraphicFramePr>
          <p:nvPr>
            <p:extLst>
              <p:ext uri="{D42A27DB-BD31-4B8C-83A1-F6EECF244321}">
                <p14:modId xmlns:p14="http://schemas.microsoft.com/office/powerpoint/2010/main" val="2919449583"/>
              </p:ext>
            </p:extLst>
          </p:nvPr>
        </p:nvGraphicFramePr>
        <p:xfrm>
          <a:off x="2029598" y="834888"/>
          <a:ext cx="7697497" cy="5667741"/>
        </p:xfrm>
        <a:graphic>
          <a:graphicData uri="http://schemas.openxmlformats.org/drawingml/2006/table">
            <a:tbl>
              <a:tblPr firstRow="1" firstCol="1" bandRow="1">
                <a:tableStyleId>{5C22544A-7EE6-4342-B048-85BDC9FD1C3A}</a:tableStyleId>
              </a:tblPr>
              <a:tblGrid>
                <a:gridCol w="855097">
                  <a:extLst>
                    <a:ext uri="{9D8B030D-6E8A-4147-A177-3AD203B41FA5}">
                      <a16:colId xmlns:a16="http://schemas.microsoft.com/office/drawing/2014/main" val="3625361061"/>
                    </a:ext>
                  </a:extLst>
                </a:gridCol>
                <a:gridCol w="855097">
                  <a:extLst>
                    <a:ext uri="{9D8B030D-6E8A-4147-A177-3AD203B41FA5}">
                      <a16:colId xmlns:a16="http://schemas.microsoft.com/office/drawing/2014/main" val="486094855"/>
                    </a:ext>
                  </a:extLst>
                </a:gridCol>
                <a:gridCol w="855097">
                  <a:extLst>
                    <a:ext uri="{9D8B030D-6E8A-4147-A177-3AD203B41FA5}">
                      <a16:colId xmlns:a16="http://schemas.microsoft.com/office/drawing/2014/main" val="1022341051"/>
                    </a:ext>
                  </a:extLst>
                </a:gridCol>
                <a:gridCol w="878259">
                  <a:extLst>
                    <a:ext uri="{9D8B030D-6E8A-4147-A177-3AD203B41FA5}">
                      <a16:colId xmlns:a16="http://schemas.microsoft.com/office/drawing/2014/main" val="2673924214"/>
                    </a:ext>
                  </a:extLst>
                </a:gridCol>
                <a:gridCol w="980661">
                  <a:extLst>
                    <a:ext uri="{9D8B030D-6E8A-4147-A177-3AD203B41FA5}">
                      <a16:colId xmlns:a16="http://schemas.microsoft.com/office/drawing/2014/main" val="1917429863"/>
                    </a:ext>
                  </a:extLst>
                </a:gridCol>
                <a:gridCol w="706371">
                  <a:extLst>
                    <a:ext uri="{9D8B030D-6E8A-4147-A177-3AD203B41FA5}">
                      <a16:colId xmlns:a16="http://schemas.microsoft.com/office/drawing/2014/main" val="3159615150"/>
                    </a:ext>
                  </a:extLst>
                </a:gridCol>
                <a:gridCol w="855097">
                  <a:extLst>
                    <a:ext uri="{9D8B030D-6E8A-4147-A177-3AD203B41FA5}">
                      <a16:colId xmlns:a16="http://schemas.microsoft.com/office/drawing/2014/main" val="682422274"/>
                    </a:ext>
                  </a:extLst>
                </a:gridCol>
                <a:gridCol w="855909">
                  <a:extLst>
                    <a:ext uri="{9D8B030D-6E8A-4147-A177-3AD203B41FA5}">
                      <a16:colId xmlns:a16="http://schemas.microsoft.com/office/drawing/2014/main" val="1829385653"/>
                    </a:ext>
                  </a:extLst>
                </a:gridCol>
                <a:gridCol w="855909">
                  <a:extLst>
                    <a:ext uri="{9D8B030D-6E8A-4147-A177-3AD203B41FA5}">
                      <a16:colId xmlns:a16="http://schemas.microsoft.com/office/drawing/2014/main" val="4004220487"/>
                    </a:ext>
                  </a:extLst>
                </a:gridCol>
              </a:tblGrid>
              <a:tr h="688898">
                <a:tc>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7875217"/>
                  </a:ext>
                </a:extLst>
              </a:tr>
              <a:tr h="384972">
                <a:tc rowSpan="3">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lang="en-IN" sz="1600" dirty="0">
                        <a:effectLst/>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IN" sz="2400" dirty="0">
                          <a:effectLst/>
                          <a:latin typeface="Arial" panose="020B060402020202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0.9</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0.1</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0.0115</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31.62</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0.756</a:t>
                      </a: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0.411</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0.358</a:t>
                      </a:r>
                    </a:p>
                  </a:txBody>
                  <a:tcPr marL="68580" marR="68580" marT="0" marB="0"/>
                </a:tc>
                <a:extLst>
                  <a:ext uri="{0D108BD9-81ED-4DB2-BD59-A6C34878D82A}">
                    <a16:rowId xmlns:a16="http://schemas.microsoft.com/office/drawing/2014/main" val="3412528991"/>
                  </a:ext>
                </a:extLst>
              </a:tr>
              <a:tr h="374841">
                <a:tc vMerge="1">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0.97</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0.03</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a:t>
                      </a: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a:t>
                      </a:r>
                    </a:p>
                  </a:txBody>
                  <a:tcPr marL="68580" marR="68580" marT="0" marB="0"/>
                </a:tc>
                <a:extLst>
                  <a:ext uri="{0D108BD9-81ED-4DB2-BD59-A6C34878D82A}">
                    <a16:rowId xmlns:a16="http://schemas.microsoft.com/office/drawing/2014/main" val="2410520108"/>
                  </a:ext>
                </a:extLst>
              </a:tr>
              <a:tr h="324186">
                <a:tc vMerge="1">
                  <a:txBody>
                    <a:bodyPr/>
                    <a:lstStyle/>
                    <a:p>
                      <a:pPr marL="0" marR="0" algn="ctr">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1.0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gn="ctr">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tc>
                <a:extLst>
                  <a:ext uri="{0D108BD9-81ED-4DB2-BD59-A6C34878D82A}">
                    <a16:rowId xmlns:a16="http://schemas.microsoft.com/office/drawing/2014/main" val="4205310489"/>
                  </a:ext>
                </a:extLst>
              </a:tr>
              <a:tr h="374841">
                <a:tc rowSpan="9">
                  <a:txBody>
                    <a:bodyPr/>
                    <a:lstStyle/>
                    <a:p>
                      <a:pPr marL="0" marR="0" algn="ctr">
                        <a:lnSpc>
                          <a:spcPct val="107000"/>
                        </a:lnSpc>
                        <a:spcBef>
                          <a:spcPts val="0"/>
                        </a:spcBef>
                        <a:spcAft>
                          <a:spcPts val="800"/>
                        </a:spcAft>
                      </a:pPr>
                      <a:endParaRPr lang="en-IN"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800"/>
                        </a:spcAft>
                      </a:pPr>
                      <a:endParaRPr lang="en-IN"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800"/>
                        </a:spcAft>
                      </a:pPr>
                      <a:endParaRPr lang="en-IN"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800"/>
                        </a:spcAft>
                      </a:pPr>
                      <a:endParaRPr lang="en-IN" sz="1600" dirty="0">
                        <a:effectLst/>
                        <a:latin typeface="Arial" panose="020B0604020202020204" pitchFamily="34" charset="0"/>
                        <a:cs typeface="Arial" panose="020B0604020202020204" pitchFamily="34" charset="0"/>
                      </a:endParaRPr>
                    </a:p>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a:t>
                      </a:r>
                    </a:p>
                    <a:p>
                      <a:pPr marL="0" marR="0" algn="ctr">
                        <a:lnSpc>
                          <a:spcPct val="107000"/>
                        </a:lnSpc>
                        <a:spcBef>
                          <a:spcPts val="0"/>
                        </a:spcBef>
                        <a:spcAft>
                          <a:spcPts val="800"/>
                        </a:spcAft>
                      </a:pPr>
                      <a:endParaRPr lang="en-US" sz="1600" dirty="0">
                        <a:effectLst/>
                        <a:latin typeface="Arial" panose="020B060402020202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0515958"/>
                  </a:ext>
                </a:extLst>
              </a:tr>
              <a:tr h="344449">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1.33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79.5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26.4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3.37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0.150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0.540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50017958"/>
                  </a:ext>
                </a:extLst>
              </a:tr>
              <a:tr h="364710">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0.631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74.02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12.8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3.59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0.280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0.529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2273778"/>
                  </a:ext>
                </a:extLst>
              </a:tr>
              <a:tr h="415364">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0.264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63.10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5.79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3.99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0.497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0.484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6901955"/>
                  </a:ext>
                </a:extLst>
              </a:tr>
              <a:tr h="384972">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0.121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50.58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3.22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4.33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0.680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0.415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48804871"/>
                  </a:ext>
                </a:extLst>
              </a:tr>
              <a:tr h="490739">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0.0446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36.24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1.70</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4.62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0.842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0.313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7369246"/>
                  </a:ext>
                </a:extLst>
              </a:tr>
              <a:tr h="463783">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0.0188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26.45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4.74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0.919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0.247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0983474"/>
                  </a:ext>
                </a:extLst>
              </a:tr>
              <a:tr h="392176">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0.00474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15.47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0.514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4.82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0.973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0.152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9996812"/>
                  </a:ext>
                </a:extLst>
              </a:tr>
              <a:tr h="663810">
                <a:tc vMerge="1">
                  <a:txBody>
                    <a:bodyPr/>
                    <a:lstStyle/>
                    <a:p>
                      <a:endParaRPr lang="en-US"/>
                    </a:p>
                  </a:txBody>
                  <a:tcPr/>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5330416"/>
                  </a:ext>
                </a:extLst>
              </a:tr>
            </a:tbl>
          </a:graphicData>
        </a:graphic>
      </p:graphicFrame>
      <p:graphicFrame>
        <p:nvGraphicFramePr>
          <p:cNvPr id="6" name="Object 5">
            <a:extLst>
              <a:ext uri="{FF2B5EF4-FFF2-40B4-BE49-F238E27FC236}">
                <a16:creationId xmlns:a16="http://schemas.microsoft.com/office/drawing/2014/main" id="{8D52D643-9A1F-4AF2-BBF3-165FF84E2941}"/>
              </a:ext>
            </a:extLst>
          </p:cNvPr>
          <p:cNvGraphicFramePr>
            <a:graphicFrameLocks noChangeAspect="1"/>
          </p:cNvGraphicFramePr>
          <p:nvPr>
            <p:extLst>
              <p:ext uri="{D42A27DB-BD31-4B8C-83A1-F6EECF244321}">
                <p14:modId xmlns:p14="http://schemas.microsoft.com/office/powerpoint/2010/main" val="1411803525"/>
              </p:ext>
            </p:extLst>
          </p:nvPr>
        </p:nvGraphicFramePr>
        <p:xfrm>
          <a:off x="7403785" y="2646639"/>
          <a:ext cx="354496" cy="274385"/>
        </p:xfrm>
        <a:graphic>
          <a:graphicData uri="http://schemas.openxmlformats.org/presentationml/2006/ole">
            <mc:AlternateContent xmlns:mc="http://schemas.openxmlformats.org/markup-compatibility/2006">
              <mc:Choice xmlns:v="urn:schemas-microsoft-com:vml" Requires="v">
                <p:oleObj spid="_x0000_s7962" name="Equation" r:id="rId3" imgW="139700" imgH="139700" progId="Equation.DSMT4">
                  <p:embed/>
                </p:oleObj>
              </mc:Choice>
              <mc:Fallback>
                <p:oleObj name="Equation" r:id="rId3" imgW="139700" imgH="139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785" y="2646639"/>
                        <a:ext cx="354496" cy="274385"/>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4FA12F11-3AFE-4AA2-A5D9-574AE2E3448E}"/>
              </a:ext>
            </a:extLst>
          </p:cNvPr>
          <p:cNvGraphicFramePr>
            <a:graphicFrameLocks noChangeAspect="1"/>
          </p:cNvGraphicFramePr>
          <p:nvPr>
            <p:extLst>
              <p:ext uri="{D42A27DB-BD31-4B8C-83A1-F6EECF244321}">
                <p14:modId xmlns:p14="http://schemas.microsoft.com/office/powerpoint/2010/main" val="3669488976"/>
              </p:ext>
            </p:extLst>
          </p:nvPr>
        </p:nvGraphicFramePr>
        <p:xfrm>
          <a:off x="2254626" y="890707"/>
          <a:ext cx="420557" cy="571958"/>
        </p:xfrm>
        <a:graphic>
          <a:graphicData uri="http://schemas.openxmlformats.org/presentationml/2006/ole">
            <mc:AlternateContent xmlns:mc="http://schemas.openxmlformats.org/markup-compatibility/2006">
              <mc:Choice xmlns:v="urn:schemas-microsoft-com:vml" Requires="v">
                <p:oleObj spid="_x0000_s7963" name="Equation" r:id="rId5" imgW="317160" imgH="431640" progId="Equation.DSMT4">
                  <p:embed/>
                </p:oleObj>
              </mc:Choice>
              <mc:Fallback>
                <p:oleObj name="Equation" r:id="rId5" imgW="317160" imgH="431640" progId="Equation.DSMT4">
                  <p:embed/>
                  <p:pic>
                    <p:nvPicPr>
                      <p:cNvPr id="7" name="Object 6">
                        <a:extLst>
                          <a:ext uri="{FF2B5EF4-FFF2-40B4-BE49-F238E27FC236}">
                            <a16:creationId xmlns:a16="http://schemas.microsoft.com/office/drawing/2014/main" id="{E1B401D7-6DE5-4271-86A1-938D054555E4}"/>
                          </a:ext>
                        </a:extLst>
                      </p:cNvPr>
                      <p:cNvPicPr/>
                      <p:nvPr/>
                    </p:nvPicPr>
                    <p:blipFill>
                      <a:blip r:embed="rId6"/>
                      <a:stretch>
                        <a:fillRect/>
                      </a:stretch>
                    </p:blipFill>
                    <p:spPr>
                      <a:xfrm>
                        <a:off x="2254626" y="890707"/>
                        <a:ext cx="420557" cy="57195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95B6877-DFA0-4410-A308-5A56F074B6E0}"/>
              </a:ext>
            </a:extLst>
          </p:cNvPr>
          <p:cNvGraphicFramePr>
            <a:graphicFrameLocks noChangeAspect="1"/>
          </p:cNvGraphicFramePr>
          <p:nvPr>
            <p:extLst>
              <p:ext uri="{D42A27DB-BD31-4B8C-83A1-F6EECF244321}">
                <p14:modId xmlns:p14="http://schemas.microsoft.com/office/powerpoint/2010/main" val="4217365699"/>
              </p:ext>
            </p:extLst>
          </p:nvPr>
        </p:nvGraphicFramePr>
        <p:xfrm>
          <a:off x="3151924" y="1038470"/>
          <a:ext cx="301417" cy="331559"/>
        </p:xfrm>
        <a:graphic>
          <a:graphicData uri="http://schemas.openxmlformats.org/presentationml/2006/ole">
            <mc:AlternateContent xmlns:mc="http://schemas.openxmlformats.org/markup-compatibility/2006">
              <mc:Choice xmlns:v="urn:schemas-microsoft-com:vml" Requires="v">
                <p:oleObj spid="_x0000_s7964" name="Equation" r:id="rId7" imgW="126720" imgH="139680" progId="Equation.DSMT4">
                  <p:embed/>
                </p:oleObj>
              </mc:Choice>
              <mc:Fallback>
                <p:oleObj name="Equation" r:id="rId7" imgW="126720" imgH="139680" progId="Equation.DSMT4">
                  <p:embed/>
                  <p:pic>
                    <p:nvPicPr>
                      <p:cNvPr id="8" name="Object 7">
                        <a:extLst>
                          <a:ext uri="{FF2B5EF4-FFF2-40B4-BE49-F238E27FC236}">
                            <a16:creationId xmlns:a16="http://schemas.microsoft.com/office/drawing/2014/main" id="{68F642FF-B385-4E64-BB3D-37737269DBF3}"/>
                          </a:ext>
                        </a:extLst>
                      </p:cNvPr>
                      <p:cNvPicPr/>
                      <p:nvPr/>
                    </p:nvPicPr>
                    <p:blipFill>
                      <a:blip r:embed="rId8"/>
                      <a:stretch>
                        <a:fillRect/>
                      </a:stretch>
                    </p:blipFill>
                    <p:spPr>
                      <a:xfrm>
                        <a:off x="3151924" y="1038470"/>
                        <a:ext cx="301417" cy="33155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5794643-3736-4F93-B575-3A0C1558BE34}"/>
              </a:ext>
            </a:extLst>
          </p:cNvPr>
          <p:cNvGraphicFramePr>
            <a:graphicFrameLocks noChangeAspect="1"/>
          </p:cNvGraphicFramePr>
          <p:nvPr>
            <p:extLst>
              <p:ext uri="{D42A27DB-BD31-4B8C-83A1-F6EECF244321}">
                <p14:modId xmlns:p14="http://schemas.microsoft.com/office/powerpoint/2010/main" val="2494344365"/>
              </p:ext>
            </p:extLst>
          </p:nvPr>
        </p:nvGraphicFramePr>
        <p:xfrm>
          <a:off x="3930083" y="844826"/>
          <a:ext cx="544886" cy="686153"/>
        </p:xfrm>
        <a:graphic>
          <a:graphicData uri="http://schemas.openxmlformats.org/presentationml/2006/ole">
            <mc:AlternateContent xmlns:mc="http://schemas.openxmlformats.org/markup-compatibility/2006">
              <mc:Choice xmlns:v="urn:schemas-microsoft-com:vml" Requires="v">
                <p:oleObj spid="_x0000_s7965" name="Equation" r:id="rId9" imgW="342720" imgH="431640" progId="Equation.DSMT4">
                  <p:embed/>
                </p:oleObj>
              </mc:Choice>
              <mc:Fallback>
                <p:oleObj name="Equation" r:id="rId9" imgW="342720" imgH="431640" progId="Equation.DSMT4">
                  <p:embed/>
                  <p:pic>
                    <p:nvPicPr>
                      <p:cNvPr id="9" name="Object 8">
                        <a:extLst>
                          <a:ext uri="{FF2B5EF4-FFF2-40B4-BE49-F238E27FC236}">
                            <a16:creationId xmlns:a16="http://schemas.microsoft.com/office/drawing/2014/main" id="{B95DF02A-D637-46AA-ADD4-DA16316B177F}"/>
                          </a:ext>
                        </a:extLst>
                      </p:cNvPr>
                      <p:cNvPicPr/>
                      <p:nvPr/>
                    </p:nvPicPr>
                    <p:blipFill>
                      <a:blip r:embed="rId10"/>
                      <a:stretch>
                        <a:fillRect/>
                      </a:stretch>
                    </p:blipFill>
                    <p:spPr>
                      <a:xfrm>
                        <a:off x="3930083" y="844826"/>
                        <a:ext cx="544886" cy="68615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C595B032-38B7-438B-8723-ADF02706025D}"/>
              </a:ext>
            </a:extLst>
          </p:cNvPr>
          <p:cNvGraphicFramePr>
            <a:graphicFrameLocks noChangeAspect="1"/>
          </p:cNvGraphicFramePr>
          <p:nvPr>
            <p:extLst>
              <p:ext uri="{D42A27DB-BD31-4B8C-83A1-F6EECF244321}">
                <p14:modId xmlns:p14="http://schemas.microsoft.com/office/powerpoint/2010/main" val="2731425534"/>
              </p:ext>
            </p:extLst>
          </p:nvPr>
        </p:nvGraphicFramePr>
        <p:xfrm>
          <a:off x="4925207" y="1057801"/>
          <a:ext cx="230734" cy="293662"/>
        </p:xfrm>
        <a:graphic>
          <a:graphicData uri="http://schemas.openxmlformats.org/presentationml/2006/ole">
            <mc:AlternateContent xmlns:mc="http://schemas.openxmlformats.org/markup-compatibility/2006">
              <mc:Choice xmlns:v="urn:schemas-microsoft-com:vml" Requires="v">
                <p:oleObj spid="_x0000_s7966" name="Equation" r:id="rId11" imgW="139680" imgH="177480" progId="Equation.DSMT4">
                  <p:embed/>
                </p:oleObj>
              </mc:Choice>
              <mc:Fallback>
                <p:oleObj name="Equation" r:id="rId11" imgW="139680" imgH="177480" progId="Equation.DSMT4">
                  <p:embed/>
                  <p:pic>
                    <p:nvPicPr>
                      <p:cNvPr id="10" name="Object 9">
                        <a:extLst>
                          <a:ext uri="{FF2B5EF4-FFF2-40B4-BE49-F238E27FC236}">
                            <a16:creationId xmlns:a16="http://schemas.microsoft.com/office/drawing/2014/main" id="{54B612C1-AE96-4641-B9A9-E25919AA3528}"/>
                          </a:ext>
                        </a:extLst>
                      </p:cNvPr>
                      <p:cNvPicPr/>
                      <p:nvPr/>
                    </p:nvPicPr>
                    <p:blipFill>
                      <a:blip r:embed="rId12"/>
                      <a:stretch>
                        <a:fillRect/>
                      </a:stretch>
                    </p:blipFill>
                    <p:spPr>
                      <a:xfrm>
                        <a:off x="4925207" y="1057801"/>
                        <a:ext cx="230734" cy="29366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D7ECE24-7830-41C3-823F-EC229AAEFC8F}"/>
              </a:ext>
            </a:extLst>
          </p:cNvPr>
          <p:cNvGraphicFramePr>
            <a:graphicFrameLocks noChangeAspect="1"/>
          </p:cNvGraphicFramePr>
          <p:nvPr>
            <p:extLst>
              <p:ext uri="{D42A27DB-BD31-4B8C-83A1-F6EECF244321}">
                <p14:modId xmlns:p14="http://schemas.microsoft.com/office/powerpoint/2010/main" val="4123735202"/>
              </p:ext>
            </p:extLst>
          </p:nvPr>
        </p:nvGraphicFramePr>
        <p:xfrm>
          <a:off x="5839552" y="990730"/>
          <a:ext cx="328613" cy="427037"/>
        </p:xfrm>
        <a:graphic>
          <a:graphicData uri="http://schemas.openxmlformats.org/presentationml/2006/ole">
            <mc:AlternateContent xmlns:mc="http://schemas.openxmlformats.org/markup-compatibility/2006">
              <mc:Choice xmlns:v="urn:schemas-microsoft-com:vml" Requires="v">
                <p:oleObj spid="_x0000_s7967" name="Equation" r:id="rId13" imgW="329248" imgH="426851" progId="Equation.DSMT4">
                  <p:embed/>
                </p:oleObj>
              </mc:Choice>
              <mc:Fallback>
                <p:oleObj name="Equation" r:id="rId13" imgW="329248" imgH="426851" progId="Equation.DSMT4">
                  <p:embed/>
                  <p:pic>
                    <p:nvPicPr>
                      <p:cNvPr id="11" name="Object 10">
                        <a:extLst>
                          <a:ext uri="{FF2B5EF4-FFF2-40B4-BE49-F238E27FC236}">
                            <a16:creationId xmlns:a16="http://schemas.microsoft.com/office/drawing/2014/main" id="{3826B469-EB23-413C-BDD1-42741DAD5FBD}"/>
                          </a:ext>
                        </a:extLst>
                      </p:cNvPr>
                      <p:cNvPicPr/>
                      <p:nvPr/>
                    </p:nvPicPr>
                    <p:blipFill>
                      <a:blip r:embed="rId14"/>
                      <a:stretch>
                        <a:fillRect/>
                      </a:stretch>
                    </p:blipFill>
                    <p:spPr>
                      <a:xfrm>
                        <a:off x="5839552" y="990730"/>
                        <a:ext cx="328613" cy="42703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CCF7C3D8-C842-48AF-AEDC-C81635796B48}"/>
              </a:ext>
            </a:extLst>
          </p:cNvPr>
          <p:cNvGraphicFramePr>
            <a:graphicFrameLocks noChangeAspect="1"/>
          </p:cNvGraphicFramePr>
          <p:nvPr>
            <p:extLst>
              <p:ext uri="{D42A27DB-BD31-4B8C-83A1-F6EECF244321}">
                <p14:modId xmlns:p14="http://schemas.microsoft.com/office/powerpoint/2010/main" val="3864429000"/>
              </p:ext>
            </p:extLst>
          </p:nvPr>
        </p:nvGraphicFramePr>
        <p:xfrm>
          <a:off x="6507271" y="887072"/>
          <a:ext cx="589656" cy="607524"/>
        </p:xfrm>
        <a:graphic>
          <a:graphicData uri="http://schemas.openxmlformats.org/presentationml/2006/ole">
            <mc:AlternateContent xmlns:mc="http://schemas.openxmlformats.org/markup-compatibility/2006">
              <mc:Choice xmlns:v="urn:schemas-microsoft-com:vml" Requires="v">
                <p:oleObj spid="_x0000_s7968" name="Equation" r:id="rId15" imgW="419040" imgH="431640" progId="Equation.DSMT4">
                  <p:embed/>
                </p:oleObj>
              </mc:Choice>
              <mc:Fallback>
                <p:oleObj name="Equation" r:id="rId15" imgW="419040" imgH="431640" progId="Equation.DSMT4">
                  <p:embed/>
                  <p:pic>
                    <p:nvPicPr>
                      <p:cNvPr id="12" name="Object 11">
                        <a:extLst>
                          <a:ext uri="{FF2B5EF4-FFF2-40B4-BE49-F238E27FC236}">
                            <a16:creationId xmlns:a16="http://schemas.microsoft.com/office/drawing/2014/main" id="{55BB8AF2-6C6F-4C1D-AD77-FB3DEE481991}"/>
                          </a:ext>
                        </a:extLst>
                      </p:cNvPr>
                      <p:cNvPicPr/>
                      <p:nvPr/>
                    </p:nvPicPr>
                    <p:blipFill>
                      <a:blip r:embed="rId16"/>
                      <a:stretch>
                        <a:fillRect/>
                      </a:stretch>
                    </p:blipFill>
                    <p:spPr>
                      <a:xfrm>
                        <a:off x="6507271" y="887072"/>
                        <a:ext cx="589656" cy="607524"/>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43CF8001-E18B-4EBE-9F17-D9DFF1F8AEAC}"/>
              </a:ext>
            </a:extLst>
          </p:cNvPr>
          <p:cNvGraphicFramePr>
            <a:graphicFrameLocks noChangeAspect="1"/>
          </p:cNvGraphicFramePr>
          <p:nvPr>
            <p:extLst>
              <p:ext uri="{D42A27DB-BD31-4B8C-83A1-F6EECF244321}">
                <p14:modId xmlns:p14="http://schemas.microsoft.com/office/powerpoint/2010/main" val="3530410766"/>
              </p:ext>
            </p:extLst>
          </p:nvPr>
        </p:nvGraphicFramePr>
        <p:xfrm>
          <a:off x="7251957" y="884139"/>
          <a:ext cx="658152" cy="607525"/>
        </p:xfrm>
        <a:graphic>
          <a:graphicData uri="http://schemas.openxmlformats.org/presentationml/2006/ole">
            <mc:AlternateContent xmlns:mc="http://schemas.openxmlformats.org/markup-compatibility/2006">
              <mc:Choice xmlns:v="urn:schemas-microsoft-com:vml" Requires="v">
                <p:oleObj spid="_x0000_s7969" name="Equation" r:id="rId17" imgW="495000" imgH="457200" progId="Equation.DSMT4">
                  <p:embed/>
                </p:oleObj>
              </mc:Choice>
              <mc:Fallback>
                <p:oleObj name="Equation" r:id="rId17" imgW="495000" imgH="457200" progId="Equation.DSMT4">
                  <p:embed/>
                  <p:pic>
                    <p:nvPicPr>
                      <p:cNvPr id="13" name="Object 12">
                        <a:extLst>
                          <a:ext uri="{FF2B5EF4-FFF2-40B4-BE49-F238E27FC236}">
                            <a16:creationId xmlns:a16="http://schemas.microsoft.com/office/drawing/2014/main" id="{32EB6B34-8C5B-46EB-BFE2-387E922950F1}"/>
                          </a:ext>
                        </a:extLst>
                      </p:cNvPr>
                      <p:cNvPicPr/>
                      <p:nvPr/>
                    </p:nvPicPr>
                    <p:blipFill>
                      <a:blip r:embed="rId18"/>
                      <a:stretch>
                        <a:fillRect/>
                      </a:stretch>
                    </p:blipFill>
                    <p:spPr>
                      <a:xfrm>
                        <a:off x="7251957" y="884139"/>
                        <a:ext cx="658152" cy="607525"/>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DD1ADD4F-0134-43BF-B1E4-41EDF47FBBD9}"/>
              </a:ext>
            </a:extLst>
          </p:cNvPr>
          <p:cNvGraphicFramePr>
            <a:graphicFrameLocks noChangeAspect="1"/>
          </p:cNvGraphicFramePr>
          <p:nvPr>
            <p:extLst>
              <p:ext uri="{D42A27DB-BD31-4B8C-83A1-F6EECF244321}">
                <p14:modId xmlns:p14="http://schemas.microsoft.com/office/powerpoint/2010/main" val="1707210589"/>
              </p:ext>
            </p:extLst>
          </p:nvPr>
        </p:nvGraphicFramePr>
        <p:xfrm>
          <a:off x="8238723" y="917211"/>
          <a:ext cx="473223" cy="587449"/>
        </p:xfrm>
        <a:graphic>
          <a:graphicData uri="http://schemas.openxmlformats.org/presentationml/2006/ole">
            <mc:AlternateContent xmlns:mc="http://schemas.openxmlformats.org/markup-compatibility/2006">
              <mc:Choice xmlns:v="urn:schemas-microsoft-com:vml" Requires="v">
                <p:oleObj spid="_x0000_s7970" name="Equation" r:id="rId19" imgW="368280" imgH="457200" progId="Equation.DSMT4">
                  <p:embed/>
                </p:oleObj>
              </mc:Choice>
              <mc:Fallback>
                <p:oleObj name="Equation" r:id="rId19" imgW="368280" imgH="457200" progId="Equation.DSMT4">
                  <p:embed/>
                  <p:pic>
                    <p:nvPicPr>
                      <p:cNvPr id="14" name="Object 13">
                        <a:extLst>
                          <a:ext uri="{FF2B5EF4-FFF2-40B4-BE49-F238E27FC236}">
                            <a16:creationId xmlns:a16="http://schemas.microsoft.com/office/drawing/2014/main" id="{17320D8E-CC45-47C0-AE01-7D73788A1613}"/>
                          </a:ext>
                        </a:extLst>
                      </p:cNvPr>
                      <p:cNvPicPr/>
                      <p:nvPr/>
                    </p:nvPicPr>
                    <p:blipFill>
                      <a:blip r:embed="rId20"/>
                      <a:stretch>
                        <a:fillRect/>
                      </a:stretch>
                    </p:blipFill>
                    <p:spPr>
                      <a:xfrm>
                        <a:off x="8238723" y="917211"/>
                        <a:ext cx="473223" cy="587449"/>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2D46C61-60CC-4C40-8375-B660846051E1}"/>
              </a:ext>
            </a:extLst>
          </p:cNvPr>
          <p:cNvGraphicFramePr>
            <a:graphicFrameLocks noChangeAspect="1"/>
          </p:cNvGraphicFramePr>
          <p:nvPr>
            <p:extLst>
              <p:ext uri="{D42A27DB-BD31-4B8C-83A1-F6EECF244321}">
                <p14:modId xmlns:p14="http://schemas.microsoft.com/office/powerpoint/2010/main" val="2673780548"/>
              </p:ext>
            </p:extLst>
          </p:nvPr>
        </p:nvGraphicFramePr>
        <p:xfrm>
          <a:off x="8968799" y="833070"/>
          <a:ext cx="658153" cy="658153"/>
        </p:xfrm>
        <a:graphic>
          <a:graphicData uri="http://schemas.openxmlformats.org/presentationml/2006/ole">
            <mc:AlternateContent xmlns:mc="http://schemas.openxmlformats.org/markup-compatibility/2006">
              <mc:Choice xmlns:v="urn:schemas-microsoft-com:vml" Requires="v">
                <p:oleObj spid="_x0000_s7971" name="Equation" r:id="rId21" imgW="482400" imgH="482400" progId="Equation.DSMT4">
                  <p:embed/>
                </p:oleObj>
              </mc:Choice>
              <mc:Fallback>
                <p:oleObj name="Equation" r:id="rId21" imgW="482400" imgH="482400" progId="Equation.DSMT4">
                  <p:embed/>
                  <p:pic>
                    <p:nvPicPr>
                      <p:cNvPr id="15" name="Object 14">
                        <a:extLst>
                          <a:ext uri="{FF2B5EF4-FFF2-40B4-BE49-F238E27FC236}">
                            <a16:creationId xmlns:a16="http://schemas.microsoft.com/office/drawing/2014/main" id="{1C50EAC2-2793-48FE-A82F-3919270EE2B8}"/>
                          </a:ext>
                        </a:extLst>
                      </p:cNvPr>
                      <p:cNvPicPr/>
                      <p:nvPr/>
                    </p:nvPicPr>
                    <p:blipFill>
                      <a:blip r:embed="rId22"/>
                      <a:stretch>
                        <a:fillRect/>
                      </a:stretch>
                    </p:blipFill>
                    <p:spPr>
                      <a:xfrm>
                        <a:off x="8968799" y="833070"/>
                        <a:ext cx="658153" cy="658153"/>
                      </a:xfrm>
                      <a:prstGeom prst="rect">
                        <a:avLst/>
                      </a:prstGeom>
                    </p:spPr>
                  </p:pic>
                </p:oleObj>
              </mc:Fallback>
            </mc:AlternateContent>
          </a:graphicData>
        </a:graphic>
      </p:graphicFrame>
    </p:spTree>
    <p:extLst>
      <p:ext uri="{BB962C8B-B14F-4D97-AF65-F5344CB8AC3E}">
        <p14:creationId xmlns:p14="http://schemas.microsoft.com/office/powerpoint/2010/main" val="336990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06D1F5-64B6-4A2F-B132-C897D942D71A}"/>
              </a:ext>
            </a:extLst>
          </p:cNvPr>
          <p:cNvSpPr>
            <a:spLocks noGrp="1"/>
          </p:cNvSpPr>
          <p:nvPr>
            <p:ph type="title"/>
          </p:nvPr>
        </p:nvSpPr>
        <p:spPr>
          <a:xfrm>
            <a:off x="838200" y="365125"/>
            <a:ext cx="10515600" cy="522771"/>
          </a:xfrm>
        </p:spPr>
        <p:txBody>
          <a:bodyPr>
            <a:normAutofit/>
          </a:bodyPr>
          <a:lstStyle/>
          <a:p>
            <a:r>
              <a:rPr lang="en-US" sz="2400" dirty="0">
                <a:latin typeface="Arial" panose="020B0604020202020204" pitchFamily="34" charset="0"/>
                <a:cs typeface="Arial" panose="020B0604020202020204" pitchFamily="34" charset="0"/>
              </a:rPr>
              <a:t>Table 1: </a:t>
            </a:r>
            <a:r>
              <a:rPr lang="en-US" sz="2400" i="1" dirty="0">
                <a:latin typeface="Arial" panose="020B0604020202020204" pitchFamily="34" charset="0"/>
                <a:cs typeface="Arial" panose="020B0604020202020204" pitchFamily="34" charset="0"/>
              </a:rPr>
              <a:t>Continued</a:t>
            </a:r>
            <a:r>
              <a:rPr lang="en-US" sz="24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EA0C8615-4EBB-4421-B15A-9B093CDB9720}"/>
              </a:ext>
            </a:extLst>
          </p:cNvPr>
          <p:cNvGraphicFramePr>
            <a:graphicFrameLocks noGrp="1"/>
          </p:cNvGraphicFramePr>
          <p:nvPr>
            <p:extLst>
              <p:ext uri="{D42A27DB-BD31-4B8C-83A1-F6EECF244321}">
                <p14:modId xmlns:p14="http://schemas.microsoft.com/office/powerpoint/2010/main" val="4010637758"/>
              </p:ext>
            </p:extLst>
          </p:nvPr>
        </p:nvGraphicFramePr>
        <p:xfrm>
          <a:off x="2036640" y="834885"/>
          <a:ext cx="7584439" cy="5806056"/>
        </p:xfrm>
        <a:graphic>
          <a:graphicData uri="http://schemas.openxmlformats.org/drawingml/2006/table">
            <a:tbl>
              <a:tblPr firstRow="1" firstCol="1" bandRow="1">
                <a:tableStyleId>{5C22544A-7EE6-4342-B048-85BDC9FD1C3A}</a:tableStyleId>
              </a:tblPr>
              <a:tblGrid>
                <a:gridCol w="842538">
                  <a:extLst>
                    <a:ext uri="{9D8B030D-6E8A-4147-A177-3AD203B41FA5}">
                      <a16:colId xmlns:a16="http://schemas.microsoft.com/office/drawing/2014/main" val="3022189153"/>
                    </a:ext>
                  </a:extLst>
                </a:gridCol>
                <a:gridCol w="842538">
                  <a:extLst>
                    <a:ext uri="{9D8B030D-6E8A-4147-A177-3AD203B41FA5}">
                      <a16:colId xmlns:a16="http://schemas.microsoft.com/office/drawing/2014/main" val="2729701720"/>
                    </a:ext>
                  </a:extLst>
                </a:gridCol>
                <a:gridCol w="842538">
                  <a:extLst>
                    <a:ext uri="{9D8B030D-6E8A-4147-A177-3AD203B41FA5}">
                      <a16:colId xmlns:a16="http://schemas.microsoft.com/office/drawing/2014/main" val="2181658962"/>
                    </a:ext>
                  </a:extLst>
                </a:gridCol>
                <a:gridCol w="975155">
                  <a:extLst>
                    <a:ext uri="{9D8B030D-6E8A-4147-A177-3AD203B41FA5}">
                      <a16:colId xmlns:a16="http://schemas.microsoft.com/office/drawing/2014/main" val="3619623105"/>
                    </a:ext>
                  </a:extLst>
                </a:gridCol>
                <a:gridCol w="795130">
                  <a:extLst>
                    <a:ext uri="{9D8B030D-6E8A-4147-A177-3AD203B41FA5}">
                      <a16:colId xmlns:a16="http://schemas.microsoft.com/office/drawing/2014/main" val="4194422696"/>
                    </a:ext>
                  </a:extLst>
                </a:gridCol>
                <a:gridCol w="757328">
                  <a:extLst>
                    <a:ext uri="{9D8B030D-6E8A-4147-A177-3AD203B41FA5}">
                      <a16:colId xmlns:a16="http://schemas.microsoft.com/office/drawing/2014/main" val="591229234"/>
                    </a:ext>
                  </a:extLst>
                </a:gridCol>
                <a:gridCol w="842538">
                  <a:extLst>
                    <a:ext uri="{9D8B030D-6E8A-4147-A177-3AD203B41FA5}">
                      <a16:colId xmlns:a16="http://schemas.microsoft.com/office/drawing/2014/main" val="1096975678"/>
                    </a:ext>
                  </a:extLst>
                </a:gridCol>
                <a:gridCol w="843337">
                  <a:extLst>
                    <a:ext uri="{9D8B030D-6E8A-4147-A177-3AD203B41FA5}">
                      <a16:colId xmlns:a16="http://schemas.microsoft.com/office/drawing/2014/main" val="1439405092"/>
                    </a:ext>
                  </a:extLst>
                </a:gridCol>
                <a:gridCol w="843337">
                  <a:extLst>
                    <a:ext uri="{9D8B030D-6E8A-4147-A177-3AD203B41FA5}">
                      <a16:colId xmlns:a16="http://schemas.microsoft.com/office/drawing/2014/main" val="3850732418"/>
                    </a:ext>
                  </a:extLst>
                </a:gridCol>
              </a:tblGrid>
              <a:tr h="675861">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9919176"/>
                  </a:ext>
                </a:extLst>
              </a:tr>
              <a:tr h="417347">
                <a:tc rowSpan="9">
                  <a:txBody>
                    <a:bodyPr/>
                    <a:lstStyle/>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(88.5)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6926462"/>
                  </a:ext>
                </a:extLst>
              </a:tr>
              <a:tr h="401889">
                <a:tc vMerge="1">
                  <a:txBody>
                    <a:bodyPr/>
                    <a:lstStyle/>
                    <a:p>
                      <a:endParaRPr lang="en-US"/>
                    </a:p>
                  </a:txBody>
                  <a:tcPr/>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4.31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81.62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85.6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3.43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0.173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0.523</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8753772"/>
                  </a:ext>
                </a:extLst>
              </a:tr>
              <a:tr h="448261">
                <a:tc vMerge="1">
                  <a:txBody>
                    <a:bodyPr/>
                    <a:lstStyle/>
                    <a:p>
                      <a:endParaRPr lang="en-US"/>
                    </a:p>
                  </a:txBody>
                  <a:tcPr/>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0.8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2.03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74.94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3.72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0.318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0.506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4278165"/>
                  </a:ext>
                </a:extLst>
              </a:tr>
              <a:tr h="386432">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0.779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61.45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17.0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4.29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0.552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0.441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5883470"/>
                  </a:ext>
                </a:extLst>
              </a:tr>
              <a:tr h="370975">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0.319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48.14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8.10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4.85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0.730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0.365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54971877"/>
                  </a:ext>
                </a:extLst>
              </a:tr>
              <a:tr h="479176">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0.0923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33.31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3.26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5.41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0.874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0.267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0526099"/>
                  </a:ext>
                </a:extLst>
              </a:tr>
              <a:tr h="386432">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0.0313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23.66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1.60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5.69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0.939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31485614"/>
                  </a:ext>
                </a:extLst>
              </a:tr>
              <a:tr h="386432">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0.00609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13.75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0.610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5.88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0.980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0.126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2392559"/>
                  </a:ext>
                </a:extLst>
              </a:tr>
              <a:tr h="384811">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2061625"/>
                  </a:ext>
                </a:extLst>
              </a:tr>
              <a:tr h="347788">
                <a:tc rowSpan="4">
                  <a:txBody>
                    <a:bodyPr/>
                    <a:lstStyle/>
                    <a:p>
                      <a:pPr marL="0" marR="0" algn="just">
                        <a:lnSpc>
                          <a:spcPct val="107000"/>
                        </a:lnSpc>
                        <a:spcBef>
                          <a:spcPts val="0"/>
                        </a:spcBef>
                        <a:spcAft>
                          <a:spcPts val="800"/>
                        </a:spcAft>
                      </a:pPr>
                      <a:r>
                        <a:rPr lang="en-IN" sz="1100">
                          <a:effectLst/>
                        </a:rPr>
                        <a:t> </a:t>
                      </a:r>
                      <a:endParaRPr lang="en-US" sz="1100">
                        <a:effectLst/>
                      </a:endParaRPr>
                    </a:p>
                    <a:p>
                      <a:pPr marL="0" marR="0" algn="just">
                        <a:lnSpc>
                          <a:spcPct val="107000"/>
                        </a:lnSpc>
                        <a:spcBef>
                          <a:spcPts val="0"/>
                        </a:spcBef>
                        <a:spcAft>
                          <a:spcPts val="800"/>
                        </a:spcAft>
                      </a:pPr>
                      <a:r>
                        <a:rPr lang="en-IN"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(89.5)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8268854"/>
                  </a:ext>
                </a:extLst>
              </a:tr>
              <a:tr h="347788">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16.2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82.31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322.0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3.45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0.180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0.515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9479545"/>
                  </a:ext>
                </a:extLst>
              </a:tr>
              <a:tr h="370975">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7.57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75.18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153.0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3.76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0.330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0.489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82826285"/>
                  </a:ext>
                </a:extLst>
              </a:tr>
              <a:tr h="401889">
                <a:tc vMerge="1">
                  <a:txBody>
                    <a:bodyPr/>
                    <a:lstStyle/>
                    <a:p>
                      <a:endParaRPr lang="en-US"/>
                    </a:p>
                  </a:txBody>
                  <a:tcPr/>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2.83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60.86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61.1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4.37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0.567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0.415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36178"/>
                  </a:ext>
                </a:extLst>
              </a:tr>
            </a:tbl>
          </a:graphicData>
        </a:graphic>
      </p:graphicFrame>
      <p:graphicFrame>
        <p:nvGraphicFramePr>
          <p:cNvPr id="7" name="Object 6">
            <a:extLst>
              <a:ext uri="{FF2B5EF4-FFF2-40B4-BE49-F238E27FC236}">
                <a16:creationId xmlns:a16="http://schemas.microsoft.com/office/drawing/2014/main" id="{F4A953E8-9B1B-443D-8A09-9902694D1020}"/>
              </a:ext>
            </a:extLst>
          </p:cNvPr>
          <p:cNvGraphicFramePr>
            <a:graphicFrameLocks noChangeAspect="1"/>
          </p:cNvGraphicFramePr>
          <p:nvPr>
            <p:extLst>
              <p:ext uri="{D42A27DB-BD31-4B8C-83A1-F6EECF244321}">
                <p14:modId xmlns:p14="http://schemas.microsoft.com/office/powerpoint/2010/main" val="151364794"/>
              </p:ext>
            </p:extLst>
          </p:nvPr>
        </p:nvGraphicFramePr>
        <p:xfrm>
          <a:off x="2175416" y="2296320"/>
          <a:ext cx="417081" cy="618895"/>
        </p:xfrm>
        <a:graphic>
          <a:graphicData uri="http://schemas.openxmlformats.org/presentationml/2006/ole">
            <mc:AlternateContent xmlns:mc="http://schemas.openxmlformats.org/markup-compatibility/2006">
              <mc:Choice xmlns:v="urn:schemas-microsoft-com:vml" Requires="v">
                <p:oleObj spid="_x0000_s9163" name="Equation" r:id="rId3" imgW="291973" imgH="431613" progId="Equation.DSMT4">
                  <p:embed/>
                </p:oleObj>
              </mc:Choice>
              <mc:Fallback>
                <p:oleObj name="Equation" r:id="rId3" imgW="291973"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416" y="2296320"/>
                        <a:ext cx="417081" cy="618895"/>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FBE13932-8076-4A1F-9C9F-D4D3BEFB218F}"/>
              </a:ext>
            </a:extLst>
          </p:cNvPr>
          <p:cNvGraphicFramePr>
            <a:graphicFrameLocks noChangeAspect="1"/>
          </p:cNvGraphicFramePr>
          <p:nvPr>
            <p:extLst>
              <p:ext uri="{D42A27DB-BD31-4B8C-83A1-F6EECF244321}">
                <p14:modId xmlns:p14="http://schemas.microsoft.com/office/powerpoint/2010/main" val="1469228552"/>
              </p:ext>
            </p:extLst>
          </p:nvPr>
        </p:nvGraphicFramePr>
        <p:xfrm>
          <a:off x="7350125" y="1563756"/>
          <a:ext cx="294945" cy="294945"/>
        </p:xfrm>
        <a:graphic>
          <a:graphicData uri="http://schemas.openxmlformats.org/presentationml/2006/ole">
            <mc:AlternateContent xmlns:mc="http://schemas.openxmlformats.org/markup-compatibility/2006">
              <mc:Choice xmlns:v="urn:schemas-microsoft-com:vml" Requires="v">
                <p:oleObj spid="_x0000_s9164" name="Equation" r:id="rId5" imgW="139700" imgH="139700" progId="Equation.DSMT4">
                  <p:embed/>
                </p:oleObj>
              </mc:Choice>
              <mc:Fallback>
                <p:oleObj name="Equation" r:id="rId5" imgW="139700" imgH="139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0125" y="1563756"/>
                        <a:ext cx="294945" cy="294945"/>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5AA2824D-B328-44B9-A7A8-2EC406117452}"/>
              </a:ext>
            </a:extLst>
          </p:cNvPr>
          <p:cNvGraphicFramePr>
            <a:graphicFrameLocks noChangeAspect="1"/>
          </p:cNvGraphicFramePr>
          <p:nvPr>
            <p:extLst>
              <p:ext uri="{D42A27DB-BD31-4B8C-83A1-F6EECF244321}">
                <p14:modId xmlns:p14="http://schemas.microsoft.com/office/powerpoint/2010/main" val="796216807"/>
              </p:ext>
            </p:extLst>
          </p:nvPr>
        </p:nvGraphicFramePr>
        <p:xfrm>
          <a:off x="2162164" y="5480397"/>
          <a:ext cx="417081" cy="618895"/>
        </p:xfrm>
        <a:graphic>
          <a:graphicData uri="http://schemas.openxmlformats.org/presentationml/2006/ole">
            <mc:AlternateContent xmlns:mc="http://schemas.openxmlformats.org/markup-compatibility/2006">
              <mc:Choice xmlns:v="urn:schemas-microsoft-com:vml" Requires="v">
                <p:oleObj spid="_x0000_s9165" name="Equation" r:id="rId7" imgW="291960" imgH="431640" progId="Equation.DSMT4">
                  <p:embed/>
                </p:oleObj>
              </mc:Choice>
              <mc:Fallback>
                <p:oleObj name="Equation" r:id="rId7" imgW="291960" imgH="431640" progId="Equation.DSMT4">
                  <p:embed/>
                  <p:pic>
                    <p:nvPicPr>
                      <p:cNvPr id="0" name="Object 2"/>
                      <p:cNvPicPr>
                        <a:picLocks noChangeAspect="1" noChangeArrowheads="1"/>
                      </p:cNvPicPr>
                      <p:nvPr/>
                    </p:nvPicPr>
                    <p:blipFill>
                      <a:blip r:embed="rId8"/>
                      <a:srcRect/>
                      <a:stretch>
                        <a:fillRect/>
                      </a:stretch>
                    </p:blipFill>
                    <p:spPr bwMode="auto">
                      <a:xfrm>
                        <a:off x="2162164" y="5480397"/>
                        <a:ext cx="417081" cy="618895"/>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AA82FAE5-F123-4623-B90F-89251040E144}"/>
              </a:ext>
            </a:extLst>
          </p:cNvPr>
          <p:cNvGraphicFramePr>
            <a:graphicFrameLocks noChangeAspect="1"/>
          </p:cNvGraphicFramePr>
          <p:nvPr>
            <p:extLst>
              <p:ext uri="{D42A27DB-BD31-4B8C-83A1-F6EECF244321}">
                <p14:modId xmlns:p14="http://schemas.microsoft.com/office/powerpoint/2010/main" val="1090282503"/>
              </p:ext>
            </p:extLst>
          </p:nvPr>
        </p:nvGraphicFramePr>
        <p:xfrm>
          <a:off x="7363377" y="5200880"/>
          <a:ext cx="281693" cy="281693"/>
        </p:xfrm>
        <a:graphic>
          <a:graphicData uri="http://schemas.openxmlformats.org/presentationml/2006/ole">
            <mc:AlternateContent xmlns:mc="http://schemas.openxmlformats.org/markup-compatibility/2006">
              <mc:Choice xmlns:v="urn:schemas-microsoft-com:vml" Requires="v">
                <p:oleObj spid="_x0000_s9166" name="Equation" r:id="rId9" imgW="139680" imgH="139680" progId="Equation.DSMT4">
                  <p:embed/>
                </p:oleObj>
              </mc:Choice>
              <mc:Fallback>
                <p:oleObj name="Equation" r:id="rId9" imgW="139680" imgH="139680" progId="Equation.DSMT4">
                  <p:embed/>
                  <p:pic>
                    <p:nvPicPr>
                      <p:cNvPr id="0" name="Object 1"/>
                      <p:cNvPicPr>
                        <a:picLocks noChangeAspect="1" noChangeArrowheads="1"/>
                      </p:cNvPicPr>
                      <p:nvPr/>
                    </p:nvPicPr>
                    <p:blipFill>
                      <a:blip r:embed="rId10"/>
                      <a:srcRect/>
                      <a:stretch>
                        <a:fillRect/>
                      </a:stretch>
                    </p:blipFill>
                    <p:spPr bwMode="auto">
                      <a:xfrm>
                        <a:off x="7363377" y="5200880"/>
                        <a:ext cx="281693" cy="281693"/>
                      </a:xfrm>
                      <a:prstGeom prst="rect">
                        <a:avLst/>
                      </a:prstGeom>
                      <a:noFill/>
                    </p:spPr>
                  </p:pic>
                </p:oleObj>
              </mc:Fallback>
            </mc:AlternateContent>
          </a:graphicData>
        </a:graphic>
      </p:graphicFrame>
      <p:graphicFrame>
        <p:nvGraphicFramePr>
          <p:cNvPr id="21" name="Object 20">
            <a:extLst>
              <a:ext uri="{FF2B5EF4-FFF2-40B4-BE49-F238E27FC236}">
                <a16:creationId xmlns:a16="http://schemas.microsoft.com/office/drawing/2014/main" id="{C3E52A20-DFFA-4096-9234-72B201CCBBFB}"/>
              </a:ext>
            </a:extLst>
          </p:cNvPr>
          <p:cNvGraphicFramePr>
            <a:graphicFrameLocks noChangeAspect="1"/>
          </p:cNvGraphicFramePr>
          <p:nvPr>
            <p:extLst>
              <p:ext uri="{D42A27DB-BD31-4B8C-83A1-F6EECF244321}">
                <p14:modId xmlns:p14="http://schemas.microsoft.com/office/powerpoint/2010/main" val="3278429351"/>
              </p:ext>
            </p:extLst>
          </p:nvPr>
        </p:nvGraphicFramePr>
        <p:xfrm>
          <a:off x="2254626" y="890707"/>
          <a:ext cx="420557" cy="571958"/>
        </p:xfrm>
        <a:graphic>
          <a:graphicData uri="http://schemas.openxmlformats.org/presentationml/2006/ole">
            <mc:AlternateContent xmlns:mc="http://schemas.openxmlformats.org/markup-compatibility/2006">
              <mc:Choice xmlns:v="urn:schemas-microsoft-com:vml" Requires="v">
                <p:oleObj spid="_x0000_s9167" name="Equation" r:id="rId11" imgW="317160" imgH="431640" progId="Equation.DSMT4">
                  <p:embed/>
                </p:oleObj>
              </mc:Choice>
              <mc:Fallback>
                <p:oleObj name="Equation" r:id="rId11" imgW="317160" imgH="431640" progId="Equation.DSMT4">
                  <p:embed/>
                  <p:pic>
                    <p:nvPicPr>
                      <p:cNvPr id="10" name="Object 9">
                        <a:extLst>
                          <a:ext uri="{FF2B5EF4-FFF2-40B4-BE49-F238E27FC236}">
                            <a16:creationId xmlns:a16="http://schemas.microsoft.com/office/drawing/2014/main" id="{4FA12F11-3AFE-4AA2-A5D9-574AE2E3448E}"/>
                          </a:ext>
                        </a:extLst>
                      </p:cNvPr>
                      <p:cNvPicPr/>
                      <p:nvPr/>
                    </p:nvPicPr>
                    <p:blipFill>
                      <a:blip r:embed="rId12"/>
                      <a:stretch>
                        <a:fillRect/>
                      </a:stretch>
                    </p:blipFill>
                    <p:spPr>
                      <a:xfrm>
                        <a:off x="2254626" y="890707"/>
                        <a:ext cx="420557" cy="571958"/>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2EE20270-306D-463F-B173-9CA55BFEE128}"/>
              </a:ext>
            </a:extLst>
          </p:cNvPr>
          <p:cNvGraphicFramePr>
            <a:graphicFrameLocks noChangeAspect="1"/>
          </p:cNvGraphicFramePr>
          <p:nvPr>
            <p:extLst>
              <p:ext uri="{D42A27DB-BD31-4B8C-83A1-F6EECF244321}">
                <p14:modId xmlns:p14="http://schemas.microsoft.com/office/powerpoint/2010/main" val="4233444204"/>
              </p:ext>
            </p:extLst>
          </p:nvPr>
        </p:nvGraphicFramePr>
        <p:xfrm>
          <a:off x="3151924" y="1038470"/>
          <a:ext cx="301417" cy="331559"/>
        </p:xfrm>
        <a:graphic>
          <a:graphicData uri="http://schemas.openxmlformats.org/presentationml/2006/ole">
            <mc:AlternateContent xmlns:mc="http://schemas.openxmlformats.org/markup-compatibility/2006">
              <mc:Choice xmlns:v="urn:schemas-microsoft-com:vml" Requires="v">
                <p:oleObj spid="_x0000_s9168" name="Equation" r:id="rId13" imgW="126720" imgH="139680" progId="Equation.DSMT4">
                  <p:embed/>
                </p:oleObj>
              </mc:Choice>
              <mc:Fallback>
                <p:oleObj name="Equation" r:id="rId13" imgW="126720" imgH="139680" progId="Equation.DSMT4">
                  <p:embed/>
                  <p:pic>
                    <p:nvPicPr>
                      <p:cNvPr id="11" name="Object 10">
                        <a:extLst>
                          <a:ext uri="{FF2B5EF4-FFF2-40B4-BE49-F238E27FC236}">
                            <a16:creationId xmlns:a16="http://schemas.microsoft.com/office/drawing/2014/main" id="{C95B6877-DFA0-4410-A308-5A56F074B6E0}"/>
                          </a:ext>
                        </a:extLst>
                      </p:cNvPr>
                      <p:cNvPicPr/>
                      <p:nvPr/>
                    </p:nvPicPr>
                    <p:blipFill>
                      <a:blip r:embed="rId14"/>
                      <a:stretch>
                        <a:fillRect/>
                      </a:stretch>
                    </p:blipFill>
                    <p:spPr>
                      <a:xfrm>
                        <a:off x="3151924" y="1038470"/>
                        <a:ext cx="301417" cy="331559"/>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5CC5D4F9-160F-4788-8310-AFC7F3EA9171}"/>
              </a:ext>
            </a:extLst>
          </p:cNvPr>
          <p:cNvGraphicFramePr>
            <a:graphicFrameLocks noChangeAspect="1"/>
          </p:cNvGraphicFramePr>
          <p:nvPr>
            <p:extLst>
              <p:ext uri="{D42A27DB-BD31-4B8C-83A1-F6EECF244321}">
                <p14:modId xmlns:p14="http://schemas.microsoft.com/office/powerpoint/2010/main" val="3516945190"/>
              </p:ext>
            </p:extLst>
          </p:nvPr>
        </p:nvGraphicFramePr>
        <p:xfrm>
          <a:off x="3930083" y="844826"/>
          <a:ext cx="544886" cy="686153"/>
        </p:xfrm>
        <a:graphic>
          <a:graphicData uri="http://schemas.openxmlformats.org/presentationml/2006/ole">
            <mc:AlternateContent xmlns:mc="http://schemas.openxmlformats.org/markup-compatibility/2006">
              <mc:Choice xmlns:v="urn:schemas-microsoft-com:vml" Requires="v">
                <p:oleObj spid="_x0000_s9169" name="Equation" r:id="rId15" imgW="342720" imgH="431640" progId="Equation.DSMT4">
                  <p:embed/>
                </p:oleObj>
              </mc:Choice>
              <mc:Fallback>
                <p:oleObj name="Equation" r:id="rId15" imgW="342720" imgH="431640" progId="Equation.DSMT4">
                  <p:embed/>
                  <p:pic>
                    <p:nvPicPr>
                      <p:cNvPr id="12" name="Object 11">
                        <a:extLst>
                          <a:ext uri="{FF2B5EF4-FFF2-40B4-BE49-F238E27FC236}">
                            <a16:creationId xmlns:a16="http://schemas.microsoft.com/office/drawing/2014/main" id="{25794643-3736-4F93-B575-3A0C1558BE34}"/>
                          </a:ext>
                        </a:extLst>
                      </p:cNvPr>
                      <p:cNvPicPr/>
                      <p:nvPr/>
                    </p:nvPicPr>
                    <p:blipFill>
                      <a:blip r:embed="rId16"/>
                      <a:stretch>
                        <a:fillRect/>
                      </a:stretch>
                    </p:blipFill>
                    <p:spPr>
                      <a:xfrm>
                        <a:off x="3930083" y="844826"/>
                        <a:ext cx="544886" cy="686153"/>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5F92FFFA-3364-4EF0-ABF1-E9D90BA2CF09}"/>
              </a:ext>
            </a:extLst>
          </p:cNvPr>
          <p:cNvGraphicFramePr>
            <a:graphicFrameLocks noChangeAspect="1"/>
          </p:cNvGraphicFramePr>
          <p:nvPr>
            <p:extLst>
              <p:ext uri="{D42A27DB-BD31-4B8C-83A1-F6EECF244321}">
                <p14:modId xmlns:p14="http://schemas.microsoft.com/office/powerpoint/2010/main" val="1745395920"/>
              </p:ext>
            </p:extLst>
          </p:nvPr>
        </p:nvGraphicFramePr>
        <p:xfrm>
          <a:off x="4925207" y="1057801"/>
          <a:ext cx="230734" cy="293662"/>
        </p:xfrm>
        <a:graphic>
          <a:graphicData uri="http://schemas.openxmlformats.org/presentationml/2006/ole">
            <mc:AlternateContent xmlns:mc="http://schemas.openxmlformats.org/markup-compatibility/2006">
              <mc:Choice xmlns:v="urn:schemas-microsoft-com:vml" Requires="v">
                <p:oleObj spid="_x0000_s9170" name="Equation" r:id="rId17" imgW="139680" imgH="177480" progId="Equation.DSMT4">
                  <p:embed/>
                </p:oleObj>
              </mc:Choice>
              <mc:Fallback>
                <p:oleObj name="Equation" r:id="rId17" imgW="139680" imgH="177480" progId="Equation.DSMT4">
                  <p:embed/>
                  <p:pic>
                    <p:nvPicPr>
                      <p:cNvPr id="13" name="Object 12">
                        <a:extLst>
                          <a:ext uri="{FF2B5EF4-FFF2-40B4-BE49-F238E27FC236}">
                            <a16:creationId xmlns:a16="http://schemas.microsoft.com/office/drawing/2014/main" id="{C595B032-38B7-438B-8723-ADF02706025D}"/>
                          </a:ext>
                        </a:extLst>
                      </p:cNvPr>
                      <p:cNvPicPr/>
                      <p:nvPr/>
                    </p:nvPicPr>
                    <p:blipFill>
                      <a:blip r:embed="rId18"/>
                      <a:stretch>
                        <a:fillRect/>
                      </a:stretch>
                    </p:blipFill>
                    <p:spPr>
                      <a:xfrm>
                        <a:off x="4925207" y="1057801"/>
                        <a:ext cx="230734" cy="293662"/>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B0D0A7F1-BDAA-4653-8A68-12425A15F350}"/>
              </a:ext>
            </a:extLst>
          </p:cNvPr>
          <p:cNvGraphicFramePr>
            <a:graphicFrameLocks noChangeAspect="1"/>
          </p:cNvGraphicFramePr>
          <p:nvPr>
            <p:extLst>
              <p:ext uri="{D42A27DB-BD31-4B8C-83A1-F6EECF244321}">
                <p14:modId xmlns:p14="http://schemas.microsoft.com/office/powerpoint/2010/main" val="923210054"/>
              </p:ext>
            </p:extLst>
          </p:nvPr>
        </p:nvGraphicFramePr>
        <p:xfrm>
          <a:off x="5839552" y="990730"/>
          <a:ext cx="328613" cy="427037"/>
        </p:xfrm>
        <a:graphic>
          <a:graphicData uri="http://schemas.openxmlformats.org/presentationml/2006/ole">
            <mc:AlternateContent xmlns:mc="http://schemas.openxmlformats.org/markup-compatibility/2006">
              <mc:Choice xmlns:v="urn:schemas-microsoft-com:vml" Requires="v">
                <p:oleObj spid="_x0000_s9171" name="Equation" r:id="rId19" imgW="329248" imgH="426851" progId="Equation.DSMT4">
                  <p:embed/>
                </p:oleObj>
              </mc:Choice>
              <mc:Fallback>
                <p:oleObj name="Equation" r:id="rId19" imgW="329248" imgH="426851" progId="Equation.DSMT4">
                  <p:embed/>
                  <p:pic>
                    <p:nvPicPr>
                      <p:cNvPr id="14" name="Object 13">
                        <a:extLst>
                          <a:ext uri="{FF2B5EF4-FFF2-40B4-BE49-F238E27FC236}">
                            <a16:creationId xmlns:a16="http://schemas.microsoft.com/office/drawing/2014/main" id="{1D7ECE24-7830-41C3-823F-EC229AAEFC8F}"/>
                          </a:ext>
                        </a:extLst>
                      </p:cNvPr>
                      <p:cNvPicPr/>
                      <p:nvPr/>
                    </p:nvPicPr>
                    <p:blipFill>
                      <a:blip r:embed="rId20"/>
                      <a:stretch>
                        <a:fillRect/>
                      </a:stretch>
                    </p:blipFill>
                    <p:spPr>
                      <a:xfrm>
                        <a:off x="5839552" y="990730"/>
                        <a:ext cx="328613" cy="427037"/>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F49E1734-D23A-4E73-A420-56C797FF146B}"/>
              </a:ext>
            </a:extLst>
          </p:cNvPr>
          <p:cNvGraphicFramePr>
            <a:graphicFrameLocks noChangeAspect="1"/>
          </p:cNvGraphicFramePr>
          <p:nvPr>
            <p:extLst>
              <p:ext uri="{D42A27DB-BD31-4B8C-83A1-F6EECF244321}">
                <p14:modId xmlns:p14="http://schemas.microsoft.com/office/powerpoint/2010/main" val="1089441423"/>
              </p:ext>
            </p:extLst>
          </p:nvPr>
        </p:nvGraphicFramePr>
        <p:xfrm>
          <a:off x="6439031" y="887072"/>
          <a:ext cx="589656" cy="607524"/>
        </p:xfrm>
        <a:graphic>
          <a:graphicData uri="http://schemas.openxmlformats.org/presentationml/2006/ole">
            <mc:AlternateContent xmlns:mc="http://schemas.openxmlformats.org/markup-compatibility/2006">
              <mc:Choice xmlns:v="urn:schemas-microsoft-com:vml" Requires="v">
                <p:oleObj spid="_x0000_s9172" name="Equation" r:id="rId21" imgW="419040" imgH="431640" progId="Equation.DSMT4">
                  <p:embed/>
                </p:oleObj>
              </mc:Choice>
              <mc:Fallback>
                <p:oleObj name="Equation" r:id="rId21" imgW="419040" imgH="431640" progId="Equation.DSMT4">
                  <p:embed/>
                  <p:pic>
                    <p:nvPicPr>
                      <p:cNvPr id="15" name="Object 14">
                        <a:extLst>
                          <a:ext uri="{FF2B5EF4-FFF2-40B4-BE49-F238E27FC236}">
                            <a16:creationId xmlns:a16="http://schemas.microsoft.com/office/drawing/2014/main" id="{CCF7C3D8-C842-48AF-AEDC-C81635796B48}"/>
                          </a:ext>
                        </a:extLst>
                      </p:cNvPr>
                      <p:cNvPicPr/>
                      <p:nvPr/>
                    </p:nvPicPr>
                    <p:blipFill>
                      <a:blip r:embed="rId22"/>
                      <a:stretch>
                        <a:fillRect/>
                      </a:stretch>
                    </p:blipFill>
                    <p:spPr>
                      <a:xfrm>
                        <a:off x="6439031" y="887072"/>
                        <a:ext cx="589656" cy="607524"/>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9650A2F0-7548-468E-B456-33CA75116A95}"/>
              </a:ext>
            </a:extLst>
          </p:cNvPr>
          <p:cNvGraphicFramePr>
            <a:graphicFrameLocks noChangeAspect="1"/>
          </p:cNvGraphicFramePr>
          <p:nvPr>
            <p:extLst>
              <p:ext uri="{D42A27DB-BD31-4B8C-83A1-F6EECF244321}">
                <p14:modId xmlns:p14="http://schemas.microsoft.com/office/powerpoint/2010/main" val="2769700669"/>
              </p:ext>
            </p:extLst>
          </p:nvPr>
        </p:nvGraphicFramePr>
        <p:xfrm>
          <a:off x="7251957" y="884139"/>
          <a:ext cx="658152" cy="607525"/>
        </p:xfrm>
        <a:graphic>
          <a:graphicData uri="http://schemas.openxmlformats.org/presentationml/2006/ole">
            <mc:AlternateContent xmlns:mc="http://schemas.openxmlformats.org/markup-compatibility/2006">
              <mc:Choice xmlns:v="urn:schemas-microsoft-com:vml" Requires="v">
                <p:oleObj spid="_x0000_s9173" name="Equation" r:id="rId23" imgW="495000" imgH="457200" progId="Equation.DSMT4">
                  <p:embed/>
                </p:oleObj>
              </mc:Choice>
              <mc:Fallback>
                <p:oleObj name="Equation" r:id="rId23" imgW="495000" imgH="457200" progId="Equation.DSMT4">
                  <p:embed/>
                  <p:pic>
                    <p:nvPicPr>
                      <p:cNvPr id="16" name="Object 15">
                        <a:extLst>
                          <a:ext uri="{FF2B5EF4-FFF2-40B4-BE49-F238E27FC236}">
                            <a16:creationId xmlns:a16="http://schemas.microsoft.com/office/drawing/2014/main" id="{43CF8001-E18B-4EBE-9F17-D9DFF1F8AEAC}"/>
                          </a:ext>
                        </a:extLst>
                      </p:cNvPr>
                      <p:cNvPicPr/>
                      <p:nvPr/>
                    </p:nvPicPr>
                    <p:blipFill>
                      <a:blip r:embed="rId24"/>
                      <a:stretch>
                        <a:fillRect/>
                      </a:stretch>
                    </p:blipFill>
                    <p:spPr>
                      <a:xfrm>
                        <a:off x="7251957" y="884139"/>
                        <a:ext cx="658152" cy="607525"/>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3A8F7F4B-336D-484A-B316-D8A4A615A41F}"/>
              </a:ext>
            </a:extLst>
          </p:cNvPr>
          <p:cNvGraphicFramePr>
            <a:graphicFrameLocks noChangeAspect="1"/>
          </p:cNvGraphicFramePr>
          <p:nvPr>
            <p:extLst>
              <p:ext uri="{D42A27DB-BD31-4B8C-83A1-F6EECF244321}">
                <p14:modId xmlns:p14="http://schemas.microsoft.com/office/powerpoint/2010/main" val="2904158374"/>
              </p:ext>
            </p:extLst>
          </p:nvPr>
        </p:nvGraphicFramePr>
        <p:xfrm>
          <a:off x="8102243" y="917211"/>
          <a:ext cx="473223" cy="587449"/>
        </p:xfrm>
        <a:graphic>
          <a:graphicData uri="http://schemas.openxmlformats.org/presentationml/2006/ole">
            <mc:AlternateContent xmlns:mc="http://schemas.openxmlformats.org/markup-compatibility/2006">
              <mc:Choice xmlns:v="urn:schemas-microsoft-com:vml" Requires="v">
                <p:oleObj spid="_x0000_s9174" name="Equation" r:id="rId25" imgW="368280" imgH="457200" progId="Equation.DSMT4">
                  <p:embed/>
                </p:oleObj>
              </mc:Choice>
              <mc:Fallback>
                <p:oleObj name="Equation" r:id="rId25" imgW="368280" imgH="457200" progId="Equation.DSMT4">
                  <p:embed/>
                  <p:pic>
                    <p:nvPicPr>
                      <p:cNvPr id="17" name="Object 16">
                        <a:extLst>
                          <a:ext uri="{FF2B5EF4-FFF2-40B4-BE49-F238E27FC236}">
                            <a16:creationId xmlns:a16="http://schemas.microsoft.com/office/drawing/2014/main" id="{DD1ADD4F-0134-43BF-B1E4-41EDF47FBBD9}"/>
                          </a:ext>
                        </a:extLst>
                      </p:cNvPr>
                      <p:cNvPicPr/>
                      <p:nvPr/>
                    </p:nvPicPr>
                    <p:blipFill>
                      <a:blip r:embed="rId26"/>
                      <a:stretch>
                        <a:fillRect/>
                      </a:stretch>
                    </p:blipFill>
                    <p:spPr>
                      <a:xfrm>
                        <a:off x="8102243" y="917211"/>
                        <a:ext cx="473223" cy="587449"/>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F65383D-8D57-4207-9A26-4A1A9C6D9615}"/>
              </a:ext>
            </a:extLst>
          </p:cNvPr>
          <p:cNvGraphicFramePr>
            <a:graphicFrameLocks noChangeAspect="1"/>
          </p:cNvGraphicFramePr>
          <p:nvPr>
            <p:extLst>
              <p:ext uri="{D42A27DB-BD31-4B8C-83A1-F6EECF244321}">
                <p14:modId xmlns:p14="http://schemas.microsoft.com/office/powerpoint/2010/main" val="3056387536"/>
              </p:ext>
            </p:extLst>
          </p:nvPr>
        </p:nvGraphicFramePr>
        <p:xfrm>
          <a:off x="8873263" y="833070"/>
          <a:ext cx="658153" cy="658153"/>
        </p:xfrm>
        <a:graphic>
          <a:graphicData uri="http://schemas.openxmlformats.org/presentationml/2006/ole">
            <mc:AlternateContent xmlns:mc="http://schemas.openxmlformats.org/markup-compatibility/2006">
              <mc:Choice xmlns:v="urn:schemas-microsoft-com:vml" Requires="v">
                <p:oleObj spid="_x0000_s9175" name="Equation" r:id="rId27" imgW="482400" imgH="482400" progId="Equation.DSMT4">
                  <p:embed/>
                </p:oleObj>
              </mc:Choice>
              <mc:Fallback>
                <p:oleObj name="Equation" r:id="rId27" imgW="482400" imgH="482400" progId="Equation.DSMT4">
                  <p:embed/>
                  <p:pic>
                    <p:nvPicPr>
                      <p:cNvPr id="18" name="Object 17">
                        <a:extLst>
                          <a:ext uri="{FF2B5EF4-FFF2-40B4-BE49-F238E27FC236}">
                            <a16:creationId xmlns:a16="http://schemas.microsoft.com/office/drawing/2014/main" id="{D2D46C61-60CC-4C40-8375-B660846051E1}"/>
                          </a:ext>
                        </a:extLst>
                      </p:cNvPr>
                      <p:cNvPicPr/>
                      <p:nvPr/>
                    </p:nvPicPr>
                    <p:blipFill>
                      <a:blip r:embed="rId28"/>
                      <a:stretch>
                        <a:fillRect/>
                      </a:stretch>
                    </p:blipFill>
                    <p:spPr>
                      <a:xfrm>
                        <a:off x="8873263" y="833070"/>
                        <a:ext cx="658153" cy="658153"/>
                      </a:xfrm>
                      <a:prstGeom prst="rect">
                        <a:avLst/>
                      </a:prstGeom>
                    </p:spPr>
                  </p:pic>
                </p:oleObj>
              </mc:Fallback>
            </mc:AlternateContent>
          </a:graphicData>
        </a:graphic>
      </p:graphicFrame>
    </p:spTree>
    <p:extLst>
      <p:ext uri="{BB962C8B-B14F-4D97-AF65-F5344CB8AC3E}">
        <p14:creationId xmlns:p14="http://schemas.microsoft.com/office/powerpoint/2010/main" val="203962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BC11304-B657-428E-8F8B-16770869DCB4}"/>
              </a:ext>
            </a:extLst>
          </p:cNvPr>
          <p:cNvGraphicFramePr>
            <a:graphicFrameLocks noGrp="1"/>
          </p:cNvGraphicFramePr>
          <p:nvPr>
            <p:ph idx="1"/>
            <p:extLst>
              <p:ext uri="{D42A27DB-BD31-4B8C-83A1-F6EECF244321}">
                <p14:modId xmlns:p14="http://schemas.microsoft.com/office/powerpoint/2010/main" val="3986766830"/>
              </p:ext>
            </p:extLst>
          </p:nvPr>
        </p:nvGraphicFramePr>
        <p:xfrm>
          <a:off x="1985506" y="1078921"/>
          <a:ext cx="7226727" cy="2960068"/>
        </p:xfrm>
        <a:graphic>
          <a:graphicData uri="http://schemas.openxmlformats.org/drawingml/2006/table">
            <a:tbl>
              <a:tblPr firstRow="1" firstCol="1" bandRow="1">
                <a:tableStyleId>{5C22544A-7EE6-4342-B048-85BDC9FD1C3A}</a:tableStyleId>
              </a:tblPr>
              <a:tblGrid>
                <a:gridCol w="802885">
                  <a:extLst>
                    <a:ext uri="{9D8B030D-6E8A-4147-A177-3AD203B41FA5}">
                      <a16:colId xmlns:a16="http://schemas.microsoft.com/office/drawing/2014/main" val="1293077738"/>
                    </a:ext>
                  </a:extLst>
                </a:gridCol>
                <a:gridCol w="802885">
                  <a:extLst>
                    <a:ext uri="{9D8B030D-6E8A-4147-A177-3AD203B41FA5}">
                      <a16:colId xmlns:a16="http://schemas.microsoft.com/office/drawing/2014/main" val="3352171606"/>
                    </a:ext>
                  </a:extLst>
                </a:gridCol>
                <a:gridCol w="802885">
                  <a:extLst>
                    <a:ext uri="{9D8B030D-6E8A-4147-A177-3AD203B41FA5}">
                      <a16:colId xmlns:a16="http://schemas.microsoft.com/office/drawing/2014/main" val="2376297498"/>
                    </a:ext>
                  </a:extLst>
                </a:gridCol>
                <a:gridCol w="802885">
                  <a:extLst>
                    <a:ext uri="{9D8B030D-6E8A-4147-A177-3AD203B41FA5}">
                      <a16:colId xmlns:a16="http://schemas.microsoft.com/office/drawing/2014/main" val="4287693881"/>
                    </a:ext>
                  </a:extLst>
                </a:gridCol>
                <a:gridCol w="802885">
                  <a:extLst>
                    <a:ext uri="{9D8B030D-6E8A-4147-A177-3AD203B41FA5}">
                      <a16:colId xmlns:a16="http://schemas.microsoft.com/office/drawing/2014/main" val="1285397357"/>
                    </a:ext>
                  </a:extLst>
                </a:gridCol>
                <a:gridCol w="802885">
                  <a:extLst>
                    <a:ext uri="{9D8B030D-6E8A-4147-A177-3AD203B41FA5}">
                      <a16:colId xmlns:a16="http://schemas.microsoft.com/office/drawing/2014/main" val="3824217634"/>
                    </a:ext>
                  </a:extLst>
                </a:gridCol>
                <a:gridCol w="802885">
                  <a:extLst>
                    <a:ext uri="{9D8B030D-6E8A-4147-A177-3AD203B41FA5}">
                      <a16:colId xmlns:a16="http://schemas.microsoft.com/office/drawing/2014/main" val="1409565172"/>
                    </a:ext>
                  </a:extLst>
                </a:gridCol>
                <a:gridCol w="802885">
                  <a:extLst>
                    <a:ext uri="{9D8B030D-6E8A-4147-A177-3AD203B41FA5}">
                      <a16:colId xmlns:a16="http://schemas.microsoft.com/office/drawing/2014/main" val="2236356582"/>
                    </a:ext>
                  </a:extLst>
                </a:gridCol>
                <a:gridCol w="803647">
                  <a:extLst>
                    <a:ext uri="{9D8B030D-6E8A-4147-A177-3AD203B41FA5}">
                      <a16:colId xmlns:a16="http://schemas.microsoft.com/office/drawing/2014/main" val="1483625172"/>
                    </a:ext>
                  </a:extLst>
                </a:gridCol>
              </a:tblGrid>
              <a:tr h="818118">
                <a:tc>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54123643"/>
                  </a:ext>
                </a:extLst>
              </a:tr>
              <a:tr h="452770">
                <a:tc rowSpan="5">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0.6</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46.72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26.7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4.99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0.746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0.334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4204631"/>
                  </a:ext>
                </a:extLst>
              </a:tr>
              <a:tr h="435356">
                <a:tc vMerge="1">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0.8</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0.261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31.04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8.8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5.60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0.884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0.240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4216054"/>
                  </a:ext>
                </a:extLst>
              </a:tr>
              <a:tr h="470184">
                <a:tc vMerge="1">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0.0736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21.85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3.50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5.91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0.945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0.180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5710753"/>
                  </a:ext>
                </a:extLst>
              </a:tr>
              <a:tr h="391820">
                <a:tc vMerge="1">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0.0101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12.22</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0.922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6.12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0.984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0.108</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9935385"/>
                  </a:ext>
                </a:extLst>
              </a:tr>
              <a:tr h="391820">
                <a:tc vMerge="1">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 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2581236"/>
                  </a:ext>
                </a:extLst>
              </a:tr>
            </a:tbl>
          </a:graphicData>
        </a:graphic>
      </p:graphicFrame>
      <p:sp>
        <p:nvSpPr>
          <p:cNvPr id="4" name="Title 1">
            <a:extLst>
              <a:ext uri="{FF2B5EF4-FFF2-40B4-BE49-F238E27FC236}">
                <a16:creationId xmlns:a16="http://schemas.microsoft.com/office/drawing/2014/main" id="{812EC3BD-0002-48FC-A29A-494A1D9056C8}"/>
              </a:ext>
            </a:extLst>
          </p:cNvPr>
          <p:cNvSpPr>
            <a:spLocks noGrp="1"/>
          </p:cNvSpPr>
          <p:nvPr>
            <p:ph type="title"/>
          </p:nvPr>
        </p:nvSpPr>
        <p:spPr>
          <a:xfrm>
            <a:off x="838200" y="365125"/>
            <a:ext cx="10515600" cy="522771"/>
          </a:xfrm>
        </p:spPr>
        <p:txBody>
          <a:bodyPr>
            <a:normAutofit/>
          </a:bodyPr>
          <a:lstStyle/>
          <a:p>
            <a:r>
              <a:rPr lang="en-US" sz="2400" dirty="0">
                <a:latin typeface="Arial" panose="020B0604020202020204" pitchFamily="34" charset="0"/>
                <a:cs typeface="Arial" panose="020B0604020202020204" pitchFamily="34" charset="0"/>
              </a:rPr>
              <a:t>Table 1: </a:t>
            </a:r>
            <a:r>
              <a:rPr lang="en-US" sz="2400" i="1" dirty="0">
                <a:latin typeface="Arial" panose="020B0604020202020204" pitchFamily="34" charset="0"/>
                <a:cs typeface="Arial" panose="020B0604020202020204" pitchFamily="34" charset="0"/>
              </a:rPr>
              <a:t>Continued</a:t>
            </a:r>
            <a:r>
              <a:rPr lang="en-US" sz="2400" dirty="0">
                <a:latin typeface="Arial" panose="020B0604020202020204" pitchFamily="34" charset="0"/>
                <a:cs typeface="Arial" panose="020B0604020202020204" pitchFamily="34" charset="0"/>
              </a:rPr>
              <a:t>…</a:t>
            </a:r>
          </a:p>
        </p:txBody>
      </p:sp>
      <p:graphicFrame>
        <p:nvGraphicFramePr>
          <p:cNvPr id="7" name="Object 6">
            <a:extLst>
              <a:ext uri="{FF2B5EF4-FFF2-40B4-BE49-F238E27FC236}">
                <a16:creationId xmlns:a16="http://schemas.microsoft.com/office/drawing/2014/main" id="{039D3ECC-7399-4071-9F73-D7AFE43A08D2}"/>
              </a:ext>
            </a:extLst>
          </p:cNvPr>
          <p:cNvGraphicFramePr>
            <a:graphicFrameLocks noChangeAspect="1"/>
          </p:cNvGraphicFramePr>
          <p:nvPr>
            <p:extLst>
              <p:ext uri="{D42A27DB-BD31-4B8C-83A1-F6EECF244321}">
                <p14:modId xmlns:p14="http://schemas.microsoft.com/office/powerpoint/2010/main" val="1421154245"/>
              </p:ext>
            </p:extLst>
          </p:nvPr>
        </p:nvGraphicFramePr>
        <p:xfrm>
          <a:off x="2128582" y="2116973"/>
          <a:ext cx="505441" cy="747174"/>
        </p:xfrm>
        <a:graphic>
          <a:graphicData uri="http://schemas.openxmlformats.org/presentationml/2006/ole">
            <mc:AlternateContent xmlns:mc="http://schemas.openxmlformats.org/markup-compatibility/2006">
              <mc:Choice xmlns:v="urn:schemas-microsoft-com:vml" Requires="v">
                <p:oleObj spid="_x0000_s9917" name="Equation" r:id="rId3" imgW="291960" imgH="431640" progId="Equation.DSMT4">
                  <p:embed/>
                </p:oleObj>
              </mc:Choice>
              <mc:Fallback>
                <p:oleObj name="Equation" r:id="rId3" imgW="291960" imgH="431640" progId="Equation.DSMT4">
                  <p:embed/>
                  <p:pic>
                    <p:nvPicPr>
                      <p:cNvPr id="0" name=""/>
                      <p:cNvPicPr/>
                      <p:nvPr/>
                    </p:nvPicPr>
                    <p:blipFill>
                      <a:blip r:embed="rId4"/>
                      <a:stretch>
                        <a:fillRect/>
                      </a:stretch>
                    </p:blipFill>
                    <p:spPr>
                      <a:xfrm>
                        <a:off x="2128582" y="2116973"/>
                        <a:ext cx="505441" cy="74717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1FDE35F-165E-475F-B0E8-5D57BB524BB9}"/>
              </a:ext>
            </a:extLst>
          </p:cNvPr>
          <p:cNvGraphicFramePr>
            <a:graphicFrameLocks noChangeAspect="1"/>
          </p:cNvGraphicFramePr>
          <p:nvPr>
            <p:extLst>
              <p:ext uri="{D42A27DB-BD31-4B8C-83A1-F6EECF244321}">
                <p14:modId xmlns:p14="http://schemas.microsoft.com/office/powerpoint/2010/main" val="2680517532"/>
              </p:ext>
            </p:extLst>
          </p:nvPr>
        </p:nvGraphicFramePr>
        <p:xfrm>
          <a:off x="2159090" y="1204607"/>
          <a:ext cx="420557" cy="571958"/>
        </p:xfrm>
        <a:graphic>
          <a:graphicData uri="http://schemas.openxmlformats.org/presentationml/2006/ole">
            <mc:AlternateContent xmlns:mc="http://schemas.openxmlformats.org/markup-compatibility/2006">
              <mc:Choice xmlns:v="urn:schemas-microsoft-com:vml" Requires="v">
                <p:oleObj spid="_x0000_s9918" name="Equation" r:id="rId5" imgW="317160" imgH="431640" progId="Equation.DSMT4">
                  <p:embed/>
                </p:oleObj>
              </mc:Choice>
              <mc:Fallback>
                <p:oleObj name="Equation" r:id="rId5" imgW="317160" imgH="431640" progId="Equation.DSMT4">
                  <p:embed/>
                  <p:pic>
                    <p:nvPicPr>
                      <p:cNvPr id="21" name="Object 20">
                        <a:extLst>
                          <a:ext uri="{FF2B5EF4-FFF2-40B4-BE49-F238E27FC236}">
                            <a16:creationId xmlns:a16="http://schemas.microsoft.com/office/drawing/2014/main" id="{C3E52A20-DFFA-4096-9234-72B201CCBBFB}"/>
                          </a:ext>
                        </a:extLst>
                      </p:cNvPr>
                      <p:cNvPicPr/>
                      <p:nvPr/>
                    </p:nvPicPr>
                    <p:blipFill>
                      <a:blip r:embed="rId6"/>
                      <a:stretch>
                        <a:fillRect/>
                      </a:stretch>
                    </p:blipFill>
                    <p:spPr>
                      <a:xfrm>
                        <a:off x="2159090" y="1204607"/>
                        <a:ext cx="420557" cy="57195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ABCF4D0-C7B1-4914-B68A-FD9BFDE5FA07}"/>
              </a:ext>
            </a:extLst>
          </p:cNvPr>
          <p:cNvGraphicFramePr>
            <a:graphicFrameLocks noChangeAspect="1"/>
          </p:cNvGraphicFramePr>
          <p:nvPr>
            <p:extLst>
              <p:ext uri="{D42A27DB-BD31-4B8C-83A1-F6EECF244321}">
                <p14:modId xmlns:p14="http://schemas.microsoft.com/office/powerpoint/2010/main" val="1743756968"/>
              </p:ext>
            </p:extLst>
          </p:nvPr>
        </p:nvGraphicFramePr>
        <p:xfrm>
          <a:off x="3056388" y="1352370"/>
          <a:ext cx="301417" cy="331559"/>
        </p:xfrm>
        <a:graphic>
          <a:graphicData uri="http://schemas.openxmlformats.org/presentationml/2006/ole">
            <mc:AlternateContent xmlns:mc="http://schemas.openxmlformats.org/markup-compatibility/2006">
              <mc:Choice xmlns:v="urn:schemas-microsoft-com:vml" Requires="v">
                <p:oleObj spid="_x0000_s9919" name="Equation" r:id="rId7" imgW="126720" imgH="139680" progId="Equation.DSMT4">
                  <p:embed/>
                </p:oleObj>
              </mc:Choice>
              <mc:Fallback>
                <p:oleObj name="Equation" r:id="rId7" imgW="126720" imgH="139680" progId="Equation.DSMT4">
                  <p:embed/>
                  <p:pic>
                    <p:nvPicPr>
                      <p:cNvPr id="22" name="Object 21">
                        <a:extLst>
                          <a:ext uri="{FF2B5EF4-FFF2-40B4-BE49-F238E27FC236}">
                            <a16:creationId xmlns:a16="http://schemas.microsoft.com/office/drawing/2014/main" id="{2EE20270-306D-463F-B173-9CA55BFEE128}"/>
                          </a:ext>
                        </a:extLst>
                      </p:cNvPr>
                      <p:cNvPicPr/>
                      <p:nvPr/>
                    </p:nvPicPr>
                    <p:blipFill>
                      <a:blip r:embed="rId8"/>
                      <a:stretch>
                        <a:fillRect/>
                      </a:stretch>
                    </p:blipFill>
                    <p:spPr>
                      <a:xfrm>
                        <a:off x="3056388" y="1352370"/>
                        <a:ext cx="301417" cy="33155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1ECD037-610D-4E29-A6AE-611A43F9CB9F}"/>
              </a:ext>
            </a:extLst>
          </p:cNvPr>
          <p:cNvGraphicFramePr>
            <a:graphicFrameLocks noChangeAspect="1"/>
          </p:cNvGraphicFramePr>
          <p:nvPr>
            <p:extLst>
              <p:ext uri="{D42A27DB-BD31-4B8C-83A1-F6EECF244321}">
                <p14:modId xmlns:p14="http://schemas.microsoft.com/office/powerpoint/2010/main" val="666635326"/>
              </p:ext>
            </p:extLst>
          </p:nvPr>
        </p:nvGraphicFramePr>
        <p:xfrm>
          <a:off x="3739011" y="1158726"/>
          <a:ext cx="544886" cy="686153"/>
        </p:xfrm>
        <a:graphic>
          <a:graphicData uri="http://schemas.openxmlformats.org/presentationml/2006/ole">
            <mc:AlternateContent xmlns:mc="http://schemas.openxmlformats.org/markup-compatibility/2006">
              <mc:Choice xmlns:v="urn:schemas-microsoft-com:vml" Requires="v">
                <p:oleObj spid="_x0000_s9920" name="Equation" r:id="rId9" imgW="342720" imgH="431640" progId="Equation.DSMT4">
                  <p:embed/>
                </p:oleObj>
              </mc:Choice>
              <mc:Fallback>
                <p:oleObj name="Equation" r:id="rId9" imgW="342720" imgH="431640" progId="Equation.DSMT4">
                  <p:embed/>
                  <p:pic>
                    <p:nvPicPr>
                      <p:cNvPr id="23" name="Object 22">
                        <a:extLst>
                          <a:ext uri="{FF2B5EF4-FFF2-40B4-BE49-F238E27FC236}">
                            <a16:creationId xmlns:a16="http://schemas.microsoft.com/office/drawing/2014/main" id="{5CC5D4F9-160F-4788-8310-AFC7F3EA9171}"/>
                          </a:ext>
                        </a:extLst>
                      </p:cNvPr>
                      <p:cNvPicPr/>
                      <p:nvPr/>
                    </p:nvPicPr>
                    <p:blipFill>
                      <a:blip r:embed="rId10"/>
                      <a:stretch>
                        <a:fillRect/>
                      </a:stretch>
                    </p:blipFill>
                    <p:spPr>
                      <a:xfrm>
                        <a:off x="3739011" y="1158726"/>
                        <a:ext cx="544886" cy="68615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A2DAF7DB-7E6E-4379-9DAC-CD40828FA380}"/>
              </a:ext>
            </a:extLst>
          </p:cNvPr>
          <p:cNvGraphicFramePr>
            <a:graphicFrameLocks noChangeAspect="1"/>
          </p:cNvGraphicFramePr>
          <p:nvPr>
            <p:extLst>
              <p:ext uri="{D42A27DB-BD31-4B8C-83A1-F6EECF244321}">
                <p14:modId xmlns:p14="http://schemas.microsoft.com/office/powerpoint/2010/main" val="2589484124"/>
              </p:ext>
            </p:extLst>
          </p:nvPr>
        </p:nvGraphicFramePr>
        <p:xfrm>
          <a:off x="4652249" y="1371701"/>
          <a:ext cx="230734" cy="293662"/>
        </p:xfrm>
        <a:graphic>
          <a:graphicData uri="http://schemas.openxmlformats.org/presentationml/2006/ole">
            <mc:AlternateContent xmlns:mc="http://schemas.openxmlformats.org/markup-compatibility/2006">
              <mc:Choice xmlns:v="urn:schemas-microsoft-com:vml" Requires="v">
                <p:oleObj spid="_x0000_s9921" name="Equation" r:id="rId11" imgW="139680" imgH="177480" progId="Equation.DSMT4">
                  <p:embed/>
                </p:oleObj>
              </mc:Choice>
              <mc:Fallback>
                <p:oleObj name="Equation" r:id="rId11" imgW="139680" imgH="177480" progId="Equation.DSMT4">
                  <p:embed/>
                  <p:pic>
                    <p:nvPicPr>
                      <p:cNvPr id="24" name="Object 23">
                        <a:extLst>
                          <a:ext uri="{FF2B5EF4-FFF2-40B4-BE49-F238E27FC236}">
                            <a16:creationId xmlns:a16="http://schemas.microsoft.com/office/drawing/2014/main" id="{5F92FFFA-3364-4EF0-ABF1-E9D90BA2CF09}"/>
                          </a:ext>
                        </a:extLst>
                      </p:cNvPr>
                      <p:cNvPicPr/>
                      <p:nvPr/>
                    </p:nvPicPr>
                    <p:blipFill>
                      <a:blip r:embed="rId12"/>
                      <a:stretch>
                        <a:fillRect/>
                      </a:stretch>
                    </p:blipFill>
                    <p:spPr>
                      <a:xfrm>
                        <a:off x="4652249" y="1371701"/>
                        <a:ext cx="230734" cy="29366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F0CB69A-9681-4F12-A01B-B923453145C7}"/>
              </a:ext>
            </a:extLst>
          </p:cNvPr>
          <p:cNvGraphicFramePr>
            <a:graphicFrameLocks noChangeAspect="1"/>
          </p:cNvGraphicFramePr>
          <p:nvPr>
            <p:extLst>
              <p:ext uri="{D42A27DB-BD31-4B8C-83A1-F6EECF244321}">
                <p14:modId xmlns:p14="http://schemas.microsoft.com/office/powerpoint/2010/main" val="2735382856"/>
              </p:ext>
            </p:extLst>
          </p:nvPr>
        </p:nvGraphicFramePr>
        <p:xfrm>
          <a:off x="5430116" y="1304630"/>
          <a:ext cx="328613" cy="427037"/>
        </p:xfrm>
        <a:graphic>
          <a:graphicData uri="http://schemas.openxmlformats.org/presentationml/2006/ole">
            <mc:AlternateContent xmlns:mc="http://schemas.openxmlformats.org/markup-compatibility/2006">
              <mc:Choice xmlns:v="urn:schemas-microsoft-com:vml" Requires="v">
                <p:oleObj spid="_x0000_s9922" name="Equation" r:id="rId13" imgW="329248" imgH="426851" progId="Equation.DSMT4">
                  <p:embed/>
                </p:oleObj>
              </mc:Choice>
              <mc:Fallback>
                <p:oleObj name="Equation" r:id="rId13" imgW="329248" imgH="426851" progId="Equation.DSMT4">
                  <p:embed/>
                  <p:pic>
                    <p:nvPicPr>
                      <p:cNvPr id="25" name="Object 24">
                        <a:extLst>
                          <a:ext uri="{FF2B5EF4-FFF2-40B4-BE49-F238E27FC236}">
                            <a16:creationId xmlns:a16="http://schemas.microsoft.com/office/drawing/2014/main" id="{B0D0A7F1-BDAA-4653-8A68-12425A15F350}"/>
                          </a:ext>
                        </a:extLst>
                      </p:cNvPr>
                      <p:cNvPicPr/>
                      <p:nvPr/>
                    </p:nvPicPr>
                    <p:blipFill>
                      <a:blip r:embed="rId14"/>
                      <a:stretch>
                        <a:fillRect/>
                      </a:stretch>
                    </p:blipFill>
                    <p:spPr>
                      <a:xfrm>
                        <a:off x="5430116" y="1304630"/>
                        <a:ext cx="328613" cy="42703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4BF0E91-F988-4677-9113-1C63109977FB}"/>
              </a:ext>
            </a:extLst>
          </p:cNvPr>
          <p:cNvGraphicFramePr>
            <a:graphicFrameLocks noChangeAspect="1"/>
          </p:cNvGraphicFramePr>
          <p:nvPr>
            <p:extLst>
              <p:ext uri="{D42A27DB-BD31-4B8C-83A1-F6EECF244321}">
                <p14:modId xmlns:p14="http://schemas.microsoft.com/office/powerpoint/2010/main" val="3525671477"/>
              </p:ext>
            </p:extLst>
          </p:nvPr>
        </p:nvGraphicFramePr>
        <p:xfrm>
          <a:off x="6070535" y="1200972"/>
          <a:ext cx="589656" cy="607524"/>
        </p:xfrm>
        <a:graphic>
          <a:graphicData uri="http://schemas.openxmlformats.org/presentationml/2006/ole">
            <mc:AlternateContent xmlns:mc="http://schemas.openxmlformats.org/markup-compatibility/2006">
              <mc:Choice xmlns:v="urn:schemas-microsoft-com:vml" Requires="v">
                <p:oleObj spid="_x0000_s9923" name="Equation" r:id="rId15" imgW="419040" imgH="431640" progId="Equation.DSMT4">
                  <p:embed/>
                </p:oleObj>
              </mc:Choice>
              <mc:Fallback>
                <p:oleObj name="Equation" r:id="rId15" imgW="419040" imgH="431640" progId="Equation.DSMT4">
                  <p:embed/>
                  <p:pic>
                    <p:nvPicPr>
                      <p:cNvPr id="26" name="Object 25">
                        <a:extLst>
                          <a:ext uri="{FF2B5EF4-FFF2-40B4-BE49-F238E27FC236}">
                            <a16:creationId xmlns:a16="http://schemas.microsoft.com/office/drawing/2014/main" id="{F49E1734-D23A-4E73-A420-56C797FF146B}"/>
                          </a:ext>
                        </a:extLst>
                      </p:cNvPr>
                      <p:cNvPicPr/>
                      <p:nvPr/>
                    </p:nvPicPr>
                    <p:blipFill>
                      <a:blip r:embed="rId16"/>
                      <a:stretch>
                        <a:fillRect/>
                      </a:stretch>
                    </p:blipFill>
                    <p:spPr>
                      <a:xfrm>
                        <a:off x="6070535" y="1200972"/>
                        <a:ext cx="589656" cy="607524"/>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02DF64C-3171-4C3F-86EA-767559F09CE2}"/>
              </a:ext>
            </a:extLst>
          </p:cNvPr>
          <p:cNvGraphicFramePr>
            <a:graphicFrameLocks noChangeAspect="1"/>
          </p:cNvGraphicFramePr>
          <p:nvPr>
            <p:extLst>
              <p:ext uri="{D42A27DB-BD31-4B8C-83A1-F6EECF244321}">
                <p14:modId xmlns:p14="http://schemas.microsoft.com/office/powerpoint/2010/main" val="3337449416"/>
              </p:ext>
            </p:extLst>
          </p:nvPr>
        </p:nvGraphicFramePr>
        <p:xfrm>
          <a:off x="6842522" y="1198039"/>
          <a:ext cx="658152" cy="607525"/>
        </p:xfrm>
        <a:graphic>
          <a:graphicData uri="http://schemas.openxmlformats.org/presentationml/2006/ole">
            <mc:AlternateContent xmlns:mc="http://schemas.openxmlformats.org/markup-compatibility/2006">
              <mc:Choice xmlns:v="urn:schemas-microsoft-com:vml" Requires="v">
                <p:oleObj spid="_x0000_s9924" name="Equation" r:id="rId17" imgW="495000" imgH="457200" progId="Equation.DSMT4">
                  <p:embed/>
                </p:oleObj>
              </mc:Choice>
              <mc:Fallback>
                <p:oleObj name="Equation" r:id="rId17" imgW="495000" imgH="457200" progId="Equation.DSMT4">
                  <p:embed/>
                  <p:pic>
                    <p:nvPicPr>
                      <p:cNvPr id="27" name="Object 26">
                        <a:extLst>
                          <a:ext uri="{FF2B5EF4-FFF2-40B4-BE49-F238E27FC236}">
                            <a16:creationId xmlns:a16="http://schemas.microsoft.com/office/drawing/2014/main" id="{9650A2F0-7548-468E-B456-33CA75116A95}"/>
                          </a:ext>
                        </a:extLst>
                      </p:cNvPr>
                      <p:cNvPicPr/>
                      <p:nvPr/>
                    </p:nvPicPr>
                    <p:blipFill>
                      <a:blip r:embed="rId18"/>
                      <a:stretch>
                        <a:fillRect/>
                      </a:stretch>
                    </p:blipFill>
                    <p:spPr>
                      <a:xfrm>
                        <a:off x="6842522" y="1198039"/>
                        <a:ext cx="658152" cy="6075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0EA5E8F-D6C3-4D33-AF46-FD0F81D0DB1A}"/>
              </a:ext>
            </a:extLst>
          </p:cNvPr>
          <p:cNvGraphicFramePr>
            <a:graphicFrameLocks noChangeAspect="1"/>
          </p:cNvGraphicFramePr>
          <p:nvPr>
            <p:extLst>
              <p:ext uri="{D42A27DB-BD31-4B8C-83A1-F6EECF244321}">
                <p14:modId xmlns:p14="http://schemas.microsoft.com/office/powerpoint/2010/main" val="1820962442"/>
              </p:ext>
            </p:extLst>
          </p:nvPr>
        </p:nvGraphicFramePr>
        <p:xfrm>
          <a:off x="7747400" y="1231111"/>
          <a:ext cx="473223" cy="587449"/>
        </p:xfrm>
        <a:graphic>
          <a:graphicData uri="http://schemas.openxmlformats.org/presentationml/2006/ole">
            <mc:AlternateContent xmlns:mc="http://schemas.openxmlformats.org/markup-compatibility/2006">
              <mc:Choice xmlns:v="urn:schemas-microsoft-com:vml" Requires="v">
                <p:oleObj spid="_x0000_s9925" name="Equation" r:id="rId19" imgW="368280" imgH="457200" progId="Equation.DSMT4">
                  <p:embed/>
                </p:oleObj>
              </mc:Choice>
              <mc:Fallback>
                <p:oleObj name="Equation" r:id="rId19" imgW="368280" imgH="457200" progId="Equation.DSMT4">
                  <p:embed/>
                  <p:pic>
                    <p:nvPicPr>
                      <p:cNvPr id="28" name="Object 27">
                        <a:extLst>
                          <a:ext uri="{FF2B5EF4-FFF2-40B4-BE49-F238E27FC236}">
                            <a16:creationId xmlns:a16="http://schemas.microsoft.com/office/drawing/2014/main" id="{3A8F7F4B-336D-484A-B316-D8A4A615A41F}"/>
                          </a:ext>
                        </a:extLst>
                      </p:cNvPr>
                      <p:cNvPicPr/>
                      <p:nvPr/>
                    </p:nvPicPr>
                    <p:blipFill>
                      <a:blip r:embed="rId20"/>
                      <a:stretch>
                        <a:fillRect/>
                      </a:stretch>
                    </p:blipFill>
                    <p:spPr>
                      <a:xfrm>
                        <a:off x="7747400" y="1231111"/>
                        <a:ext cx="473223" cy="587449"/>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9B304BF2-560D-465F-BF7C-400087FF6BBD}"/>
              </a:ext>
            </a:extLst>
          </p:cNvPr>
          <p:cNvGraphicFramePr>
            <a:graphicFrameLocks noChangeAspect="1"/>
          </p:cNvGraphicFramePr>
          <p:nvPr>
            <p:extLst>
              <p:ext uri="{D42A27DB-BD31-4B8C-83A1-F6EECF244321}">
                <p14:modId xmlns:p14="http://schemas.microsoft.com/office/powerpoint/2010/main" val="2709290157"/>
              </p:ext>
            </p:extLst>
          </p:nvPr>
        </p:nvGraphicFramePr>
        <p:xfrm>
          <a:off x="8463826" y="1146970"/>
          <a:ext cx="658153" cy="658153"/>
        </p:xfrm>
        <a:graphic>
          <a:graphicData uri="http://schemas.openxmlformats.org/presentationml/2006/ole">
            <mc:AlternateContent xmlns:mc="http://schemas.openxmlformats.org/markup-compatibility/2006">
              <mc:Choice xmlns:v="urn:schemas-microsoft-com:vml" Requires="v">
                <p:oleObj spid="_x0000_s9926" name="Equation" r:id="rId21" imgW="482400" imgH="482400" progId="Equation.DSMT4">
                  <p:embed/>
                </p:oleObj>
              </mc:Choice>
              <mc:Fallback>
                <p:oleObj name="Equation" r:id="rId21" imgW="482400" imgH="482400" progId="Equation.DSMT4">
                  <p:embed/>
                  <p:pic>
                    <p:nvPicPr>
                      <p:cNvPr id="29" name="Object 28">
                        <a:extLst>
                          <a:ext uri="{FF2B5EF4-FFF2-40B4-BE49-F238E27FC236}">
                            <a16:creationId xmlns:a16="http://schemas.microsoft.com/office/drawing/2014/main" id="{1F65383D-8D57-4207-9A26-4A1A9C6D9615}"/>
                          </a:ext>
                        </a:extLst>
                      </p:cNvPr>
                      <p:cNvPicPr/>
                      <p:nvPr/>
                    </p:nvPicPr>
                    <p:blipFill>
                      <a:blip r:embed="rId22"/>
                      <a:stretch>
                        <a:fillRect/>
                      </a:stretch>
                    </p:blipFill>
                    <p:spPr>
                      <a:xfrm>
                        <a:off x="8463826" y="1146970"/>
                        <a:ext cx="658153" cy="658153"/>
                      </a:xfrm>
                      <a:prstGeom prst="rect">
                        <a:avLst/>
                      </a:prstGeom>
                    </p:spPr>
                  </p:pic>
                </p:oleObj>
              </mc:Fallback>
            </mc:AlternateContent>
          </a:graphicData>
        </a:graphic>
      </p:graphicFrame>
    </p:spTree>
    <p:extLst>
      <p:ext uri="{BB962C8B-B14F-4D97-AF65-F5344CB8AC3E}">
        <p14:creationId xmlns:p14="http://schemas.microsoft.com/office/powerpoint/2010/main" val="219852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57203-6B37-404A-88BD-F4CB1B1C99BA}"/>
              </a:ext>
            </a:extLst>
          </p:cNvPr>
          <p:cNvSpPr>
            <a:spLocks noGrp="1"/>
          </p:cNvSpPr>
          <p:nvPr>
            <p:ph idx="1"/>
          </p:nvPr>
        </p:nvSpPr>
        <p:spPr>
          <a:xfrm>
            <a:off x="838200" y="573206"/>
            <a:ext cx="10515600" cy="6284794"/>
          </a:xfrm>
        </p:spPr>
        <p:txBody>
          <a:bodyPr>
            <a:normAutofit fontScale="92500" lnSpcReduction="20000"/>
          </a:bodyPr>
          <a:lstStyle/>
          <a:p>
            <a:pPr marL="0" indent="0">
              <a:buNone/>
            </a:pPr>
            <a:r>
              <a:rPr lang="en-US" sz="2400" b="1" dirty="0">
                <a:latin typeface="Arial" panose="020B0604020202020204" pitchFamily="34" charset="0"/>
                <a:cs typeface="Arial" panose="020B0604020202020204" pitchFamily="34" charset="0"/>
              </a:rPr>
              <a:t>5. Coefficient of friction variable</a:t>
            </a:r>
          </a:p>
          <a:p>
            <a:pPr marL="0" indent="0">
              <a:lnSpc>
                <a:spcPct val="150000"/>
              </a:lnSpc>
              <a:buNone/>
            </a:pPr>
            <a:r>
              <a:rPr lang="en-US" sz="2200" dirty="0">
                <a:latin typeface="Arial" panose="020B0604020202020204" pitchFamily="34" charset="0"/>
                <a:cs typeface="Arial" panose="020B0604020202020204" pitchFamily="34" charset="0"/>
              </a:rPr>
              <a:t>The coefficient of friction variable (CVC) is given by </a:t>
            </a:r>
          </a:p>
          <a:p>
            <a:pPr marL="0" indent="0">
              <a:lnSpc>
                <a:spcPct val="150000"/>
              </a:lnSpc>
              <a:buNone/>
            </a:pPr>
            <a:r>
              <a:rPr lang="en-US" sz="2200" dirty="0">
                <a:latin typeface="Arial" panose="020B0604020202020204" pitchFamily="34" charset="0"/>
                <a:cs typeface="Arial" panose="020B0604020202020204" pitchFamily="34" charset="0"/>
              </a:rPr>
              <a:t>                                                                         ………………… (7)</a:t>
            </a:r>
          </a:p>
          <a:p>
            <a:pPr marL="0" indent="0">
              <a:lnSpc>
                <a:spcPct val="150000"/>
              </a:lnSpc>
              <a:buNone/>
            </a:pPr>
            <a:r>
              <a:rPr lang="en-US" sz="2200" dirty="0">
                <a:latin typeface="Arial" panose="020B0604020202020204" pitchFamily="34" charset="0"/>
                <a:cs typeface="Arial" panose="020B0604020202020204" pitchFamily="34" charset="0"/>
              </a:rPr>
              <a:t>                                          </a:t>
            </a:r>
          </a:p>
          <a:p>
            <a:pPr marL="0" indent="0">
              <a:lnSpc>
                <a:spcPct val="150000"/>
              </a:lnSpc>
              <a:buNone/>
            </a:pPr>
            <a:r>
              <a:rPr lang="en-US" sz="2200" dirty="0">
                <a:latin typeface="Arial" panose="020B0604020202020204" pitchFamily="34" charset="0"/>
                <a:cs typeface="Arial" panose="020B0604020202020204" pitchFamily="34" charset="0"/>
              </a:rPr>
              <a:t>where </a:t>
            </a:r>
            <a:r>
              <a:rPr lang="en-US" sz="2200" i="1" dirty="0">
                <a:latin typeface="Arial" panose="020B0604020202020204" pitchFamily="34" charset="0"/>
                <a:cs typeface="Arial" panose="020B0604020202020204" pitchFamily="34" charset="0"/>
              </a:rPr>
              <a:t>f </a:t>
            </a:r>
            <a:r>
              <a:rPr lang="en-US" sz="2200" dirty="0">
                <a:latin typeface="Arial" panose="020B0604020202020204" pitchFamily="34" charset="0"/>
                <a:cs typeface="Arial" panose="020B0604020202020204" pitchFamily="34" charset="0"/>
              </a:rPr>
              <a:t>is the coefficient of friction.</a:t>
            </a:r>
          </a:p>
          <a:p>
            <a:pPr marL="0" indent="0">
              <a:lnSpc>
                <a:spcPct val="150000"/>
              </a:lnSpc>
              <a:buNone/>
            </a:pPr>
            <a:r>
              <a:rPr lang="en-US" sz="2200" b="1" dirty="0">
                <a:latin typeface="Arial" panose="020B0604020202020204" pitchFamily="34" charset="0"/>
                <a:cs typeface="Arial" panose="020B0604020202020204" pitchFamily="34" charset="0"/>
              </a:rPr>
              <a:t>6. Coefficient of flow variable</a:t>
            </a:r>
          </a:p>
          <a:p>
            <a:pPr marL="0" indent="0">
              <a:lnSpc>
                <a:spcPct val="150000"/>
              </a:lnSpc>
              <a:buNone/>
            </a:pPr>
            <a:r>
              <a:rPr lang="en-US" sz="2200" dirty="0">
                <a:latin typeface="Arial" panose="020B0604020202020204" pitchFamily="34" charset="0"/>
                <a:cs typeface="Arial" panose="020B0604020202020204" pitchFamily="34" charset="0"/>
              </a:rPr>
              <a:t>The flow variable (FV) is given by</a:t>
            </a:r>
          </a:p>
          <a:p>
            <a:pPr marL="0" indent="0">
              <a:lnSpc>
                <a:spcPct val="150000"/>
              </a:lnSpc>
              <a:buNone/>
            </a:pPr>
            <a:endParaRPr lang="en-US" sz="2200" dirty="0">
              <a:latin typeface="Arial" panose="020B0604020202020204" pitchFamily="34" charset="0"/>
              <a:cs typeface="Arial" panose="020B0604020202020204" pitchFamily="34" charset="0"/>
            </a:endParaRPr>
          </a:p>
          <a:p>
            <a:pPr marL="0" indent="0">
              <a:lnSpc>
                <a:spcPct val="150000"/>
              </a:lnSpc>
              <a:buNone/>
            </a:pP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(8)</a:t>
            </a:r>
          </a:p>
          <a:p>
            <a:pPr marL="0" indent="0">
              <a:lnSpc>
                <a:spcPct val="150000"/>
              </a:lnSpc>
              <a:buNone/>
            </a:pPr>
            <a:r>
              <a:rPr lang="en-US" sz="2200" dirty="0">
                <a:latin typeface="Arial" panose="020B0604020202020204" pitchFamily="34" charset="0"/>
                <a:cs typeface="Arial" panose="020B0604020202020204" pitchFamily="34" charset="0"/>
              </a:rPr>
              <a:t>where,</a:t>
            </a:r>
          </a:p>
          <a:p>
            <a:pPr marL="0" indent="0">
              <a:lnSpc>
                <a:spcPct val="150000"/>
              </a:lnSpc>
              <a:buNone/>
            </a:pPr>
            <a:r>
              <a:rPr lang="en-US" sz="2200" dirty="0">
                <a:latin typeface="Arial" panose="020B0604020202020204" pitchFamily="34" charset="0"/>
                <a:cs typeface="Arial" panose="020B0604020202020204" pitchFamily="34" charset="0"/>
              </a:rPr>
              <a:t>l=length of the bearing (mm)</a:t>
            </a:r>
          </a:p>
          <a:p>
            <a:pPr marL="0" indent="0">
              <a:lnSpc>
                <a:spcPct val="150000"/>
              </a:lnSpc>
              <a:buNone/>
            </a:pPr>
            <a:r>
              <a:rPr lang="en-US" sz="2200" dirty="0">
                <a:latin typeface="Arial" panose="020B0604020202020204" pitchFamily="34" charset="0"/>
                <a:cs typeface="Arial" panose="020B0604020202020204" pitchFamily="34" charset="0"/>
              </a:rPr>
              <a:t>Q=flow of the lubricant (mm</a:t>
            </a:r>
            <a:r>
              <a:rPr lang="en-US" sz="2200" baseline="30000" dirty="0">
                <a:latin typeface="Arial" panose="020B0604020202020204" pitchFamily="34" charset="0"/>
                <a:cs typeface="Arial" panose="020B0604020202020204" pitchFamily="34" charset="0"/>
              </a:rPr>
              <a:t>3</a:t>
            </a:r>
            <a:r>
              <a:rPr lang="en-US" sz="2200" dirty="0">
                <a:latin typeface="Arial" panose="020B0604020202020204" pitchFamily="34" charset="0"/>
                <a:cs typeface="Arial" panose="020B0604020202020204" pitchFamily="34" charset="0"/>
              </a:rPr>
              <a:t>/s)</a:t>
            </a:r>
          </a:p>
          <a:p>
            <a:pPr marL="0" indent="0">
              <a:buNone/>
            </a:pPr>
            <a:endParaRPr lang="en-US" sz="2400" b="1"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51D74267-10BD-4D9F-A217-58685A78C342}"/>
              </a:ext>
            </a:extLst>
          </p:cNvPr>
          <p:cNvGraphicFramePr>
            <a:graphicFrameLocks noChangeAspect="1"/>
          </p:cNvGraphicFramePr>
          <p:nvPr>
            <p:extLst>
              <p:ext uri="{D42A27DB-BD31-4B8C-83A1-F6EECF244321}">
                <p14:modId xmlns:p14="http://schemas.microsoft.com/office/powerpoint/2010/main" val="4014643573"/>
              </p:ext>
            </p:extLst>
          </p:nvPr>
        </p:nvGraphicFramePr>
        <p:xfrm>
          <a:off x="1547315" y="1423655"/>
          <a:ext cx="1774804" cy="773633"/>
        </p:xfrm>
        <a:graphic>
          <a:graphicData uri="http://schemas.openxmlformats.org/presentationml/2006/ole">
            <mc:AlternateContent xmlns:mc="http://schemas.openxmlformats.org/markup-compatibility/2006">
              <mc:Choice xmlns:v="urn:schemas-microsoft-com:vml" Requires="v">
                <p:oleObj spid="_x0000_s10372" name="Equation" r:id="rId3" imgW="990360" imgH="431640" progId="Equation.DSMT4">
                  <p:embed/>
                </p:oleObj>
              </mc:Choice>
              <mc:Fallback>
                <p:oleObj name="Equation" r:id="rId3" imgW="990360" imgH="431640" progId="Equation.DSMT4">
                  <p:embed/>
                  <p:pic>
                    <p:nvPicPr>
                      <p:cNvPr id="0" name=""/>
                      <p:cNvPicPr/>
                      <p:nvPr/>
                    </p:nvPicPr>
                    <p:blipFill>
                      <a:blip r:embed="rId4"/>
                      <a:stretch>
                        <a:fillRect/>
                      </a:stretch>
                    </p:blipFill>
                    <p:spPr>
                      <a:xfrm>
                        <a:off x="1547315" y="1423655"/>
                        <a:ext cx="1774804" cy="77363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9C3DAFE-9DE7-4A89-9CF1-0FB488FADE72}"/>
              </a:ext>
            </a:extLst>
          </p:cNvPr>
          <p:cNvGraphicFramePr>
            <a:graphicFrameLocks noChangeAspect="1"/>
          </p:cNvGraphicFramePr>
          <p:nvPr>
            <p:extLst>
              <p:ext uri="{D42A27DB-BD31-4B8C-83A1-F6EECF244321}">
                <p14:modId xmlns:p14="http://schemas.microsoft.com/office/powerpoint/2010/main" val="554716520"/>
              </p:ext>
            </p:extLst>
          </p:nvPr>
        </p:nvGraphicFramePr>
        <p:xfrm>
          <a:off x="1547315" y="4311191"/>
          <a:ext cx="1514533" cy="780931"/>
        </p:xfrm>
        <a:graphic>
          <a:graphicData uri="http://schemas.openxmlformats.org/presentationml/2006/ole">
            <mc:AlternateContent xmlns:mc="http://schemas.openxmlformats.org/markup-compatibility/2006">
              <mc:Choice xmlns:v="urn:schemas-microsoft-com:vml" Requires="v">
                <p:oleObj spid="_x0000_s10373" name="Equation" r:id="rId5" imgW="812520" imgH="419040" progId="Equation.DSMT4">
                  <p:embed/>
                </p:oleObj>
              </mc:Choice>
              <mc:Fallback>
                <p:oleObj name="Equation" r:id="rId5" imgW="812520" imgH="419040" progId="Equation.DSMT4">
                  <p:embed/>
                  <p:pic>
                    <p:nvPicPr>
                      <p:cNvPr id="0" name=""/>
                      <p:cNvPicPr/>
                      <p:nvPr/>
                    </p:nvPicPr>
                    <p:blipFill>
                      <a:blip r:embed="rId6"/>
                      <a:stretch>
                        <a:fillRect/>
                      </a:stretch>
                    </p:blipFill>
                    <p:spPr>
                      <a:xfrm>
                        <a:off x="1547315" y="4311191"/>
                        <a:ext cx="1514533" cy="780931"/>
                      </a:xfrm>
                      <a:prstGeom prst="rect">
                        <a:avLst/>
                      </a:prstGeom>
                    </p:spPr>
                  </p:pic>
                </p:oleObj>
              </mc:Fallback>
            </mc:AlternateContent>
          </a:graphicData>
        </a:graphic>
      </p:graphicFrame>
    </p:spTree>
    <p:extLst>
      <p:ext uri="{BB962C8B-B14F-4D97-AF65-F5344CB8AC3E}">
        <p14:creationId xmlns:p14="http://schemas.microsoft.com/office/powerpoint/2010/main" val="325596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A17F7-94C7-4042-AE36-4C3EA5CDFD46}"/>
              </a:ext>
            </a:extLst>
          </p:cNvPr>
          <p:cNvSpPr>
            <a:spLocks noGrp="1"/>
          </p:cNvSpPr>
          <p:nvPr>
            <p:ph idx="1"/>
          </p:nvPr>
        </p:nvSpPr>
        <p:spPr>
          <a:xfrm>
            <a:off x="838200" y="600501"/>
            <a:ext cx="10515600" cy="5576462"/>
          </a:xfrm>
        </p:spPr>
        <p:txBody>
          <a:bodyPr/>
          <a:lstStyle/>
          <a:p>
            <a:pPr algn="just">
              <a:lnSpc>
                <a:spcPct val="150000"/>
              </a:lnSpc>
            </a:pPr>
            <a:r>
              <a:rPr lang="en-US" sz="2200" i="1" dirty="0">
                <a:latin typeface="Arial" panose="020B0604020202020204" pitchFamily="34" charset="0"/>
                <a:cs typeface="Arial" panose="020B0604020202020204" pitchFamily="34" charset="0"/>
              </a:rPr>
              <a:t>Q</a:t>
            </a:r>
            <a:r>
              <a:rPr lang="en-US" sz="2200" dirty="0">
                <a:latin typeface="Arial" panose="020B0604020202020204" pitchFamily="34" charset="0"/>
                <a:cs typeface="Arial" panose="020B0604020202020204" pitchFamily="34" charset="0"/>
              </a:rPr>
              <a:t> represents the total flow of the lubricating oil, a part of which is circulated around the journal, while the remaining oil flows as side leakage (    ). </a:t>
            </a:r>
          </a:p>
          <a:p>
            <a:pPr algn="just">
              <a:lnSpc>
                <a:spcPct val="150000"/>
              </a:lnSpc>
            </a:pPr>
            <a:r>
              <a:rPr lang="en-US" sz="2200" dirty="0">
                <a:latin typeface="Arial" panose="020B0604020202020204" pitchFamily="34" charset="0"/>
                <a:cs typeface="Arial" panose="020B0604020202020204" pitchFamily="34" charset="0"/>
              </a:rPr>
              <a:t>     represents the side leakage, which can be calculated from the values of parameter          given in the table 1.</a:t>
            </a:r>
          </a:p>
          <a:p>
            <a:pPr algn="just">
              <a:lnSpc>
                <a:spcPct val="150000"/>
              </a:lnSpc>
            </a:pPr>
            <a:r>
              <a:rPr lang="en-US" sz="2200" dirty="0">
                <a:latin typeface="Arial" panose="020B0604020202020204" pitchFamily="34" charset="0"/>
                <a:cs typeface="Arial" panose="020B0604020202020204" pitchFamily="34" charset="0"/>
              </a:rPr>
              <a:t>The maximum pressure (    ) developed in the film is calculated from the ratio given in last column of the table 1.</a:t>
            </a:r>
          </a:p>
          <a:p>
            <a:pPr algn="just">
              <a:lnSpc>
                <a:spcPct val="150000"/>
              </a:lnSpc>
            </a:pPr>
            <a:r>
              <a:rPr lang="en-US" sz="2200" dirty="0">
                <a:latin typeface="Arial" panose="020B0604020202020204" pitchFamily="34" charset="0"/>
                <a:cs typeface="Arial" panose="020B0604020202020204" pitchFamily="34" charset="0"/>
              </a:rPr>
              <a:t>The values are based on the assumption that the oil is supplied at the atmospheric pressure. If the oil is supplied at the higher pressure, the maximum pressure (       ) will also increase by the corresponding value.</a:t>
            </a:r>
          </a:p>
          <a:p>
            <a:pPr algn="just">
              <a:lnSpc>
                <a:spcPct val="150000"/>
              </a:lnSpc>
            </a:pPr>
            <a:endParaRPr lang="en-US" sz="2200" dirty="0">
              <a:latin typeface="Arial" panose="020B0604020202020204" pitchFamily="34" charset="0"/>
              <a:cs typeface="Arial" panose="020B0604020202020204" pitchFamily="34" charset="0"/>
            </a:endParaRPr>
          </a:p>
          <a:p>
            <a:pPr algn="just">
              <a:lnSpc>
                <a:spcPct val="150000"/>
              </a:lnSpc>
            </a:pPr>
            <a:endParaRPr lang="en-US" sz="2200" i="1" dirty="0">
              <a:latin typeface="Arial" panose="020B0604020202020204" pitchFamily="34" charset="0"/>
              <a:cs typeface="Arial" panose="020B0604020202020204" pitchFamily="34" charset="0"/>
            </a:endParaRPr>
          </a:p>
          <a:p>
            <a:pPr algn="just">
              <a:lnSpc>
                <a:spcPct val="150000"/>
              </a:lnSpc>
            </a:pPr>
            <a:endParaRPr lang="en-US" sz="2200"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4F4A3ABA-0A26-4EBC-9634-C04CA3894250}"/>
              </a:ext>
            </a:extLst>
          </p:cNvPr>
          <p:cNvGraphicFramePr>
            <a:graphicFrameLocks noChangeAspect="1"/>
          </p:cNvGraphicFramePr>
          <p:nvPr>
            <p:extLst>
              <p:ext uri="{D42A27DB-BD31-4B8C-83A1-F6EECF244321}">
                <p14:modId xmlns:p14="http://schemas.microsoft.com/office/powerpoint/2010/main" val="1698033542"/>
              </p:ext>
            </p:extLst>
          </p:nvPr>
        </p:nvGraphicFramePr>
        <p:xfrm>
          <a:off x="1142147" y="1840740"/>
          <a:ext cx="372754" cy="447305"/>
        </p:xfrm>
        <a:graphic>
          <a:graphicData uri="http://schemas.openxmlformats.org/presentationml/2006/ole">
            <mc:AlternateContent xmlns:mc="http://schemas.openxmlformats.org/markup-compatibility/2006">
              <mc:Choice xmlns:v="urn:schemas-microsoft-com:vml" Requires="v">
                <p:oleObj spid="_x0000_s11570"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1142147" y="1840740"/>
                        <a:ext cx="372754" cy="44730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E55031F-2993-4391-A408-C1A4181ADC44}"/>
              </a:ext>
            </a:extLst>
          </p:cNvPr>
          <p:cNvGraphicFramePr>
            <a:graphicFrameLocks noChangeAspect="1"/>
          </p:cNvGraphicFramePr>
          <p:nvPr>
            <p:extLst>
              <p:ext uri="{D42A27DB-BD31-4B8C-83A1-F6EECF244321}">
                <p14:modId xmlns:p14="http://schemas.microsoft.com/office/powerpoint/2010/main" val="699889631"/>
              </p:ext>
            </p:extLst>
          </p:nvPr>
        </p:nvGraphicFramePr>
        <p:xfrm>
          <a:off x="2540853" y="2233453"/>
          <a:ext cx="625428" cy="776393"/>
        </p:xfrm>
        <a:graphic>
          <a:graphicData uri="http://schemas.openxmlformats.org/presentationml/2006/ole">
            <mc:AlternateContent xmlns:mc="http://schemas.openxmlformats.org/markup-compatibility/2006">
              <mc:Choice xmlns:v="urn:schemas-microsoft-com:vml" Requires="v">
                <p:oleObj spid="_x0000_s11571" name="Equation" r:id="rId5" imgW="368280" imgH="457200" progId="Equation.DSMT4">
                  <p:embed/>
                </p:oleObj>
              </mc:Choice>
              <mc:Fallback>
                <p:oleObj name="Equation" r:id="rId5" imgW="368280" imgH="457200" progId="Equation.DSMT4">
                  <p:embed/>
                  <p:pic>
                    <p:nvPicPr>
                      <p:cNvPr id="0" name=""/>
                      <p:cNvPicPr/>
                      <p:nvPr/>
                    </p:nvPicPr>
                    <p:blipFill>
                      <a:blip r:embed="rId6"/>
                      <a:stretch>
                        <a:fillRect/>
                      </a:stretch>
                    </p:blipFill>
                    <p:spPr>
                      <a:xfrm>
                        <a:off x="2540853" y="2233453"/>
                        <a:ext cx="625428" cy="77639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1070BEF-4F0E-4739-8EB8-2ACED5C2347F}"/>
              </a:ext>
            </a:extLst>
          </p:cNvPr>
          <p:cNvGraphicFramePr>
            <a:graphicFrameLocks noChangeAspect="1"/>
          </p:cNvGraphicFramePr>
          <p:nvPr>
            <p:extLst>
              <p:ext uri="{D42A27DB-BD31-4B8C-83A1-F6EECF244321}">
                <p14:modId xmlns:p14="http://schemas.microsoft.com/office/powerpoint/2010/main" val="1802095179"/>
              </p:ext>
            </p:extLst>
          </p:nvPr>
        </p:nvGraphicFramePr>
        <p:xfrm>
          <a:off x="9225090" y="1226237"/>
          <a:ext cx="373063" cy="446087"/>
        </p:xfrm>
        <a:graphic>
          <a:graphicData uri="http://schemas.openxmlformats.org/presentationml/2006/ole">
            <mc:AlternateContent xmlns:mc="http://schemas.openxmlformats.org/markup-compatibility/2006">
              <mc:Choice xmlns:v="urn:schemas-microsoft-com:vml" Requires="v">
                <p:oleObj spid="_x0000_s11572" name="Equation" r:id="rId7" imgW="373507" imgH="446679" progId="Equation.DSMT4">
                  <p:embed/>
                </p:oleObj>
              </mc:Choice>
              <mc:Fallback>
                <p:oleObj name="Equation" r:id="rId7" imgW="373507" imgH="446679" progId="Equation.DSMT4">
                  <p:embed/>
                  <p:pic>
                    <p:nvPicPr>
                      <p:cNvPr id="0" name=""/>
                      <p:cNvPicPr/>
                      <p:nvPr/>
                    </p:nvPicPr>
                    <p:blipFill>
                      <a:blip r:embed="rId8"/>
                      <a:stretch>
                        <a:fillRect/>
                      </a:stretch>
                    </p:blipFill>
                    <p:spPr>
                      <a:xfrm>
                        <a:off x="9225090" y="1226237"/>
                        <a:ext cx="373063" cy="44608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9E3069B-A43B-475D-9AA4-20548C3B98D9}"/>
              </a:ext>
            </a:extLst>
          </p:cNvPr>
          <p:cNvGraphicFramePr>
            <a:graphicFrameLocks noChangeAspect="1"/>
          </p:cNvGraphicFramePr>
          <p:nvPr>
            <p:extLst>
              <p:ext uri="{D42A27DB-BD31-4B8C-83A1-F6EECF244321}">
                <p14:modId xmlns:p14="http://schemas.microsoft.com/office/powerpoint/2010/main" val="3547942119"/>
              </p:ext>
            </p:extLst>
          </p:nvPr>
        </p:nvGraphicFramePr>
        <p:xfrm>
          <a:off x="4318561" y="2985568"/>
          <a:ext cx="580979" cy="475347"/>
        </p:xfrm>
        <a:graphic>
          <a:graphicData uri="http://schemas.openxmlformats.org/presentationml/2006/ole">
            <mc:AlternateContent xmlns:mc="http://schemas.openxmlformats.org/markup-compatibility/2006">
              <mc:Choice xmlns:v="urn:schemas-microsoft-com:vml" Requires="v">
                <p:oleObj spid="_x0000_s11573" name="Equation" r:id="rId9" imgW="279360" imgH="228600" progId="Equation.DSMT4">
                  <p:embed/>
                </p:oleObj>
              </mc:Choice>
              <mc:Fallback>
                <p:oleObj name="Equation" r:id="rId9" imgW="279360" imgH="228600" progId="Equation.DSMT4">
                  <p:embed/>
                  <p:pic>
                    <p:nvPicPr>
                      <p:cNvPr id="0" name=""/>
                      <p:cNvPicPr/>
                      <p:nvPr/>
                    </p:nvPicPr>
                    <p:blipFill>
                      <a:blip r:embed="rId10"/>
                      <a:stretch>
                        <a:fillRect/>
                      </a:stretch>
                    </p:blipFill>
                    <p:spPr>
                      <a:xfrm>
                        <a:off x="4318561" y="2985568"/>
                        <a:ext cx="580979" cy="47534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B2090DBB-D82A-4B89-8653-4708A0CA482A}"/>
              </a:ext>
            </a:extLst>
          </p:cNvPr>
          <p:cNvGraphicFramePr>
            <a:graphicFrameLocks noChangeAspect="1"/>
          </p:cNvGraphicFramePr>
          <p:nvPr>
            <p:extLst>
              <p:ext uri="{D42A27DB-BD31-4B8C-83A1-F6EECF244321}">
                <p14:modId xmlns:p14="http://schemas.microsoft.com/office/powerpoint/2010/main" val="1601983096"/>
              </p:ext>
            </p:extLst>
          </p:nvPr>
        </p:nvGraphicFramePr>
        <p:xfrm>
          <a:off x="2407190" y="5113626"/>
          <a:ext cx="581025" cy="476250"/>
        </p:xfrm>
        <a:graphic>
          <a:graphicData uri="http://schemas.openxmlformats.org/presentationml/2006/ole">
            <mc:AlternateContent xmlns:mc="http://schemas.openxmlformats.org/markup-compatibility/2006">
              <mc:Choice xmlns:v="urn:schemas-microsoft-com:vml" Requires="v">
                <p:oleObj spid="_x0000_s11574" name="Equation" r:id="rId11" imgW="580771" imgH="475521" progId="Equation.DSMT4">
                  <p:embed/>
                </p:oleObj>
              </mc:Choice>
              <mc:Fallback>
                <p:oleObj name="Equation" r:id="rId11" imgW="580771" imgH="475521" progId="Equation.DSMT4">
                  <p:embed/>
                  <p:pic>
                    <p:nvPicPr>
                      <p:cNvPr id="0" name=""/>
                      <p:cNvPicPr/>
                      <p:nvPr/>
                    </p:nvPicPr>
                    <p:blipFill>
                      <a:blip r:embed="rId12"/>
                      <a:stretch>
                        <a:fillRect/>
                      </a:stretch>
                    </p:blipFill>
                    <p:spPr>
                      <a:xfrm>
                        <a:off x="2407190" y="5113626"/>
                        <a:ext cx="581025" cy="476250"/>
                      </a:xfrm>
                      <a:prstGeom prst="rect">
                        <a:avLst/>
                      </a:prstGeom>
                    </p:spPr>
                  </p:pic>
                </p:oleObj>
              </mc:Fallback>
            </mc:AlternateContent>
          </a:graphicData>
        </a:graphic>
      </p:graphicFrame>
    </p:spTree>
    <p:extLst>
      <p:ext uri="{BB962C8B-B14F-4D97-AF65-F5344CB8AC3E}">
        <p14:creationId xmlns:p14="http://schemas.microsoft.com/office/powerpoint/2010/main" val="379636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ED861-A43A-4F4F-BE3F-16F5AC47EA8D}"/>
              </a:ext>
            </a:extLst>
          </p:cNvPr>
          <p:cNvSpPr>
            <a:spLocks noGrp="1"/>
          </p:cNvSpPr>
          <p:nvPr>
            <p:ph idx="1"/>
          </p:nvPr>
        </p:nvSpPr>
        <p:spPr>
          <a:xfrm>
            <a:off x="838200" y="532262"/>
            <a:ext cx="10515600" cy="6114197"/>
          </a:xfrm>
        </p:spPr>
        <p:txBody>
          <a:bodyPr>
            <a:normAutofit/>
          </a:bodyPr>
          <a:lstStyle/>
          <a:p>
            <a:pPr marL="0" indent="0">
              <a:buNone/>
            </a:pPr>
            <a:r>
              <a:rPr lang="en-US" b="1" dirty="0">
                <a:latin typeface="Arial" panose="020B0604020202020204" pitchFamily="34" charset="0"/>
                <a:cs typeface="Arial" panose="020B0604020202020204" pitchFamily="34" charset="0"/>
              </a:rPr>
              <a:t>Frictional Torque</a:t>
            </a:r>
          </a:p>
          <a:p>
            <a:pPr marL="0" indent="0">
              <a:buNone/>
            </a:pPr>
            <a:r>
              <a:rPr lang="en-US" sz="2200" dirty="0">
                <a:latin typeface="Arial" panose="020B0604020202020204" pitchFamily="34" charset="0"/>
                <a:cs typeface="Arial" panose="020B0604020202020204" pitchFamily="34" charset="0"/>
              </a:rPr>
              <a:t>The frictional torque is given by,</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 (9)</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Temperature Rise</a:t>
            </a:r>
          </a:p>
          <a:p>
            <a:pPr marL="342900" marR="0" lvl="0" indent="-342900" algn="just">
              <a:lnSpc>
                <a:spcPct val="107000"/>
              </a:lnSpc>
              <a:spcBef>
                <a:spcPts val="0"/>
              </a:spcBef>
              <a:spcAft>
                <a:spcPts val="0"/>
              </a:spcAft>
              <a:buFont typeface="Symbol" panose="05050102010706020507" pitchFamily="18" charset="2"/>
              <a:buChar char=""/>
            </a:pPr>
            <a:r>
              <a:rPr lang="en-IN" sz="2200" dirty="0">
                <a:latin typeface="Arial" panose="020B0604020202020204" pitchFamily="34" charset="0"/>
                <a:ea typeface="Calibri" panose="020F0502020204030204" pitchFamily="34" charset="0"/>
                <a:cs typeface="Arial" panose="020B0604020202020204" pitchFamily="34" charset="0"/>
              </a:rPr>
              <a:t>Viscous friction results in heat generation.</a:t>
            </a:r>
            <a:endParaRPr lang="en-US" sz="2200" dirty="0">
              <a:latin typeface="Arial" panose="020B0604020202020204" pitchFamily="34" charset="0"/>
              <a:ea typeface="Calibri" panose="020F0502020204030204" pitchFamily="34" charset="0"/>
              <a:cs typeface="Arial" panose="020B0604020202020204" pitchFamily="34" charset="0"/>
            </a:endParaRPr>
          </a:p>
          <a:p>
            <a:r>
              <a:rPr lang="en-IN" sz="2200" dirty="0">
                <a:latin typeface="Arial" panose="020B0604020202020204" pitchFamily="34" charset="0"/>
                <a:ea typeface="Calibri" panose="020F0502020204030204" pitchFamily="34" charset="0"/>
                <a:cs typeface="Arial" panose="020B0604020202020204" pitchFamily="34" charset="0"/>
              </a:rPr>
              <a:t>Rise in temperature of the lubricant takes place due to heat generation</a:t>
            </a:r>
            <a:endParaRPr lang="en-US" sz="2200"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E063DD8D-564B-4802-9880-51604897D765}"/>
              </a:ext>
            </a:extLst>
          </p:cNvPr>
          <p:cNvGraphicFramePr>
            <a:graphicFrameLocks noChangeAspect="1"/>
          </p:cNvGraphicFramePr>
          <p:nvPr>
            <p:extLst>
              <p:ext uri="{D42A27DB-BD31-4B8C-83A1-F6EECF244321}">
                <p14:modId xmlns:p14="http://schemas.microsoft.com/office/powerpoint/2010/main" val="1646528750"/>
              </p:ext>
            </p:extLst>
          </p:nvPr>
        </p:nvGraphicFramePr>
        <p:xfrm>
          <a:off x="974677" y="1498338"/>
          <a:ext cx="4970184" cy="3264729"/>
        </p:xfrm>
        <a:graphic>
          <a:graphicData uri="http://schemas.openxmlformats.org/presentationml/2006/ole">
            <mc:AlternateContent xmlns:mc="http://schemas.openxmlformats.org/markup-compatibility/2006">
              <mc:Choice xmlns:v="urn:schemas-microsoft-com:vml" Requires="v">
                <p:oleObj spid="_x0000_s12343" name="Equation" r:id="rId3" imgW="2590560" imgH="1701720" progId="Equation.DSMT4">
                  <p:embed/>
                </p:oleObj>
              </mc:Choice>
              <mc:Fallback>
                <p:oleObj name="Equation" r:id="rId3" imgW="2590560" imgH="1701720" progId="Equation.DSMT4">
                  <p:embed/>
                  <p:pic>
                    <p:nvPicPr>
                      <p:cNvPr id="0" name=""/>
                      <p:cNvPicPr/>
                      <p:nvPr/>
                    </p:nvPicPr>
                    <p:blipFill>
                      <a:blip r:embed="rId4"/>
                      <a:stretch>
                        <a:fillRect/>
                      </a:stretch>
                    </p:blipFill>
                    <p:spPr>
                      <a:xfrm>
                        <a:off x="974677" y="1498338"/>
                        <a:ext cx="4970184" cy="3264729"/>
                      </a:xfrm>
                      <a:prstGeom prst="rect">
                        <a:avLst/>
                      </a:prstGeom>
                    </p:spPr>
                  </p:pic>
                </p:oleObj>
              </mc:Fallback>
            </mc:AlternateContent>
          </a:graphicData>
        </a:graphic>
      </p:graphicFrame>
    </p:spTree>
    <p:extLst>
      <p:ext uri="{BB962C8B-B14F-4D97-AF65-F5344CB8AC3E}">
        <p14:creationId xmlns:p14="http://schemas.microsoft.com/office/powerpoint/2010/main" val="412644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4A314-4A2B-4608-BF69-FD790B183B47}"/>
              </a:ext>
            </a:extLst>
          </p:cNvPr>
          <p:cNvSpPr>
            <a:spLocks noGrp="1"/>
          </p:cNvSpPr>
          <p:nvPr>
            <p:ph idx="1"/>
          </p:nvPr>
        </p:nvSpPr>
        <p:spPr>
          <a:xfrm>
            <a:off x="838200" y="423081"/>
            <a:ext cx="10515600" cy="6291618"/>
          </a:xfrm>
        </p:spPr>
        <p:txBody>
          <a:bodyPr/>
          <a:lstStyle/>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Assuming that the total heat generated in the bearing is carried away by the total oil flow in the bearing, the expression for temperature rise can be determined.</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heat generated (     ) is given by,</a:t>
            </a:r>
          </a:p>
          <a:p>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Substituting,</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The heat carried away by oil flow is (     ) is given by</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Where, m=mass of the lubricating oil passing through the bearing (kg/s)</a:t>
            </a: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E59425B7-725F-4329-A4CB-2BD272C7749C}"/>
              </a:ext>
            </a:extLst>
          </p:cNvPr>
          <p:cNvGraphicFramePr>
            <a:graphicFrameLocks noChangeAspect="1"/>
          </p:cNvGraphicFramePr>
          <p:nvPr>
            <p:extLst>
              <p:ext uri="{D42A27DB-BD31-4B8C-83A1-F6EECF244321}">
                <p14:modId xmlns:p14="http://schemas.microsoft.com/office/powerpoint/2010/main" val="3080765204"/>
              </p:ext>
            </p:extLst>
          </p:nvPr>
        </p:nvGraphicFramePr>
        <p:xfrm>
          <a:off x="3716170" y="1520491"/>
          <a:ext cx="473094" cy="499377"/>
        </p:xfrm>
        <a:graphic>
          <a:graphicData uri="http://schemas.openxmlformats.org/presentationml/2006/ole">
            <mc:AlternateContent xmlns:mc="http://schemas.openxmlformats.org/markup-compatibility/2006">
              <mc:Choice xmlns:v="urn:schemas-microsoft-com:vml" Requires="v">
                <p:oleObj spid="_x0000_s13599" name="Equation" r:id="rId3" imgW="228600" imgH="241200" progId="Equation.DSMT4">
                  <p:embed/>
                </p:oleObj>
              </mc:Choice>
              <mc:Fallback>
                <p:oleObj name="Equation" r:id="rId3" imgW="228600" imgH="241200" progId="Equation.DSMT4">
                  <p:embed/>
                  <p:pic>
                    <p:nvPicPr>
                      <p:cNvPr id="0" name=""/>
                      <p:cNvPicPr/>
                      <p:nvPr/>
                    </p:nvPicPr>
                    <p:blipFill>
                      <a:blip r:embed="rId4"/>
                      <a:stretch>
                        <a:fillRect/>
                      </a:stretch>
                    </p:blipFill>
                    <p:spPr>
                      <a:xfrm>
                        <a:off x="3716170" y="1520491"/>
                        <a:ext cx="473094" cy="49937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51BC8DA-2CCB-47DA-93DD-1932DDB38C52}"/>
              </a:ext>
            </a:extLst>
          </p:cNvPr>
          <p:cNvGraphicFramePr>
            <a:graphicFrameLocks noChangeAspect="1"/>
          </p:cNvGraphicFramePr>
          <p:nvPr>
            <p:extLst>
              <p:ext uri="{D42A27DB-BD31-4B8C-83A1-F6EECF244321}">
                <p14:modId xmlns:p14="http://schemas.microsoft.com/office/powerpoint/2010/main" val="3313340734"/>
              </p:ext>
            </p:extLst>
          </p:nvPr>
        </p:nvGraphicFramePr>
        <p:xfrm>
          <a:off x="1239755" y="2019868"/>
          <a:ext cx="5558610" cy="535463"/>
        </p:xfrm>
        <a:graphic>
          <a:graphicData uri="http://schemas.openxmlformats.org/presentationml/2006/ole">
            <mc:AlternateContent xmlns:mc="http://schemas.openxmlformats.org/markup-compatibility/2006">
              <mc:Choice xmlns:v="urn:schemas-microsoft-com:vml" Requires="v">
                <p:oleObj spid="_x0000_s13600" name="Equation" r:id="rId5" imgW="2768400" imgH="266400" progId="Equation.DSMT4">
                  <p:embed/>
                </p:oleObj>
              </mc:Choice>
              <mc:Fallback>
                <p:oleObj name="Equation" r:id="rId5" imgW="2768400" imgH="266400" progId="Equation.DSMT4">
                  <p:embed/>
                  <p:pic>
                    <p:nvPicPr>
                      <p:cNvPr id="0" name=""/>
                      <p:cNvPicPr/>
                      <p:nvPr/>
                    </p:nvPicPr>
                    <p:blipFill>
                      <a:blip r:embed="rId6"/>
                      <a:stretch>
                        <a:fillRect/>
                      </a:stretch>
                    </p:blipFill>
                    <p:spPr>
                      <a:xfrm>
                        <a:off x="1239755" y="2019868"/>
                        <a:ext cx="5558610" cy="53546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D5D6144-0B55-415A-B966-8B3C254DDAB7}"/>
              </a:ext>
            </a:extLst>
          </p:cNvPr>
          <p:cNvGraphicFramePr>
            <a:graphicFrameLocks noChangeAspect="1"/>
          </p:cNvGraphicFramePr>
          <p:nvPr>
            <p:extLst>
              <p:ext uri="{D42A27DB-BD31-4B8C-83A1-F6EECF244321}">
                <p14:modId xmlns:p14="http://schemas.microsoft.com/office/powerpoint/2010/main" val="1970809998"/>
              </p:ext>
            </p:extLst>
          </p:nvPr>
        </p:nvGraphicFramePr>
        <p:xfrm>
          <a:off x="1139303" y="3300022"/>
          <a:ext cx="3481349" cy="773633"/>
        </p:xfrm>
        <a:graphic>
          <a:graphicData uri="http://schemas.openxmlformats.org/presentationml/2006/ole">
            <mc:AlternateContent xmlns:mc="http://schemas.openxmlformats.org/markup-compatibility/2006">
              <mc:Choice xmlns:v="urn:schemas-microsoft-com:vml" Requires="v">
                <p:oleObj spid="_x0000_s13601" name="Equation" r:id="rId7" imgW="1942920" imgH="431640" progId="Equation.DSMT4">
                  <p:embed/>
                </p:oleObj>
              </mc:Choice>
              <mc:Fallback>
                <p:oleObj name="Equation" r:id="rId7" imgW="1942920" imgH="431640" progId="Equation.DSMT4">
                  <p:embed/>
                  <p:pic>
                    <p:nvPicPr>
                      <p:cNvPr id="0" name=""/>
                      <p:cNvPicPr/>
                      <p:nvPr/>
                    </p:nvPicPr>
                    <p:blipFill>
                      <a:blip r:embed="rId8"/>
                      <a:stretch>
                        <a:fillRect/>
                      </a:stretch>
                    </p:blipFill>
                    <p:spPr>
                      <a:xfrm>
                        <a:off x="1139303" y="3300022"/>
                        <a:ext cx="3481349" cy="77363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3D2AE0F-1BE1-43AC-BDAD-10905716741A}"/>
              </a:ext>
            </a:extLst>
          </p:cNvPr>
          <p:cNvGraphicFramePr>
            <a:graphicFrameLocks noChangeAspect="1"/>
          </p:cNvGraphicFramePr>
          <p:nvPr>
            <p:extLst>
              <p:ext uri="{D42A27DB-BD31-4B8C-83A1-F6EECF244321}">
                <p14:modId xmlns:p14="http://schemas.microsoft.com/office/powerpoint/2010/main" val="2312194979"/>
              </p:ext>
            </p:extLst>
          </p:nvPr>
        </p:nvGraphicFramePr>
        <p:xfrm>
          <a:off x="1091021" y="4138613"/>
          <a:ext cx="6927850" cy="530225"/>
        </p:xfrm>
        <a:graphic>
          <a:graphicData uri="http://schemas.openxmlformats.org/presentationml/2006/ole">
            <mc:AlternateContent xmlns:mc="http://schemas.openxmlformats.org/markup-compatibility/2006">
              <mc:Choice xmlns:v="urn:schemas-microsoft-com:vml" Requires="v">
                <p:oleObj spid="_x0000_s13602" name="Equation" r:id="rId9" imgW="3492360" imgH="266400" progId="Equation.DSMT4">
                  <p:embed/>
                </p:oleObj>
              </mc:Choice>
              <mc:Fallback>
                <p:oleObj name="Equation" r:id="rId9" imgW="3492360" imgH="266400" progId="Equation.DSMT4">
                  <p:embed/>
                  <p:pic>
                    <p:nvPicPr>
                      <p:cNvPr id="0" name=""/>
                      <p:cNvPicPr/>
                      <p:nvPr/>
                    </p:nvPicPr>
                    <p:blipFill>
                      <a:blip r:embed="rId10"/>
                      <a:stretch>
                        <a:fillRect/>
                      </a:stretch>
                    </p:blipFill>
                    <p:spPr>
                      <a:xfrm>
                        <a:off x="1091021" y="4138613"/>
                        <a:ext cx="6927850" cy="53022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AE01C47-561F-4C34-AC67-204E32C05973}"/>
              </a:ext>
            </a:extLst>
          </p:cNvPr>
          <p:cNvGraphicFramePr>
            <a:graphicFrameLocks noChangeAspect="1"/>
          </p:cNvGraphicFramePr>
          <p:nvPr>
            <p:extLst>
              <p:ext uri="{D42A27DB-BD31-4B8C-83A1-F6EECF244321}">
                <p14:modId xmlns:p14="http://schemas.microsoft.com/office/powerpoint/2010/main" val="2415002320"/>
              </p:ext>
            </p:extLst>
          </p:nvPr>
        </p:nvGraphicFramePr>
        <p:xfrm>
          <a:off x="5421144" y="4966033"/>
          <a:ext cx="474663" cy="498475"/>
        </p:xfrm>
        <a:graphic>
          <a:graphicData uri="http://schemas.openxmlformats.org/presentationml/2006/ole">
            <mc:AlternateContent xmlns:mc="http://schemas.openxmlformats.org/markup-compatibility/2006">
              <mc:Choice xmlns:v="urn:schemas-microsoft-com:vml" Requires="v">
                <p:oleObj spid="_x0000_s13603" name="Equation" r:id="rId11" imgW="474260" imgH="498594" progId="Equation.DSMT4">
                  <p:embed/>
                </p:oleObj>
              </mc:Choice>
              <mc:Fallback>
                <p:oleObj name="Equation" r:id="rId11" imgW="474260" imgH="498594" progId="Equation.DSMT4">
                  <p:embed/>
                  <p:pic>
                    <p:nvPicPr>
                      <p:cNvPr id="0" name=""/>
                      <p:cNvPicPr/>
                      <p:nvPr/>
                    </p:nvPicPr>
                    <p:blipFill>
                      <a:blip r:embed="rId12"/>
                      <a:stretch>
                        <a:fillRect/>
                      </a:stretch>
                    </p:blipFill>
                    <p:spPr>
                      <a:xfrm>
                        <a:off x="5421144" y="4966033"/>
                        <a:ext cx="474663" cy="4984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BBC8821-5238-411E-A78D-71F9B98F7198}"/>
              </a:ext>
            </a:extLst>
          </p:cNvPr>
          <p:cNvGraphicFramePr>
            <a:graphicFrameLocks noChangeAspect="1"/>
          </p:cNvGraphicFramePr>
          <p:nvPr>
            <p:extLst>
              <p:ext uri="{D42A27DB-BD31-4B8C-83A1-F6EECF244321}">
                <p14:modId xmlns:p14="http://schemas.microsoft.com/office/powerpoint/2010/main" val="1851521591"/>
              </p:ext>
            </p:extLst>
          </p:nvPr>
        </p:nvGraphicFramePr>
        <p:xfrm>
          <a:off x="1138238" y="5586413"/>
          <a:ext cx="5360987" cy="447675"/>
        </p:xfrm>
        <a:graphic>
          <a:graphicData uri="http://schemas.openxmlformats.org/presentationml/2006/ole">
            <mc:AlternateContent xmlns:mc="http://schemas.openxmlformats.org/markup-compatibility/2006">
              <mc:Choice xmlns:v="urn:schemas-microsoft-com:vml" Requires="v">
                <p:oleObj spid="_x0000_s13604" name="Equation" r:id="rId13" imgW="2590560" imgH="215640" progId="Equation.DSMT4">
                  <p:embed/>
                </p:oleObj>
              </mc:Choice>
              <mc:Fallback>
                <p:oleObj name="Equation" r:id="rId13" imgW="2590560" imgH="215640" progId="Equation.DSMT4">
                  <p:embed/>
                  <p:pic>
                    <p:nvPicPr>
                      <p:cNvPr id="0" name=""/>
                      <p:cNvPicPr/>
                      <p:nvPr/>
                    </p:nvPicPr>
                    <p:blipFill>
                      <a:blip r:embed="rId14"/>
                      <a:stretch>
                        <a:fillRect/>
                      </a:stretch>
                    </p:blipFill>
                    <p:spPr>
                      <a:xfrm>
                        <a:off x="1138238" y="5586413"/>
                        <a:ext cx="5360987" cy="447675"/>
                      </a:xfrm>
                      <a:prstGeom prst="rect">
                        <a:avLst/>
                      </a:prstGeom>
                    </p:spPr>
                  </p:pic>
                </p:oleObj>
              </mc:Fallback>
            </mc:AlternateContent>
          </a:graphicData>
        </a:graphic>
      </p:graphicFrame>
    </p:spTree>
    <p:extLst>
      <p:ext uri="{BB962C8B-B14F-4D97-AF65-F5344CB8AC3E}">
        <p14:creationId xmlns:p14="http://schemas.microsoft.com/office/powerpoint/2010/main" val="47889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C5D3F-4326-4906-AE9E-879189C67940}"/>
              </a:ext>
            </a:extLst>
          </p:cNvPr>
          <p:cNvSpPr>
            <a:spLocks noGrp="1"/>
          </p:cNvSpPr>
          <p:nvPr>
            <p:ph idx="1"/>
          </p:nvPr>
        </p:nvSpPr>
        <p:spPr>
          <a:xfrm>
            <a:off x="838200" y="586854"/>
            <a:ext cx="10515600" cy="6073253"/>
          </a:xfrm>
        </p:spPr>
        <p:txBody>
          <a:bodyPr/>
          <a:lstStyle/>
          <a:p>
            <a:pPr marL="0" indent="0">
              <a:buNone/>
            </a:pPr>
            <a:r>
              <a:rPr lang="en-US" dirty="0"/>
              <a:t>        </a:t>
            </a:r>
            <a:r>
              <a:rPr lang="en-US" sz="2200" dirty="0">
                <a:latin typeface="Arial" panose="020B0604020202020204" pitchFamily="34" charset="0"/>
                <a:cs typeface="Arial" panose="020B0604020202020204" pitchFamily="34" charset="0"/>
              </a:rPr>
              <a:t>= specific heat of lubricating oil (</a:t>
            </a:r>
            <a:r>
              <a:rPr lang="en-IN" sz="2200" dirty="0">
                <a:latin typeface="Arial" panose="020B0604020202020204" pitchFamily="34" charset="0"/>
                <a:ea typeface="Calibri" panose="020F0502020204030204" pitchFamily="34" charset="0"/>
                <a:cs typeface="Arial" panose="020B0604020202020204" pitchFamily="34" charset="0"/>
              </a:rPr>
              <a:t>kJ/</a:t>
            </a:r>
            <a:r>
              <a:rPr lang="en-IN" sz="2200" dirty="0" err="1">
                <a:latin typeface="Arial" panose="020B0604020202020204" pitchFamily="34" charset="0"/>
                <a:ea typeface="Calibri" panose="020F0502020204030204" pitchFamily="34" charset="0"/>
                <a:cs typeface="Arial" panose="020B0604020202020204" pitchFamily="34" charset="0"/>
              </a:rPr>
              <a:t>kg°C</a:t>
            </a:r>
            <a:r>
              <a:rPr lang="en-IN" sz="2200" dirty="0">
                <a:latin typeface="Arial" panose="020B0604020202020204" pitchFamily="34" charset="0"/>
                <a:ea typeface="Calibri" panose="020F050202020403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 temperature rise (</a:t>
            </a:r>
            <a:r>
              <a:rPr lang="en-IN" sz="2200" dirty="0">
                <a:latin typeface="Arial" panose="020B0604020202020204" pitchFamily="34" charset="0"/>
                <a:ea typeface="Calibri" panose="020F0502020204030204" pitchFamily="34" charset="0"/>
                <a:cs typeface="Arial" panose="020B0604020202020204" pitchFamily="34" charset="0"/>
              </a:rPr>
              <a:t>°C)</a:t>
            </a:r>
            <a:endParaRPr lang="en-US" sz="22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The mass of the lubricating oil is given by</a:t>
            </a:r>
          </a:p>
          <a:p>
            <a:pPr marL="0" indent="0">
              <a:buNone/>
            </a:pPr>
            <a:r>
              <a:rPr lang="en-US" sz="2200" dirty="0">
                <a:latin typeface="Arial" panose="020B0604020202020204" pitchFamily="34" charset="0"/>
                <a:cs typeface="Arial" panose="020B0604020202020204" pitchFamily="34" charset="0"/>
              </a:rPr>
              <a:t>Substituting</a:t>
            </a:r>
          </a:p>
          <a:p>
            <a:pPr marL="0" indent="0">
              <a:buNone/>
            </a:pPr>
            <a:r>
              <a:rPr lang="en-US" sz="2200" dirty="0">
                <a:latin typeface="Arial" panose="020B0604020202020204" pitchFamily="34" charset="0"/>
                <a:cs typeface="Arial" panose="020B0604020202020204" pitchFamily="34" charset="0"/>
              </a:rPr>
              <a:t>The mass is given by   </a:t>
            </a:r>
          </a:p>
          <a:p>
            <a:pPr marL="0" indent="0">
              <a:buNone/>
            </a:pPr>
            <a:r>
              <a:rPr lang="en-US" sz="2200" dirty="0">
                <a:latin typeface="Arial" panose="020B0604020202020204" pitchFamily="34" charset="0"/>
                <a:cs typeface="Arial" panose="020B0604020202020204" pitchFamily="34" charset="0"/>
              </a:rPr>
              <a:t>                                                                       ……………. (c)</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Substituting Eq. (c) in Eq. (b),</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Equating the expressions for       and      ,</a:t>
            </a:r>
          </a:p>
          <a:p>
            <a:pPr marL="0" indent="0">
              <a:buNone/>
            </a:pP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                                                                       ……………. (10)</a:t>
            </a:r>
          </a:p>
          <a:p>
            <a:pPr marL="0" indent="0">
              <a:buNone/>
            </a:pPr>
            <a:r>
              <a:rPr lang="en-US" sz="2200" dirty="0">
                <a:latin typeface="Arial" panose="020B0604020202020204" pitchFamily="34" charset="0"/>
                <a:cs typeface="Arial" panose="020B0604020202020204" pitchFamily="34" charset="0"/>
              </a:rPr>
              <a:t>                                                      </a:t>
            </a:r>
          </a:p>
        </p:txBody>
      </p:sp>
      <p:graphicFrame>
        <p:nvGraphicFramePr>
          <p:cNvPr id="4" name="Object 3">
            <a:extLst>
              <a:ext uri="{FF2B5EF4-FFF2-40B4-BE49-F238E27FC236}">
                <a16:creationId xmlns:a16="http://schemas.microsoft.com/office/drawing/2014/main" id="{FE1EA4B9-6FC7-425D-A625-F7D16F1425FC}"/>
              </a:ext>
            </a:extLst>
          </p:cNvPr>
          <p:cNvGraphicFramePr>
            <a:graphicFrameLocks noChangeAspect="1"/>
          </p:cNvGraphicFramePr>
          <p:nvPr>
            <p:extLst>
              <p:ext uri="{D42A27DB-BD31-4B8C-83A1-F6EECF244321}">
                <p14:modId xmlns:p14="http://schemas.microsoft.com/office/powerpoint/2010/main" val="354151887"/>
              </p:ext>
            </p:extLst>
          </p:nvPr>
        </p:nvGraphicFramePr>
        <p:xfrm>
          <a:off x="1020263" y="596257"/>
          <a:ext cx="454032" cy="427324"/>
        </p:xfrm>
        <a:graphic>
          <a:graphicData uri="http://schemas.openxmlformats.org/presentationml/2006/ole">
            <mc:AlternateContent xmlns:mc="http://schemas.openxmlformats.org/markup-compatibility/2006">
              <mc:Choice xmlns:v="urn:schemas-microsoft-com:vml" Requires="v">
                <p:oleObj spid="_x0000_s14719" name="Equation" r:id="rId3" imgW="215640" imgH="203040" progId="Equation.DSMT4">
                  <p:embed/>
                </p:oleObj>
              </mc:Choice>
              <mc:Fallback>
                <p:oleObj name="Equation" r:id="rId3" imgW="215640" imgH="203040" progId="Equation.DSMT4">
                  <p:embed/>
                  <p:pic>
                    <p:nvPicPr>
                      <p:cNvPr id="0" name=""/>
                      <p:cNvPicPr/>
                      <p:nvPr/>
                    </p:nvPicPr>
                    <p:blipFill>
                      <a:blip r:embed="rId4"/>
                      <a:stretch>
                        <a:fillRect/>
                      </a:stretch>
                    </p:blipFill>
                    <p:spPr>
                      <a:xfrm>
                        <a:off x="1020263" y="596257"/>
                        <a:ext cx="454032" cy="42732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2E71BFC-6481-43E9-BA9D-7B20BE1570EF}"/>
              </a:ext>
            </a:extLst>
          </p:cNvPr>
          <p:cNvGraphicFramePr>
            <a:graphicFrameLocks noChangeAspect="1"/>
          </p:cNvGraphicFramePr>
          <p:nvPr>
            <p:extLst>
              <p:ext uri="{D42A27DB-BD31-4B8C-83A1-F6EECF244321}">
                <p14:modId xmlns:p14="http://schemas.microsoft.com/office/powerpoint/2010/main" val="2595296438"/>
              </p:ext>
            </p:extLst>
          </p:nvPr>
        </p:nvGraphicFramePr>
        <p:xfrm>
          <a:off x="1019653" y="1046628"/>
          <a:ext cx="427346" cy="398856"/>
        </p:xfrm>
        <a:graphic>
          <a:graphicData uri="http://schemas.openxmlformats.org/presentationml/2006/ole">
            <mc:AlternateContent xmlns:mc="http://schemas.openxmlformats.org/markup-compatibility/2006">
              <mc:Choice xmlns:v="urn:schemas-microsoft-com:vml" Requires="v">
                <p:oleObj spid="_x0000_s14720" name="Equation" r:id="rId5" imgW="190440" imgH="177480" progId="Equation.DSMT4">
                  <p:embed/>
                </p:oleObj>
              </mc:Choice>
              <mc:Fallback>
                <p:oleObj name="Equation" r:id="rId5" imgW="190440" imgH="177480" progId="Equation.DSMT4">
                  <p:embed/>
                  <p:pic>
                    <p:nvPicPr>
                      <p:cNvPr id="0" name=""/>
                      <p:cNvPicPr/>
                      <p:nvPr/>
                    </p:nvPicPr>
                    <p:blipFill>
                      <a:blip r:embed="rId6"/>
                      <a:stretch>
                        <a:fillRect/>
                      </a:stretch>
                    </p:blipFill>
                    <p:spPr>
                      <a:xfrm>
                        <a:off x="1019653" y="1046628"/>
                        <a:ext cx="427346" cy="39885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DC54F3-03F0-401C-91C6-4DE6F6BCE9E7}"/>
              </a:ext>
            </a:extLst>
          </p:cNvPr>
          <p:cNvGraphicFramePr>
            <a:graphicFrameLocks noChangeAspect="1"/>
          </p:cNvGraphicFramePr>
          <p:nvPr>
            <p:extLst>
              <p:ext uri="{D42A27DB-BD31-4B8C-83A1-F6EECF244321}">
                <p14:modId xmlns:p14="http://schemas.microsoft.com/office/powerpoint/2010/main" val="2934906579"/>
              </p:ext>
            </p:extLst>
          </p:nvPr>
        </p:nvGraphicFramePr>
        <p:xfrm>
          <a:off x="6265107" y="1446213"/>
          <a:ext cx="2538412" cy="490537"/>
        </p:xfrm>
        <a:graphic>
          <a:graphicData uri="http://schemas.openxmlformats.org/presentationml/2006/ole">
            <mc:AlternateContent xmlns:mc="http://schemas.openxmlformats.org/markup-compatibility/2006">
              <mc:Choice xmlns:v="urn:schemas-microsoft-com:vml" Requires="v">
                <p:oleObj spid="_x0000_s14721" name="Equation" r:id="rId7" imgW="1180800" imgH="228600" progId="Equation.DSMT4">
                  <p:embed/>
                </p:oleObj>
              </mc:Choice>
              <mc:Fallback>
                <p:oleObj name="Equation" r:id="rId7" imgW="1180800" imgH="228600" progId="Equation.DSMT4">
                  <p:embed/>
                  <p:pic>
                    <p:nvPicPr>
                      <p:cNvPr id="0" name=""/>
                      <p:cNvPicPr/>
                      <p:nvPr/>
                    </p:nvPicPr>
                    <p:blipFill>
                      <a:blip r:embed="rId8"/>
                      <a:stretch>
                        <a:fillRect/>
                      </a:stretch>
                    </p:blipFill>
                    <p:spPr>
                      <a:xfrm>
                        <a:off x="6265107" y="1446213"/>
                        <a:ext cx="2538412" cy="4905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7E0E048-5BD2-401C-9F30-B724E552C200}"/>
              </a:ext>
            </a:extLst>
          </p:cNvPr>
          <p:cNvGraphicFramePr>
            <a:graphicFrameLocks noChangeAspect="1"/>
          </p:cNvGraphicFramePr>
          <p:nvPr>
            <p:extLst>
              <p:ext uri="{D42A27DB-BD31-4B8C-83A1-F6EECF244321}">
                <p14:modId xmlns:p14="http://schemas.microsoft.com/office/powerpoint/2010/main" val="4272292801"/>
              </p:ext>
            </p:extLst>
          </p:nvPr>
        </p:nvGraphicFramePr>
        <p:xfrm>
          <a:off x="2846388" y="1914525"/>
          <a:ext cx="1920875" cy="473075"/>
        </p:xfrm>
        <a:graphic>
          <a:graphicData uri="http://schemas.openxmlformats.org/presentationml/2006/ole">
            <mc:AlternateContent xmlns:mc="http://schemas.openxmlformats.org/markup-compatibility/2006">
              <mc:Choice xmlns:v="urn:schemas-microsoft-com:vml" Requires="v">
                <p:oleObj spid="_x0000_s14722" name="Equation" r:id="rId9" imgW="927000" imgH="228600" progId="Equation.DSMT4">
                  <p:embed/>
                </p:oleObj>
              </mc:Choice>
              <mc:Fallback>
                <p:oleObj name="Equation" r:id="rId9" imgW="927000" imgH="228600" progId="Equation.DSMT4">
                  <p:embed/>
                  <p:pic>
                    <p:nvPicPr>
                      <p:cNvPr id="0" name=""/>
                      <p:cNvPicPr/>
                      <p:nvPr/>
                    </p:nvPicPr>
                    <p:blipFill>
                      <a:blip r:embed="rId10"/>
                      <a:stretch>
                        <a:fillRect/>
                      </a:stretch>
                    </p:blipFill>
                    <p:spPr>
                      <a:xfrm>
                        <a:off x="2846388" y="1914525"/>
                        <a:ext cx="1920875" cy="47307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C988A42-963D-418E-B326-E941080E5210}"/>
              </a:ext>
            </a:extLst>
          </p:cNvPr>
          <p:cNvGraphicFramePr>
            <a:graphicFrameLocks noChangeAspect="1"/>
          </p:cNvGraphicFramePr>
          <p:nvPr>
            <p:extLst>
              <p:ext uri="{D42A27DB-BD31-4B8C-83A1-F6EECF244321}">
                <p14:modId xmlns:p14="http://schemas.microsoft.com/office/powerpoint/2010/main" val="4016084188"/>
              </p:ext>
            </p:extLst>
          </p:nvPr>
        </p:nvGraphicFramePr>
        <p:xfrm>
          <a:off x="1474295" y="2822419"/>
          <a:ext cx="3510714" cy="473075"/>
        </p:xfrm>
        <a:graphic>
          <a:graphicData uri="http://schemas.openxmlformats.org/presentationml/2006/ole">
            <mc:AlternateContent xmlns:mc="http://schemas.openxmlformats.org/markup-compatibility/2006">
              <mc:Choice xmlns:v="urn:schemas-microsoft-com:vml" Requires="v">
                <p:oleObj spid="_x0000_s14723" name="Equation" r:id="rId11" imgW="1790640" imgH="241200" progId="Equation.DSMT4">
                  <p:embed/>
                </p:oleObj>
              </mc:Choice>
              <mc:Fallback>
                <p:oleObj name="Equation" r:id="rId11" imgW="1790640" imgH="241200" progId="Equation.DSMT4">
                  <p:embed/>
                  <p:pic>
                    <p:nvPicPr>
                      <p:cNvPr id="0" name=""/>
                      <p:cNvPicPr/>
                      <p:nvPr/>
                    </p:nvPicPr>
                    <p:blipFill>
                      <a:blip r:embed="rId12"/>
                      <a:stretch>
                        <a:fillRect/>
                      </a:stretch>
                    </p:blipFill>
                    <p:spPr>
                      <a:xfrm>
                        <a:off x="1474295" y="2822419"/>
                        <a:ext cx="3510714" cy="473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90BE95E-BD43-4B35-BF49-2B878E75BB80}"/>
              </a:ext>
            </a:extLst>
          </p:cNvPr>
          <p:cNvGraphicFramePr>
            <a:graphicFrameLocks noChangeAspect="1"/>
          </p:cNvGraphicFramePr>
          <p:nvPr>
            <p:extLst>
              <p:ext uri="{D42A27DB-BD31-4B8C-83A1-F6EECF244321}">
                <p14:modId xmlns:p14="http://schemas.microsoft.com/office/powerpoint/2010/main" val="2054668456"/>
              </p:ext>
            </p:extLst>
          </p:nvPr>
        </p:nvGraphicFramePr>
        <p:xfrm>
          <a:off x="1193800" y="4227513"/>
          <a:ext cx="7281863" cy="490537"/>
        </p:xfrm>
        <a:graphic>
          <a:graphicData uri="http://schemas.openxmlformats.org/presentationml/2006/ole">
            <mc:AlternateContent xmlns:mc="http://schemas.openxmlformats.org/markup-compatibility/2006">
              <mc:Choice xmlns:v="urn:schemas-microsoft-com:vml" Requires="v">
                <p:oleObj spid="_x0000_s14724" name="Equation" r:id="rId13" imgW="3581280" imgH="241200" progId="Equation.DSMT4">
                  <p:embed/>
                </p:oleObj>
              </mc:Choice>
              <mc:Fallback>
                <p:oleObj name="Equation" r:id="rId13" imgW="3581280" imgH="241200" progId="Equation.DSMT4">
                  <p:embed/>
                  <p:pic>
                    <p:nvPicPr>
                      <p:cNvPr id="0" name=""/>
                      <p:cNvPicPr/>
                      <p:nvPr/>
                    </p:nvPicPr>
                    <p:blipFill>
                      <a:blip r:embed="rId14"/>
                      <a:stretch>
                        <a:fillRect/>
                      </a:stretch>
                    </p:blipFill>
                    <p:spPr>
                      <a:xfrm>
                        <a:off x="1193800" y="4227513"/>
                        <a:ext cx="7281863" cy="49053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D2185DF-F426-4034-8798-7E93214550B1}"/>
              </a:ext>
            </a:extLst>
          </p:cNvPr>
          <p:cNvGraphicFramePr>
            <a:graphicFrameLocks noChangeAspect="1"/>
          </p:cNvGraphicFramePr>
          <p:nvPr>
            <p:extLst>
              <p:ext uri="{D42A27DB-BD31-4B8C-83A1-F6EECF244321}">
                <p14:modId xmlns:p14="http://schemas.microsoft.com/office/powerpoint/2010/main" val="2175952028"/>
              </p:ext>
            </p:extLst>
          </p:nvPr>
        </p:nvGraphicFramePr>
        <p:xfrm>
          <a:off x="5602602" y="4950863"/>
          <a:ext cx="420610" cy="346385"/>
        </p:xfrm>
        <a:graphic>
          <a:graphicData uri="http://schemas.openxmlformats.org/presentationml/2006/ole">
            <mc:AlternateContent xmlns:mc="http://schemas.openxmlformats.org/markup-compatibility/2006">
              <mc:Choice xmlns:v="urn:schemas-microsoft-com:vml" Requires="v">
                <p:oleObj spid="_x0000_s14725" name="Equation" r:id="rId15" imgW="215640" imgH="177480" progId="Equation.DSMT4">
                  <p:embed/>
                </p:oleObj>
              </mc:Choice>
              <mc:Fallback>
                <p:oleObj name="Equation" r:id="rId15" imgW="215640" imgH="177480" progId="Equation.DSMT4">
                  <p:embed/>
                  <p:pic>
                    <p:nvPicPr>
                      <p:cNvPr id="0" name=""/>
                      <p:cNvPicPr/>
                      <p:nvPr/>
                    </p:nvPicPr>
                    <p:blipFill>
                      <a:blip r:embed="rId16"/>
                      <a:stretch>
                        <a:fillRect/>
                      </a:stretch>
                    </p:blipFill>
                    <p:spPr>
                      <a:xfrm>
                        <a:off x="5602602" y="4950863"/>
                        <a:ext cx="420610" cy="34638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2F622891-675D-493A-8A83-8E7EFCF732C8}"/>
              </a:ext>
            </a:extLst>
          </p:cNvPr>
          <p:cNvGraphicFramePr>
            <a:graphicFrameLocks noChangeAspect="1"/>
          </p:cNvGraphicFramePr>
          <p:nvPr>
            <p:extLst>
              <p:ext uri="{D42A27DB-BD31-4B8C-83A1-F6EECF244321}">
                <p14:modId xmlns:p14="http://schemas.microsoft.com/office/powerpoint/2010/main" val="3391067044"/>
              </p:ext>
            </p:extLst>
          </p:nvPr>
        </p:nvGraphicFramePr>
        <p:xfrm>
          <a:off x="4556958" y="4992266"/>
          <a:ext cx="420610" cy="354198"/>
        </p:xfrm>
        <a:graphic>
          <a:graphicData uri="http://schemas.openxmlformats.org/presentationml/2006/ole">
            <mc:AlternateContent xmlns:mc="http://schemas.openxmlformats.org/markup-compatibility/2006">
              <mc:Choice xmlns:v="urn:schemas-microsoft-com:vml" Requires="v">
                <p:oleObj spid="_x0000_s14726" name="Equation" r:id="rId17" imgW="241200" imgH="203040" progId="Equation.DSMT4">
                  <p:embed/>
                </p:oleObj>
              </mc:Choice>
              <mc:Fallback>
                <p:oleObj name="Equation" r:id="rId17" imgW="241200" imgH="203040" progId="Equation.DSMT4">
                  <p:embed/>
                  <p:pic>
                    <p:nvPicPr>
                      <p:cNvPr id="0" name=""/>
                      <p:cNvPicPr/>
                      <p:nvPr/>
                    </p:nvPicPr>
                    <p:blipFill>
                      <a:blip r:embed="rId18"/>
                      <a:stretch>
                        <a:fillRect/>
                      </a:stretch>
                    </p:blipFill>
                    <p:spPr>
                      <a:xfrm>
                        <a:off x="4556958" y="4992266"/>
                        <a:ext cx="420610" cy="354198"/>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F48D7CF-DD07-4C20-9B23-5B0BB355BBFF}"/>
              </a:ext>
            </a:extLst>
          </p:cNvPr>
          <p:cNvGraphicFramePr>
            <a:graphicFrameLocks noChangeAspect="1"/>
          </p:cNvGraphicFramePr>
          <p:nvPr>
            <p:extLst>
              <p:ext uri="{D42A27DB-BD31-4B8C-83A1-F6EECF244321}">
                <p14:modId xmlns:p14="http://schemas.microsoft.com/office/powerpoint/2010/main" val="3470263709"/>
              </p:ext>
            </p:extLst>
          </p:nvPr>
        </p:nvGraphicFramePr>
        <p:xfrm>
          <a:off x="1706917" y="5561381"/>
          <a:ext cx="2140173" cy="873540"/>
        </p:xfrm>
        <a:graphic>
          <a:graphicData uri="http://schemas.openxmlformats.org/presentationml/2006/ole">
            <mc:AlternateContent xmlns:mc="http://schemas.openxmlformats.org/markup-compatibility/2006">
              <mc:Choice xmlns:v="urn:schemas-microsoft-com:vml" Requires="v">
                <p:oleObj spid="_x0000_s14727" name="Equation" r:id="rId19" imgW="1244520" imgH="507960" progId="Equation.DSMT4">
                  <p:embed/>
                </p:oleObj>
              </mc:Choice>
              <mc:Fallback>
                <p:oleObj name="Equation" r:id="rId19" imgW="1244520" imgH="507960" progId="Equation.DSMT4">
                  <p:embed/>
                  <p:pic>
                    <p:nvPicPr>
                      <p:cNvPr id="0" name=""/>
                      <p:cNvPicPr/>
                      <p:nvPr/>
                    </p:nvPicPr>
                    <p:blipFill>
                      <a:blip r:embed="rId20"/>
                      <a:stretch>
                        <a:fillRect/>
                      </a:stretch>
                    </p:blipFill>
                    <p:spPr>
                      <a:xfrm>
                        <a:off x="1706917" y="5561381"/>
                        <a:ext cx="2140173" cy="873540"/>
                      </a:xfrm>
                      <a:prstGeom prst="rect">
                        <a:avLst/>
                      </a:prstGeom>
                    </p:spPr>
                  </p:pic>
                </p:oleObj>
              </mc:Fallback>
            </mc:AlternateContent>
          </a:graphicData>
        </a:graphic>
      </p:graphicFrame>
    </p:spTree>
    <p:extLst>
      <p:ext uri="{BB962C8B-B14F-4D97-AF65-F5344CB8AC3E}">
        <p14:creationId xmlns:p14="http://schemas.microsoft.com/office/powerpoint/2010/main" val="3413806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36942-C6F0-4A7F-942A-A32A35184886}"/>
              </a:ext>
            </a:extLst>
          </p:cNvPr>
          <p:cNvSpPr>
            <a:spLocks noGrp="1"/>
          </p:cNvSpPr>
          <p:nvPr>
            <p:ph idx="1"/>
          </p:nvPr>
        </p:nvSpPr>
        <p:spPr>
          <a:xfrm>
            <a:off x="838200" y="614149"/>
            <a:ext cx="10515600" cy="5562814"/>
          </a:xfrm>
        </p:spPr>
        <p:txBody>
          <a:bodyPr>
            <a:normAutofit/>
          </a:bodyPr>
          <a:lstStyle/>
          <a:p>
            <a:pPr marL="0" indent="0">
              <a:buNone/>
            </a:pPr>
            <a:r>
              <a:rPr lang="en-US" sz="2200" dirty="0">
                <a:latin typeface="Arial" panose="020B0604020202020204" pitchFamily="34" charset="0"/>
                <a:cs typeface="Arial" panose="020B0604020202020204" pitchFamily="34" charset="0"/>
              </a:rPr>
              <a:t>For most lubricating oils,</a:t>
            </a:r>
          </a:p>
          <a:p>
            <a:pPr marL="0" indent="0">
              <a:buNone/>
            </a:pPr>
            <a:r>
              <a:rPr lang="en-US" sz="2200" dirty="0">
                <a:latin typeface="Arial" panose="020B0604020202020204" pitchFamily="34" charset="0"/>
                <a:cs typeface="Arial" panose="020B0604020202020204" pitchFamily="34" charset="0"/>
              </a:rPr>
              <a:t>                 and</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Substituting these values in Eq. (10)</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 (11)</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The average temperature of the lubricant is given by</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 (12)</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where      is the inlet pressure  </a:t>
            </a: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3EF10976-2B03-4E61-8E86-00B647F0A538}"/>
              </a:ext>
            </a:extLst>
          </p:cNvPr>
          <p:cNvGraphicFramePr>
            <a:graphicFrameLocks noChangeAspect="1"/>
          </p:cNvGraphicFramePr>
          <p:nvPr>
            <p:extLst>
              <p:ext uri="{D42A27DB-BD31-4B8C-83A1-F6EECF244321}">
                <p14:modId xmlns:p14="http://schemas.microsoft.com/office/powerpoint/2010/main" val="3498839168"/>
              </p:ext>
            </p:extLst>
          </p:nvPr>
        </p:nvGraphicFramePr>
        <p:xfrm>
          <a:off x="1088124" y="1087579"/>
          <a:ext cx="1086691" cy="386379"/>
        </p:xfrm>
        <a:graphic>
          <a:graphicData uri="http://schemas.openxmlformats.org/presentationml/2006/ole">
            <mc:AlternateContent xmlns:mc="http://schemas.openxmlformats.org/markup-compatibility/2006">
              <mc:Choice xmlns:v="urn:schemas-microsoft-com:vml" Requires="v">
                <p:oleObj spid="_x0000_s15552" name="Equation" r:id="rId3" imgW="571320" imgH="203040" progId="Equation.DSMT4">
                  <p:embed/>
                </p:oleObj>
              </mc:Choice>
              <mc:Fallback>
                <p:oleObj name="Equation" r:id="rId3" imgW="571320" imgH="203040" progId="Equation.DSMT4">
                  <p:embed/>
                  <p:pic>
                    <p:nvPicPr>
                      <p:cNvPr id="0" name=""/>
                      <p:cNvPicPr/>
                      <p:nvPr/>
                    </p:nvPicPr>
                    <p:blipFill>
                      <a:blip r:embed="rId4"/>
                      <a:stretch>
                        <a:fillRect/>
                      </a:stretch>
                    </p:blipFill>
                    <p:spPr>
                      <a:xfrm>
                        <a:off x="1088124" y="1087579"/>
                        <a:ext cx="1086691" cy="38637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0AC5166-9F97-4632-926D-7F72FAD897CC}"/>
              </a:ext>
            </a:extLst>
          </p:cNvPr>
          <p:cNvGraphicFramePr>
            <a:graphicFrameLocks noChangeAspect="1"/>
          </p:cNvGraphicFramePr>
          <p:nvPr>
            <p:extLst>
              <p:ext uri="{D42A27DB-BD31-4B8C-83A1-F6EECF244321}">
                <p14:modId xmlns:p14="http://schemas.microsoft.com/office/powerpoint/2010/main" val="1904041075"/>
              </p:ext>
            </p:extLst>
          </p:nvPr>
        </p:nvGraphicFramePr>
        <p:xfrm>
          <a:off x="2877355" y="974464"/>
          <a:ext cx="2267851" cy="468360"/>
        </p:xfrm>
        <a:graphic>
          <a:graphicData uri="http://schemas.openxmlformats.org/presentationml/2006/ole">
            <mc:AlternateContent xmlns:mc="http://schemas.openxmlformats.org/markup-compatibility/2006">
              <mc:Choice xmlns:v="urn:schemas-microsoft-com:vml" Requires="v">
                <p:oleObj spid="_x0000_s15553" name="Equation" r:id="rId5" imgW="1168200" imgH="241200" progId="Equation.DSMT4">
                  <p:embed/>
                </p:oleObj>
              </mc:Choice>
              <mc:Fallback>
                <p:oleObj name="Equation" r:id="rId5" imgW="1168200" imgH="241200" progId="Equation.DSMT4">
                  <p:embed/>
                  <p:pic>
                    <p:nvPicPr>
                      <p:cNvPr id="0" name=""/>
                      <p:cNvPicPr/>
                      <p:nvPr/>
                    </p:nvPicPr>
                    <p:blipFill>
                      <a:blip r:embed="rId6"/>
                      <a:stretch>
                        <a:fillRect/>
                      </a:stretch>
                    </p:blipFill>
                    <p:spPr>
                      <a:xfrm>
                        <a:off x="2877355" y="974464"/>
                        <a:ext cx="2267851" cy="46836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792B4EE-2958-424B-9B96-74C1DAC401BD}"/>
              </a:ext>
            </a:extLst>
          </p:cNvPr>
          <p:cNvGraphicFramePr>
            <a:graphicFrameLocks noChangeAspect="1"/>
          </p:cNvGraphicFramePr>
          <p:nvPr>
            <p:extLst>
              <p:ext uri="{D42A27DB-BD31-4B8C-83A1-F6EECF244321}">
                <p14:modId xmlns:p14="http://schemas.microsoft.com/office/powerpoint/2010/main" val="3047919604"/>
              </p:ext>
            </p:extLst>
          </p:nvPr>
        </p:nvGraphicFramePr>
        <p:xfrm>
          <a:off x="1088123" y="2480884"/>
          <a:ext cx="1987827" cy="780932"/>
        </p:xfrm>
        <a:graphic>
          <a:graphicData uri="http://schemas.openxmlformats.org/presentationml/2006/ole">
            <mc:AlternateContent xmlns:mc="http://schemas.openxmlformats.org/markup-compatibility/2006">
              <mc:Choice xmlns:v="urn:schemas-microsoft-com:vml" Requires="v">
                <p:oleObj spid="_x0000_s15554" name="Equation" r:id="rId7" imgW="1066680" imgH="419040" progId="Equation.DSMT4">
                  <p:embed/>
                </p:oleObj>
              </mc:Choice>
              <mc:Fallback>
                <p:oleObj name="Equation" r:id="rId7" imgW="1066680" imgH="419040" progId="Equation.DSMT4">
                  <p:embed/>
                  <p:pic>
                    <p:nvPicPr>
                      <p:cNvPr id="0" name=""/>
                      <p:cNvPicPr/>
                      <p:nvPr/>
                    </p:nvPicPr>
                    <p:blipFill>
                      <a:blip r:embed="rId8"/>
                      <a:stretch>
                        <a:fillRect/>
                      </a:stretch>
                    </p:blipFill>
                    <p:spPr>
                      <a:xfrm>
                        <a:off x="1088123" y="2480884"/>
                        <a:ext cx="1987827" cy="78093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91B0ADA-7826-4DBC-B67F-1EF3D97F4100}"/>
              </a:ext>
            </a:extLst>
          </p:cNvPr>
          <p:cNvGraphicFramePr>
            <a:graphicFrameLocks noChangeAspect="1"/>
          </p:cNvGraphicFramePr>
          <p:nvPr>
            <p:extLst>
              <p:ext uri="{D42A27DB-BD31-4B8C-83A1-F6EECF244321}">
                <p14:modId xmlns:p14="http://schemas.microsoft.com/office/powerpoint/2010/main" val="573343636"/>
              </p:ext>
            </p:extLst>
          </p:nvPr>
        </p:nvGraphicFramePr>
        <p:xfrm>
          <a:off x="1088123" y="4267906"/>
          <a:ext cx="1745612" cy="780932"/>
        </p:xfrm>
        <a:graphic>
          <a:graphicData uri="http://schemas.openxmlformats.org/presentationml/2006/ole">
            <mc:AlternateContent xmlns:mc="http://schemas.openxmlformats.org/markup-compatibility/2006">
              <mc:Choice xmlns:v="urn:schemas-microsoft-com:vml" Requires="v">
                <p:oleObj spid="_x0000_s15555" name="Equation" r:id="rId9" imgW="965160" imgH="431640" progId="Equation.DSMT4">
                  <p:embed/>
                </p:oleObj>
              </mc:Choice>
              <mc:Fallback>
                <p:oleObj name="Equation" r:id="rId9" imgW="965160" imgH="431640" progId="Equation.DSMT4">
                  <p:embed/>
                  <p:pic>
                    <p:nvPicPr>
                      <p:cNvPr id="0" name=""/>
                      <p:cNvPicPr/>
                      <p:nvPr/>
                    </p:nvPicPr>
                    <p:blipFill>
                      <a:blip r:embed="rId10"/>
                      <a:stretch>
                        <a:fillRect/>
                      </a:stretch>
                    </p:blipFill>
                    <p:spPr>
                      <a:xfrm>
                        <a:off x="1088123" y="4267906"/>
                        <a:ext cx="1745612" cy="78093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BD2CADC-22D4-4847-95D7-E33476F912AF}"/>
              </a:ext>
            </a:extLst>
          </p:cNvPr>
          <p:cNvGraphicFramePr>
            <a:graphicFrameLocks noChangeAspect="1"/>
          </p:cNvGraphicFramePr>
          <p:nvPr>
            <p:extLst>
              <p:ext uri="{D42A27DB-BD31-4B8C-83A1-F6EECF244321}">
                <p14:modId xmlns:p14="http://schemas.microsoft.com/office/powerpoint/2010/main" val="3320517415"/>
              </p:ext>
            </p:extLst>
          </p:nvPr>
        </p:nvGraphicFramePr>
        <p:xfrm>
          <a:off x="1732872" y="5300781"/>
          <a:ext cx="360055" cy="387752"/>
        </p:xfrm>
        <a:graphic>
          <a:graphicData uri="http://schemas.openxmlformats.org/presentationml/2006/ole">
            <mc:AlternateContent xmlns:mc="http://schemas.openxmlformats.org/markup-compatibility/2006">
              <mc:Choice xmlns:v="urn:schemas-microsoft-com:vml" Requires="v">
                <p:oleObj spid="_x0000_s15556" name="Equation" r:id="rId11" imgW="164880" imgH="177480" progId="Equation.DSMT4">
                  <p:embed/>
                </p:oleObj>
              </mc:Choice>
              <mc:Fallback>
                <p:oleObj name="Equation" r:id="rId11" imgW="164880" imgH="177480" progId="Equation.DSMT4">
                  <p:embed/>
                  <p:pic>
                    <p:nvPicPr>
                      <p:cNvPr id="0" name=""/>
                      <p:cNvPicPr/>
                      <p:nvPr/>
                    </p:nvPicPr>
                    <p:blipFill>
                      <a:blip r:embed="rId12"/>
                      <a:stretch>
                        <a:fillRect/>
                      </a:stretch>
                    </p:blipFill>
                    <p:spPr>
                      <a:xfrm>
                        <a:off x="1732872" y="5300781"/>
                        <a:ext cx="360055" cy="387752"/>
                      </a:xfrm>
                      <a:prstGeom prst="rect">
                        <a:avLst/>
                      </a:prstGeom>
                    </p:spPr>
                  </p:pic>
                </p:oleObj>
              </mc:Fallback>
            </mc:AlternateContent>
          </a:graphicData>
        </a:graphic>
      </p:graphicFrame>
    </p:spTree>
    <p:extLst>
      <p:ext uri="{BB962C8B-B14F-4D97-AF65-F5344CB8AC3E}">
        <p14:creationId xmlns:p14="http://schemas.microsoft.com/office/powerpoint/2010/main" val="322923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EA70-9F0F-436F-8949-912A827EB447}"/>
              </a:ext>
            </a:extLst>
          </p:cNvPr>
          <p:cNvSpPr>
            <a:spLocks noGrp="1"/>
          </p:cNvSpPr>
          <p:nvPr>
            <p:ph type="title"/>
          </p:nvPr>
        </p:nvSpPr>
        <p:spPr>
          <a:xfrm>
            <a:off x="838200" y="365125"/>
            <a:ext cx="10515600" cy="986597"/>
          </a:xfrm>
        </p:spPr>
        <p:txBody>
          <a:bodyPr>
            <a:normAutofit/>
          </a:bodyPr>
          <a:lstStyle/>
          <a:p>
            <a:r>
              <a:rPr lang="en-US" sz="2800" b="1" dirty="0">
                <a:latin typeface="Arial" panose="020B0604020202020204" pitchFamily="34" charset="0"/>
                <a:cs typeface="Arial" panose="020B0604020202020204" pitchFamily="34" charset="0"/>
              </a:rPr>
              <a:t>Bearing Design-Selection of parameters</a:t>
            </a:r>
          </a:p>
        </p:txBody>
      </p:sp>
      <p:sp>
        <p:nvSpPr>
          <p:cNvPr id="3" name="Content Placeholder 2">
            <a:extLst>
              <a:ext uri="{FF2B5EF4-FFF2-40B4-BE49-F238E27FC236}">
                <a16:creationId xmlns:a16="http://schemas.microsoft.com/office/drawing/2014/main" id="{95720FCC-55E1-4DEE-BB64-36DF9121D349}"/>
              </a:ext>
            </a:extLst>
          </p:cNvPr>
          <p:cNvSpPr>
            <a:spLocks noGrp="1"/>
          </p:cNvSpPr>
          <p:nvPr>
            <p:ph idx="1"/>
          </p:nvPr>
        </p:nvSpPr>
        <p:spPr>
          <a:xfrm>
            <a:off x="838200" y="1351722"/>
            <a:ext cx="10515600" cy="4825241"/>
          </a:xfrm>
        </p:spPr>
        <p:txBody>
          <a:bodyPr/>
          <a:lstStyle/>
          <a:p>
            <a:pPr marL="0" indent="0">
              <a:lnSpc>
                <a:spcPct val="150000"/>
              </a:lnSpc>
              <a:buNone/>
            </a:pPr>
            <a:r>
              <a:rPr lang="en-IN" sz="2200" dirty="0">
                <a:latin typeface="Arial" panose="020B0604020202020204" pitchFamily="34" charset="0"/>
                <a:ea typeface="Calibri" panose="020F0502020204030204" pitchFamily="34" charset="0"/>
                <a:cs typeface="Arial" panose="020B0604020202020204" pitchFamily="34" charset="0"/>
              </a:rPr>
              <a:t>Very often, in the preliminary stages of journal bearing design, it is required to select suitable values for the following parameters: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Length to Diameter ratio</a:t>
            </a:r>
          </a:p>
          <a:p>
            <a:r>
              <a:rPr lang="en-US" sz="2200" dirty="0">
                <a:latin typeface="Arial" panose="020B0604020202020204" pitchFamily="34" charset="0"/>
                <a:cs typeface="Arial" panose="020B0604020202020204" pitchFamily="34" charset="0"/>
              </a:rPr>
              <a:t>Unit bearing pressure</a:t>
            </a:r>
          </a:p>
          <a:p>
            <a:r>
              <a:rPr lang="en-US" sz="2200" dirty="0">
                <a:latin typeface="Arial" panose="020B0604020202020204" pitchFamily="34" charset="0"/>
                <a:cs typeface="Arial" panose="020B0604020202020204" pitchFamily="34" charset="0"/>
              </a:rPr>
              <a:t>Start-up load</a:t>
            </a:r>
          </a:p>
          <a:p>
            <a:r>
              <a:rPr lang="en-US" sz="2200" dirty="0">
                <a:latin typeface="Arial" panose="020B0604020202020204" pitchFamily="34" charset="0"/>
                <a:cs typeface="Arial" panose="020B0604020202020204" pitchFamily="34" charset="0"/>
              </a:rPr>
              <a:t>Radial clearance</a:t>
            </a:r>
          </a:p>
          <a:p>
            <a:r>
              <a:rPr lang="en-US" sz="2200" dirty="0">
                <a:latin typeface="Arial" panose="020B0604020202020204" pitchFamily="34" charset="0"/>
                <a:cs typeface="Arial" panose="020B0604020202020204" pitchFamily="34" charset="0"/>
              </a:rPr>
              <a:t>Minimum oil film thickness</a:t>
            </a:r>
          </a:p>
          <a:p>
            <a:r>
              <a:rPr lang="en-US" sz="2200" dirty="0">
                <a:latin typeface="Arial" panose="020B0604020202020204" pitchFamily="34" charset="0"/>
                <a:cs typeface="Arial" panose="020B0604020202020204" pitchFamily="34" charset="0"/>
              </a:rPr>
              <a:t>Maximum oil film temperature </a:t>
            </a:r>
          </a:p>
          <a:p>
            <a:endParaRPr lang="en-US" dirty="0"/>
          </a:p>
        </p:txBody>
      </p:sp>
      <p:sp>
        <p:nvSpPr>
          <p:cNvPr id="5" name="Rectangle 4">
            <a:extLst>
              <a:ext uri="{FF2B5EF4-FFF2-40B4-BE49-F238E27FC236}">
                <a16:creationId xmlns:a16="http://schemas.microsoft.com/office/drawing/2014/main" id="{6455EC71-9CD8-497A-BC10-47E9A95FDA28}"/>
              </a:ext>
            </a:extLst>
          </p:cNvPr>
          <p:cNvSpPr/>
          <p:nvPr/>
        </p:nvSpPr>
        <p:spPr>
          <a:xfrm>
            <a:off x="3048000" y="29673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818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C6BB-85FC-47A0-88C0-840794A5F15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Reynolds Equation</a:t>
            </a:r>
          </a:p>
        </p:txBody>
      </p:sp>
      <p:sp>
        <p:nvSpPr>
          <p:cNvPr id="3" name="Content Placeholder 2">
            <a:extLst>
              <a:ext uri="{FF2B5EF4-FFF2-40B4-BE49-F238E27FC236}">
                <a16:creationId xmlns:a16="http://schemas.microsoft.com/office/drawing/2014/main" id="{E843DE82-DEA1-459E-A7DA-D7F628439178}"/>
              </a:ext>
            </a:extLst>
          </p:cNvPr>
          <p:cNvSpPr>
            <a:spLocks noGrp="1"/>
          </p:cNvSpPr>
          <p:nvPr>
            <p:ph idx="1"/>
          </p:nvPr>
        </p:nvSpPr>
        <p:spPr>
          <a:xfrm>
            <a:off x="838200" y="1825624"/>
            <a:ext cx="10515600" cy="4561923"/>
          </a:xfrm>
        </p:spPr>
        <p:txBody>
          <a:bodyPr>
            <a:normAutofit/>
          </a:bodyPr>
          <a:lstStyle/>
          <a:p>
            <a:pPr algn="just">
              <a:lnSpc>
                <a:spcPct val="150000"/>
              </a:lnSpc>
            </a:pPr>
            <a:r>
              <a:rPr lang="en-US" sz="2200" dirty="0">
                <a:latin typeface="Arial" panose="020B0604020202020204" pitchFamily="34" charset="0"/>
                <a:cs typeface="Arial" panose="020B0604020202020204" pitchFamily="34" charset="0"/>
              </a:rPr>
              <a:t>The generalized Reynolds equation as derived by Osborne Reynolds in 1885 is given as</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(1)</a:t>
            </a:r>
          </a:p>
          <a:p>
            <a:pPr marL="0" indent="0">
              <a:buNone/>
            </a:pPr>
            <a:endParaRPr lang="en-US" dirty="0">
              <a:latin typeface="Arial" panose="020B0604020202020204" pitchFamily="34" charset="0"/>
              <a:cs typeface="Arial" panose="020B0604020202020204" pitchFamily="34" charset="0"/>
            </a:endParaRPr>
          </a:p>
          <a:p>
            <a:pPr marL="0" indent="0">
              <a:lnSpc>
                <a:spcPct val="150000"/>
              </a:lnSpc>
              <a:buNone/>
            </a:pPr>
            <a:r>
              <a:rPr lang="en-US" sz="2200" dirty="0">
                <a:latin typeface="Arial" panose="020B0604020202020204" pitchFamily="34" charset="0"/>
                <a:cs typeface="Arial" panose="020B0604020202020204" pitchFamily="34" charset="0"/>
              </a:rPr>
              <a:t>where      is the fluid pressure,      is the film thickness,     is the fluid density,                       is the viscosity of the fluid and U is the sliding speed in x- direction. x and z are the coordinates in the direction of sliding and the length of the bearing.</a:t>
            </a:r>
          </a:p>
        </p:txBody>
      </p:sp>
      <p:graphicFrame>
        <p:nvGraphicFramePr>
          <p:cNvPr id="4" name="Object 3">
            <a:extLst>
              <a:ext uri="{FF2B5EF4-FFF2-40B4-BE49-F238E27FC236}">
                <a16:creationId xmlns:a16="http://schemas.microsoft.com/office/drawing/2014/main" id="{215F4989-28F4-4A8C-99B0-7E07F6B029BC}"/>
              </a:ext>
            </a:extLst>
          </p:cNvPr>
          <p:cNvGraphicFramePr>
            <a:graphicFrameLocks noChangeAspect="1"/>
          </p:cNvGraphicFramePr>
          <p:nvPr>
            <p:extLst>
              <p:ext uri="{D42A27DB-BD31-4B8C-83A1-F6EECF244321}">
                <p14:modId xmlns:p14="http://schemas.microsoft.com/office/powerpoint/2010/main" val="3870717276"/>
              </p:ext>
            </p:extLst>
          </p:nvPr>
        </p:nvGraphicFramePr>
        <p:xfrm>
          <a:off x="1191936" y="3245436"/>
          <a:ext cx="5261874" cy="898489"/>
        </p:xfrm>
        <a:graphic>
          <a:graphicData uri="http://schemas.openxmlformats.org/presentationml/2006/ole">
            <mc:AlternateContent xmlns:mc="http://schemas.openxmlformats.org/markup-compatibility/2006">
              <mc:Choice xmlns:v="urn:schemas-microsoft-com:vml" Requires="v">
                <p:oleObj spid="_x0000_s1624" name="Equation" r:id="rId3" imgW="2527200" imgH="431640" progId="Equation.DSMT4">
                  <p:embed/>
                </p:oleObj>
              </mc:Choice>
              <mc:Fallback>
                <p:oleObj name="Equation" r:id="rId3" imgW="2527200" imgH="431640" progId="Equation.DSMT4">
                  <p:embed/>
                  <p:pic>
                    <p:nvPicPr>
                      <p:cNvPr id="0" name=""/>
                      <p:cNvPicPr/>
                      <p:nvPr/>
                    </p:nvPicPr>
                    <p:blipFill>
                      <a:blip r:embed="rId4"/>
                      <a:stretch>
                        <a:fillRect/>
                      </a:stretch>
                    </p:blipFill>
                    <p:spPr>
                      <a:xfrm>
                        <a:off x="1191936" y="3245436"/>
                        <a:ext cx="5261874" cy="89848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CDDC66F-EE5D-472E-A57D-3C631222FCAE}"/>
              </a:ext>
            </a:extLst>
          </p:cNvPr>
          <p:cNvGraphicFramePr>
            <a:graphicFrameLocks noChangeAspect="1"/>
          </p:cNvGraphicFramePr>
          <p:nvPr>
            <p:extLst>
              <p:ext uri="{D42A27DB-BD31-4B8C-83A1-F6EECF244321}">
                <p14:modId xmlns:p14="http://schemas.microsoft.com/office/powerpoint/2010/main" val="3647011546"/>
              </p:ext>
            </p:extLst>
          </p:nvPr>
        </p:nvGraphicFramePr>
        <p:xfrm>
          <a:off x="1760882" y="4678616"/>
          <a:ext cx="328543" cy="355922"/>
        </p:xfrm>
        <a:graphic>
          <a:graphicData uri="http://schemas.openxmlformats.org/presentationml/2006/ole">
            <mc:AlternateContent xmlns:mc="http://schemas.openxmlformats.org/markup-compatibility/2006">
              <mc:Choice xmlns:v="urn:schemas-microsoft-com:vml" Requires="v">
                <p:oleObj spid="_x0000_s1625" name="Equation" r:id="rId5" imgW="152280" imgH="164880" progId="Equation.DSMT4">
                  <p:embed/>
                </p:oleObj>
              </mc:Choice>
              <mc:Fallback>
                <p:oleObj name="Equation" r:id="rId5" imgW="152280" imgH="164880" progId="Equation.DSMT4">
                  <p:embed/>
                  <p:pic>
                    <p:nvPicPr>
                      <p:cNvPr id="0" name=""/>
                      <p:cNvPicPr/>
                      <p:nvPr/>
                    </p:nvPicPr>
                    <p:blipFill>
                      <a:blip r:embed="rId6"/>
                      <a:stretch>
                        <a:fillRect/>
                      </a:stretch>
                    </p:blipFill>
                    <p:spPr>
                      <a:xfrm>
                        <a:off x="1760882" y="4678616"/>
                        <a:ext cx="328543" cy="35592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517B2B8-4B5B-465D-806C-8AE2DB030A6E}"/>
              </a:ext>
            </a:extLst>
          </p:cNvPr>
          <p:cNvGraphicFramePr>
            <a:graphicFrameLocks noChangeAspect="1"/>
          </p:cNvGraphicFramePr>
          <p:nvPr>
            <p:extLst>
              <p:ext uri="{D42A27DB-BD31-4B8C-83A1-F6EECF244321}">
                <p14:modId xmlns:p14="http://schemas.microsoft.com/office/powerpoint/2010/main" val="857785542"/>
              </p:ext>
            </p:extLst>
          </p:nvPr>
        </p:nvGraphicFramePr>
        <p:xfrm>
          <a:off x="4695193" y="4554649"/>
          <a:ext cx="328542" cy="459959"/>
        </p:xfrm>
        <a:graphic>
          <a:graphicData uri="http://schemas.openxmlformats.org/presentationml/2006/ole">
            <mc:AlternateContent xmlns:mc="http://schemas.openxmlformats.org/markup-compatibility/2006">
              <mc:Choice xmlns:v="urn:schemas-microsoft-com:vml" Requires="v">
                <p:oleObj spid="_x0000_s1626" name="Equation" r:id="rId7" imgW="126720" imgH="177480" progId="Equation.DSMT4">
                  <p:embed/>
                </p:oleObj>
              </mc:Choice>
              <mc:Fallback>
                <p:oleObj name="Equation" r:id="rId7" imgW="126720" imgH="177480" progId="Equation.DSMT4">
                  <p:embed/>
                  <p:pic>
                    <p:nvPicPr>
                      <p:cNvPr id="0" name=""/>
                      <p:cNvPicPr/>
                      <p:nvPr/>
                    </p:nvPicPr>
                    <p:blipFill>
                      <a:blip r:embed="rId8"/>
                      <a:stretch>
                        <a:fillRect/>
                      </a:stretch>
                    </p:blipFill>
                    <p:spPr>
                      <a:xfrm>
                        <a:off x="4695193" y="4554649"/>
                        <a:ext cx="328542" cy="45995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A34E072-E89D-4379-93F4-14939C4F3944}"/>
              </a:ext>
            </a:extLst>
          </p:cNvPr>
          <p:cNvGraphicFramePr>
            <a:graphicFrameLocks noChangeAspect="1"/>
          </p:cNvGraphicFramePr>
          <p:nvPr>
            <p:extLst>
              <p:ext uri="{D42A27DB-BD31-4B8C-83A1-F6EECF244321}">
                <p14:modId xmlns:p14="http://schemas.microsoft.com/office/powerpoint/2010/main" val="3017429146"/>
              </p:ext>
            </p:extLst>
          </p:nvPr>
        </p:nvGraphicFramePr>
        <p:xfrm>
          <a:off x="7656651" y="4680497"/>
          <a:ext cx="328543" cy="355922"/>
        </p:xfrm>
        <a:graphic>
          <a:graphicData uri="http://schemas.openxmlformats.org/presentationml/2006/ole">
            <mc:AlternateContent xmlns:mc="http://schemas.openxmlformats.org/markup-compatibility/2006">
              <mc:Choice xmlns:v="urn:schemas-microsoft-com:vml" Requires="v">
                <p:oleObj spid="_x0000_s1627"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7656651" y="4680497"/>
                        <a:ext cx="328543" cy="35592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852C206-9698-4128-AF8F-0BEFBB7FF3C2}"/>
              </a:ext>
            </a:extLst>
          </p:cNvPr>
          <p:cNvGraphicFramePr>
            <a:graphicFrameLocks noChangeAspect="1"/>
          </p:cNvGraphicFramePr>
          <p:nvPr>
            <p:extLst>
              <p:ext uri="{D42A27DB-BD31-4B8C-83A1-F6EECF244321}">
                <p14:modId xmlns:p14="http://schemas.microsoft.com/office/powerpoint/2010/main" val="3768871425"/>
              </p:ext>
            </p:extLst>
          </p:nvPr>
        </p:nvGraphicFramePr>
        <p:xfrm>
          <a:off x="10333383" y="4681968"/>
          <a:ext cx="328543" cy="355922"/>
        </p:xfrm>
        <a:graphic>
          <a:graphicData uri="http://schemas.openxmlformats.org/presentationml/2006/ole">
            <mc:AlternateContent xmlns:mc="http://schemas.openxmlformats.org/markup-compatibility/2006">
              <mc:Choice xmlns:v="urn:schemas-microsoft-com:vml" Requires="v">
                <p:oleObj spid="_x0000_s1628" name="Equation" r:id="rId11" imgW="152280" imgH="164880" progId="Equation.DSMT4">
                  <p:embed/>
                </p:oleObj>
              </mc:Choice>
              <mc:Fallback>
                <p:oleObj name="Equation" r:id="rId11" imgW="152280" imgH="164880" progId="Equation.DSMT4">
                  <p:embed/>
                  <p:pic>
                    <p:nvPicPr>
                      <p:cNvPr id="0" name=""/>
                      <p:cNvPicPr/>
                      <p:nvPr/>
                    </p:nvPicPr>
                    <p:blipFill>
                      <a:blip r:embed="rId12"/>
                      <a:stretch>
                        <a:fillRect/>
                      </a:stretch>
                    </p:blipFill>
                    <p:spPr>
                      <a:xfrm>
                        <a:off x="10333383" y="4681968"/>
                        <a:ext cx="328543" cy="355922"/>
                      </a:xfrm>
                      <a:prstGeom prst="rect">
                        <a:avLst/>
                      </a:prstGeom>
                    </p:spPr>
                  </p:pic>
                </p:oleObj>
              </mc:Fallback>
            </mc:AlternateContent>
          </a:graphicData>
        </a:graphic>
      </p:graphicFrame>
    </p:spTree>
    <p:extLst>
      <p:ext uri="{BB962C8B-B14F-4D97-AF65-F5344CB8AC3E}">
        <p14:creationId xmlns:p14="http://schemas.microsoft.com/office/powerpoint/2010/main" val="314869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70FC0-34D8-423D-BEA0-B285085C03E5}"/>
              </a:ext>
            </a:extLst>
          </p:cNvPr>
          <p:cNvSpPr>
            <a:spLocks noGrp="1"/>
          </p:cNvSpPr>
          <p:nvPr>
            <p:ph idx="1"/>
          </p:nvPr>
        </p:nvSpPr>
        <p:spPr>
          <a:xfrm>
            <a:off x="838200" y="251790"/>
            <a:ext cx="10515600" cy="6400799"/>
          </a:xfrm>
        </p:spPr>
        <p:txBody>
          <a:bodyPr>
            <a:normAutofit lnSpcReduction="10000"/>
          </a:bodyPr>
          <a:lstStyle/>
          <a:p>
            <a:pPr marL="0" indent="0">
              <a:lnSpc>
                <a:spcPct val="150000"/>
              </a:lnSpc>
              <a:buNone/>
            </a:pPr>
            <a:r>
              <a:rPr lang="en-US" b="1" dirty="0">
                <a:latin typeface="Arial" panose="020B0604020202020204" pitchFamily="34" charset="0"/>
                <a:cs typeface="Arial" panose="020B0604020202020204" pitchFamily="34" charset="0"/>
              </a:rPr>
              <a:t>Length to Diameter Ratio</a:t>
            </a:r>
          </a:p>
          <a:p>
            <a:pPr algn="just">
              <a:lnSpc>
                <a:spcPct val="150000"/>
              </a:lnSpc>
              <a:spcBef>
                <a:spcPts val="0"/>
              </a:spcBef>
            </a:pPr>
            <a:r>
              <a:rPr lang="en-IN" sz="2200" dirty="0">
                <a:latin typeface="Arial" panose="020B0604020202020204" pitchFamily="34" charset="0"/>
                <a:ea typeface="Calibri" panose="020F0502020204030204" pitchFamily="34" charset="0"/>
                <a:cs typeface="Arial" panose="020B0604020202020204" pitchFamily="34" charset="0"/>
              </a:rPr>
              <a:t>Shaft diameter is generally known/ given/ determined considering bending, torsion and other considerations.</a:t>
            </a:r>
            <a:endParaRPr lang="en-US" sz="22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200" dirty="0">
                <a:latin typeface="Arial" panose="020B0604020202020204" pitchFamily="34" charset="0"/>
                <a:ea typeface="Calibri" panose="020F0502020204030204" pitchFamily="34" charset="0"/>
                <a:cs typeface="Arial" panose="020B0604020202020204" pitchFamily="34" charset="0"/>
              </a:rPr>
              <a:t>The designer has to decide on the length of the bearing to obtain a given bearing capacity.</a:t>
            </a:r>
            <a:endParaRPr lang="en-US" sz="22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200" dirty="0">
                <a:latin typeface="Arial" panose="020B0604020202020204" pitchFamily="34" charset="0"/>
                <a:ea typeface="Calibri" panose="020F0502020204030204" pitchFamily="34" charset="0"/>
                <a:cs typeface="Arial" panose="020B0604020202020204" pitchFamily="34" charset="0"/>
              </a:rPr>
              <a:t>The performance of the bearing depends on the length to diameter ratio. </a:t>
            </a:r>
            <a:endParaRPr lang="en-US" sz="22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200" dirty="0">
                <a:latin typeface="Arial" panose="020B0604020202020204" pitchFamily="34" charset="0"/>
                <a:ea typeface="Calibri" panose="020F0502020204030204" pitchFamily="34" charset="0"/>
                <a:cs typeface="Arial" panose="020B0604020202020204" pitchFamily="34" charset="0"/>
              </a:rPr>
              <a:t>A long bearing has more load carrying capacity compared with a short bearing. </a:t>
            </a:r>
            <a:endParaRPr lang="en-US" sz="22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200" dirty="0">
                <a:latin typeface="Arial" panose="020B0604020202020204" pitchFamily="34" charset="0"/>
                <a:ea typeface="Calibri" panose="020F0502020204030204" pitchFamily="34" charset="0"/>
                <a:cs typeface="Arial" panose="020B0604020202020204" pitchFamily="34" charset="0"/>
              </a:rPr>
              <a:t>A short bearing, on the other hand, has greater side flow, which improves heat dissipation.</a:t>
            </a:r>
            <a:endParaRPr lang="en-US" sz="22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200" dirty="0">
                <a:latin typeface="Arial" panose="020B0604020202020204" pitchFamily="34" charset="0"/>
                <a:cs typeface="Arial" panose="020B0604020202020204" pitchFamily="34" charset="0"/>
              </a:rPr>
              <a:t>The long bearings are more susceptible to metal to metal contact at the two edges, when the shaft is deflected under load. The longer the bearing, the more difficult it is to get sufficient oil flow through the passage between the journal and the bearing.</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2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28152-2422-4433-92C5-51900B1C506B}"/>
              </a:ext>
            </a:extLst>
          </p:cNvPr>
          <p:cNvSpPr>
            <a:spLocks noGrp="1"/>
          </p:cNvSpPr>
          <p:nvPr>
            <p:ph idx="1"/>
          </p:nvPr>
        </p:nvSpPr>
        <p:spPr>
          <a:xfrm>
            <a:off x="838200" y="450574"/>
            <a:ext cx="10515600" cy="6135756"/>
          </a:xfrm>
        </p:spPr>
        <p:txBody>
          <a:bodyPr>
            <a:normAutofit fontScale="92500" lnSpcReduction="20000"/>
          </a:bodyPr>
          <a:lstStyle/>
          <a:p>
            <a:pPr algn="just">
              <a:lnSpc>
                <a:spcPct val="150000"/>
              </a:lnSpc>
              <a:spcBef>
                <a:spcPts val="0"/>
              </a:spcBef>
            </a:pPr>
            <a:r>
              <a:rPr lang="en-IN" sz="2400" dirty="0">
                <a:latin typeface="Arial" panose="020B0604020202020204" pitchFamily="34" charset="0"/>
                <a:ea typeface="Calibri" panose="020F0502020204030204" pitchFamily="34" charset="0"/>
                <a:cs typeface="Arial" panose="020B0604020202020204" pitchFamily="34" charset="0"/>
              </a:rPr>
              <a:t>The design trend is to use (</a:t>
            </a:r>
            <a:r>
              <a:rPr lang="en-IN" sz="2400" i="1" dirty="0">
                <a:latin typeface="Arial" panose="020B0604020202020204" pitchFamily="34" charset="0"/>
                <a:ea typeface="Calibri" panose="020F0502020204030204" pitchFamily="34" charset="0"/>
                <a:cs typeface="Arial" panose="020B0604020202020204" pitchFamily="34" charset="0"/>
              </a:rPr>
              <a:t>l/d</a:t>
            </a:r>
            <a:r>
              <a:rPr lang="en-IN" sz="2400" dirty="0">
                <a:latin typeface="Arial" panose="020B0604020202020204" pitchFamily="34" charset="0"/>
                <a:ea typeface="Calibri" panose="020F0502020204030204" pitchFamily="34" charset="0"/>
                <a:cs typeface="Arial" panose="020B0604020202020204" pitchFamily="34" charset="0"/>
              </a:rPr>
              <a:t>) ratio as 1 or less than 1 when side flow is the criterion for cooling the bearing.</a:t>
            </a:r>
            <a:endParaRPr lang="en-US" sz="24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pPr>
            <a:r>
              <a:rPr lang="en-IN" sz="2400" dirty="0">
                <a:latin typeface="Arial" panose="020B0604020202020204" pitchFamily="34" charset="0"/>
                <a:ea typeface="Calibri" panose="020F0502020204030204" pitchFamily="34" charset="0"/>
                <a:cs typeface="Arial" panose="020B0604020202020204" pitchFamily="34" charset="0"/>
              </a:rPr>
              <a:t>When the shaft and the bearing are precisely aligned, the shaft deflection is within the limit and cooling of lubricant and bearing does not pose a serious problem, the (</a:t>
            </a:r>
            <a:r>
              <a:rPr lang="en-IN" sz="2400" i="1" dirty="0">
                <a:latin typeface="Arial" panose="020B0604020202020204" pitchFamily="34" charset="0"/>
                <a:ea typeface="Calibri" panose="020F0502020204030204" pitchFamily="34" charset="0"/>
                <a:cs typeface="Arial" panose="020B0604020202020204" pitchFamily="34" charset="0"/>
              </a:rPr>
              <a:t>l/d</a:t>
            </a:r>
            <a:r>
              <a:rPr lang="en-IN" sz="2400" dirty="0">
                <a:latin typeface="Arial" panose="020B0604020202020204" pitchFamily="34" charset="0"/>
                <a:ea typeface="Calibri" panose="020F0502020204030204" pitchFamily="34" charset="0"/>
                <a:cs typeface="Arial" panose="020B0604020202020204" pitchFamily="34" charset="0"/>
              </a:rPr>
              <a:t>) ratio can be taken as more than 1. </a:t>
            </a:r>
            <a:endParaRPr lang="en-US" sz="24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z="2400" dirty="0">
                <a:latin typeface="Arial" panose="020B0604020202020204" pitchFamily="34" charset="0"/>
                <a:ea typeface="Calibri" panose="020F0502020204030204" pitchFamily="34" charset="0"/>
                <a:cs typeface="Arial" panose="020B0604020202020204" pitchFamily="34" charset="0"/>
              </a:rPr>
              <a:t>In practice, the (</a:t>
            </a:r>
            <a:r>
              <a:rPr lang="en-IN" sz="2400" i="1" dirty="0">
                <a:latin typeface="Arial" panose="020B0604020202020204" pitchFamily="34" charset="0"/>
                <a:ea typeface="Calibri" panose="020F0502020204030204" pitchFamily="34" charset="0"/>
                <a:cs typeface="Arial" panose="020B0604020202020204" pitchFamily="34" charset="0"/>
              </a:rPr>
              <a:t>l/d</a:t>
            </a:r>
            <a:r>
              <a:rPr lang="en-IN" sz="2400" dirty="0">
                <a:latin typeface="Arial" panose="020B0604020202020204" pitchFamily="34" charset="0"/>
                <a:ea typeface="Calibri" panose="020F0502020204030204" pitchFamily="34" charset="0"/>
                <a:cs typeface="Arial" panose="020B0604020202020204" pitchFamily="34" charset="0"/>
              </a:rPr>
              <a:t>) ratio varies from 0.5 to 2.0, but in the majority of applications, it is taken as 1 or less than 1.</a:t>
            </a:r>
          </a:p>
          <a:p>
            <a:pPr marL="0" indent="0">
              <a:lnSpc>
                <a:spcPct val="150000"/>
              </a:lnSpc>
              <a:buNone/>
            </a:pPr>
            <a:r>
              <a:rPr lang="en-IN" sz="3000" b="1" dirty="0">
                <a:latin typeface="Arial" panose="020B0604020202020204" pitchFamily="34" charset="0"/>
                <a:cs typeface="Arial" panose="020B0604020202020204" pitchFamily="34" charset="0"/>
              </a:rPr>
              <a:t>Unit Bearing Pressure</a:t>
            </a:r>
          </a:p>
          <a:p>
            <a:pPr algn="just">
              <a:lnSpc>
                <a:spcPct val="150000"/>
              </a:lnSpc>
            </a:pPr>
            <a:r>
              <a:rPr lang="en-IN" sz="2400" dirty="0">
                <a:latin typeface="Arial" panose="020B0604020202020204" pitchFamily="34" charset="0"/>
                <a:cs typeface="Arial" panose="020B0604020202020204" pitchFamily="34" charset="0"/>
              </a:rPr>
              <a:t>The unit bearing pressure is the load per unit of projected area of the bearing in running condition. </a:t>
            </a:r>
          </a:p>
          <a:p>
            <a:pPr algn="just">
              <a:lnSpc>
                <a:spcPct val="150000"/>
              </a:lnSpc>
            </a:pPr>
            <a:r>
              <a:rPr lang="en-IN" sz="2400" dirty="0">
                <a:latin typeface="Arial" panose="020B0604020202020204" pitchFamily="34" charset="0"/>
                <a:cs typeface="Arial" panose="020B0604020202020204" pitchFamily="34" charset="0"/>
              </a:rPr>
              <a:t>It depends upon a number of factors, such as bearing material, operating temperature, the nature and frequency of load and service conditions</a:t>
            </a:r>
            <a:endParaRPr lang="en-US" sz="2400" dirty="0">
              <a:latin typeface="Arial" panose="020B0604020202020204" pitchFamily="34" charset="0"/>
              <a:cs typeface="Arial" panose="020B0604020202020204" pitchFamily="34" charset="0"/>
            </a:endParaRPr>
          </a:p>
          <a:p>
            <a:pPr marL="0" indent="0">
              <a:lnSpc>
                <a:spcPct val="150000"/>
              </a:lnSpc>
              <a:buNone/>
            </a:pPr>
            <a:endParaRPr lang="en-US" sz="2200"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4683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D1D9B-5B09-4A21-89E5-A7C942FCE6B1}"/>
              </a:ext>
            </a:extLst>
          </p:cNvPr>
          <p:cNvSpPr>
            <a:spLocks noGrp="1"/>
          </p:cNvSpPr>
          <p:nvPr>
            <p:ph idx="1"/>
          </p:nvPr>
        </p:nvSpPr>
        <p:spPr>
          <a:xfrm>
            <a:off x="838200" y="450574"/>
            <a:ext cx="10515600" cy="5726389"/>
          </a:xfrm>
        </p:spPr>
        <p:txBody>
          <a:bodyPr>
            <a:normAutofit/>
          </a:bodyPr>
          <a:lstStyle/>
          <a:p>
            <a:r>
              <a:rPr lang="en-US" sz="2200" dirty="0">
                <a:latin typeface="Arial" panose="020B0604020202020204" pitchFamily="34" charset="0"/>
                <a:cs typeface="Arial" panose="020B0604020202020204" pitchFamily="34" charset="0"/>
              </a:rPr>
              <a:t>The values of unit bearing pressure, based on past experience, are given in Table 2.</a:t>
            </a:r>
          </a:p>
          <a:p>
            <a:endParaRPr lang="en-US" sz="22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C12F12F1-E23E-4102-AEC4-700401F483A6}"/>
              </a:ext>
            </a:extLst>
          </p:cNvPr>
          <p:cNvGraphicFramePr>
            <a:graphicFrameLocks noGrp="1"/>
          </p:cNvGraphicFramePr>
          <p:nvPr>
            <p:extLst>
              <p:ext uri="{D42A27DB-BD31-4B8C-83A1-F6EECF244321}">
                <p14:modId xmlns:p14="http://schemas.microsoft.com/office/powerpoint/2010/main" val="20107736"/>
              </p:ext>
            </p:extLst>
          </p:nvPr>
        </p:nvGraphicFramePr>
        <p:xfrm>
          <a:off x="2098399" y="1960390"/>
          <a:ext cx="7244385" cy="4447036"/>
        </p:xfrm>
        <a:graphic>
          <a:graphicData uri="http://schemas.openxmlformats.org/drawingml/2006/table">
            <a:tbl>
              <a:tblPr firstRow="1" firstCol="1" bandRow="1">
                <a:tableStyleId>{5C22544A-7EE6-4342-B048-85BDC9FD1C3A}</a:tableStyleId>
              </a:tblPr>
              <a:tblGrid>
                <a:gridCol w="2050843">
                  <a:extLst>
                    <a:ext uri="{9D8B030D-6E8A-4147-A177-3AD203B41FA5}">
                      <a16:colId xmlns:a16="http://schemas.microsoft.com/office/drawing/2014/main" val="1100133602"/>
                    </a:ext>
                  </a:extLst>
                </a:gridCol>
                <a:gridCol w="1634620">
                  <a:extLst>
                    <a:ext uri="{9D8B030D-6E8A-4147-A177-3AD203B41FA5}">
                      <a16:colId xmlns:a16="http://schemas.microsoft.com/office/drawing/2014/main" val="866735471"/>
                    </a:ext>
                  </a:extLst>
                </a:gridCol>
                <a:gridCol w="3558922">
                  <a:extLst>
                    <a:ext uri="{9D8B030D-6E8A-4147-A177-3AD203B41FA5}">
                      <a16:colId xmlns:a16="http://schemas.microsoft.com/office/drawing/2014/main" val="2282867629"/>
                    </a:ext>
                  </a:extLst>
                </a:gridCol>
              </a:tblGrid>
              <a:tr h="288686">
                <a:tc>
                  <a:txBody>
                    <a:bodyPr/>
                    <a:lstStyle/>
                    <a:p>
                      <a:pPr marL="0" marR="0" algn="just">
                        <a:lnSpc>
                          <a:spcPct val="107000"/>
                        </a:lnSpc>
                        <a:spcBef>
                          <a:spcPts val="0"/>
                        </a:spcBef>
                        <a:spcAft>
                          <a:spcPts val="0"/>
                        </a:spcAft>
                      </a:pPr>
                      <a:r>
                        <a:rPr lang="en-IN" sz="1600">
                          <a:effectLst/>
                          <a:latin typeface="Arial" panose="020B0604020202020204" pitchFamily="34" charset="0"/>
                          <a:cs typeface="Arial" panose="020B0604020202020204" pitchFamily="34" charset="0"/>
                        </a:rPr>
                        <a:t>Application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IN"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Arial" panose="020B0604020202020204" pitchFamily="34" charset="0"/>
                          <a:cs typeface="Arial" panose="020B0604020202020204" pitchFamily="34" charset="0"/>
                        </a:rPr>
                        <a:t>Unit bearing pressure (p) (N/mm</a:t>
                      </a:r>
                      <a:r>
                        <a:rPr lang="en-IN" sz="1600" baseline="30000">
                          <a:effectLst/>
                          <a:latin typeface="Arial" panose="020B0604020202020204" pitchFamily="34" charset="0"/>
                          <a:cs typeface="Arial" panose="020B0604020202020204" pitchFamily="34" charset="0"/>
                        </a:rPr>
                        <a:t>2</a:t>
                      </a:r>
                      <a:r>
                        <a:rPr lang="en-IN"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929173"/>
                  </a:ext>
                </a:extLst>
              </a:tr>
              <a:tr h="339977">
                <a:tc rowSpan="3">
                  <a:txBody>
                    <a:bodyPr/>
                    <a:lstStyle/>
                    <a:p>
                      <a:pPr marL="0" marR="0" algn="just">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Diesel engines:</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Main bearing</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5-10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771030"/>
                  </a:ext>
                </a:extLst>
              </a:tr>
              <a:tr h="328214">
                <a:tc vMerge="1">
                  <a:txBody>
                    <a:bodyPr/>
                    <a:lstStyle/>
                    <a:p>
                      <a:endParaRPr lang="en-US"/>
                    </a:p>
                  </a:txBody>
                  <a:tcPr/>
                </a:tc>
                <a:tc>
                  <a:txBody>
                    <a:bodyPr/>
                    <a:lstStyle/>
                    <a:p>
                      <a:pPr marL="0" marR="0" algn="just">
                        <a:lnSpc>
                          <a:spcPct val="107000"/>
                        </a:lnSpc>
                        <a:spcBef>
                          <a:spcPts val="0"/>
                        </a:spcBef>
                        <a:spcAft>
                          <a:spcPts val="0"/>
                        </a:spcAft>
                      </a:pPr>
                      <a:r>
                        <a:rPr lang="en-IN" sz="1600">
                          <a:effectLst/>
                          <a:latin typeface="Arial" panose="020B0604020202020204" pitchFamily="34" charset="0"/>
                          <a:cs typeface="Arial" panose="020B0604020202020204" pitchFamily="34" charset="0"/>
                        </a:rPr>
                        <a:t>Crank pin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7-14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4008255"/>
                  </a:ext>
                </a:extLst>
              </a:tr>
              <a:tr h="332919">
                <a:tc vMerge="1">
                  <a:txBody>
                    <a:bodyPr/>
                    <a:lstStyle/>
                    <a:p>
                      <a:endParaRPr lang="en-US"/>
                    </a:p>
                  </a:txBody>
                  <a:tcPr/>
                </a:tc>
                <a:tc>
                  <a:txBody>
                    <a:bodyPr/>
                    <a:lstStyle/>
                    <a:p>
                      <a:pPr marL="0" marR="0" algn="just">
                        <a:lnSpc>
                          <a:spcPct val="107000"/>
                        </a:lnSpc>
                        <a:spcBef>
                          <a:spcPts val="0"/>
                        </a:spcBef>
                        <a:spcAft>
                          <a:spcPts val="0"/>
                        </a:spcAft>
                      </a:pPr>
                      <a:r>
                        <a:rPr lang="en-IN" sz="1600">
                          <a:effectLst/>
                          <a:latin typeface="Arial" panose="020B0604020202020204" pitchFamily="34" charset="0"/>
                          <a:cs typeface="Arial" panose="020B0604020202020204" pitchFamily="34" charset="0"/>
                        </a:rPr>
                        <a:t>Gudgeon pin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13-14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3580088"/>
                  </a:ext>
                </a:extLst>
              </a:tr>
              <a:tr h="304685">
                <a:tc rowSpan="2">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Automotive engines: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Main bearing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3-4</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7239429"/>
                  </a:ext>
                </a:extLst>
              </a:tr>
              <a:tr h="325861">
                <a:tc vMerge="1">
                  <a:txBody>
                    <a:bodyPr/>
                    <a:lstStyle/>
                    <a:p>
                      <a:endParaRPr lang="en-US"/>
                    </a:p>
                  </a:txBody>
                  <a:tcPr/>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Crank pin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10-14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61435988"/>
                  </a:ext>
                </a:extLst>
              </a:tr>
              <a:tr h="330566">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Air compressors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Main bearing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1-1.5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1576836"/>
                  </a:ext>
                </a:extLst>
              </a:tr>
              <a:tr h="318802">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Crank pin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1.5-3.0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0638665"/>
                  </a:ext>
                </a:extLst>
              </a:tr>
              <a:tr h="251552">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Centrifugal pumps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Main bearing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0.5-0.7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0786893"/>
                  </a:ext>
                </a:extLst>
              </a:tr>
              <a:tr h="397621">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Electric motors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Main bearing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0.7-1.5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3273235"/>
                  </a:ext>
                </a:extLst>
              </a:tr>
              <a:tr h="525847">
                <a:tc rowSpan="2">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Transmission shafting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Light duty</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0.15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7680997"/>
                  </a:ext>
                </a:extLst>
              </a:tr>
              <a:tr h="355270">
                <a:tc vMerge="1">
                  <a:txBody>
                    <a:bodyPr/>
                    <a:lstStyle/>
                    <a:p>
                      <a:endParaRPr lang="en-US"/>
                    </a:p>
                  </a:txBody>
                  <a:tcPr/>
                </a:tc>
                <a:tc>
                  <a:txBody>
                    <a:bodyPr/>
                    <a:lstStyle/>
                    <a:p>
                      <a:pPr marL="0" marR="0">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Heavy duty</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a:effectLst/>
                          <a:latin typeface="Arial" panose="020B0604020202020204" pitchFamily="34" charset="0"/>
                          <a:cs typeface="Arial" panose="020B0604020202020204" pitchFamily="34" charset="0"/>
                        </a:rPr>
                        <a:t>1.00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4929415"/>
                  </a:ext>
                </a:extLst>
              </a:tr>
              <a:tr h="347036">
                <a:tc>
                  <a:txBody>
                    <a:bodyPr/>
                    <a:lstStyle/>
                    <a:p>
                      <a:pPr marL="0" marR="0" algn="just">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Machine tools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tabLst>
                          <a:tab pos="198120" algn="l"/>
                        </a:tabLst>
                      </a:pPr>
                      <a:r>
                        <a:rPr lang="en-IN" sz="1600">
                          <a:effectLst/>
                          <a:latin typeface="Arial" panose="020B0604020202020204" pitchFamily="34" charset="0"/>
                          <a:cs typeface="Arial" panose="020B0604020202020204" pitchFamily="34" charset="0"/>
                        </a:rPr>
                        <a:t>Main bearing</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IN" sz="1600" dirty="0">
                          <a:effectLst/>
                          <a:latin typeface="Arial" panose="020B0604020202020204" pitchFamily="34" charset="0"/>
                          <a:cs typeface="Arial" panose="020B0604020202020204" pitchFamily="34" charset="0"/>
                        </a:rPr>
                        <a:t>2</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9207723"/>
                  </a:ext>
                </a:extLst>
              </a:tr>
            </a:tbl>
          </a:graphicData>
        </a:graphic>
      </p:graphicFrame>
      <p:sp>
        <p:nvSpPr>
          <p:cNvPr id="6" name="TextBox 5">
            <a:extLst>
              <a:ext uri="{FF2B5EF4-FFF2-40B4-BE49-F238E27FC236}">
                <a16:creationId xmlns:a16="http://schemas.microsoft.com/office/drawing/2014/main" id="{6236203A-3BA8-458F-92A9-987678F3FC3D}"/>
              </a:ext>
            </a:extLst>
          </p:cNvPr>
          <p:cNvSpPr txBox="1"/>
          <p:nvPr/>
        </p:nvSpPr>
        <p:spPr>
          <a:xfrm>
            <a:off x="3812277" y="1545261"/>
            <a:ext cx="4002157" cy="369332"/>
          </a:xfrm>
          <a:prstGeom prst="rect">
            <a:avLst/>
          </a:prstGeom>
          <a:noFill/>
        </p:spPr>
        <p:txBody>
          <a:bodyPr wrap="square" rtlCol="0">
            <a:spAutoFit/>
          </a:bodyPr>
          <a:lstStyle/>
          <a:p>
            <a:r>
              <a:rPr lang="en-US" dirty="0"/>
              <a:t>Table 2: Permissible bearing pressures</a:t>
            </a:r>
          </a:p>
        </p:txBody>
      </p:sp>
    </p:spTree>
    <p:extLst>
      <p:ext uri="{BB962C8B-B14F-4D97-AF65-F5344CB8AC3E}">
        <p14:creationId xmlns:p14="http://schemas.microsoft.com/office/powerpoint/2010/main" val="158239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F1FA5-65C6-4055-B3F5-228C3F7A9532}"/>
              </a:ext>
            </a:extLst>
          </p:cNvPr>
          <p:cNvSpPr>
            <a:spLocks noGrp="1"/>
          </p:cNvSpPr>
          <p:nvPr>
            <p:ph idx="1"/>
          </p:nvPr>
        </p:nvSpPr>
        <p:spPr>
          <a:xfrm>
            <a:off x="838200" y="344558"/>
            <a:ext cx="10515600" cy="6135756"/>
          </a:xfrm>
        </p:spPr>
        <p:txBody>
          <a:bodyPr>
            <a:normAutofit fontScale="92500" lnSpcReduction="20000"/>
          </a:bodyPr>
          <a:lstStyle/>
          <a:p>
            <a:pPr marL="0" indent="0">
              <a:lnSpc>
                <a:spcPct val="150000"/>
              </a:lnSpc>
              <a:buNone/>
            </a:pPr>
            <a:r>
              <a:rPr lang="en-US" b="1" dirty="0">
                <a:latin typeface="Arial" panose="020B0604020202020204" pitchFamily="34" charset="0"/>
                <a:cs typeface="Arial" panose="020B0604020202020204" pitchFamily="34" charset="0"/>
              </a:rPr>
              <a:t>Start-up Load</a:t>
            </a:r>
          </a:p>
          <a:p>
            <a:pPr algn="just">
              <a:lnSpc>
                <a:spcPct val="170000"/>
              </a:lnSpc>
              <a:spcBef>
                <a:spcPts val="0"/>
              </a:spcBef>
            </a:pPr>
            <a:r>
              <a:rPr lang="en-IN" sz="2400" dirty="0">
                <a:latin typeface="Arial" panose="020B0604020202020204" pitchFamily="34" charset="0"/>
                <a:ea typeface="Calibri" panose="020F0502020204030204" pitchFamily="34" charset="0"/>
                <a:cs typeface="Vrinda" panose="020B0502040204020203" pitchFamily="34" charset="0"/>
              </a:rPr>
              <a:t>The unit bearing pressure for starting conditions should not exceed 2 N/mm</a:t>
            </a:r>
            <a:r>
              <a:rPr lang="en-IN" sz="2400" baseline="30000" dirty="0">
                <a:latin typeface="Arial" panose="020B0604020202020204" pitchFamily="34" charset="0"/>
                <a:ea typeface="Calibri" panose="020F0502020204030204" pitchFamily="34" charset="0"/>
                <a:cs typeface="Vrinda" panose="020B0502040204020203" pitchFamily="34" charset="0"/>
              </a:rPr>
              <a:t>2</a:t>
            </a:r>
            <a:r>
              <a:rPr lang="en-IN" sz="2400" dirty="0">
                <a:latin typeface="Arial" panose="020B0604020202020204" pitchFamily="34" charset="0"/>
                <a:ea typeface="Calibri" panose="020F0502020204030204" pitchFamily="34" charset="0"/>
                <a:cs typeface="Vrinda" panose="020B0502040204020203" pitchFamily="34" charset="0"/>
              </a:rPr>
              <a:t>. </a:t>
            </a:r>
            <a:endParaRPr lang="en-US" sz="2400" dirty="0">
              <a:latin typeface="Calibri" panose="020F0502020204030204" pitchFamily="34" charset="0"/>
              <a:ea typeface="Calibri" panose="020F0502020204030204" pitchFamily="34" charset="0"/>
              <a:cs typeface="Vrinda" panose="020B0502040204020203" pitchFamily="34" charset="0"/>
            </a:endParaRPr>
          </a:p>
          <a:p>
            <a:pPr algn="just">
              <a:lnSpc>
                <a:spcPct val="170000"/>
              </a:lnSpc>
              <a:spcBef>
                <a:spcPts val="0"/>
              </a:spcBef>
            </a:pPr>
            <a:r>
              <a:rPr lang="en-IN" sz="2400" dirty="0">
                <a:latin typeface="Arial" panose="020B0604020202020204" pitchFamily="34" charset="0"/>
                <a:ea typeface="Calibri" panose="020F0502020204030204" pitchFamily="34" charset="0"/>
                <a:cs typeface="Vrinda" panose="020B0502040204020203" pitchFamily="34" charset="0"/>
              </a:rPr>
              <a:t>The start-up load is the static load when the shaft is stationary. It mainly consists of the dead weight of the shaft and its attachments. </a:t>
            </a:r>
            <a:endParaRPr lang="en-US" sz="2400" dirty="0">
              <a:latin typeface="Calibri" panose="020F0502020204030204" pitchFamily="34" charset="0"/>
              <a:ea typeface="Calibri" panose="020F0502020204030204" pitchFamily="34" charset="0"/>
              <a:cs typeface="Vrinda" panose="020B0502040204020203" pitchFamily="34" charset="0"/>
            </a:endParaRPr>
          </a:p>
          <a:p>
            <a:pPr algn="just">
              <a:lnSpc>
                <a:spcPct val="170000"/>
              </a:lnSpc>
            </a:pPr>
            <a:r>
              <a:rPr lang="en-IN" sz="2400" dirty="0">
                <a:latin typeface="Arial" panose="020B0604020202020204" pitchFamily="34" charset="0"/>
                <a:ea typeface="Calibri" panose="020F0502020204030204" pitchFamily="34" charset="0"/>
              </a:rPr>
              <a:t>The start-up load can be used to determine the minimum length of the bearing on the basis of starting conditions.</a:t>
            </a:r>
          </a:p>
          <a:p>
            <a:pPr marL="0" indent="0" algn="just">
              <a:lnSpc>
                <a:spcPct val="150000"/>
              </a:lnSpc>
              <a:buNone/>
            </a:pPr>
            <a:r>
              <a:rPr lang="en-IN" b="1" dirty="0">
                <a:latin typeface="Arial" panose="020B0604020202020204" pitchFamily="34" charset="0"/>
              </a:rPr>
              <a:t>Radial Clearance</a:t>
            </a:r>
          </a:p>
          <a:p>
            <a:pPr algn="just">
              <a:lnSpc>
                <a:spcPct val="150000"/>
              </a:lnSpc>
            </a:pPr>
            <a:r>
              <a:rPr lang="en-US" sz="2400" dirty="0">
                <a:latin typeface="Arial" panose="020B0604020202020204" pitchFamily="34" charset="0"/>
                <a:cs typeface="Arial" panose="020B0604020202020204" pitchFamily="34" charset="0"/>
              </a:rPr>
              <a:t>The radial clearance should be small to provide the necessary velocity gradient.</a:t>
            </a:r>
          </a:p>
          <a:p>
            <a:pPr algn="just">
              <a:lnSpc>
                <a:spcPct val="150000"/>
              </a:lnSpc>
            </a:pPr>
            <a:r>
              <a:rPr lang="en-IN" sz="2400" dirty="0">
                <a:latin typeface="Arial" panose="020B0604020202020204" pitchFamily="34" charset="0"/>
                <a:ea typeface="Calibri" panose="020F0502020204030204" pitchFamily="34" charset="0"/>
              </a:rPr>
              <a:t>However, this requires costly finishing operations, rigid mountings of the bearing assembly and clean lubricating oil without any foreign particles. This increases the initial and maintenance costs. </a:t>
            </a:r>
            <a:endParaRPr lang="en-US" sz="2400" dirty="0"/>
          </a:p>
          <a:p>
            <a:pPr algn="just">
              <a:lnSpc>
                <a:spcPct val="150000"/>
              </a:lnSpc>
            </a:pPr>
            <a:endParaRPr lang="en-US" sz="2200" dirty="0">
              <a:latin typeface="Arial" panose="020B0604020202020204" pitchFamily="34" charset="0"/>
              <a:cs typeface="Arial" panose="020B0604020202020204" pitchFamily="34" charset="0"/>
            </a:endParaRPr>
          </a:p>
          <a:p>
            <a:pPr marL="0" indent="0">
              <a:buNone/>
            </a:pPr>
            <a:endParaRPr lang="en-US" dirty="0">
              <a:cs typeface="Arial" panose="020B0604020202020204" pitchFamily="34" charset="0"/>
            </a:endParaRPr>
          </a:p>
        </p:txBody>
      </p:sp>
      <p:sp>
        <p:nvSpPr>
          <p:cNvPr id="4" name="Rectangle 3">
            <a:extLst>
              <a:ext uri="{FF2B5EF4-FFF2-40B4-BE49-F238E27FC236}">
                <a16:creationId xmlns:a16="http://schemas.microsoft.com/office/drawing/2014/main" id="{BB9F5D67-7857-4C21-B083-02FC7E307A41}"/>
              </a:ext>
            </a:extLst>
          </p:cNvPr>
          <p:cNvSpPr/>
          <p:nvPr/>
        </p:nvSpPr>
        <p:spPr>
          <a:xfrm>
            <a:off x="3048000" y="28288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551079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FF9CF-536B-408A-8240-60C5F986BF28}"/>
              </a:ext>
            </a:extLst>
          </p:cNvPr>
          <p:cNvSpPr>
            <a:spLocks noGrp="1"/>
          </p:cNvSpPr>
          <p:nvPr>
            <p:ph idx="1"/>
          </p:nvPr>
        </p:nvSpPr>
        <p:spPr>
          <a:xfrm>
            <a:off x="639417" y="646181"/>
            <a:ext cx="10515600" cy="5357053"/>
          </a:xfrm>
        </p:spPr>
        <p:txBody>
          <a:bodyPr>
            <a:normAutofit/>
          </a:bodyPr>
          <a:lstStyle/>
          <a:p>
            <a:pPr>
              <a:lnSpc>
                <a:spcPct val="150000"/>
              </a:lnSpc>
            </a:pPr>
            <a:r>
              <a:rPr lang="en-US" sz="2200" dirty="0">
                <a:latin typeface="Arial" panose="020B0604020202020204" pitchFamily="34" charset="0"/>
                <a:cs typeface="Arial" panose="020B0604020202020204" pitchFamily="34" charset="0"/>
              </a:rPr>
              <a:t>The practical value of radial clearance is 0.001 mm per mm of the journal radius or c=(0.001) r.</a:t>
            </a:r>
          </a:p>
          <a:p>
            <a:pPr>
              <a:lnSpc>
                <a:spcPct val="150000"/>
              </a:lnSpc>
            </a:pPr>
            <a:r>
              <a:rPr lang="en-US" sz="2200" dirty="0">
                <a:latin typeface="Arial" panose="020B0604020202020204" pitchFamily="34" charset="0"/>
                <a:cs typeface="Arial" panose="020B0604020202020204" pitchFamily="34" charset="0"/>
              </a:rPr>
              <a:t>The practical values of radial clearances for commonly used bearing materials are given in Table 3.</a:t>
            </a:r>
          </a:p>
          <a:p>
            <a:pPr>
              <a:lnSpc>
                <a:spcPct val="150000"/>
              </a:lnSpc>
            </a:pPr>
            <a:endParaRPr lang="en-US" sz="2200" dirty="0">
              <a:latin typeface="Arial" panose="020B0604020202020204" pitchFamily="34" charset="0"/>
              <a:cs typeface="Arial" panose="020B0604020202020204" pitchFamily="34" charset="0"/>
            </a:endParaRPr>
          </a:p>
          <a:p>
            <a:pPr marL="0" indent="0" algn="ctr">
              <a:buNone/>
            </a:pPr>
            <a:r>
              <a:rPr lang="en-US" sz="2000" dirty="0">
                <a:latin typeface="Arial" panose="020B0604020202020204" pitchFamily="34" charset="0"/>
                <a:cs typeface="Arial" panose="020B0604020202020204" pitchFamily="34" charset="0"/>
              </a:rPr>
              <a:t>Table 3: Radial Clearance</a:t>
            </a:r>
          </a:p>
        </p:txBody>
      </p:sp>
      <p:graphicFrame>
        <p:nvGraphicFramePr>
          <p:cNvPr id="6" name="Table 5">
            <a:extLst>
              <a:ext uri="{FF2B5EF4-FFF2-40B4-BE49-F238E27FC236}">
                <a16:creationId xmlns:a16="http://schemas.microsoft.com/office/drawing/2014/main" id="{2C84FB64-03BE-4772-91FD-735A04AD7DBF}"/>
              </a:ext>
            </a:extLst>
          </p:cNvPr>
          <p:cNvGraphicFramePr>
            <a:graphicFrameLocks noGrp="1"/>
          </p:cNvGraphicFramePr>
          <p:nvPr>
            <p:extLst>
              <p:ext uri="{D42A27DB-BD31-4B8C-83A1-F6EECF244321}">
                <p14:modId xmlns:p14="http://schemas.microsoft.com/office/powerpoint/2010/main" val="974702449"/>
              </p:ext>
            </p:extLst>
          </p:nvPr>
        </p:nvGraphicFramePr>
        <p:xfrm>
          <a:off x="2520121" y="4060465"/>
          <a:ext cx="6754192" cy="1584960"/>
        </p:xfrm>
        <a:graphic>
          <a:graphicData uri="http://schemas.openxmlformats.org/drawingml/2006/table">
            <a:tbl>
              <a:tblPr firstRow="1" bandRow="1">
                <a:tableStyleId>{5C22544A-7EE6-4342-B048-85BDC9FD1C3A}</a:tableStyleId>
              </a:tblPr>
              <a:tblGrid>
                <a:gridCol w="3056835">
                  <a:extLst>
                    <a:ext uri="{9D8B030D-6E8A-4147-A177-3AD203B41FA5}">
                      <a16:colId xmlns:a16="http://schemas.microsoft.com/office/drawing/2014/main" val="1387559671"/>
                    </a:ext>
                  </a:extLst>
                </a:gridCol>
                <a:gridCol w="3697357">
                  <a:extLst>
                    <a:ext uri="{9D8B030D-6E8A-4147-A177-3AD203B41FA5}">
                      <a16:colId xmlns:a16="http://schemas.microsoft.com/office/drawing/2014/main" val="93617289"/>
                    </a:ext>
                  </a:extLst>
                </a:gridCol>
              </a:tblGrid>
              <a:tr h="370840">
                <a:tc>
                  <a:txBody>
                    <a:bodyPr/>
                    <a:lstStyle/>
                    <a:p>
                      <a:r>
                        <a:rPr lang="en-US" sz="2000" dirty="0">
                          <a:latin typeface="Arial" panose="020B0604020202020204" pitchFamily="34" charset="0"/>
                          <a:cs typeface="Arial" panose="020B0604020202020204" pitchFamily="34" charset="0"/>
                        </a:rPr>
                        <a:t>Material</a:t>
                      </a:r>
                    </a:p>
                  </a:txBody>
                  <a:tcPr/>
                </a:tc>
                <a:tc>
                  <a:txBody>
                    <a:bodyPr/>
                    <a:lstStyle/>
                    <a:p>
                      <a:r>
                        <a:rPr lang="en-US" sz="2000" dirty="0">
                          <a:latin typeface="Arial" panose="020B0604020202020204" pitchFamily="34" charset="0"/>
                          <a:cs typeface="Arial" panose="020B0604020202020204" pitchFamily="34" charset="0"/>
                        </a:rPr>
                        <a:t>Radial clearance </a:t>
                      </a:r>
                    </a:p>
                  </a:txBody>
                  <a:tcPr/>
                </a:tc>
                <a:extLst>
                  <a:ext uri="{0D108BD9-81ED-4DB2-BD59-A6C34878D82A}">
                    <a16:rowId xmlns:a16="http://schemas.microsoft.com/office/drawing/2014/main" val="1080342201"/>
                  </a:ext>
                </a:extLst>
              </a:tr>
              <a:tr h="370840">
                <a:tc>
                  <a:txBody>
                    <a:bodyPr/>
                    <a:lstStyle/>
                    <a:p>
                      <a:r>
                        <a:rPr lang="en-US" sz="2000" dirty="0">
                          <a:latin typeface="Arial" panose="020B0604020202020204" pitchFamily="34" charset="0"/>
                          <a:cs typeface="Arial" panose="020B0604020202020204" pitchFamily="34" charset="0"/>
                        </a:rPr>
                        <a:t>Babbitts</a:t>
                      </a:r>
                    </a:p>
                  </a:txBody>
                  <a:tcPr/>
                </a:tc>
                <a:tc>
                  <a:txBody>
                    <a:bodyPr/>
                    <a:lstStyle/>
                    <a:p>
                      <a:r>
                        <a:rPr lang="en-US" sz="2000" dirty="0">
                          <a:latin typeface="Arial" panose="020B0604020202020204" pitchFamily="34" charset="0"/>
                          <a:cs typeface="Arial" panose="020B0604020202020204" pitchFamily="34" charset="0"/>
                        </a:rPr>
                        <a:t>(0.001) r to (0.00167) r</a:t>
                      </a:r>
                    </a:p>
                  </a:txBody>
                  <a:tcPr/>
                </a:tc>
                <a:extLst>
                  <a:ext uri="{0D108BD9-81ED-4DB2-BD59-A6C34878D82A}">
                    <a16:rowId xmlns:a16="http://schemas.microsoft.com/office/drawing/2014/main" val="2901107345"/>
                  </a:ext>
                </a:extLst>
              </a:tr>
              <a:tr h="370840">
                <a:tc>
                  <a:txBody>
                    <a:bodyPr/>
                    <a:lstStyle/>
                    <a:p>
                      <a:r>
                        <a:rPr lang="en-US" sz="2000" dirty="0">
                          <a:latin typeface="Arial" panose="020B0604020202020204" pitchFamily="34" charset="0"/>
                          <a:cs typeface="Arial" panose="020B0604020202020204" pitchFamily="34" charset="0"/>
                        </a:rPr>
                        <a:t>Copper-lead</a:t>
                      </a:r>
                    </a:p>
                  </a:txBody>
                  <a:tcPr/>
                </a:tc>
                <a:tc>
                  <a:txBody>
                    <a:bodyPr/>
                    <a:lstStyle/>
                    <a:p>
                      <a:r>
                        <a:rPr lang="en-US" sz="2000" dirty="0">
                          <a:latin typeface="Arial" panose="020B0604020202020204" pitchFamily="34" charset="0"/>
                          <a:cs typeface="Arial" panose="020B0604020202020204" pitchFamily="34" charset="0"/>
                        </a:rPr>
                        <a:t>(0.001) r to (0.01) r</a:t>
                      </a:r>
                    </a:p>
                  </a:txBody>
                  <a:tcPr/>
                </a:tc>
                <a:extLst>
                  <a:ext uri="{0D108BD9-81ED-4DB2-BD59-A6C34878D82A}">
                    <a16:rowId xmlns:a16="http://schemas.microsoft.com/office/drawing/2014/main" val="1224727387"/>
                  </a:ext>
                </a:extLst>
              </a:tr>
              <a:tr h="370840">
                <a:tc>
                  <a:txBody>
                    <a:bodyPr/>
                    <a:lstStyle/>
                    <a:p>
                      <a:r>
                        <a:rPr lang="en-US" sz="2000" dirty="0" err="1">
                          <a:latin typeface="Arial" panose="020B0604020202020204" pitchFamily="34" charset="0"/>
                          <a:cs typeface="Arial" panose="020B0604020202020204" pitchFamily="34" charset="0"/>
                        </a:rPr>
                        <a:t>Alluminium</a:t>
                      </a:r>
                      <a:r>
                        <a:rPr lang="en-US" sz="2000" dirty="0">
                          <a:latin typeface="Arial" panose="020B0604020202020204" pitchFamily="34" charset="0"/>
                          <a:cs typeface="Arial" panose="020B0604020202020204" pitchFamily="34" charset="0"/>
                        </a:rPr>
                        <a:t>-Alloy</a:t>
                      </a:r>
                    </a:p>
                  </a:txBody>
                  <a:tcPr/>
                </a:tc>
                <a:tc>
                  <a:txBody>
                    <a:bodyPr/>
                    <a:lstStyle/>
                    <a:p>
                      <a:r>
                        <a:rPr lang="en-US" sz="2000" dirty="0">
                          <a:latin typeface="Arial" panose="020B0604020202020204" pitchFamily="34" charset="0"/>
                          <a:cs typeface="Arial" panose="020B0604020202020204" pitchFamily="34" charset="0"/>
                        </a:rPr>
                        <a:t>(0.002) r to (0.0025) r</a:t>
                      </a:r>
                    </a:p>
                  </a:txBody>
                  <a:tcPr/>
                </a:tc>
                <a:extLst>
                  <a:ext uri="{0D108BD9-81ED-4DB2-BD59-A6C34878D82A}">
                    <a16:rowId xmlns:a16="http://schemas.microsoft.com/office/drawing/2014/main" val="1633579069"/>
                  </a:ext>
                </a:extLst>
              </a:tr>
            </a:tbl>
          </a:graphicData>
        </a:graphic>
      </p:graphicFrame>
    </p:spTree>
    <p:extLst>
      <p:ext uri="{BB962C8B-B14F-4D97-AF65-F5344CB8AC3E}">
        <p14:creationId xmlns:p14="http://schemas.microsoft.com/office/powerpoint/2010/main" val="213394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C418A-325C-45D8-854E-CECC20222939}"/>
              </a:ext>
            </a:extLst>
          </p:cNvPr>
          <p:cNvSpPr>
            <a:spLocks noGrp="1"/>
          </p:cNvSpPr>
          <p:nvPr>
            <p:ph idx="1"/>
          </p:nvPr>
        </p:nvSpPr>
        <p:spPr>
          <a:xfrm>
            <a:off x="838200" y="410818"/>
            <a:ext cx="10515600" cy="5950227"/>
          </a:xfrm>
        </p:spPr>
        <p:txBody>
          <a:bodyPr>
            <a:normAutofit fontScale="92500" lnSpcReduction="10000"/>
          </a:bodyPr>
          <a:lstStyle/>
          <a:p>
            <a:pPr marL="0" indent="0">
              <a:buNone/>
            </a:pPr>
            <a:r>
              <a:rPr lang="en-US" sz="2500" b="1" dirty="0">
                <a:latin typeface="Arial" panose="020B0604020202020204" pitchFamily="34" charset="0"/>
                <a:cs typeface="Arial" panose="020B0604020202020204" pitchFamily="34" charset="0"/>
              </a:rPr>
              <a:t>Minimum oil film thickness</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 surface finish of the journal and the bearing is governed by the value of the minimum oil film thickness selected by the designer and vice versa. </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There is a lower limit for the minimum oil film thickness, below which metal to metal contact occurs and the hydrodynamic film breaks. </a:t>
            </a:r>
          </a:p>
          <a:p>
            <a:pPr algn="just">
              <a:lnSpc>
                <a:spcPct val="150000"/>
              </a:lnSpc>
            </a:pPr>
            <a:r>
              <a:rPr lang="en-IN" sz="2000" dirty="0">
                <a:latin typeface="Arial" panose="020B0604020202020204" pitchFamily="34" charset="0"/>
                <a:ea typeface="Calibri" panose="020F0502020204030204" pitchFamily="34" charset="0"/>
                <a:cs typeface="Arial" panose="020B0604020202020204" pitchFamily="34" charset="0"/>
              </a:rPr>
              <a:t>This lower limit is given by, </a:t>
            </a:r>
          </a:p>
          <a:p>
            <a:pPr marL="0" indent="0">
              <a:lnSpc>
                <a:spcPct val="150000"/>
              </a:lnSpc>
              <a:buNone/>
            </a:pPr>
            <a:r>
              <a:rPr lang="en-IN" sz="2500" b="1" dirty="0">
                <a:latin typeface="Arial" panose="020B0604020202020204" pitchFamily="34" charset="0"/>
                <a:cs typeface="Arial" panose="020B0604020202020204" pitchFamily="34" charset="0"/>
              </a:rPr>
              <a:t>Maximum oil film temperature</a:t>
            </a:r>
            <a:endParaRPr lang="en-US" sz="2500" b="1" dirty="0">
              <a:latin typeface="Arial" panose="020B0604020202020204" pitchFamily="34" charset="0"/>
              <a:cs typeface="Arial" panose="020B0604020202020204" pitchFamily="34" charset="0"/>
            </a:endParaRP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The lubricating oil tends to oxidise when the operating temperature exceeds 120°. </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Also, the surface of babbitt bearing tends to soften at 125°C (for bearing pressure of 7 N/mm</a:t>
            </a:r>
            <a:r>
              <a:rPr lang="en-IN" sz="2200" baseline="30000" dirty="0">
                <a:latin typeface="Arial" panose="020B0604020202020204" pitchFamily="34" charset="0"/>
                <a:ea typeface="Calibri" panose="020F0502020204030204" pitchFamily="34" charset="0"/>
                <a:cs typeface="Arial" panose="020B0604020202020204" pitchFamily="34" charset="0"/>
              </a:rPr>
              <a:t>2</a:t>
            </a:r>
            <a:r>
              <a:rPr lang="en-IN" sz="2200" dirty="0">
                <a:latin typeface="Arial" panose="020B0604020202020204" pitchFamily="34" charset="0"/>
                <a:ea typeface="Calibri" panose="020F0502020204030204" pitchFamily="34" charset="0"/>
                <a:cs typeface="Arial" panose="020B0604020202020204" pitchFamily="34" charset="0"/>
              </a:rPr>
              <a:t>) and at 190°C (for bearing pressure of 1.4 N/mm2). Therefore, the operating temperature should be kept within these limits. </a:t>
            </a:r>
          </a:p>
          <a:p>
            <a:pPr algn="just">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In general, the limiting temperature is 90°C for bearings made of babbitts. </a:t>
            </a:r>
            <a:endParaRPr lang="en-US" sz="2200" dirty="0">
              <a:latin typeface="Arial" panose="020B0604020202020204" pitchFamily="34" charset="0"/>
              <a:cs typeface="Arial" panose="020B0604020202020204" pitchFamily="34" charset="0"/>
            </a:endParaRPr>
          </a:p>
          <a:p>
            <a:pPr marL="0" indent="0">
              <a:buNone/>
            </a:pPr>
            <a:endParaRPr lang="en-US" dirty="0"/>
          </a:p>
        </p:txBody>
      </p:sp>
      <p:graphicFrame>
        <p:nvGraphicFramePr>
          <p:cNvPr id="6" name="Object 5">
            <a:extLst>
              <a:ext uri="{FF2B5EF4-FFF2-40B4-BE49-F238E27FC236}">
                <a16:creationId xmlns:a16="http://schemas.microsoft.com/office/drawing/2014/main" id="{E23FBF45-5399-486F-97D0-1DBC1DD40BEC}"/>
              </a:ext>
            </a:extLst>
          </p:cNvPr>
          <p:cNvGraphicFramePr>
            <a:graphicFrameLocks noChangeAspect="1"/>
          </p:cNvGraphicFramePr>
          <p:nvPr>
            <p:extLst>
              <p:ext uri="{D42A27DB-BD31-4B8C-83A1-F6EECF244321}">
                <p14:modId xmlns:p14="http://schemas.microsoft.com/office/powerpoint/2010/main" val="840205355"/>
              </p:ext>
            </p:extLst>
          </p:nvPr>
        </p:nvGraphicFramePr>
        <p:xfrm>
          <a:off x="4065588" y="2784475"/>
          <a:ext cx="1590675" cy="392113"/>
        </p:xfrm>
        <a:graphic>
          <a:graphicData uri="http://schemas.openxmlformats.org/presentationml/2006/ole">
            <mc:AlternateContent xmlns:mc="http://schemas.openxmlformats.org/markup-compatibility/2006">
              <mc:Choice xmlns:v="urn:schemas-microsoft-com:vml" Requires="v">
                <p:oleObj spid="_x0000_s16399" name="Equation" r:id="rId3" imgW="927000" imgH="228600" progId="Equation.DSMT4">
                  <p:embed/>
                </p:oleObj>
              </mc:Choice>
              <mc:Fallback>
                <p:oleObj name="Equation" r:id="rId3" imgW="927000" imgH="228600" progId="Equation.DSMT4">
                  <p:embed/>
                  <p:pic>
                    <p:nvPicPr>
                      <p:cNvPr id="0" name=""/>
                      <p:cNvPicPr/>
                      <p:nvPr/>
                    </p:nvPicPr>
                    <p:blipFill>
                      <a:blip r:embed="rId4"/>
                      <a:stretch>
                        <a:fillRect/>
                      </a:stretch>
                    </p:blipFill>
                    <p:spPr>
                      <a:xfrm>
                        <a:off x="4065588" y="2784475"/>
                        <a:ext cx="1590675" cy="392113"/>
                      </a:xfrm>
                      <a:prstGeom prst="rect">
                        <a:avLst/>
                      </a:prstGeom>
                    </p:spPr>
                  </p:pic>
                </p:oleObj>
              </mc:Fallback>
            </mc:AlternateContent>
          </a:graphicData>
        </a:graphic>
      </p:graphicFrame>
    </p:spTree>
    <p:extLst>
      <p:ext uri="{BB962C8B-B14F-4D97-AF65-F5344CB8AC3E}">
        <p14:creationId xmlns:p14="http://schemas.microsoft.com/office/powerpoint/2010/main" val="284264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0453-5E87-4D6A-83FE-4A207CA6CAE8}"/>
              </a:ext>
            </a:extLst>
          </p:cNvPr>
          <p:cNvSpPr>
            <a:spLocks noGrp="1"/>
          </p:cNvSpPr>
          <p:nvPr>
            <p:ph type="title"/>
          </p:nvPr>
        </p:nvSpPr>
        <p:spPr>
          <a:xfrm>
            <a:off x="838200" y="365126"/>
            <a:ext cx="10515600" cy="655292"/>
          </a:xfrm>
        </p:spPr>
        <p:txBody>
          <a:bodyPr>
            <a:normAutofit/>
          </a:bodyPr>
          <a:lstStyle/>
          <a:p>
            <a:r>
              <a:rPr lang="en-US" sz="2800" b="1" dirty="0">
                <a:latin typeface="Arial" panose="020B0604020202020204" pitchFamily="34" charset="0"/>
                <a:cs typeface="Arial" panose="020B0604020202020204" pitchFamily="34" charset="0"/>
              </a:rPr>
              <a:t>Design Criteria</a:t>
            </a:r>
          </a:p>
        </p:txBody>
      </p:sp>
      <p:sp>
        <p:nvSpPr>
          <p:cNvPr id="3" name="Content Placeholder 2">
            <a:extLst>
              <a:ext uri="{FF2B5EF4-FFF2-40B4-BE49-F238E27FC236}">
                <a16:creationId xmlns:a16="http://schemas.microsoft.com/office/drawing/2014/main" id="{E2C841D0-5A8B-447D-BB38-6632249413E7}"/>
              </a:ext>
            </a:extLst>
          </p:cNvPr>
          <p:cNvSpPr>
            <a:spLocks noGrp="1"/>
          </p:cNvSpPr>
          <p:nvPr>
            <p:ph idx="1"/>
          </p:nvPr>
        </p:nvSpPr>
        <p:spPr>
          <a:xfrm>
            <a:off x="838200" y="1020418"/>
            <a:ext cx="10515600" cy="5472456"/>
          </a:xfrm>
        </p:spPr>
        <p:txBody>
          <a:bodyPr>
            <a:normAutofit fontScale="92500" lnSpcReduction="10000"/>
          </a:bodyPr>
          <a:lstStyle/>
          <a:p>
            <a:pPr>
              <a:lnSpc>
                <a:spcPct val="150000"/>
              </a:lnSpc>
            </a:pPr>
            <a:r>
              <a:rPr lang="en-US" sz="2000" dirty="0">
                <a:latin typeface="Arial" panose="020B0604020202020204" pitchFamily="34" charset="0"/>
                <a:cs typeface="Arial" panose="020B0604020202020204" pitchFamily="34" charset="0"/>
              </a:rPr>
              <a:t>Bearings can be designed for two different conditions</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Maximum load carrying capacity</a:t>
            </a:r>
          </a:p>
          <a:p>
            <a:pPr marL="457200" indent="-457200">
              <a:lnSpc>
                <a:spcPct val="150000"/>
              </a:lnSpc>
              <a:buFont typeface="+mj-lt"/>
              <a:buAutoNum type="arabicPeriod"/>
            </a:pPr>
            <a:r>
              <a:rPr lang="en-US" sz="2000" dirty="0">
                <a:latin typeface="Arial" panose="020B0604020202020204" pitchFamily="34" charset="0"/>
                <a:cs typeface="Arial" panose="020B0604020202020204" pitchFamily="34" charset="0"/>
              </a:rPr>
              <a:t>Minimum frictional loss</a:t>
            </a:r>
          </a:p>
          <a:p>
            <a:pPr>
              <a:lnSpc>
                <a:spcPct val="150000"/>
              </a:lnSpc>
            </a:pPr>
            <a:r>
              <a:rPr lang="en-US" sz="2000" dirty="0">
                <a:latin typeface="Arial" panose="020B0604020202020204" pitchFamily="34" charset="0"/>
                <a:cs typeface="Arial" panose="020B0604020202020204" pitchFamily="34" charset="0"/>
              </a:rPr>
              <a:t>The optimum values of           for full journal bearing for these conditions are as follows:</a:t>
            </a: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r>
              <a:rPr lang="en-US" sz="2000" dirty="0">
                <a:latin typeface="Arial" panose="020B0604020202020204" pitchFamily="34" charset="0"/>
                <a:cs typeface="Arial" panose="020B0604020202020204" pitchFamily="34" charset="0"/>
              </a:rPr>
              <a:t>The designer can use the above values for design of bearings under optimum conditions.</a:t>
            </a:r>
          </a:p>
        </p:txBody>
      </p:sp>
      <p:graphicFrame>
        <p:nvGraphicFramePr>
          <p:cNvPr id="4" name="Object 3">
            <a:extLst>
              <a:ext uri="{FF2B5EF4-FFF2-40B4-BE49-F238E27FC236}">
                <a16:creationId xmlns:a16="http://schemas.microsoft.com/office/drawing/2014/main" id="{09BE89DF-FDAC-41DD-8D08-9624DB804455}"/>
              </a:ext>
            </a:extLst>
          </p:cNvPr>
          <p:cNvGraphicFramePr>
            <a:graphicFrameLocks noChangeAspect="1"/>
          </p:cNvGraphicFramePr>
          <p:nvPr>
            <p:extLst>
              <p:ext uri="{D42A27DB-BD31-4B8C-83A1-F6EECF244321}">
                <p14:modId xmlns:p14="http://schemas.microsoft.com/office/powerpoint/2010/main" val="4195789567"/>
              </p:ext>
            </p:extLst>
          </p:nvPr>
        </p:nvGraphicFramePr>
        <p:xfrm>
          <a:off x="3724688" y="2519088"/>
          <a:ext cx="543674" cy="684626"/>
        </p:xfrm>
        <a:graphic>
          <a:graphicData uri="http://schemas.openxmlformats.org/presentationml/2006/ole">
            <mc:AlternateContent xmlns:mc="http://schemas.openxmlformats.org/markup-compatibility/2006">
              <mc:Choice xmlns:v="urn:schemas-microsoft-com:vml" Requires="v">
                <p:oleObj spid="_x0000_s17454" name="Equation" r:id="rId3" imgW="342720" imgH="431640" progId="Equation.DSMT4">
                  <p:embed/>
                </p:oleObj>
              </mc:Choice>
              <mc:Fallback>
                <p:oleObj name="Equation" r:id="rId3" imgW="342720" imgH="431640" progId="Equation.DSMT4">
                  <p:embed/>
                  <p:pic>
                    <p:nvPicPr>
                      <p:cNvPr id="0" name=""/>
                      <p:cNvPicPr/>
                      <p:nvPr/>
                    </p:nvPicPr>
                    <p:blipFill>
                      <a:blip r:embed="rId4"/>
                      <a:stretch>
                        <a:fillRect/>
                      </a:stretch>
                    </p:blipFill>
                    <p:spPr>
                      <a:xfrm>
                        <a:off x="3724688" y="2519088"/>
                        <a:ext cx="543674" cy="684626"/>
                      </a:xfrm>
                      <a:prstGeom prst="rect">
                        <a:avLst/>
                      </a:prstGeom>
                    </p:spPr>
                  </p:pic>
                </p:oleObj>
              </mc:Fallback>
            </mc:AlternateContent>
          </a:graphicData>
        </a:graphic>
      </p:graphicFrame>
      <p:graphicFrame>
        <p:nvGraphicFramePr>
          <p:cNvPr id="5" name="Table 4">
            <a:extLst>
              <a:ext uri="{FF2B5EF4-FFF2-40B4-BE49-F238E27FC236}">
                <a16:creationId xmlns:a16="http://schemas.microsoft.com/office/drawing/2014/main" id="{6E05A261-1CE6-47FE-9BF0-F85546CF9D3D}"/>
              </a:ext>
            </a:extLst>
          </p:cNvPr>
          <p:cNvGraphicFramePr>
            <a:graphicFrameLocks noGrp="1"/>
          </p:cNvGraphicFramePr>
          <p:nvPr>
            <p:extLst>
              <p:ext uri="{D42A27DB-BD31-4B8C-83A1-F6EECF244321}">
                <p14:modId xmlns:p14="http://schemas.microsoft.com/office/powerpoint/2010/main" val="1766200239"/>
              </p:ext>
            </p:extLst>
          </p:nvPr>
        </p:nvGraphicFramePr>
        <p:xfrm>
          <a:off x="1674191" y="3301795"/>
          <a:ext cx="8127999" cy="25092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0961913"/>
                    </a:ext>
                  </a:extLst>
                </a:gridCol>
                <a:gridCol w="2709333">
                  <a:extLst>
                    <a:ext uri="{9D8B030D-6E8A-4147-A177-3AD203B41FA5}">
                      <a16:colId xmlns:a16="http://schemas.microsoft.com/office/drawing/2014/main" val="3921409800"/>
                    </a:ext>
                  </a:extLst>
                </a:gridCol>
                <a:gridCol w="2709333">
                  <a:extLst>
                    <a:ext uri="{9D8B030D-6E8A-4147-A177-3AD203B41FA5}">
                      <a16:colId xmlns:a16="http://schemas.microsoft.com/office/drawing/2014/main" val="4203970799"/>
                    </a:ext>
                  </a:extLst>
                </a:gridCol>
              </a:tblGrid>
              <a:tr h="670560">
                <a:tc>
                  <a:txBody>
                    <a:bodyPr/>
                    <a:lstStyle/>
                    <a:p>
                      <a:r>
                        <a:rPr lang="en-US" dirty="0"/>
                        <a:t>                            </a:t>
                      </a:r>
                    </a:p>
                    <a:p>
                      <a:r>
                        <a:rPr lang="en-US" dirty="0"/>
                        <a:t>                             </a:t>
                      </a:r>
                    </a:p>
                    <a:p>
                      <a:r>
                        <a:rPr lang="en-US" dirty="0"/>
                        <a:t>                   ratio</a:t>
                      </a:r>
                    </a:p>
                  </a:txBody>
                  <a:tcPr/>
                </a:tc>
                <a:tc>
                  <a:txBody>
                    <a:bodyPr/>
                    <a:lstStyle/>
                    <a:p>
                      <a:endParaRPr lang="en-US" dirty="0"/>
                    </a:p>
                    <a:p>
                      <a:endParaRPr lang="en-US" dirty="0"/>
                    </a:p>
                    <a:p>
                      <a:r>
                        <a:rPr lang="en-US" dirty="0"/>
                        <a:t>       For maximum load</a:t>
                      </a:r>
                    </a:p>
                  </a:txBody>
                  <a:tcPr/>
                </a:tc>
                <a:tc>
                  <a:txBody>
                    <a:bodyPr/>
                    <a:lstStyle/>
                    <a:p>
                      <a:endParaRPr lang="en-US" dirty="0"/>
                    </a:p>
                    <a:p>
                      <a:endParaRPr lang="en-US" dirty="0"/>
                    </a:p>
                    <a:p>
                      <a:r>
                        <a:rPr lang="en-US" dirty="0"/>
                        <a:t>       For minimum friction</a:t>
                      </a:r>
                    </a:p>
                  </a:txBody>
                  <a:tcPr/>
                </a:tc>
                <a:extLst>
                  <a:ext uri="{0D108BD9-81ED-4DB2-BD59-A6C34878D82A}">
                    <a16:rowId xmlns:a16="http://schemas.microsoft.com/office/drawing/2014/main" val="4283573527"/>
                  </a:ext>
                </a:extLst>
              </a:tr>
              <a:tr h="3987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Math" panose="02040503050406030204" pitchFamily="18" charset="0"/>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Vrinda" panose="020B0502040204020203" pitchFamily="34" charset="0"/>
                      </a:endParaRPr>
                    </a:p>
                  </a:txBody>
                  <a:tcPr/>
                </a:tc>
                <a:tc>
                  <a:txBody>
                    <a:bodyPr/>
                    <a:lstStyle/>
                    <a:p>
                      <a:pPr algn="ctr"/>
                      <a:r>
                        <a:rPr lang="en-US" dirty="0"/>
                        <a:t>0.66</a:t>
                      </a:r>
                    </a:p>
                  </a:txBody>
                  <a:tcPr/>
                </a:tc>
                <a:tc>
                  <a:txBody>
                    <a:bodyPr/>
                    <a:lstStyle/>
                    <a:p>
                      <a:pPr algn="ctr"/>
                      <a:r>
                        <a:rPr lang="en-US" dirty="0"/>
                        <a:t>0.60</a:t>
                      </a:r>
                    </a:p>
                  </a:txBody>
                  <a:tcPr/>
                </a:tc>
                <a:extLst>
                  <a:ext uri="{0D108BD9-81ED-4DB2-BD59-A6C34878D82A}">
                    <a16:rowId xmlns:a16="http://schemas.microsoft.com/office/drawing/2014/main" val="3831952947"/>
                  </a:ext>
                </a:extLst>
              </a:tr>
              <a:tr h="398715">
                <a:tc>
                  <a:txBody>
                    <a:bodyPr/>
                    <a:lstStyle/>
                    <a:p>
                      <a:pPr algn="ctr"/>
                      <a:r>
                        <a:rPr lang="en-US" dirty="0"/>
                        <a:t>1</a:t>
                      </a:r>
                    </a:p>
                  </a:txBody>
                  <a:tcPr/>
                </a:tc>
                <a:tc>
                  <a:txBody>
                    <a:bodyPr/>
                    <a:lstStyle/>
                    <a:p>
                      <a:pPr algn="ctr"/>
                      <a:r>
                        <a:rPr lang="en-US" dirty="0"/>
                        <a:t>0.53</a:t>
                      </a:r>
                    </a:p>
                  </a:txBody>
                  <a:tcPr/>
                </a:tc>
                <a:tc>
                  <a:txBody>
                    <a:bodyPr/>
                    <a:lstStyle/>
                    <a:p>
                      <a:pPr algn="ctr"/>
                      <a:r>
                        <a:rPr lang="en-US" dirty="0"/>
                        <a:t>0.30</a:t>
                      </a:r>
                    </a:p>
                  </a:txBody>
                  <a:tcPr/>
                </a:tc>
                <a:extLst>
                  <a:ext uri="{0D108BD9-81ED-4DB2-BD59-A6C34878D82A}">
                    <a16:rowId xmlns:a16="http://schemas.microsoft.com/office/drawing/2014/main" val="218901238"/>
                  </a:ext>
                </a:extLst>
              </a:tr>
              <a:tr h="398715">
                <a:tc>
                  <a:txBody>
                    <a:bodyPr/>
                    <a:lstStyle/>
                    <a:p>
                      <a:pPr algn="ctr"/>
                      <a:r>
                        <a:rPr lang="en-US" dirty="0"/>
                        <a:t>0.5</a:t>
                      </a:r>
                    </a:p>
                  </a:txBody>
                  <a:tcPr/>
                </a:tc>
                <a:tc>
                  <a:txBody>
                    <a:bodyPr/>
                    <a:lstStyle/>
                    <a:p>
                      <a:pPr algn="ctr"/>
                      <a:r>
                        <a:rPr lang="en-US" dirty="0"/>
                        <a:t>0.43</a:t>
                      </a:r>
                    </a:p>
                  </a:txBody>
                  <a:tcPr/>
                </a:tc>
                <a:tc>
                  <a:txBody>
                    <a:bodyPr/>
                    <a:lstStyle/>
                    <a:p>
                      <a:pPr algn="ctr"/>
                      <a:r>
                        <a:rPr lang="en-US" dirty="0"/>
                        <a:t>0.12</a:t>
                      </a:r>
                    </a:p>
                  </a:txBody>
                  <a:tcPr/>
                </a:tc>
                <a:extLst>
                  <a:ext uri="{0D108BD9-81ED-4DB2-BD59-A6C34878D82A}">
                    <a16:rowId xmlns:a16="http://schemas.microsoft.com/office/drawing/2014/main" val="2181835411"/>
                  </a:ext>
                </a:extLst>
              </a:tr>
              <a:tr h="398715">
                <a:tc>
                  <a:txBody>
                    <a:bodyPr/>
                    <a:lstStyle/>
                    <a:p>
                      <a:pPr algn="ctr"/>
                      <a:r>
                        <a:rPr lang="en-US" dirty="0"/>
                        <a:t>0.25</a:t>
                      </a:r>
                    </a:p>
                  </a:txBody>
                  <a:tcPr/>
                </a:tc>
                <a:tc>
                  <a:txBody>
                    <a:bodyPr/>
                    <a:lstStyle/>
                    <a:p>
                      <a:pPr algn="ctr"/>
                      <a:r>
                        <a:rPr lang="en-US" dirty="0"/>
                        <a:t>0.27</a:t>
                      </a:r>
                    </a:p>
                  </a:txBody>
                  <a:tcPr/>
                </a:tc>
                <a:tc>
                  <a:txBody>
                    <a:bodyPr/>
                    <a:lstStyle/>
                    <a:p>
                      <a:pPr algn="ctr"/>
                      <a:r>
                        <a:rPr lang="en-US" dirty="0"/>
                        <a:t>0.03</a:t>
                      </a:r>
                    </a:p>
                  </a:txBody>
                  <a:tcPr/>
                </a:tc>
                <a:extLst>
                  <a:ext uri="{0D108BD9-81ED-4DB2-BD59-A6C34878D82A}">
                    <a16:rowId xmlns:a16="http://schemas.microsoft.com/office/drawing/2014/main" val="3871442765"/>
                  </a:ext>
                </a:extLst>
              </a:tr>
            </a:tbl>
          </a:graphicData>
        </a:graphic>
      </p:graphicFrame>
      <p:graphicFrame>
        <p:nvGraphicFramePr>
          <p:cNvPr id="8" name="Object 7">
            <a:extLst>
              <a:ext uri="{FF2B5EF4-FFF2-40B4-BE49-F238E27FC236}">
                <a16:creationId xmlns:a16="http://schemas.microsoft.com/office/drawing/2014/main" id="{666B80C1-C3A5-456A-AC01-3F2D7CF208AC}"/>
              </a:ext>
            </a:extLst>
          </p:cNvPr>
          <p:cNvGraphicFramePr>
            <a:graphicFrameLocks noChangeAspect="1"/>
          </p:cNvGraphicFramePr>
          <p:nvPr>
            <p:extLst>
              <p:ext uri="{D42A27DB-BD31-4B8C-83A1-F6EECF244321}">
                <p14:modId xmlns:p14="http://schemas.microsoft.com/office/powerpoint/2010/main" val="1855818881"/>
              </p:ext>
            </p:extLst>
          </p:nvPr>
        </p:nvGraphicFramePr>
        <p:xfrm>
          <a:off x="2761369" y="3269976"/>
          <a:ext cx="543063" cy="738566"/>
        </p:xfrm>
        <a:graphic>
          <a:graphicData uri="http://schemas.openxmlformats.org/presentationml/2006/ole">
            <mc:AlternateContent xmlns:mc="http://schemas.openxmlformats.org/markup-compatibility/2006">
              <mc:Choice xmlns:v="urn:schemas-microsoft-com:vml" Requires="v">
                <p:oleObj spid="_x0000_s17455" name="Equation" r:id="rId5" imgW="317160" imgH="431640" progId="Equation.DSMT4">
                  <p:embed/>
                </p:oleObj>
              </mc:Choice>
              <mc:Fallback>
                <p:oleObj name="Equation" r:id="rId5" imgW="317160" imgH="431640" progId="Equation.DSMT4">
                  <p:embed/>
                  <p:pic>
                    <p:nvPicPr>
                      <p:cNvPr id="0" name=""/>
                      <p:cNvPicPr/>
                      <p:nvPr/>
                    </p:nvPicPr>
                    <p:blipFill>
                      <a:blip r:embed="rId6"/>
                      <a:stretch>
                        <a:fillRect/>
                      </a:stretch>
                    </p:blipFill>
                    <p:spPr>
                      <a:xfrm>
                        <a:off x="2761369" y="3269976"/>
                        <a:ext cx="543063" cy="73856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55C4D440-77A8-468D-A6BC-90223B9929CC}"/>
              </a:ext>
            </a:extLst>
          </p:cNvPr>
          <p:cNvGraphicFramePr>
            <a:graphicFrameLocks noChangeAspect="1"/>
          </p:cNvGraphicFramePr>
          <p:nvPr>
            <p:extLst>
              <p:ext uri="{D42A27DB-BD31-4B8C-83A1-F6EECF244321}">
                <p14:modId xmlns:p14="http://schemas.microsoft.com/office/powerpoint/2010/main" val="2082098371"/>
              </p:ext>
            </p:extLst>
          </p:nvPr>
        </p:nvGraphicFramePr>
        <p:xfrm>
          <a:off x="5445530" y="3269976"/>
          <a:ext cx="567555" cy="714699"/>
        </p:xfrm>
        <a:graphic>
          <a:graphicData uri="http://schemas.openxmlformats.org/presentationml/2006/ole">
            <mc:AlternateContent xmlns:mc="http://schemas.openxmlformats.org/markup-compatibility/2006">
              <mc:Choice xmlns:v="urn:schemas-microsoft-com:vml" Requires="v">
                <p:oleObj spid="_x0000_s17456" name="Equation" r:id="rId7" imgW="342720" imgH="431640" progId="Equation.DSMT4">
                  <p:embed/>
                </p:oleObj>
              </mc:Choice>
              <mc:Fallback>
                <p:oleObj name="Equation" r:id="rId7" imgW="342720" imgH="431640" progId="Equation.DSMT4">
                  <p:embed/>
                  <p:pic>
                    <p:nvPicPr>
                      <p:cNvPr id="0" name=""/>
                      <p:cNvPicPr/>
                      <p:nvPr/>
                    </p:nvPicPr>
                    <p:blipFill>
                      <a:blip r:embed="rId8"/>
                      <a:stretch>
                        <a:fillRect/>
                      </a:stretch>
                    </p:blipFill>
                    <p:spPr>
                      <a:xfrm>
                        <a:off x="5445530" y="3269976"/>
                        <a:ext cx="567555" cy="71469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B735A20-A51C-4C3F-81DE-C55C51FCA76A}"/>
              </a:ext>
            </a:extLst>
          </p:cNvPr>
          <p:cNvGraphicFramePr>
            <a:graphicFrameLocks noChangeAspect="1"/>
          </p:cNvGraphicFramePr>
          <p:nvPr>
            <p:extLst>
              <p:ext uri="{D42A27DB-BD31-4B8C-83A1-F6EECF244321}">
                <p14:modId xmlns:p14="http://schemas.microsoft.com/office/powerpoint/2010/main" val="2914504396"/>
              </p:ext>
            </p:extLst>
          </p:nvPr>
        </p:nvGraphicFramePr>
        <p:xfrm>
          <a:off x="8180688" y="3277952"/>
          <a:ext cx="582268" cy="733227"/>
        </p:xfrm>
        <a:graphic>
          <a:graphicData uri="http://schemas.openxmlformats.org/presentationml/2006/ole">
            <mc:AlternateContent xmlns:mc="http://schemas.openxmlformats.org/markup-compatibility/2006">
              <mc:Choice xmlns:v="urn:schemas-microsoft-com:vml" Requires="v">
                <p:oleObj spid="_x0000_s17457" name="Equation" r:id="rId9" imgW="342720" imgH="431640" progId="Equation.DSMT4">
                  <p:embed/>
                </p:oleObj>
              </mc:Choice>
              <mc:Fallback>
                <p:oleObj name="Equation" r:id="rId9" imgW="342720" imgH="431640" progId="Equation.DSMT4">
                  <p:embed/>
                  <p:pic>
                    <p:nvPicPr>
                      <p:cNvPr id="0" name=""/>
                      <p:cNvPicPr/>
                      <p:nvPr/>
                    </p:nvPicPr>
                    <p:blipFill>
                      <a:blip r:embed="rId10"/>
                      <a:stretch>
                        <a:fillRect/>
                      </a:stretch>
                    </p:blipFill>
                    <p:spPr>
                      <a:xfrm>
                        <a:off x="8180688" y="3277952"/>
                        <a:ext cx="582268" cy="733227"/>
                      </a:xfrm>
                      <a:prstGeom prst="rect">
                        <a:avLst/>
                      </a:prstGeom>
                    </p:spPr>
                  </p:pic>
                </p:oleObj>
              </mc:Fallback>
            </mc:AlternateContent>
          </a:graphicData>
        </a:graphic>
      </p:graphicFrame>
    </p:spTree>
    <p:extLst>
      <p:ext uri="{BB962C8B-B14F-4D97-AF65-F5344CB8AC3E}">
        <p14:creationId xmlns:p14="http://schemas.microsoft.com/office/powerpoint/2010/main" val="1892436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D6DE8-ADAC-4CE3-AFF9-DD7FEF0E93D7}"/>
              </a:ext>
            </a:extLst>
          </p:cNvPr>
          <p:cNvSpPr>
            <a:spLocks noGrp="1"/>
          </p:cNvSpPr>
          <p:nvPr>
            <p:ph idx="1"/>
          </p:nvPr>
        </p:nvSpPr>
        <p:spPr>
          <a:xfrm>
            <a:off x="838200" y="609600"/>
            <a:ext cx="10515600" cy="6096000"/>
          </a:xfrm>
        </p:spPr>
        <p:txBody>
          <a:bodyPr>
            <a:normAutofit fontScale="92500" lnSpcReduction="10000"/>
          </a:bodyPr>
          <a:lstStyle/>
          <a:p>
            <a:pPr>
              <a:lnSpc>
                <a:spcPct val="150000"/>
              </a:lnSpc>
            </a:pPr>
            <a:r>
              <a:rPr lang="en-IN" sz="2200" dirty="0">
                <a:latin typeface="Arial" panose="020B0604020202020204" pitchFamily="34" charset="0"/>
                <a:ea typeface="Calibri" panose="020F0502020204030204" pitchFamily="34" charset="0"/>
                <a:cs typeface="Arial" panose="020B0604020202020204" pitchFamily="34" charset="0"/>
              </a:rPr>
              <a:t>Designers also need to know the viscosity-temperature relationship. This can be gathered from the charts (Fig.2 is an example)</a:t>
            </a:r>
          </a:p>
          <a:p>
            <a:pPr>
              <a:lnSpc>
                <a:spcPct val="150000"/>
              </a:lnSpc>
            </a:pPr>
            <a:endParaRPr lang="en-IN" sz="2200" dirty="0">
              <a:latin typeface="Arial" panose="020B0604020202020204" pitchFamily="34" charset="0"/>
              <a:ea typeface="Calibri" panose="020F0502020204030204" pitchFamily="34" charset="0"/>
              <a:cs typeface="Arial" panose="020B0604020202020204" pitchFamily="34" charset="0"/>
            </a:endParaRPr>
          </a:p>
          <a:p>
            <a:pPr>
              <a:lnSpc>
                <a:spcPct val="150000"/>
              </a:lnSpc>
            </a:pPr>
            <a:endParaRPr lang="en-US" sz="2200"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sz="1800" dirty="0"/>
          </a:p>
          <a:p>
            <a:pPr marL="0" indent="0" algn="ctr">
              <a:buNone/>
            </a:pPr>
            <a:r>
              <a:rPr lang="en-US" sz="1800" dirty="0"/>
              <a:t>Fig. 2: Viscosity-Temperature relationship for different lubricants</a:t>
            </a:r>
          </a:p>
        </p:txBody>
      </p:sp>
      <p:pic>
        <p:nvPicPr>
          <p:cNvPr id="6" name="Picture 5">
            <a:extLst>
              <a:ext uri="{FF2B5EF4-FFF2-40B4-BE49-F238E27FC236}">
                <a16:creationId xmlns:a16="http://schemas.microsoft.com/office/drawing/2014/main" id="{0A01C58D-78FB-4E73-9C0F-AB4725A7E0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67360" y="1469199"/>
            <a:ext cx="4389962" cy="4707764"/>
          </a:xfrm>
          <a:prstGeom prst="rect">
            <a:avLst/>
          </a:prstGeom>
        </p:spPr>
      </p:pic>
    </p:spTree>
    <p:extLst>
      <p:ext uri="{BB962C8B-B14F-4D97-AF65-F5344CB8AC3E}">
        <p14:creationId xmlns:p14="http://schemas.microsoft.com/office/powerpoint/2010/main" val="290683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BFDBB-6BBA-4B7C-B3EA-0ED0AA2D2A5D}"/>
              </a:ext>
            </a:extLst>
          </p:cNvPr>
          <p:cNvSpPr>
            <a:spLocks noGrp="1"/>
          </p:cNvSpPr>
          <p:nvPr>
            <p:ph idx="1"/>
          </p:nvPr>
        </p:nvSpPr>
        <p:spPr>
          <a:xfrm>
            <a:off x="838200" y="742122"/>
            <a:ext cx="10515600" cy="6016487"/>
          </a:xfrm>
        </p:spPr>
        <p:txBody>
          <a:bodyPr>
            <a:normAutofit fontScale="92500" lnSpcReduction="20000"/>
          </a:bodyPr>
          <a:lstStyle/>
          <a:p>
            <a:r>
              <a:rPr lang="en-US" sz="2400" dirty="0">
                <a:latin typeface="Arial" panose="020B0604020202020204" pitchFamily="34" charset="0"/>
                <a:cs typeface="Arial" panose="020B0604020202020204" pitchFamily="34" charset="0"/>
              </a:rPr>
              <a:t>The Reynolds equation for incompressible fluid (    = constant) is given as</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 (2)</a:t>
            </a:r>
          </a:p>
          <a:p>
            <a:pPr marL="0" indent="0">
              <a:buNone/>
            </a:pPr>
            <a:r>
              <a:rPr lang="en-US" sz="2200" dirty="0">
                <a:latin typeface="Arial" panose="020B0604020202020204" pitchFamily="34" charset="0"/>
                <a:cs typeface="Arial" panose="020B0604020202020204" pitchFamily="34" charset="0"/>
              </a:rPr>
              <a:t> </a:t>
            </a:r>
          </a:p>
          <a:p>
            <a:pPr algn="just">
              <a:lnSpc>
                <a:spcPct val="170000"/>
              </a:lnSpc>
            </a:pPr>
            <a:r>
              <a:rPr lang="en-US" sz="2400" dirty="0">
                <a:latin typeface="Arial" panose="020B0604020202020204" pitchFamily="34" charset="0"/>
                <a:cs typeface="Arial" panose="020B0604020202020204" pitchFamily="34" charset="0"/>
              </a:rPr>
              <a:t>The Reynolds equation was first solved by Sommerfeld (1905) for infinitely long journal bearing.</a:t>
            </a:r>
          </a:p>
          <a:p>
            <a:pPr algn="just">
              <a:lnSpc>
                <a:spcPct val="170000"/>
              </a:lnSpc>
            </a:pPr>
            <a:r>
              <a:rPr lang="en-US" sz="2400" dirty="0">
                <a:latin typeface="Arial" panose="020B0604020202020204" pitchFamily="34" charset="0"/>
                <a:cs typeface="Arial" panose="020B0604020202020204" pitchFamily="34" charset="0"/>
              </a:rPr>
              <a:t>Later </a:t>
            </a:r>
            <a:r>
              <a:rPr lang="en-US" sz="2400" dirty="0" err="1">
                <a:latin typeface="Arial" panose="020B0604020202020204" pitchFamily="34" charset="0"/>
                <a:cs typeface="Arial" panose="020B0604020202020204" pitchFamily="34" charset="0"/>
              </a:rPr>
              <a:t>Ockvirk</a:t>
            </a:r>
            <a:r>
              <a:rPr lang="en-US" sz="2400" dirty="0">
                <a:latin typeface="Arial" panose="020B0604020202020204" pitchFamily="34" charset="0"/>
                <a:cs typeface="Arial" panose="020B0604020202020204" pitchFamily="34" charset="0"/>
              </a:rPr>
              <a:t> (1953) solved the equation for infinitely short journal bearing.</a:t>
            </a:r>
          </a:p>
          <a:p>
            <a:pPr algn="just">
              <a:lnSpc>
                <a:spcPct val="170000"/>
              </a:lnSpc>
            </a:pPr>
            <a:r>
              <a:rPr lang="en-US" sz="2400" dirty="0">
                <a:latin typeface="Arial" panose="020B0604020202020204" pitchFamily="34" charset="0"/>
                <a:cs typeface="Arial" panose="020B0604020202020204" pitchFamily="34" charset="0"/>
              </a:rPr>
              <a:t>Though there are approximate analytical solutions of this two-dimensional partial differential equation, the solutions are too clumsy.</a:t>
            </a:r>
          </a:p>
          <a:p>
            <a:pPr algn="just">
              <a:lnSpc>
                <a:spcPct val="170000"/>
              </a:lnSpc>
            </a:pPr>
            <a:r>
              <a:rPr lang="en-US" sz="2400" dirty="0">
                <a:latin typeface="Arial" panose="020B0604020202020204" pitchFamily="34" charset="0"/>
                <a:cs typeface="Arial" panose="020B0604020202020204" pitchFamily="34" charset="0"/>
              </a:rPr>
              <a:t>For bearings with finite length there is no exact analytical solution of Reynolds equation. However, the numerical solution provided by Raimondi and Boyd is considered to be close to experimental results.</a:t>
            </a: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D132BDEC-65D9-4ADA-92AB-99D56A2B57B3}"/>
              </a:ext>
            </a:extLst>
          </p:cNvPr>
          <p:cNvGraphicFramePr>
            <a:graphicFrameLocks noChangeAspect="1"/>
          </p:cNvGraphicFramePr>
          <p:nvPr>
            <p:extLst>
              <p:ext uri="{D42A27DB-BD31-4B8C-83A1-F6EECF244321}">
                <p14:modId xmlns:p14="http://schemas.microsoft.com/office/powerpoint/2010/main" val="215929552"/>
              </p:ext>
            </p:extLst>
          </p:nvPr>
        </p:nvGraphicFramePr>
        <p:xfrm>
          <a:off x="7151687" y="728870"/>
          <a:ext cx="327025" cy="357187"/>
        </p:xfrm>
        <a:graphic>
          <a:graphicData uri="http://schemas.openxmlformats.org/presentationml/2006/ole">
            <mc:AlternateContent xmlns:mc="http://schemas.openxmlformats.org/markup-compatibility/2006">
              <mc:Choice xmlns:v="urn:schemas-microsoft-com:vml" Requires="v">
                <p:oleObj spid="_x0000_s2284" name="Equation" r:id="rId3" imgW="327808" imgH="356911" progId="Equation.DSMT4">
                  <p:embed/>
                </p:oleObj>
              </mc:Choice>
              <mc:Fallback>
                <p:oleObj name="Equation" r:id="rId3" imgW="327808" imgH="356911" progId="Equation.DSMT4">
                  <p:embed/>
                  <p:pic>
                    <p:nvPicPr>
                      <p:cNvPr id="0" name=""/>
                      <p:cNvPicPr/>
                      <p:nvPr/>
                    </p:nvPicPr>
                    <p:blipFill>
                      <a:blip r:embed="rId4"/>
                      <a:stretch>
                        <a:fillRect/>
                      </a:stretch>
                    </p:blipFill>
                    <p:spPr>
                      <a:xfrm>
                        <a:off x="7151687" y="728870"/>
                        <a:ext cx="327025" cy="3571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76BE666-1D1A-4E41-B344-D48A48D48B88}"/>
              </a:ext>
            </a:extLst>
          </p:cNvPr>
          <p:cNvGraphicFramePr>
            <a:graphicFrameLocks noChangeAspect="1"/>
          </p:cNvGraphicFramePr>
          <p:nvPr>
            <p:extLst>
              <p:ext uri="{D42A27DB-BD31-4B8C-83A1-F6EECF244321}">
                <p14:modId xmlns:p14="http://schemas.microsoft.com/office/powerpoint/2010/main" val="1239181610"/>
              </p:ext>
            </p:extLst>
          </p:nvPr>
        </p:nvGraphicFramePr>
        <p:xfrm>
          <a:off x="1290112" y="1210435"/>
          <a:ext cx="4805888" cy="923165"/>
        </p:xfrm>
        <a:graphic>
          <a:graphicData uri="http://schemas.openxmlformats.org/presentationml/2006/ole">
            <mc:AlternateContent xmlns:mc="http://schemas.openxmlformats.org/markup-compatibility/2006">
              <mc:Choice xmlns:v="urn:schemas-microsoft-com:vml" Requires="v">
                <p:oleObj spid="_x0000_s2285" name="Equation" r:id="rId5" imgW="2247840" imgH="431640" progId="Equation.DSMT4">
                  <p:embed/>
                </p:oleObj>
              </mc:Choice>
              <mc:Fallback>
                <p:oleObj name="Equation" r:id="rId5" imgW="2247840" imgH="431640" progId="Equation.DSMT4">
                  <p:embed/>
                  <p:pic>
                    <p:nvPicPr>
                      <p:cNvPr id="0" name=""/>
                      <p:cNvPicPr/>
                      <p:nvPr/>
                    </p:nvPicPr>
                    <p:blipFill>
                      <a:blip r:embed="rId6"/>
                      <a:stretch>
                        <a:fillRect/>
                      </a:stretch>
                    </p:blipFill>
                    <p:spPr>
                      <a:xfrm>
                        <a:off x="1290112" y="1210435"/>
                        <a:ext cx="4805888" cy="923165"/>
                      </a:xfrm>
                      <a:prstGeom prst="rect">
                        <a:avLst/>
                      </a:prstGeom>
                    </p:spPr>
                  </p:pic>
                </p:oleObj>
              </mc:Fallback>
            </mc:AlternateContent>
          </a:graphicData>
        </a:graphic>
      </p:graphicFrame>
    </p:spTree>
    <p:extLst>
      <p:ext uri="{BB962C8B-B14F-4D97-AF65-F5344CB8AC3E}">
        <p14:creationId xmlns:p14="http://schemas.microsoft.com/office/powerpoint/2010/main" val="25971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E4658-589B-4D15-89EE-86D696E7EBAA}"/>
              </a:ext>
            </a:extLst>
          </p:cNvPr>
          <p:cNvSpPr>
            <a:spLocks noGrp="1"/>
          </p:cNvSpPr>
          <p:nvPr>
            <p:ph idx="1"/>
          </p:nvPr>
        </p:nvSpPr>
        <p:spPr>
          <a:xfrm>
            <a:off x="838200" y="530087"/>
            <a:ext cx="10515600" cy="5646876"/>
          </a:xfrm>
        </p:spPr>
        <p:txBody>
          <a:bodyPr/>
          <a:lstStyle/>
          <a:p>
            <a:pPr marL="0" indent="0">
              <a:lnSpc>
                <a:spcPct val="150000"/>
              </a:lnSpc>
              <a:buNone/>
            </a:pPr>
            <a:r>
              <a:rPr lang="en-US" sz="2200" b="1" dirty="0">
                <a:latin typeface="Arial" panose="020B0604020202020204" pitchFamily="34" charset="0"/>
                <a:cs typeface="Arial" panose="020B0604020202020204" pitchFamily="34" charset="0"/>
              </a:rPr>
              <a:t>Note: Refer to books like “ Introduction to Tribology of Bearings” by B C Majumdar for detail derivation of Reynolds equation</a:t>
            </a:r>
          </a:p>
          <a:p>
            <a:endParaRPr lang="en-US" dirty="0"/>
          </a:p>
        </p:txBody>
      </p:sp>
    </p:spTree>
    <p:extLst>
      <p:ext uri="{BB962C8B-B14F-4D97-AF65-F5344CB8AC3E}">
        <p14:creationId xmlns:p14="http://schemas.microsoft.com/office/powerpoint/2010/main" val="345606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F0B-1EA6-44A3-9826-4788C2252C1D}"/>
              </a:ext>
            </a:extLst>
          </p:cNvPr>
          <p:cNvSpPr>
            <a:spLocks noGrp="1"/>
          </p:cNvSpPr>
          <p:nvPr>
            <p:ph type="title"/>
          </p:nvPr>
        </p:nvSpPr>
        <p:spPr>
          <a:xfrm>
            <a:off x="838200" y="365125"/>
            <a:ext cx="10515600" cy="840823"/>
          </a:xfrm>
        </p:spPr>
        <p:txBody>
          <a:bodyPr/>
          <a:lstStyle/>
          <a:p>
            <a:r>
              <a:rPr lang="en-US" dirty="0">
                <a:latin typeface="Arial" panose="020B0604020202020204" pitchFamily="34" charset="0"/>
                <a:cs typeface="Arial" panose="020B0604020202020204" pitchFamily="34" charset="0"/>
              </a:rPr>
              <a:t>Raimondi and Boyd method</a:t>
            </a:r>
          </a:p>
        </p:txBody>
      </p:sp>
      <p:sp>
        <p:nvSpPr>
          <p:cNvPr id="3" name="Content Placeholder 2">
            <a:extLst>
              <a:ext uri="{FF2B5EF4-FFF2-40B4-BE49-F238E27FC236}">
                <a16:creationId xmlns:a16="http://schemas.microsoft.com/office/drawing/2014/main" id="{D47A6CB5-0656-4226-9AB3-627B771E5ABE}"/>
              </a:ext>
            </a:extLst>
          </p:cNvPr>
          <p:cNvSpPr>
            <a:spLocks noGrp="1"/>
          </p:cNvSpPr>
          <p:nvPr>
            <p:ph idx="1"/>
          </p:nvPr>
        </p:nvSpPr>
        <p:spPr>
          <a:xfrm>
            <a:off x="838200" y="1298713"/>
            <a:ext cx="10515600" cy="4878250"/>
          </a:xfrm>
        </p:spPr>
        <p:txBody>
          <a:bodyPr>
            <a:normAutofit lnSpcReduction="10000"/>
          </a:bodyPr>
          <a:lstStyle/>
          <a:p>
            <a:pPr algn="just">
              <a:lnSpc>
                <a:spcPct val="150000"/>
              </a:lnSpc>
            </a:pPr>
            <a:r>
              <a:rPr lang="en-IN" sz="2200" dirty="0">
                <a:latin typeface="Arial" panose="020B0604020202020204" pitchFamily="34" charset="0"/>
                <a:ea typeface="Calibri" panose="020F0502020204030204" pitchFamily="34" charset="0"/>
              </a:rPr>
              <a:t>There is no exact solution to Reynolds equation for a journal bearing or a slider bearing having a finite length. </a:t>
            </a:r>
            <a:endParaRPr lang="en-US" sz="2200" dirty="0"/>
          </a:p>
          <a:p>
            <a:pPr algn="just">
              <a:lnSpc>
                <a:spcPct val="150000"/>
              </a:lnSpc>
            </a:pPr>
            <a:r>
              <a:rPr lang="en-IN" sz="2200" dirty="0">
                <a:latin typeface="Arial" panose="020B0604020202020204" pitchFamily="34" charset="0"/>
                <a:ea typeface="Calibri" panose="020F0502020204030204" pitchFamily="34" charset="0"/>
              </a:rPr>
              <a:t>However, AA Raimondi and John Boyd of Westinghouse Research Laboratory solved this equation on computer using the iteration technique.</a:t>
            </a:r>
            <a:endParaRPr lang="en-US" sz="2200" dirty="0"/>
          </a:p>
          <a:p>
            <a:pPr algn="just">
              <a:lnSpc>
                <a:spcPct val="150000"/>
              </a:lnSpc>
            </a:pPr>
            <a:r>
              <a:rPr lang="en-IN" sz="2200" dirty="0">
                <a:latin typeface="Arial" panose="020B0604020202020204" pitchFamily="34" charset="0"/>
                <a:ea typeface="Calibri" panose="020F0502020204030204" pitchFamily="34" charset="0"/>
              </a:rPr>
              <a:t>The results of this work are available in the form of charts and tables. In the Raimondi and Boyd method, the performance of the bearing is expressed in terms of dimensionless parameters.</a:t>
            </a:r>
            <a:endParaRPr lang="en-US" sz="2200" dirty="0"/>
          </a:p>
          <a:p>
            <a:pPr algn="just">
              <a:lnSpc>
                <a:spcPct val="150000"/>
              </a:lnSpc>
            </a:pPr>
            <a:r>
              <a:rPr lang="en-IN" sz="2200" dirty="0">
                <a:latin typeface="Arial" panose="020B0604020202020204" pitchFamily="34" charset="0"/>
                <a:ea typeface="Calibri" panose="020F0502020204030204" pitchFamily="34" charset="0"/>
              </a:rPr>
              <a:t>The values of these parameters for a full journal bearing (360</a:t>
            </a:r>
            <a:r>
              <a:rPr lang="en-IN" sz="2200" baseline="30000" dirty="0">
                <a:latin typeface="Arial" panose="020B0604020202020204" pitchFamily="34" charset="0"/>
                <a:ea typeface="Calibri" panose="020F0502020204030204" pitchFamily="34" charset="0"/>
              </a:rPr>
              <a:t>o</a:t>
            </a:r>
            <a:r>
              <a:rPr lang="en-IN" sz="2200" dirty="0">
                <a:latin typeface="Arial" panose="020B0604020202020204" pitchFamily="34" charset="0"/>
                <a:ea typeface="Calibri" panose="020F0502020204030204" pitchFamily="34" charset="0"/>
              </a:rPr>
              <a:t> arc) with side flow are given in Table 1.</a:t>
            </a:r>
            <a:endParaRPr lang="en-US" sz="2200" dirty="0"/>
          </a:p>
        </p:txBody>
      </p:sp>
      <p:sp>
        <p:nvSpPr>
          <p:cNvPr id="11" name="Rectangle 10">
            <a:extLst>
              <a:ext uri="{FF2B5EF4-FFF2-40B4-BE49-F238E27FC236}">
                <a16:creationId xmlns:a16="http://schemas.microsoft.com/office/drawing/2014/main" id="{379F93DE-B8BA-4242-81A6-820018BFBDAE}"/>
              </a:ext>
            </a:extLst>
          </p:cNvPr>
          <p:cNvSpPr/>
          <p:nvPr/>
        </p:nvSpPr>
        <p:spPr>
          <a:xfrm>
            <a:off x="3048000" y="3105835"/>
            <a:ext cx="6096000" cy="369332"/>
          </a:xfrm>
          <a:prstGeom prst="rect">
            <a:avLst/>
          </a:prstGeom>
        </p:spPr>
        <p:txBody>
          <a:bodyPr>
            <a:spAutoFit/>
          </a:bodyPr>
          <a:lstStyle/>
          <a:p>
            <a:r>
              <a:rPr lang="en-IN" dirty="0">
                <a:latin typeface="Arial"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32699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A56F0-0C1C-422A-9DFD-95C8FF17499E}"/>
              </a:ext>
            </a:extLst>
          </p:cNvPr>
          <p:cNvSpPr>
            <a:spLocks noGrp="1"/>
          </p:cNvSpPr>
          <p:nvPr>
            <p:ph idx="1"/>
          </p:nvPr>
        </p:nvSpPr>
        <p:spPr>
          <a:xfrm>
            <a:off x="838200" y="278296"/>
            <a:ext cx="10515600" cy="5898667"/>
          </a:xfrm>
        </p:spPr>
        <p:txBody>
          <a:bodyPr/>
          <a:lstStyle/>
          <a:p>
            <a:pPr marL="0" indent="0">
              <a:buNone/>
            </a:pPr>
            <a:r>
              <a:rPr lang="en-US" b="1" dirty="0">
                <a:latin typeface="Arial" panose="020B0604020202020204" pitchFamily="34" charset="0"/>
                <a:cs typeface="Arial" panose="020B0604020202020204" pitchFamily="34" charset="0"/>
              </a:rPr>
              <a:t>Dimensionless parameters</a:t>
            </a:r>
          </a:p>
          <a:p>
            <a:pPr marL="457200" indent="-457200">
              <a:buAutoNum type="arabicPeriod"/>
            </a:pPr>
            <a:r>
              <a:rPr lang="en-US" sz="2400" b="1" dirty="0">
                <a:latin typeface="Arial" panose="020B0604020202020204" pitchFamily="34" charset="0"/>
                <a:cs typeface="Arial" panose="020B0604020202020204" pitchFamily="34" charset="0"/>
              </a:rPr>
              <a:t>Eccentricity Ratio</a:t>
            </a:r>
          </a:p>
          <a:p>
            <a:r>
              <a:rPr lang="en-US" sz="2200" dirty="0">
                <a:latin typeface="Arial" panose="020B0604020202020204" pitchFamily="34" charset="0"/>
                <a:cs typeface="Arial" panose="020B0604020202020204" pitchFamily="34" charset="0"/>
              </a:rPr>
              <a:t>The radial clearance ‘</a:t>
            </a:r>
            <a:r>
              <a:rPr lang="en-US" sz="2200" i="1" dirty="0">
                <a:latin typeface="Arial" panose="020B0604020202020204" pitchFamily="34" charset="0"/>
                <a:cs typeface="Arial" panose="020B0604020202020204" pitchFamily="34" charset="0"/>
              </a:rPr>
              <a:t>c</a:t>
            </a:r>
            <a:r>
              <a:rPr lang="en-US" sz="2200" dirty="0">
                <a:latin typeface="Arial" panose="020B0604020202020204" pitchFamily="34" charset="0"/>
                <a:cs typeface="Arial" panose="020B0604020202020204" pitchFamily="34" charset="0"/>
              </a:rPr>
              <a:t>’ is given by                          …………… (3)</a:t>
            </a:r>
          </a:p>
          <a:p>
            <a:pPr marL="0" indent="0">
              <a:buNone/>
            </a:pPr>
            <a:r>
              <a:rPr lang="en-US" sz="2200" dirty="0">
                <a:latin typeface="Arial" panose="020B0604020202020204" pitchFamily="34" charset="0"/>
                <a:cs typeface="Arial" panose="020B0604020202020204" pitchFamily="34" charset="0"/>
              </a:rPr>
              <a:t>where c=radial clearance (mm), R=radius of bearing (mm) and r=radius of journal (mm)</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98A672C-6898-42F2-8A1B-9642549F6BA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33278" y="2472317"/>
            <a:ext cx="3909391" cy="3439043"/>
          </a:xfrm>
          <a:prstGeom prst="rect">
            <a:avLst/>
          </a:prstGeom>
        </p:spPr>
      </p:pic>
      <p:sp>
        <p:nvSpPr>
          <p:cNvPr id="5" name="TextBox 4">
            <a:extLst>
              <a:ext uri="{FF2B5EF4-FFF2-40B4-BE49-F238E27FC236}">
                <a16:creationId xmlns:a16="http://schemas.microsoft.com/office/drawing/2014/main" id="{AC1C702A-EDE2-4E1C-91C5-2F47E73B7818}"/>
              </a:ext>
            </a:extLst>
          </p:cNvPr>
          <p:cNvSpPr txBox="1"/>
          <p:nvPr/>
        </p:nvSpPr>
        <p:spPr>
          <a:xfrm>
            <a:off x="4274792" y="5911360"/>
            <a:ext cx="2226365" cy="369332"/>
          </a:xfrm>
          <a:prstGeom prst="rect">
            <a:avLst/>
          </a:prstGeom>
          <a:noFill/>
        </p:spPr>
        <p:txBody>
          <a:bodyPr wrap="square" rtlCol="0">
            <a:spAutoFit/>
          </a:bodyPr>
          <a:lstStyle/>
          <a:p>
            <a:r>
              <a:rPr lang="en-US" dirty="0"/>
              <a:t>Fig 1: Journal bearing</a:t>
            </a:r>
          </a:p>
        </p:txBody>
      </p:sp>
      <p:graphicFrame>
        <p:nvGraphicFramePr>
          <p:cNvPr id="6" name="Object 5">
            <a:extLst>
              <a:ext uri="{FF2B5EF4-FFF2-40B4-BE49-F238E27FC236}">
                <a16:creationId xmlns:a16="http://schemas.microsoft.com/office/drawing/2014/main" id="{BF1BE344-DDA9-4C6F-BDFC-F7774FE18F61}"/>
              </a:ext>
            </a:extLst>
          </p:cNvPr>
          <p:cNvGraphicFramePr>
            <a:graphicFrameLocks noChangeAspect="1"/>
          </p:cNvGraphicFramePr>
          <p:nvPr>
            <p:extLst>
              <p:ext uri="{D42A27DB-BD31-4B8C-83A1-F6EECF244321}">
                <p14:modId xmlns:p14="http://schemas.microsoft.com/office/powerpoint/2010/main" val="2458593566"/>
              </p:ext>
            </p:extLst>
          </p:nvPr>
        </p:nvGraphicFramePr>
        <p:xfrm>
          <a:off x="5525247" y="1279921"/>
          <a:ext cx="1025525" cy="319088"/>
        </p:xfrm>
        <a:graphic>
          <a:graphicData uri="http://schemas.openxmlformats.org/presentationml/2006/ole">
            <mc:AlternateContent xmlns:mc="http://schemas.openxmlformats.org/markup-compatibility/2006">
              <mc:Choice xmlns:v="urn:schemas-microsoft-com:vml" Requires="v">
                <p:oleObj spid="_x0000_s5216" name="Equation" r:id="rId4" imgW="571320" imgH="177480" progId="Equation.DSMT4">
                  <p:embed/>
                </p:oleObj>
              </mc:Choice>
              <mc:Fallback>
                <p:oleObj name="Equation" r:id="rId4" imgW="571320" imgH="177480" progId="Equation.DSMT4">
                  <p:embed/>
                  <p:pic>
                    <p:nvPicPr>
                      <p:cNvPr id="0" name=""/>
                      <p:cNvPicPr/>
                      <p:nvPr/>
                    </p:nvPicPr>
                    <p:blipFill>
                      <a:blip r:embed="rId5"/>
                      <a:stretch>
                        <a:fillRect/>
                      </a:stretch>
                    </p:blipFill>
                    <p:spPr>
                      <a:xfrm>
                        <a:off x="5525247" y="1279921"/>
                        <a:ext cx="1025525" cy="319088"/>
                      </a:xfrm>
                      <a:prstGeom prst="rect">
                        <a:avLst/>
                      </a:prstGeom>
                    </p:spPr>
                  </p:pic>
                </p:oleObj>
              </mc:Fallback>
            </mc:AlternateContent>
          </a:graphicData>
        </a:graphic>
      </p:graphicFrame>
    </p:spTree>
    <p:extLst>
      <p:ext uri="{BB962C8B-B14F-4D97-AF65-F5344CB8AC3E}">
        <p14:creationId xmlns:p14="http://schemas.microsoft.com/office/powerpoint/2010/main" val="187933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7B991-DC50-496E-AB2B-777B10CD59E0}"/>
              </a:ext>
            </a:extLst>
          </p:cNvPr>
          <p:cNvSpPr>
            <a:spLocks noGrp="1"/>
          </p:cNvSpPr>
          <p:nvPr>
            <p:ph idx="1"/>
          </p:nvPr>
        </p:nvSpPr>
        <p:spPr>
          <a:xfrm>
            <a:off x="838200" y="225287"/>
            <a:ext cx="10515600" cy="6182139"/>
          </a:xfrm>
        </p:spPr>
        <p:txBody>
          <a:bodyPr>
            <a:normAutofit lnSpcReduction="10000"/>
          </a:bodyPr>
          <a:lstStyle/>
          <a:p>
            <a:pPr>
              <a:lnSpc>
                <a:spcPct val="150000"/>
              </a:lnSpc>
            </a:pPr>
            <a:r>
              <a:rPr lang="en-US" sz="2200" dirty="0">
                <a:latin typeface="Arial" panose="020B0604020202020204" pitchFamily="34" charset="0"/>
                <a:cs typeface="Arial" panose="020B0604020202020204" pitchFamily="34" charset="0"/>
              </a:rPr>
              <a:t>The eccentricity ratio is defined as the ratio of eccentricity to radial clearance. Therefore,</a:t>
            </a:r>
          </a:p>
          <a:p>
            <a:pPr marL="0" indent="0">
              <a:buNone/>
            </a:pPr>
            <a:r>
              <a:rPr lang="en-US" dirty="0"/>
              <a:t>                                                                            </a:t>
            </a:r>
            <a:r>
              <a:rPr lang="en-US" sz="2200" dirty="0">
                <a:latin typeface="Arial" panose="020B0604020202020204" pitchFamily="34" charset="0"/>
                <a:cs typeface="Arial" panose="020B0604020202020204" pitchFamily="34" charset="0"/>
              </a:rPr>
              <a:t>……………... (4)</a:t>
            </a:r>
          </a:p>
          <a:p>
            <a:pPr marL="0" indent="0">
              <a:buNone/>
            </a:pPr>
            <a:r>
              <a:rPr lang="en-US" sz="2400" b="1" dirty="0">
                <a:latin typeface="Arial" panose="020B0604020202020204" pitchFamily="34" charset="0"/>
                <a:cs typeface="Arial" panose="020B0604020202020204" pitchFamily="34" charset="0"/>
              </a:rPr>
              <a:t>2. Minimum film thickness</a:t>
            </a:r>
          </a:p>
          <a:p>
            <a:pPr marL="0" indent="0">
              <a:buNone/>
            </a:pPr>
            <a:r>
              <a:rPr lang="en-US" sz="2200" dirty="0">
                <a:latin typeface="Arial" panose="020B0604020202020204" pitchFamily="34" charset="0"/>
                <a:cs typeface="Arial" panose="020B0604020202020204" pitchFamily="34" charset="0"/>
              </a:rPr>
              <a:t>From Fig.1,</a:t>
            </a:r>
          </a:p>
          <a:p>
            <a:pPr marL="0" indent="0">
              <a:buNone/>
            </a:pPr>
            <a:r>
              <a:rPr lang="en-US" sz="24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a:t>
            </a:r>
          </a:p>
          <a:p>
            <a:pPr marL="0" indent="0">
              <a:buNone/>
            </a:pPr>
            <a:r>
              <a:rPr lang="en-US" sz="2200" dirty="0">
                <a:latin typeface="Arial" panose="020B0604020202020204" pitchFamily="34" charset="0"/>
                <a:cs typeface="Arial" panose="020B0604020202020204" pitchFamily="34" charset="0"/>
              </a:rPr>
              <a:t>where,       = minimum film thickness (mm)</a:t>
            </a:r>
          </a:p>
          <a:p>
            <a:pPr marL="0" indent="0">
              <a:buNone/>
            </a:pPr>
            <a:r>
              <a:rPr lang="en-US" sz="2200" dirty="0">
                <a:latin typeface="Arial" panose="020B0604020202020204" pitchFamily="34" charset="0"/>
                <a:cs typeface="Arial" panose="020B0604020202020204" pitchFamily="34" charset="0"/>
              </a:rPr>
              <a:t>Using eq. 3, eq. 4 and eq. (a), we get</a:t>
            </a:r>
          </a:p>
          <a:p>
            <a:pPr marL="0" indent="0">
              <a:buNone/>
            </a:pPr>
            <a:r>
              <a:rPr lang="en-US" sz="2400" dirty="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or</a:t>
            </a:r>
            <a:r>
              <a:rPr lang="en-US" sz="24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(5)</a:t>
            </a:r>
          </a:p>
          <a:p>
            <a:pPr marL="0"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The quantity            is called the minimum film thickness variable.</a:t>
            </a:r>
          </a:p>
        </p:txBody>
      </p:sp>
      <p:graphicFrame>
        <p:nvGraphicFramePr>
          <p:cNvPr id="4" name="Object 3">
            <a:extLst>
              <a:ext uri="{FF2B5EF4-FFF2-40B4-BE49-F238E27FC236}">
                <a16:creationId xmlns:a16="http://schemas.microsoft.com/office/drawing/2014/main" id="{8F54EC0B-AB2F-4B3C-8E73-D5DF2656F166}"/>
              </a:ext>
            </a:extLst>
          </p:cNvPr>
          <p:cNvGraphicFramePr>
            <a:graphicFrameLocks noChangeAspect="1"/>
          </p:cNvGraphicFramePr>
          <p:nvPr>
            <p:extLst>
              <p:ext uri="{D42A27DB-BD31-4B8C-83A1-F6EECF244321}">
                <p14:modId xmlns:p14="http://schemas.microsoft.com/office/powerpoint/2010/main" val="3863751869"/>
              </p:ext>
            </p:extLst>
          </p:nvPr>
        </p:nvGraphicFramePr>
        <p:xfrm>
          <a:off x="2924175" y="903288"/>
          <a:ext cx="817563" cy="846137"/>
        </p:xfrm>
        <a:graphic>
          <a:graphicData uri="http://schemas.openxmlformats.org/presentationml/2006/ole">
            <mc:AlternateContent xmlns:mc="http://schemas.openxmlformats.org/markup-compatibility/2006">
              <mc:Choice xmlns:v="urn:schemas-microsoft-com:vml" Requires="v">
                <p:oleObj spid="_x0000_s3703"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2924175" y="903288"/>
                        <a:ext cx="817563" cy="846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A1F7546-1B65-4645-91C3-59B2870FC629}"/>
              </a:ext>
            </a:extLst>
          </p:cNvPr>
          <p:cNvGraphicFramePr>
            <a:graphicFrameLocks noChangeAspect="1"/>
          </p:cNvGraphicFramePr>
          <p:nvPr>
            <p:extLst>
              <p:ext uri="{D42A27DB-BD31-4B8C-83A1-F6EECF244321}">
                <p14:modId xmlns:p14="http://schemas.microsoft.com/office/powerpoint/2010/main" val="481149567"/>
              </p:ext>
            </p:extLst>
          </p:nvPr>
        </p:nvGraphicFramePr>
        <p:xfrm>
          <a:off x="909464" y="3826356"/>
          <a:ext cx="3316385" cy="391699"/>
        </p:xfrm>
        <a:graphic>
          <a:graphicData uri="http://schemas.openxmlformats.org/presentationml/2006/ole">
            <mc:AlternateContent xmlns:mc="http://schemas.openxmlformats.org/markup-compatibility/2006">
              <mc:Choice xmlns:v="urn:schemas-microsoft-com:vml" Requires="v">
                <p:oleObj spid="_x0000_s3704" name="Equation" r:id="rId5" imgW="1612800" imgH="190440" progId="Equation.DSMT4">
                  <p:embed/>
                </p:oleObj>
              </mc:Choice>
              <mc:Fallback>
                <p:oleObj name="Equation" r:id="rId5" imgW="1612800" imgH="190440" progId="Equation.DSMT4">
                  <p:embed/>
                  <p:pic>
                    <p:nvPicPr>
                      <p:cNvPr id="0" name=""/>
                      <p:cNvPicPr/>
                      <p:nvPr/>
                    </p:nvPicPr>
                    <p:blipFill>
                      <a:blip r:embed="rId6"/>
                      <a:stretch>
                        <a:fillRect/>
                      </a:stretch>
                    </p:blipFill>
                    <p:spPr>
                      <a:xfrm>
                        <a:off x="909464" y="3826356"/>
                        <a:ext cx="3316385" cy="39169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A4CAAC0-EC4B-4336-B649-19B2886973A8}"/>
              </a:ext>
            </a:extLst>
          </p:cNvPr>
          <p:cNvGraphicFramePr>
            <a:graphicFrameLocks noChangeAspect="1"/>
          </p:cNvGraphicFramePr>
          <p:nvPr>
            <p:extLst>
              <p:ext uri="{D42A27DB-BD31-4B8C-83A1-F6EECF244321}">
                <p14:modId xmlns:p14="http://schemas.microsoft.com/office/powerpoint/2010/main" val="4078569907"/>
              </p:ext>
            </p:extLst>
          </p:nvPr>
        </p:nvGraphicFramePr>
        <p:xfrm>
          <a:off x="909464" y="2521703"/>
          <a:ext cx="1846263" cy="420687"/>
        </p:xfrm>
        <a:graphic>
          <a:graphicData uri="http://schemas.openxmlformats.org/presentationml/2006/ole">
            <mc:AlternateContent xmlns:mc="http://schemas.openxmlformats.org/markup-compatibility/2006">
              <mc:Choice xmlns:v="urn:schemas-microsoft-com:vml" Requires="v">
                <p:oleObj spid="_x0000_s3705" name="Equation" r:id="rId7" imgW="838080" imgH="190440" progId="Equation.DSMT4">
                  <p:embed/>
                </p:oleObj>
              </mc:Choice>
              <mc:Fallback>
                <p:oleObj name="Equation" r:id="rId7" imgW="838080" imgH="190440" progId="Equation.DSMT4">
                  <p:embed/>
                  <p:pic>
                    <p:nvPicPr>
                      <p:cNvPr id="0" name=""/>
                      <p:cNvPicPr/>
                      <p:nvPr/>
                    </p:nvPicPr>
                    <p:blipFill>
                      <a:blip r:embed="rId8"/>
                      <a:stretch>
                        <a:fillRect/>
                      </a:stretch>
                    </p:blipFill>
                    <p:spPr>
                      <a:xfrm>
                        <a:off x="909464" y="2521703"/>
                        <a:ext cx="1846263" cy="42068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6A41FC5-F98B-48E7-820D-B32017455511}"/>
              </a:ext>
            </a:extLst>
          </p:cNvPr>
          <p:cNvGraphicFramePr>
            <a:graphicFrameLocks noChangeAspect="1"/>
          </p:cNvGraphicFramePr>
          <p:nvPr>
            <p:extLst>
              <p:ext uri="{D42A27DB-BD31-4B8C-83A1-F6EECF244321}">
                <p14:modId xmlns:p14="http://schemas.microsoft.com/office/powerpoint/2010/main" val="3831812866"/>
              </p:ext>
            </p:extLst>
          </p:nvPr>
        </p:nvGraphicFramePr>
        <p:xfrm>
          <a:off x="1818323" y="2902235"/>
          <a:ext cx="390525" cy="390525"/>
        </p:xfrm>
        <a:graphic>
          <a:graphicData uri="http://schemas.openxmlformats.org/presentationml/2006/ole">
            <mc:AlternateContent xmlns:mc="http://schemas.openxmlformats.org/markup-compatibility/2006">
              <mc:Choice xmlns:v="urn:schemas-microsoft-com:vml" Requires="v">
                <p:oleObj spid="_x0000_s3706" name="Equation" r:id="rId9" imgW="177480" imgH="177480" progId="Equation.DSMT4">
                  <p:embed/>
                </p:oleObj>
              </mc:Choice>
              <mc:Fallback>
                <p:oleObj name="Equation" r:id="rId9" imgW="177480" imgH="177480" progId="Equation.DSMT4">
                  <p:embed/>
                  <p:pic>
                    <p:nvPicPr>
                      <p:cNvPr id="0" name=""/>
                      <p:cNvPicPr/>
                      <p:nvPr/>
                    </p:nvPicPr>
                    <p:blipFill>
                      <a:blip r:embed="rId10"/>
                      <a:stretch>
                        <a:fillRect/>
                      </a:stretch>
                    </p:blipFill>
                    <p:spPr>
                      <a:xfrm>
                        <a:off x="1818323" y="2902235"/>
                        <a:ext cx="390525" cy="3905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42EF503-456A-4234-90B3-BE698F0D178E}"/>
              </a:ext>
            </a:extLst>
          </p:cNvPr>
          <p:cNvGraphicFramePr>
            <a:graphicFrameLocks noChangeAspect="1"/>
          </p:cNvGraphicFramePr>
          <p:nvPr>
            <p:extLst>
              <p:ext uri="{D42A27DB-BD31-4B8C-83A1-F6EECF244321}">
                <p14:modId xmlns:p14="http://schemas.microsoft.com/office/powerpoint/2010/main" val="2840681307"/>
              </p:ext>
            </p:extLst>
          </p:nvPr>
        </p:nvGraphicFramePr>
        <p:xfrm>
          <a:off x="1493838" y="4306888"/>
          <a:ext cx="1976437" cy="1268412"/>
        </p:xfrm>
        <a:graphic>
          <a:graphicData uri="http://schemas.openxmlformats.org/presentationml/2006/ole">
            <mc:AlternateContent xmlns:mc="http://schemas.openxmlformats.org/markup-compatibility/2006">
              <mc:Choice xmlns:v="urn:schemas-microsoft-com:vml" Requires="v">
                <p:oleObj spid="_x0000_s3707" name="Equation" r:id="rId11" imgW="1028520" imgH="660240" progId="Equation.DSMT4">
                  <p:embed/>
                </p:oleObj>
              </mc:Choice>
              <mc:Fallback>
                <p:oleObj name="Equation" r:id="rId11" imgW="1028520" imgH="660240" progId="Equation.DSMT4">
                  <p:embed/>
                  <p:pic>
                    <p:nvPicPr>
                      <p:cNvPr id="0" name=""/>
                      <p:cNvPicPr/>
                      <p:nvPr/>
                    </p:nvPicPr>
                    <p:blipFill>
                      <a:blip r:embed="rId12"/>
                      <a:stretch>
                        <a:fillRect/>
                      </a:stretch>
                    </p:blipFill>
                    <p:spPr>
                      <a:xfrm>
                        <a:off x="1493838" y="4306888"/>
                        <a:ext cx="1976437" cy="12684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6EBE1D8-CF68-4676-915F-8421D2492397}"/>
              </a:ext>
            </a:extLst>
          </p:cNvPr>
          <p:cNvGraphicFramePr>
            <a:graphicFrameLocks noChangeAspect="1"/>
          </p:cNvGraphicFramePr>
          <p:nvPr>
            <p:extLst>
              <p:ext uri="{D42A27DB-BD31-4B8C-83A1-F6EECF244321}">
                <p14:modId xmlns:p14="http://schemas.microsoft.com/office/powerpoint/2010/main" val="48228154"/>
              </p:ext>
            </p:extLst>
          </p:nvPr>
        </p:nvGraphicFramePr>
        <p:xfrm>
          <a:off x="2608081" y="5591710"/>
          <a:ext cx="622025" cy="783291"/>
        </p:xfrm>
        <a:graphic>
          <a:graphicData uri="http://schemas.openxmlformats.org/presentationml/2006/ole">
            <mc:AlternateContent xmlns:mc="http://schemas.openxmlformats.org/markup-compatibility/2006">
              <mc:Choice xmlns:v="urn:schemas-microsoft-com:vml" Requires="v">
                <p:oleObj spid="_x0000_s3708" name="Equation" r:id="rId13" imgW="342720" imgH="431640" progId="Equation.DSMT4">
                  <p:embed/>
                </p:oleObj>
              </mc:Choice>
              <mc:Fallback>
                <p:oleObj name="Equation" r:id="rId13" imgW="342720" imgH="431640" progId="Equation.DSMT4">
                  <p:embed/>
                  <p:pic>
                    <p:nvPicPr>
                      <p:cNvPr id="0" name=""/>
                      <p:cNvPicPr/>
                      <p:nvPr/>
                    </p:nvPicPr>
                    <p:blipFill>
                      <a:blip r:embed="rId14"/>
                      <a:stretch>
                        <a:fillRect/>
                      </a:stretch>
                    </p:blipFill>
                    <p:spPr>
                      <a:xfrm>
                        <a:off x="2608081" y="5591710"/>
                        <a:ext cx="622025" cy="783291"/>
                      </a:xfrm>
                      <a:prstGeom prst="rect">
                        <a:avLst/>
                      </a:prstGeom>
                    </p:spPr>
                  </p:pic>
                </p:oleObj>
              </mc:Fallback>
            </mc:AlternateContent>
          </a:graphicData>
        </a:graphic>
      </p:graphicFrame>
    </p:spTree>
    <p:extLst>
      <p:ext uri="{BB962C8B-B14F-4D97-AF65-F5344CB8AC3E}">
        <p14:creationId xmlns:p14="http://schemas.microsoft.com/office/powerpoint/2010/main" val="123751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4C13D-3C43-4866-A331-24D47944067C}"/>
              </a:ext>
            </a:extLst>
          </p:cNvPr>
          <p:cNvSpPr>
            <a:spLocks noGrp="1"/>
          </p:cNvSpPr>
          <p:nvPr>
            <p:ph idx="1"/>
          </p:nvPr>
        </p:nvSpPr>
        <p:spPr>
          <a:xfrm>
            <a:off x="838200" y="662610"/>
            <a:ext cx="10515600" cy="5514354"/>
          </a:xfrm>
        </p:spPr>
        <p:txBody>
          <a:bodyPr>
            <a:normAutofit lnSpcReduction="10000"/>
          </a:bodyPr>
          <a:lstStyle/>
          <a:p>
            <a:pPr marL="0" indent="0">
              <a:buNone/>
            </a:pPr>
            <a:r>
              <a:rPr lang="en-US" sz="2400" b="1" dirty="0">
                <a:latin typeface="Arial" panose="020B0604020202020204" pitchFamily="34" charset="0"/>
                <a:cs typeface="Arial" panose="020B0604020202020204" pitchFamily="34" charset="0"/>
              </a:rPr>
              <a:t>3. Sommerfeld Number</a:t>
            </a:r>
          </a:p>
          <a:p>
            <a:pPr marL="0" indent="0">
              <a:buNone/>
            </a:pPr>
            <a:r>
              <a:rPr lang="en-US" sz="2200" dirty="0">
                <a:latin typeface="Arial" panose="020B0604020202020204" pitchFamily="34" charset="0"/>
                <a:cs typeface="Arial" panose="020B0604020202020204" pitchFamily="34" charset="0"/>
              </a:rPr>
              <a:t>Sommerfeld number is given as</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 (6)</a:t>
            </a:r>
          </a:p>
          <a:p>
            <a:pPr marL="0" indent="0">
              <a:buNone/>
            </a:pPr>
            <a:endParaRPr lang="en-US" sz="2200" dirty="0">
              <a:latin typeface="Arial" panose="020B0604020202020204" pitchFamily="34" charset="0"/>
              <a:cs typeface="Arial" panose="020B0604020202020204" pitchFamily="34" charset="0"/>
            </a:endParaRPr>
          </a:p>
          <a:p>
            <a:pPr marL="0" indent="0">
              <a:lnSpc>
                <a:spcPct val="150000"/>
              </a:lnSpc>
              <a:buNone/>
            </a:pPr>
            <a:r>
              <a:rPr lang="en-US" sz="2200" dirty="0">
                <a:latin typeface="Arial" panose="020B0604020202020204" pitchFamily="34" charset="0"/>
                <a:cs typeface="Arial" panose="020B0604020202020204" pitchFamily="34" charset="0"/>
              </a:rPr>
              <a:t>where, </a:t>
            </a:r>
            <a:r>
              <a:rPr lang="en-US" sz="2200" i="1" dirty="0">
                <a:latin typeface="Arial" panose="020B0604020202020204" pitchFamily="34" charset="0"/>
                <a:cs typeface="Arial" panose="020B0604020202020204" pitchFamily="34" charset="0"/>
              </a:rPr>
              <a:t>S = </a:t>
            </a:r>
            <a:r>
              <a:rPr lang="en-US" sz="2200" dirty="0">
                <a:latin typeface="Arial" panose="020B0604020202020204" pitchFamily="34" charset="0"/>
                <a:cs typeface="Arial" panose="020B0604020202020204" pitchFamily="34" charset="0"/>
              </a:rPr>
              <a:t>Sommerfeld number</a:t>
            </a:r>
          </a:p>
          <a:p>
            <a:pPr marL="0" indent="0">
              <a:lnSpc>
                <a:spcPct val="150000"/>
              </a:lnSpc>
              <a:buNone/>
            </a:pPr>
            <a:r>
              <a:rPr lang="en-US" sz="2200" dirty="0">
                <a:latin typeface="Arial" panose="020B0604020202020204" pitchFamily="34" charset="0"/>
                <a:cs typeface="Arial" panose="020B0604020202020204" pitchFamily="34" charset="0"/>
              </a:rPr>
              <a:t>     = viscosity of the lubricant (</a:t>
            </a:r>
            <a:r>
              <a:rPr lang="en-IN" sz="2200" dirty="0">
                <a:latin typeface="Arial" panose="020B0604020202020204" pitchFamily="34" charset="0"/>
                <a:ea typeface="Calibri" panose="020F0502020204030204" pitchFamily="34" charset="0"/>
                <a:cs typeface="Arial" panose="020B0604020202020204" pitchFamily="34" charset="0"/>
              </a:rPr>
              <a:t>N-s/mm</a:t>
            </a:r>
            <a:r>
              <a:rPr lang="en-IN" sz="2200" baseline="30000" dirty="0">
                <a:latin typeface="Arial" panose="020B0604020202020204" pitchFamily="34" charset="0"/>
                <a:ea typeface="Calibri" panose="020F0502020204030204" pitchFamily="34" charset="0"/>
                <a:cs typeface="Arial" panose="020B0604020202020204" pitchFamily="34" charset="0"/>
              </a:rPr>
              <a:t>2</a:t>
            </a:r>
            <a:r>
              <a:rPr lang="en-IN" sz="2200" dirty="0">
                <a:latin typeface="Arial" panose="020B0604020202020204" pitchFamily="34" charset="0"/>
                <a:ea typeface="Calibri" panose="020F0502020204030204" pitchFamily="34" charset="0"/>
                <a:cs typeface="Arial" panose="020B0604020202020204" pitchFamily="34" charset="0"/>
              </a:rPr>
              <a:t>) or (</a:t>
            </a:r>
            <a:r>
              <a:rPr lang="en-IN" sz="2200" dirty="0" err="1">
                <a:latin typeface="Arial" panose="020B0604020202020204" pitchFamily="34" charset="0"/>
                <a:ea typeface="Calibri" panose="020F0502020204030204" pitchFamily="34" charset="0"/>
                <a:cs typeface="Arial" panose="020B0604020202020204" pitchFamily="34" charset="0"/>
              </a:rPr>
              <a:t>Mpa</a:t>
            </a:r>
            <a:r>
              <a:rPr lang="en-IN" sz="2200" dirty="0">
                <a:latin typeface="Arial" panose="020B0604020202020204" pitchFamily="34" charset="0"/>
                <a:ea typeface="Calibri" panose="020F0502020204030204" pitchFamily="34" charset="0"/>
                <a:cs typeface="Arial" panose="020B0604020202020204" pitchFamily="34" charset="0"/>
              </a:rPr>
              <a:t>-s)</a:t>
            </a:r>
          </a:p>
          <a:p>
            <a:pPr marL="0" indent="0">
              <a:lnSpc>
                <a:spcPct val="150000"/>
              </a:lnSpc>
              <a:buNone/>
            </a:pPr>
            <a:r>
              <a:rPr lang="en-US" sz="2200" dirty="0">
                <a:latin typeface="Arial" panose="020B0604020202020204" pitchFamily="34" charset="0"/>
                <a:cs typeface="Arial" panose="020B0604020202020204" pitchFamily="34" charset="0"/>
              </a:rPr>
              <a:t>       = journal speed (rev./s)</a:t>
            </a:r>
          </a:p>
          <a:p>
            <a:pPr marL="0" indent="0">
              <a:lnSpc>
                <a:spcPct val="150000"/>
              </a:lnSpc>
              <a:buNone/>
            </a:pPr>
            <a:r>
              <a:rPr lang="en-US" sz="2200" i="1" dirty="0">
                <a:latin typeface="Arial" panose="020B0604020202020204" pitchFamily="34" charset="0"/>
                <a:cs typeface="Arial" panose="020B0604020202020204" pitchFamily="34" charset="0"/>
              </a:rPr>
              <a:t>P = </a:t>
            </a:r>
            <a:r>
              <a:rPr lang="en-US" sz="2200" dirty="0">
                <a:latin typeface="Arial" panose="020B0604020202020204" pitchFamily="34" charset="0"/>
                <a:cs typeface="Arial" panose="020B0604020202020204" pitchFamily="34" charset="0"/>
              </a:rPr>
              <a:t>unit bearing pressure, i.e., load per unit of the projected area (N/mm</a:t>
            </a:r>
            <a:r>
              <a:rPr lang="en-US" sz="2200" baseline="30000" dirty="0">
                <a:latin typeface="Arial" panose="020B0604020202020204" pitchFamily="34" charset="0"/>
                <a:cs typeface="Arial" panose="020B0604020202020204" pitchFamily="34" charset="0"/>
              </a:rPr>
              <a:t>2</a:t>
            </a:r>
            <a:r>
              <a:rPr lang="en-US" sz="2200" dirty="0">
                <a:latin typeface="Arial" panose="020B0604020202020204" pitchFamily="34" charset="0"/>
                <a:cs typeface="Arial" panose="020B0604020202020204" pitchFamily="34" charset="0"/>
              </a:rPr>
              <a:t>) or (MPa)</a:t>
            </a:r>
            <a:endParaRPr lang="en-US" sz="2200" b="1" dirty="0">
              <a:latin typeface="Arial" panose="020B0604020202020204" pitchFamily="34" charset="0"/>
              <a:cs typeface="Arial" panose="020B0604020202020204" pitchFamily="34" charset="0"/>
            </a:endParaRPr>
          </a:p>
          <a:p>
            <a:pPr marL="0" indent="0">
              <a:lnSpc>
                <a:spcPct val="150000"/>
              </a:lnSpc>
              <a:buNone/>
            </a:pPr>
            <a:r>
              <a:rPr lang="en-US" sz="2200" b="1" dirty="0">
                <a:latin typeface="Arial" panose="020B0604020202020204" pitchFamily="34" charset="0"/>
                <a:cs typeface="Arial" panose="020B0604020202020204" pitchFamily="34" charset="0"/>
              </a:rPr>
              <a:t>Note: </a:t>
            </a:r>
            <a:r>
              <a:rPr lang="en-US" sz="2200" dirty="0">
                <a:latin typeface="Arial" panose="020B0604020202020204" pitchFamily="34" charset="0"/>
                <a:cs typeface="Arial" panose="020B0604020202020204" pitchFamily="34" charset="0"/>
              </a:rPr>
              <a:t>The Sommerfeld number contains all the variables that are controlled by the designer</a:t>
            </a:r>
          </a:p>
          <a:p>
            <a:pPr marL="0" indent="0">
              <a:buNone/>
            </a:pPr>
            <a:endParaRPr lang="en-US" sz="2400" b="1"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B5B340C8-E7B1-4097-B469-E8258AA44BA3}"/>
              </a:ext>
            </a:extLst>
          </p:cNvPr>
          <p:cNvGraphicFramePr>
            <a:graphicFrameLocks noChangeAspect="1"/>
          </p:cNvGraphicFramePr>
          <p:nvPr>
            <p:extLst>
              <p:ext uri="{D42A27DB-BD31-4B8C-83A1-F6EECF244321}">
                <p14:modId xmlns:p14="http://schemas.microsoft.com/office/powerpoint/2010/main" val="4115674214"/>
              </p:ext>
            </p:extLst>
          </p:nvPr>
        </p:nvGraphicFramePr>
        <p:xfrm>
          <a:off x="1217265" y="1568243"/>
          <a:ext cx="1739541" cy="909913"/>
        </p:xfrm>
        <a:graphic>
          <a:graphicData uri="http://schemas.openxmlformats.org/presentationml/2006/ole">
            <mc:AlternateContent xmlns:mc="http://schemas.openxmlformats.org/markup-compatibility/2006">
              <mc:Choice xmlns:v="urn:schemas-microsoft-com:vml" Requires="v">
                <p:oleObj spid="_x0000_s4389" name="Equation" r:id="rId3" imgW="825480" imgH="431640" progId="Equation.DSMT4">
                  <p:embed/>
                </p:oleObj>
              </mc:Choice>
              <mc:Fallback>
                <p:oleObj name="Equation" r:id="rId3" imgW="825480" imgH="431640" progId="Equation.DSMT4">
                  <p:embed/>
                  <p:pic>
                    <p:nvPicPr>
                      <p:cNvPr id="0" name=""/>
                      <p:cNvPicPr/>
                      <p:nvPr/>
                    </p:nvPicPr>
                    <p:blipFill>
                      <a:blip r:embed="rId4"/>
                      <a:stretch>
                        <a:fillRect/>
                      </a:stretch>
                    </p:blipFill>
                    <p:spPr>
                      <a:xfrm>
                        <a:off x="1217265" y="1568243"/>
                        <a:ext cx="1739541" cy="90991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1981DCA-951C-4F02-8564-A2E4F7A4E5A3}"/>
              </a:ext>
            </a:extLst>
          </p:cNvPr>
          <p:cNvGraphicFramePr>
            <a:graphicFrameLocks noChangeAspect="1"/>
          </p:cNvGraphicFramePr>
          <p:nvPr>
            <p:extLst>
              <p:ext uri="{D42A27DB-BD31-4B8C-83A1-F6EECF244321}">
                <p14:modId xmlns:p14="http://schemas.microsoft.com/office/powerpoint/2010/main" val="2968587838"/>
              </p:ext>
            </p:extLst>
          </p:nvPr>
        </p:nvGraphicFramePr>
        <p:xfrm>
          <a:off x="929029" y="3390550"/>
          <a:ext cx="354496" cy="384037"/>
        </p:xfrm>
        <a:graphic>
          <a:graphicData uri="http://schemas.openxmlformats.org/presentationml/2006/ole">
            <mc:AlternateContent xmlns:mc="http://schemas.openxmlformats.org/markup-compatibility/2006">
              <mc:Choice xmlns:v="urn:schemas-microsoft-com:vml" Requires="v">
                <p:oleObj spid="_x0000_s4390" name="Equation" r:id="rId5" imgW="152280" imgH="164880" progId="Equation.DSMT4">
                  <p:embed/>
                </p:oleObj>
              </mc:Choice>
              <mc:Fallback>
                <p:oleObj name="Equation" r:id="rId5" imgW="152280" imgH="164880" progId="Equation.DSMT4">
                  <p:embed/>
                  <p:pic>
                    <p:nvPicPr>
                      <p:cNvPr id="0" name=""/>
                      <p:cNvPicPr/>
                      <p:nvPr/>
                    </p:nvPicPr>
                    <p:blipFill>
                      <a:blip r:embed="rId6"/>
                      <a:stretch>
                        <a:fillRect/>
                      </a:stretch>
                    </p:blipFill>
                    <p:spPr>
                      <a:xfrm>
                        <a:off x="929029" y="3390550"/>
                        <a:ext cx="354496" cy="3840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1979A8A-9256-49A5-B772-37D7303CD747}"/>
              </a:ext>
            </a:extLst>
          </p:cNvPr>
          <p:cNvGraphicFramePr>
            <a:graphicFrameLocks noChangeAspect="1"/>
          </p:cNvGraphicFramePr>
          <p:nvPr>
            <p:extLst>
              <p:ext uri="{D42A27DB-BD31-4B8C-83A1-F6EECF244321}">
                <p14:modId xmlns:p14="http://schemas.microsoft.com/office/powerpoint/2010/main" val="3286557559"/>
              </p:ext>
            </p:extLst>
          </p:nvPr>
        </p:nvGraphicFramePr>
        <p:xfrm>
          <a:off x="955327" y="3799194"/>
          <a:ext cx="498924" cy="534264"/>
        </p:xfrm>
        <a:graphic>
          <a:graphicData uri="http://schemas.openxmlformats.org/presentationml/2006/ole">
            <mc:AlternateContent xmlns:mc="http://schemas.openxmlformats.org/markup-compatibility/2006">
              <mc:Choice xmlns:v="urn:schemas-microsoft-com:vml" Requires="v">
                <p:oleObj spid="_x0000_s4391" name="Equation" r:id="rId7" imgW="164880" imgH="177480" progId="Equation.DSMT4">
                  <p:embed/>
                </p:oleObj>
              </mc:Choice>
              <mc:Fallback>
                <p:oleObj name="Equation" r:id="rId7" imgW="164880" imgH="177480" progId="Equation.DSMT4">
                  <p:embed/>
                  <p:pic>
                    <p:nvPicPr>
                      <p:cNvPr id="0" name=""/>
                      <p:cNvPicPr/>
                      <p:nvPr/>
                    </p:nvPicPr>
                    <p:blipFill>
                      <a:blip r:embed="rId8"/>
                      <a:stretch>
                        <a:fillRect/>
                      </a:stretch>
                    </p:blipFill>
                    <p:spPr>
                      <a:xfrm>
                        <a:off x="955327" y="3799194"/>
                        <a:ext cx="498924" cy="534264"/>
                      </a:xfrm>
                      <a:prstGeom prst="rect">
                        <a:avLst/>
                      </a:prstGeom>
                    </p:spPr>
                  </p:pic>
                </p:oleObj>
              </mc:Fallback>
            </mc:AlternateContent>
          </a:graphicData>
        </a:graphic>
      </p:graphicFrame>
    </p:spTree>
    <p:extLst>
      <p:ext uri="{BB962C8B-B14F-4D97-AF65-F5344CB8AC3E}">
        <p14:creationId xmlns:p14="http://schemas.microsoft.com/office/powerpoint/2010/main" val="19891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2706E508-D16A-4815-A2E6-D1BDED2BCA3D}"/>
              </a:ext>
            </a:extLst>
          </p:cNvPr>
          <p:cNvGraphicFramePr>
            <a:graphicFrameLocks noGrp="1"/>
          </p:cNvGraphicFramePr>
          <p:nvPr>
            <p:extLst>
              <p:ext uri="{D42A27DB-BD31-4B8C-83A1-F6EECF244321}">
                <p14:modId xmlns:p14="http://schemas.microsoft.com/office/powerpoint/2010/main" val="184992034"/>
              </p:ext>
            </p:extLst>
          </p:nvPr>
        </p:nvGraphicFramePr>
        <p:xfrm>
          <a:off x="2070307" y="3220276"/>
          <a:ext cx="7248824" cy="3363593"/>
        </p:xfrm>
        <a:graphic>
          <a:graphicData uri="http://schemas.openxmlformats.org/drawingml/2006/table">
            <a:tbl>
              <a:tblPr firstRow="1" firstCol="1" bandRow="1">
                <a:tableStyleId>{5C22544A-7EE6-4342-B048-85BDC9FD1C3A}</a:tableStyleId>
              </a:tblPr>
              <a:tblGrid>
                <a:gridCol w="805340">
                  <a:extLst>
                    <a:ext uri="{9D8B030D-6E8A-4147-A177-3AD203B41FA5}">
                      <a16:colId xmlns:a16="http://schemas.microsoft.com/office/drawing/2014/main" val="2031047519"/>
                    </a:ext>
                  </a:extLst>
                </a:gridCol>
                <a:gridCol w="805340">
                  <a:extLst>
                    <a:ext uri="{9D8B030D-6E8A-4147-A177-3AD203B41FA5}">
                      <a16:colId xmlns:a16="http://schemas.microsoft.com/office/drawing/2014/main" val="4247763473"/>
                    </a:ext>
                  </a:extLst>
                </a:gridCol>
                <a:gridCol w="805340">
                  <a:extLst>
                    <a:ext uri="{9D8B030D-6E8A-4147-A177-3AD203B41FA5}">
                      <a16:colId xmlns:a16="http://schemas.microsoft.com/office/drawing/2014/main" val="3109345279"/>
                    </a:ext>
                  </a:extLst>
                </a:gridCol>
                <a:gridCol w="805340">
                  <a:extLst>
                    <a:ext uri="{9D8B030D-6E8A-4147-A177-3AD203B41FA5}">
                      <a16:colId xmlns:a16="http://schemas.microsoft.com/office/drawing/2014/main" val="2490414621"/>
                    </a:ext>
                  </a:extLst>
                </a:gridCol>
                <a:gridCol w="805340">
                  <a:extLst>
                    <a:ext uri="{9D8B030D-6E8A-4147-A177-3AD203B41FA5}">
                      <a16:colId xmlns:a16="http://schemas.microsoft.com/office/drawing/2014/main" val="3686267896"/>
                    </a:ext>
                  </a:extLst>
                </a:gridCol>
                <a:gridCol w="805340">
                  <a:extLst>
                    <a:ext uri="{9D8B030D-6E8A-4147-A177-3AD203B41FA5}">
                      <a16:colId xmlns:a16="http://schemas.microsoft.com/office/drawing/2014/main" val="3295938323"/>
                    </a:ext>
                  </a:extLst>
                </a:gridCol>
                <a:gridCol w="805340">
                  <a:extLst>
                    <a:ext uri="{9D8B030D-6E8A-4147-A177-3AD203B41FA5}">
                      <a16:colId xmlns:a16="http://schemas.microsoft.com/office/drawing/2014/main" val="1493013238"/>
                    </a:ext>
                  </a:extLst>
                </a:gridCol>
                <a:gridCol w="805340">
                  <a:extLst>
                    <a:ext uri="{9D8B030D-6E8A-4147-A177-3AD203B41FA5}">
                      <a16:colId xmlns:a16="http://schemas.microsoft.com/office/drawing/2014/main" val="1999152064"/>
                    </a:ext>
                  </a:extLst>
                </a:gridCol>
                <a:gridCol w="806104">
                  <a:extLst>
                    <a:ext uri="{9D8B030D-6E8A-4147-A177-3AD203B41FA5}">
                      <a16:colId xmlns:a16="http://schemas.microsoft.com/office/drawing/2014/main" val="3254869532"/>
                    </a:ext>
                  </a:extLst>
                </a:gridCol>
              </a:tblGrid>
              <a:tr h="631715">
                <a:tc>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IN" sz="1100" dirty="0">
                        <a:effectLst/>
                        <a:latin typeface="Arial" panose="020B060402020202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060316513"/>
                  </a:ext>
                </a:extLst>
              </a:tr>
              <a:tr h="474915">
                <a:tc rowSpan="6">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endParaRPr lang="en-IN" sz="1600" dirty="0">
                        <a:effectLst/>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IN" sz="1600" dirty="0">
                        <a:effectLst/>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IN" sz="1600" dirty="0">
                        <a:effectLst/>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IN" sz="1600" dirty="0">
                        <a:effectLst/>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IN" sz="2400" dirty="0">
                          <a:effectLst/>
                          <a:latin typeface="Arial" panose="020B060402020202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(70.92)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7810149"/>
                  </a:ext>
                </a:extLst>
              </a:tr>
              <a:tr h="427424">
                <a:tc vMerge="1">
                  <a:txBody>
                    <a:bodyPr/>
                    <a:lstStyle/>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0.9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0.240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69.10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4.80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3.03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0.826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44611168"/>
                  </a:ext>
                </a:extLst>
              </a:tr>
              <a:tr h="436921">
                <a:tc vMerge="1">
                  <a:txBody>
                    <a:bodyPr/>
                    <a:lstStyle/>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0.8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0.123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67.26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2.57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2.83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0.814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54314743"/>
                  </a:ext>
                </a:extLst>
              </a:tr>
              <a:tr h="385800">
                <a:tc vMerge="1">
                  <a:txBody>
                    <a:bodyPr/>
                    <a:lstStyle/>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0.0626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61.94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1.52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2.26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0.764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8867907"/>
                  </a:ext>
                </a:extLst>
              </a:tr>
              <a:tr h="512908">
                <a:tc vMerge="1">
                  <a:txBody>
                    <a:bodyPr/>
                    <a:lstStyle/>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0.6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0.4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0.0389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54.31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1.20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1.56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0.667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2474498"/>
                  </a:ext>
                </a:extLst>
              </a:tr>
              <a:tr h="493910">
                <a:tc vMerge="1">
                  <a:txBody>
                    <a:bodyPr/>
                    <a:lstStyle/>
                    <a:p>
                      <a:pPr marL="0" marR="0" algn="just">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0.8</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0.021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42.22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0.961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0.760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a:effectLst/>
                          <a:latin typeface="Arial" panose="020B060402020202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IN" sz="1600" dirty="0">
                          <a:effectLst/>
                          <a:latin typeface="Arial" panose="020B0604020202020204" pitchFamily="34" charset="0"/>
                          <a:cs typeface="Arial" panose="020B0604020202020204" pitchFamily="34" charset="0"/>
                        </a:rPr>
                        <a:t>0.495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39972284"/>
                  </a:ext>
                </a:extLst>
              </a:tr>
            </a:tbl>
          </a:graphicData>
        </a:graphic>
      </p:graphicFrame>
      <p:sp>
        <p:nvSpPr>
          <p:cNvPr id="3" name="Content Placeholder 2">
            <a:extLst>
              <a:ext uri="{FF2B5EF4-FFF2-40B4-BE49-F238E27FC236}">
                <a16:creationId xmlns:a16="http://schemas.microsoft.com/office/drawing/2014/main" id="{3A20AEAE-EE72-4F7E-B169-EE4DD640E205}"/>
              </a:ext>
            </a:extLst>
          </p:cNvPr>
          <p:cNvSpPr>
            <a:spLocks noGrp="1"/>
          </p:cNvSpPr>
          <p:nvPr>
            <p:ph idx="1"/>
          </p:nvPr>
        </p:nvSpPr>
        <p:spPr>
          <a:xfrm>
            <a:off x="838200" y="596348"/>
            <a:ext cx="10515600" cy="5580615"/>
          </a:xfrm>
        </p:spPr>
        <p:txBody>
          <a:bodyPr>
            <a:normAutofit/>
          </a:bodyPr>
          <a:lstStyle/>
          <a:p>
            <a:pPr marL="0" indent="0">
              <a:buNone/>
            </a:pPr>
            <a:r>
              <a:rPr lang="en-US" sz="2400" b="1" dirty="0">
                <a:latin typeface="Arial" panose="020B0604020202020204" pitchFamily="34" charset="0"/>
                <a:cs typeface="Arial" panose="020B0604020202020204" pitchFamily="34" charset="0"/>
              </a:rPr>
              <a:t>4. Attitude Angle</a:t>
            </a:r>
          </a:p>
          <a:p>
            <a:pPr marL="0" indent="0" algn="just">
              <a:lnSpc>
                <a:spcPct val="150000"/>
              </a:lnSpc>
              <a:buNone/>
            </a:pPr>
            <a:r>
              <a:rPr lang="en-US" sz="2200" dirty="0">
                <a:latin typeface="Arial" panose="020B0604020202020204" pitchFamily="34" charset="0"/>
                <a:cs typeface="Arial" panose="020B0604020202020204" pitchFamily="34" charset="0"/>
              </a:rPr>
              <a:t>The angle     shown in Fig. 1 is called the angle of eccentricity or eccentricity ratio. It locates the position of minimum film thickness with respect to the direction of load. The values of     given in Table 1 are in degrees.</a:t>
            </a:r>
          </a:p>
          <a:p>
            <a:pPr marL="0" indent="0">
              <a:lnSpc>
                <a:spcPct val="150000"/>
              </a:lnSpc>
              <a:buNone/>
            </a:pPr>
            <a:r>
              <a:rPr lang="en-US" sz="1800" dirty="0">
                <a:latin typeface="Arial" panose="020B0604020202020204" pitchFamily="34" charset="0"/>
                <a:cs typeface="Arial" panose="020B0604020202020204" pitchFamily="34" charset="0"/>
              </a:rPr>
              <a:t>Table 1: Dimensionless performance parameters for full journal bearing with side flow</a:t>
            </a:r>
          </a:p>
          <a:p>
            <a:pPr marL="0" indent="0">
              <a:lnSpc>
                <a:spcPct val="150000"/>
              </a:lnSpc>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graphicFrame>
        <p:nvGraphicFramePr>
          <p:cNvPr id="4" name="Object 3">
            <a:extLst>
              <a:ext uri="{FF2B5EF4-FFF2-40B4-BE49-F238E27FC236}">
                <a16:creationId xmlns:a16="http://schemas.microsoft.com/office/drawing/2014/main" id="{FA095084-881A-429F-A2E3-EB6F6EA1BC44}"/>
              </a:ext>
            </a:extLst>
          </p:cNvPr>
          <p:cNvGraphicFramePr>
            <a:graphicFrameLocks noChangeAspect="1"/>
          </p:cNvGraphicFramePr>
          <p:nvPr>
            <p:extLst>
              <p:ext uri="{D42A27DB-BD31-4B8C-83A1-F6EECF244321}">
                <p14:modId xmlns:p14="http://schemas.microsoft.com/office/powerpoint/2010/main" val="1054137683"/>
              </p:ext>
            </p:extLst>
          </p:nvPr>
        </p:nvGraphicFramePr>
        <p:xfrm>
          <a:off x="2283322" y="1180940"/>
          <a:ext cx="328546" cy="427227"/>
        </p:xfrm>
        <a:graphic>
          <a:graphicData uri="http://schemas.openxmlformats.org/presentationml/2006/ole">
            <mc:AlternateContent xmlns:mc="http://schemas.openxmlformats.org/markup-compatibility/2006">
              <mc:Choice xmlns:v="urn:schemas-microsoft-com:vml" Requires="v">
                <p:oleObj spid="_x0000_s18448" name="Equation" r:id="rId3" imgW="126720" imgH="203040" progId="Equation.DSMT4">
                  <p:embed/>
                </p:oleObj>
              </mc:Choice>
              <mc:Fallback>
                <p:oleObj name="Equation" r:id="rId3" imgW="126720" imgH="203040" progId="Equation.DSMT4">
                  <p:embed/>
                  <p:pic>
                    <p:nvPicPr>
                      <p:cNvPr id="0" name=""/>
                      <p:cNvPicPr/>
                      <p:nvPr/>
                    </p:nvPicPr>
                    <p:blipFill>
                      <a:blip r:embed="rId4"/>
                      <a:stretch>
                        <a:fillRect/>
                      </a:stretch>
                    </p:blipFill>
                    <p:spPr>
                      <a:xfrm>
                        <a:off x="2283322" y="1180940"/>
                        <a:ext cx="328546" cy="42722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3F41073-9429-49FC-B08A-57111AB1379A}"/>
              </a:ext>
            </a:extLst>
          </p:cNvPr>
          <p:cNvGraphicFramePr>
            <a:graphicFrameLocks noChangeAspect="1"/>
          </p:cNvGraphicFramePr>
          <p:nvPr>
            <p:extLst>
              <p:ext uri="{D42A27DB-BD31-4B8C-83A1-F6EECF244321}">
                <p14:modId xmlns:p14="http://schemas.microsoft.com/office/powerpoint/2010/main" val="161060967"/>
              </p:ext>
            </p:extLst>
          </p:nvPr>
        </p:nvGraphicFramePr>
        <p:xfrm>
          <a:off x="3346726" y="2192682"/>
          <a:ext cx="328613" cy="428625"/>
        </p:xfrm>
        <a:graphic>
          <a:graphicData uri="http://schemas.openxmlformats.org/presentationml/2006/ole">
            <mc:AlternateContent xmlns:mc="http://schemas.openxmlformats.org/markup-compatibility/2006">
              <mc:Choice xmlns:v="urn:schemas-microsoft-com:vml" Requires="v">
                <p:oleObj spid="_x0000_s18449" name="Equation" r:id="rId5" imgW="329248" imgH="428293" progId="Equation.DSMT4">
                  <p:embed/>
                </p:oleObj>
              </mc:Choice>
              <mc:Fallback>
                <p:oleObj name="Equation" r:id="rId5" imgW="329248" imgH="428293" progId="Equation.DSMT4">
                  <p:embed/>
                  <p:pic>
                    <p:nvPicPr>
                      <p:cNvPr id="0" name=""/>
                      <p:cNvPicPr/>
                      <p:nvPr/>
                    </p:nvPicPr>
                    <p:blipFill>
                      <a:blip r:embed="rId6"/>
                      <a:stretch>
                        <a:fillRect/>
                      </a:stretch>
                    </p:blipFill>
                    <p:spPr>
                      <a:xfrm>
                        <a:off x="3346726" y="2192682"/>
                        <a:ext cx="328613" cy="4286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1B401D7-6DE5-4271-86A1-938D054555E4}"/>
              </a:ext>
            </a:extLst>
          </p:cNvPr>
          <p:cNvGraphicFramePr>
            <a:graphicFrameLocks noChangeAspect="1"/>
          </p:cNvGraphicFramePr>
          <p:nvPr>
            <p:extLst>
              <p:ext uri="{D42A27DB-BD31-4B8C-83A1-F6EECF244321}">
                <p14:modId xmlns:p14="http://schemas.microsoft.com/office/powerpoint/2010/main" val="3493817594"/>
              </p:ext>
            </p:extLst>
          </p:nvPr>
        </p:nvGraphicFramePr>
        <p:xfrm>
          <a:off x="2250687" y="3220027"/>
          <a:ext cx="420557" cy="571958"/>
        </p:xfrm>
        <a:graphic>
          <a:graphicData uri="http://schemas.openxmlformats.org/presentationml/2006/ole">
            <mc:AlternateContent xmlns:mc="http://schemas.openxmlformats.org/markup-compatibility/2006">
              <mc:Choice xmlns:v="urn:schemas-microsoft-com:vml" Requires="v">
                <p:oleObj spid="_x0000_s18450" name="Equation" r:id="rId7" imgW="317160" imgH="431640" progId="Equation.DSMT4">
                  <p:embed/>
                </p:oleObj>
              </mc:Choice>
              <mc:Fallback>
                <p:oleObj name="Equation" r:id="rId7" imgW="317160" imgH="431640" progId="Equation.DSMT4">
                  <p:embed/>
                  <p:pic>
                    <p:nvPicPr>
                      <p:cNvPr id="0" name=""/>
                      <p:cNvPicPr/>
                      <p:nvPr/>
                    </p:nvPicPr>
                    <p:blipFill>
                      <a:blip r:embed="rId8"/>
                      <a:stretch>
                        <a:fillRect/>
                      </a:stretch>
                    </p:blipFill>
                    <p:spPr>
                      <a:xfrm>
                        <a:off x="2250687" y="3220027"/>
                        <a:ext cx="420557" cy="57195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8F642FF-B385-4E64-BB3D-37737269DBF3}"/>
              </a:ext>
            </a:extLst>
          </p:cNvPr>
          <p:cNvGraphicFramePr>
            <a:graphicFrameLocks noChangeAspect="1"/>
          </p:cNvGraphicFramePr>
          <p:nvPr>
            <p:extLst>
              <p:ext uri="{D42A27DB-BD31-4B8C-83A1-F6EECF244321}">
                <p14:modId xmlns:p14="http://schemas.microsoft.com/office/powerpoint/2010/main" val="3829364987"/>
              </p:ext>
            </p:extLst>
          </p:nvPr>
        </p:nvGraphicFramePr>
        <p:xfrm>
          <a:off x="3109021" y="3394294"/>
          <a:ext cx="301417" cy="331559"/>
        </p:xfrm>
        <a:graphic>
          <a:graphicData uri="http://schemas.openxmlformats.org/presentationml/2006/ole">
            <mc:AlternateContent xmlns:mc="http://schemas.openxmlformats.org/markup-compatibility/2006">
              <mc:Choice xmlns:v="urn:schemas-microsoft-com:vml" Requires="v">
                <p:oleObj spid="_x0000_s18451" name="Equation" r:id="rId9" imgW="126720" imgH="139680" progId="Equation.DSMT4">
                  <p:embed/>
                </p:oleObj>
              </mc:Choice>
              <mc:Fallback>
                <p:oleObj name="Equation" r:id="rId9" imgW="126720" imgH="139680" progId="Equation.DSMT4">
                  <p:embed/>
                  <p:pic>
                    <p:nvPicPr>
                      <p:cNvPr id="0" name=""/>
                      <p:cNvPicPr/>
                      <p:nvPr/>
                    </p:nvPicPr>
                    <p:blipFill>
                      <a:blip r:embed="rId10"/>
                      <a:stretch>
                        <a:fillRect/>
                      </a:stretch>
                    </p:blipFill>
                    <p:spPr>
                      <a:xfrm>
                        <a:off x="3109021" y="3394294"/>
                        <a:ext cx="301417" cy="33155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95DF02A-D637-46AA-ADD4-DA16316B177F}"/>
              </a:ext>
            </a:extLst>
          </p:cNvPr>
          <p:cNvGraphicFramePr>
            <a:graphicFrameLocks noChangeAspect="1"/>
          </p:cNvGraphicFramePr>
          <p:nvPr>
            <p:extLst>
              <p:ext uri="{D42A27DB-BD31-4B8C-83A1-F6EECF244321}">
                <p14:modId xmlns:p14="http://schemas.microsoft.com/office/powerpoint/2010/main" val="1858475929"/>
              </p:ext>
            </p:extLst>
          </p:nvPr>
        </p:nvGraphicFramePr>
        <p:xfrm>
          <a:off x="3807269" y="3174146"/>
          <a:ext cx="544886" cy="686153"/>
        </p:xfrm>
        <a:graphic>
          <a:graphicData uri="http://schemas.openxmlformats.org/presentationml/2006/ole">
            <mc:AlternateContent xmlns:mc="http://schemas.openxmlformats.org/markup-compatibility/2006">
              <mc:Choice xmlns:v="urn:schemas-microsoft-com:vml" Requires="v">
                <p:oleObj spid="_x0000_s18452" name="Equation" r:id="rId11" imgW="342720" imgH="431640" progId="Equation.DSMT4">
                  <p:embed/>
                </p:oleObj>
              </mc:Choice>
              <mc:Fallback>
                <p:oleObj name="Equation" r:id="rId11" imgW="342720" imgH="431640" progId="Equation.DSMT4">
                  <p:embed/>
                  <p:pic>
                    <p:nvPicPr>
                      <p:cNvPr id="0" name=""/>
                      <p:cNvPicPr/>
                      <p:nvPr/>
                    </p:nvPicPr>
                    <p:blipFill>
                      <a:blip r:embed="rId12"/>
                      <a:stretch>
                        <a:fillRect/>
                      </a:stretch>
                    </p:blipFill>
                    <p:spPr>
                      <a:xfrm>
                        <a:off x="3807269" y="3174146"/>
                        <a:ext cx="544886" cy="68615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4B612C1-AE96-4641-B9A9-E25919AA3528}"/>
              </a:ext>
            </a:extLst>
          </p:cNvPr>
          <p:cNvGraphicFramePr>
            <a:graphicFrameLocks noChangeAspect="1"/>
          </p:cNvGraphicFramePr>
          <p:nvPr>
            <p:extLst>
              <p:ext uri="{D42A27DB-BD31-4B8C-83A1-F6EECF244321}">
                <p14:modId xmlns:p14="http://schemas.microsoft.com/office/powerpoint/2010/main" val="1567847337"/>
              </p:ext>
            </p:extLst>
          </p:nvPr>
        </p:nvGraphicFramePr>
        <p:xfrm>
          <a:off x="4762640" y="3400373"/>
          <a:ext cx="230734" cy="293662"/>
        </p:xfrm>
        <a:graphic>
          <a:graphicData uri="http://schemas.openxmlformats.org/presentationml/2006/ole">
            <mc:AlternateContent xmlns:mc="http://schemas.openxmlformats.org/markup-compatibility/2006">
              <mc:Choice xmlns:v="urn:schemas-microsoft-com:vml" Requires="v">
                <p:oleObj spid="_x0000_s18453" name="Equation" r:id="rId13" imgW="139680" imgH="177480" progId="Equation.DSMT4">
                  <p:embed/>
                </p:oleObj>
              </mc:Choice>
              <mc:Fallback>
                <p:oleObj name="Equation" r:id="rId13" imgW="139680" imgH="177480" progId="Equation.DSMT4">
                  <p:embed/>
                  <p:pic>
                    <p:nvPicPr>
                      <p:cNvPr id="0" name=""/>
                      <p:cNvPicPr/>
                      <p:nvPr/>
                    </p:nvPicPr>
                    <p:blipFill>
                      <a:blip r:embed="rId14"/>
                      <a:stretch>
                        <a:fillRect/>
                      </a:stretch>
                    </p:blipFill>
                    <p:spPr>
                      <a:xfrm>
                        <a:off x="4762640" y="3400373"/>
                        <a:ext cx="230734" cy="293662"/>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3826B469-EB23-413C-BDD1-42741DAD5FBD}"/>
              </a:ext>
            </a:extLst>
          </p:cNvPr>
          <p:cNvGraphicFramePr>
            <a:graphicFrameLocks noChangeAspect="1"/>
          </p:cNvGraphicFramePr>
          <p:nvPr>
            <p:extLst>
              <p:ext uri="{D42A27DB-BD31-4B8C-83A1-F6EECF244321}">
                <p14:modId xmlns:p14="http://schemas.microsoft.com/office/powerpoint/2010/main" val="1320103527"/>
              </p:ext>
            </p:extLst>
          </p:nvPr>
        </p:nvGraphicFramePr>
        <p:xfrm>
          <a:off x="5516766" y="3346554"/>
          <a:ext cx="328613" cy="427037"/>
        </p:xfrm>
        <a:graphic>
          <a:graphicData uri="http://schemas.openxmlformats.org/presentationml/2006/ole">
            <mc:AlternateContent xmlns:mc="http://schemas.openxmlformats.org/markup-compatibility/2006">
              <mc:Choice xmlns:v="urn:schemas-microsoft-com:vml" Requires="v">
                <p:oleObj spid="_x0000_s18454" name="Equation" r:id="rId15" imgW="329248" imgH="426851" progId="Equation.DSMT4">
                  <p:embed/>
                </p:oleObj>
              </mc:Choice>
              <mc:Fallback>
                <p:oleObj name="Equation" r:id="rId15" imgW="329248" imgH="426851" progId="Equation.DSMT4">
                  <p:embed/>
                  <p:pic>
                    <p:nvPicPr>
                      <p:cNvPr id="0" name=""/>
                      <p:cNvPicPr/>
                      <p:nvPr/>
                    </p:nvPicPr>
                    <p:blipFill>
                      <a:blip r:embed="rId16"/>
                      <a:stretch>
                        <a:fillRect/>
                      </a:stretch>
                    </p:blipFill>
                    <p:spPr>
                      <a:xfrm>
                        <a:off x="5516766" y="3346554"/>
                        <a:ext cx="328613" cy="427037"/>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5BB8AF2-6C6F-4C1D-AD77-FB3DEE481991}"/>
              </a:ext>
            </a:extLst>
          </p:cNvPr>
          <p:cNvGraphicFramePr>
            <a:graphicFrameLocks noChangeAspect="1"/>
          </p:cNvGraphicFramePr>
          <p:nvPr>
            <p:extLst>
              <p:ext uri="{D42A27DB-BD31-4B8C-83A1-F6EECF244321}">
                <p14:modId xmlns:p14="http://schemas.microsoft.com/office/powerpoint/2010/main" val="3718901106"/>
              </p:ext>
            </p:extLst>
          </p:nvPr>
        </p:nvGraphicFramePr>
        <p:xfrm>
          <a:off x="6198925" y="3216392"/>
          <a:ext cx="589656" cy="607524"/>
        </p:xfrm>
        <a:graphic>
          <a:graphicData uri="http://schemas.openxmlformats.org/presentationml/2006/ole">
            <mc:AlternateContent xmlns:mc="http://schemas.openxmlformats.org/markup-compatibility/2006">
              <mc:Choice xmlns:v="urn:schemas-microsoft-com:vml" Requires="v">
                <p:oleObj spid="_x0000_s18455" name="Equation" r:id="rId17" imgW="419040" imgH="431640" progId="Equation.DSMT4">
                  <p:embed/>
                </p:oleObj>
              </mc:Choice>
              <mc:Fallback>
                <p:oleObj name="Equation" r:id="rId17" imgW="419040" imgH="431640" progId="Equation.DSMT4">
                  <p:embed/>
                  <p:pic>
                    <p:nvPicPr>
                      <p:cNvPr id="0" name=""/>
                      <p:cNvPicPr/>
                      <p:nvPr/>
                    </p:nvPicPr>
                    <p:blipFill>
                      <a:blip r:embed="rId18"/>
                      <a:stretch>
                        <a:fillRect/>
                      </a:stretch>
                    </p:blipFill>
                    <p:spPr>
                      <a:xfrm>
                        <a:off x="6198925" y="3216392"/>
                        <a:ext cx="589656" cy="60752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2EB6B34-8C5B-46EB-BFE2-387E922950F1}"/>
              </a:ext>
            </a:extLst>
          </p:cNvPr>
          <p:cNvGraphicFramePr>
            <a:graphicFrameLocks noChangeAspect="1"/>
          </p:cNvGraphicFramePr>
          <p:nvPr>
            <p:extLst>
              <p:ext uri="{D42A27DB-BD31-4B8C-83A1-F6EECF244321}">
                <p14:modId xmlns:p14="http://schemas.microsoft.com/office/powerpoint/2010/main" val="1109663102"/>
              </p:ext>
            </p:extLst>
          </p:nvPr>
        </p:nvGraphicFramePr>
        <p:xfrm>
          <a:off x="6984950" y="3213459"/>
          <a:ext cx="658152" cy="607525"/>
        </p:xfrm>
        <a:graphic>
          <a:graphicData uri="http://schemas.openxmlformats.org/presentationml/2006/ole">
            <mc:AlternateContent xmlns:mc="http://schemas.openxmlformats.org/markup-compatibility/2006">
              <mc:Choice xmlns:v="urn:schemas-microsoft-com:vml" Requires="v">
                <p:oleObj spid="_x0000_s18456" name="Equation" r:id="rId19" imgW="495000" imgH="457200" progId="Equation.DSMT4">
                  <p:embed/>
                </p:oleObj>
              </mc:Choice>
              <mc:Fallback>
                <p:oleObj name="Equation" r:id="rId19" imgW="495000" imgH="457200" progId="Equation.DSMT4">
                  <p:embed/>
                  <p:pic>
                    <p:nvPicPr>
                      <p:cNvPr id="0" name=""/>
                      <p:cNvPicPr/>
                      <p:nvPr/>
                    </p:nvPicPr>
                    <p:blipFill>
                      <a:blip r:embed="rId20"/>
                      <a:stretch>
                        <a:fillRect/>
                      </a:stretch>
                    </p:blipFill>
                    <p:spPr>
                      <a:xfrm>
                        <a:off x="6984950" y="3213459"/>
                        <a:ext cx="658152" cy="6075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7320D8E-CC45-47C0-AE01-7D73788A1613}"/>
              </a:ext>
            </a:extLst>
          </p:cNvPr>
          <p:cNvGraphicFramePr>
            <a:graphicFrameLocks noChangeAspect="1"/>
          </p:cNvGraphicFramePr>
          <p:nvPr>
            <p:extLst>
              <p:ext uri="{D42A27DB-BD31-4B8C-83A1-F6EECF244321}">
                <p14:modId xmlns:p14="http://schemas.microsoft.com/office/powerpoint/2010/main" val="825758261"/>
              </p:ext>
            </p:extLst>
          </p:nvPr>
        </p:nvGraphicFramePr>
        <p:xfrm>
          <a:off x="7879347" y="3246531"/>
          <a:ext cx="473223" cy="587449"/>
        </p:xfrm>
        <a:graphic>
          <a:graphicData uri="http://schemas.openxmlformats.org/presentationml/2006/ole">
            <mc:AlternateContent xmlns:mc="http://schemas.openxmlformats.org/markup-compatibility/2006">
              <mc:Choice xmlns:v="urn:schemas-microsoft-com:vml" Requires="v">
                <p:oleObj spid="_x0000_s18457" name="Equation" r:id="rId21" imgW="368280" imgH="457200" progId="Equation.DSMT4">
                  <p:embed/>
                </p:oleObj>
              </mc:Choice>
              <mc:Fallback>
                <p:oleObj name="Equation" r:id="rId21" imgW="368280" imgH="457200" progId="Equation.DSMT4">
                  <p:embed/>
                  <p:pic>
                    <p:nvPicPr>
                      <p:cNvPr id="0" name=""/>
                      <p:cNvPicPr/>
                      <p:nvPr/>
                    </p:nvPicPr>
                    <p:blipFill>
                      <a:blip r:embed="rId22"/>
                      <a:stretch>
                        <a:fillRect/>
                      </a:stretch>
                    </p:blipFill>
                    <p:spPr>
                      <a:xfrm>
                        <a:off x="7879347" y="3246531"/>
                        <a:ext cx="473223" cy="587449"/>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C50EAC2-2793-48FE-A82F-3919270EE2B8}"/>
              </a:ext>
            </a:extLst>
          </p:cNvPr>
          <p:cNvGraphicFramePr>
            <a:graphicFrameLocks noChangeAspect="1"/>
          </p:cNvGraphicFramePr>
          <p:nvPr>
            <p:extLst>
              <p:ext uri="{D42A27DB-BD31-4B8C-83A1-F6EECF244321}">
                <p14:modId xmlns:p14="http://schemas.microsoft.com/office/powerpoint/2010/main" val="836393112"/>
              </p:ext>
            </p:extLst>
          </p:nvPr>
        </p:nvGraphicFramePr>
        <p:xfrm>
          <a:off x="8594586" y="3202146"/>
          <a:ext cx="658153" cy="658153"/>
        </p:xfrm>
        <a:graphic>
          <a:graphicData uri="http://schemas.openxmlformats.org/presentationml/2006/ole">
            <mc:AlternateContent xmlns:mc="http://schemas.openxmlformats.org/markup-compatibility/2006">
              <mc:Choice xmlns:v="urn:schemas-microsoft-com:vml" Requires="v">
                <p:oleObj spid="_x0000_s18458" name="Equation" r:id="rId23" imgW="482400" imgH="482400" progId="Equation.DSMT4">
                  <p:embed/>
                </p:oleObj>
              </mc:Choice>
              <mc:Fallback>
                <p:oleObj name="Equation" r:id="rId23" imgW="482400" imgH="482400" progId="Equation.DSMT4">
                  <p:embed/>
                  <p:pic>
                    <p:nvPicPr>
                      <p:cNvPr id="0" name=""/>
                      <p:cNvPicPr/>
                      <p:nvPr/>
                    </p:nvPicPr>
                    <p:blipFill>
                      <a:blip r:embed="rId24"/>
                      <a:stretch>
                        <a:fillRect/>
                      </a:stretch>
                    </p:blipFill>
                    <p:spPr>
                      <a:xfrm>
                        <a:off x="8594586" y="3202146"/>
                        <a:ext cx="658153" cy="658153"/>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B871A7EB-07CC-4561-91B7-8C3F60D868A8}"/>
              </a:ext>
            </a:extLst>
          </p:cNvPr>
          <p:cNvGraphicFramePr>
            <a:graphicFrameLocks noChangeAspect="1"/>
          </p:cNvGraphicFramePr>
          <p:nvPr>
            <p:extLst>
              <p:ext uri="{D42A27DB-BD31-4B8C-83A1-F6EECF244321}">
                <p14:modId xmlns:p14="http://schemas.microsoft.com/office/powerpoint/2010/main" val="719007874"/>
              </p:ext>
            </p:extLst>
          </p:nvPr>
        </p:nvGraphicFramePr>
        <p:xfrm>
          <a:off x="7169253" y="3887798"/>
          <a:ext cx="288754" cy="288754"/>
        </p:xfrm>
        <a:graphic>
          <a:graphicData uri="http://schemas.openxmlformats.org/presentationml/2006/ole">
            <mc:AlternateContent xmlns:mc="http://schemas.openxmlformats.org/markup-compatibility/2006">
              <mc:Choice xmlns:v="urn:schemas-microsoft-com:vml" Requires="v">
                <p:oleObj spid="_x0000_s18459" name="Equation" r:id="rId25" imgW="139700" imgH="139700" progId="Equation.DSMT4">
                  <p:embed/>
                </p:oleObj>
              </mc:Choice>
              <mc:Fallback>
                <p:oleObj name="Equation" r:id="rId25" imgW="139700" imgH="139700"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69253" y="3887798"/>
                        <a:ext cx="288754" cy="288754"/>
                      </a:xfrm>
                      <a:prstGeom prst="rect">
                        <a:avLst/>
                      </a:prstGeom>
                      <a:noFill/>
                    </p:spPr>
                  </p:pic>
                </p:oleObj>
              </mc:Fallback>
            </mc:AlternateContent>
          </a:graphicData>
        </a:graphic>
      </p:graphicFrame>
    </p:spTree>
    <p:extLst>
      <p:ext uri="{BB962C8B-B14F-4D97-AF65-F5344CB8AC3E}">
        <p14:creationId xmlns:p14="http://schemas.microsoft.com/office/powerpoint/2010/main" val="273357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TotalTime>
  <Words>2174</Words>
  <Application>Microsoft Office PowerPoint</Application>
  <PresentationFormat>Widescreen</PresentationFormat>
  <Paragraphs>572</Paragraphs>
  <Slides>27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7" baseType="lpstr">
      <vt:lpstr>Arial</vt:lpstr>
      <vt:lpstr>Arial Black</vt:lpstr>
      <vt:lpstr>Calibri</vt:lpstr>
      <vt:lpstr>Calibri Light</vt:lpstr>
      <vt:lpstr>Cambria Math</vt:lpstr>
      <vt:lpstr>Symbol</vt:lpstr>
      <vt:lpstr>Vrinda</vt:lpstr>
      <vt:lpstr>Office Theme</vt:lpstr>
      <vt:lpstr>Equation</vt:lpstr>
      <vt:lpstr>MathType 7.0 Equation</vt:lpstr>
      <vt:lpstr>ME322: Machine Design</vt:lpstr>
      <vt:lpstr>Reynolds Equation</vt:lpstr>
      <vt:lpstr>PowerPoint Presentation</vt:lpstr>
      <vt:lpstr>PowerPoint Presentation</vt:lpstr>
      <vt:lpstr>Raimondi and Boyd method</vt:lpstr>
      <vt:lpstr>PowerPoint Presentation</vt:lpstr>
      <vt:lpstr>PowerPoint Presentation</vt:lpstr>
      <vt:lpstr>PowerPoint Presentation</vt:lpstr>
      <vt:lpstr>PowerPoint Presentation</vt:lpstr>
      <vt:lpstr>Table 1: Continued…</vt:lpstr>
      <vt:lpstr>Table 1: Continued…</vt:lpstr>
      <vt:lpstr>Table 1: Continued…</vt:lpstr>
      <vt:lpstr>PowerPoint Presentation</vt:lpstr>
      <vt:lpstr>PowerPoint Presentation</vt:lpstr>
      <vt:lpstr>PowerPoint Presentation</vt:lpstr>
      <vt:lpstr>PowerPoint Presentation</vt:lpstr>
      <vt:lpstr>PowerPoint Presentation</vt:lpstr>
      <vt:lpstr>PowerPoint Presentation</vt:lpstr>
      <vt:lpstr>Bearing Design-Selection of parameters</vt:lpstr>
      <vt:lpstr>PowerPoint Presentation</vt:lpstr>
      <vt:lpstr>PowerPoint Presentation</vt:lpstr>
      <vt:lpstr>PowerPoint Presentation</vt:lpstr>
      <vt:lpstr>PowerPoint Presentation</vt:lpstr>
      <vt:lpstr>PowerPoint Presentation</vt:lpstr>
      <vt:lpstr>PowerPoint Presentation</vt:lpstr>
      <vt:lpstr>Design Criteria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ME322: Machine Design</dc:title>
  <dc:creator>user1</dc:creator>
  <cp:lastModifiedBy>SYED NAYAB RASOOL</cp:lastModifiedBy>
  <cp:revision>112</cp:revision>
  <dcterms:created xsi:type="dcterms:W3CDTF">2021-02-17T07:20:13Z</dcterms:created>
  <dcterms:modified xsi:type="dcterms:W3CDTF">2022-02-10T15:02:45Z</dcterms:modified>
</cp:coreProperties>
</file>