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6" r:id="rId2"/>
    <p:sldId id="256" r:id="rId3"/>
    <p:sldId id="266" r:id="rId4"/>
    <p:sldId id="257" r:id="rId5"/>
    <p:sldId id="258" r:id="rId6"/>
    <p:sldId id="259" r:id="rId7"/>
    <p:sldId id="267" r:id="rId8"/>
    <p:sldId id="260" r:id="rId9"/>
    <p:sldId id="261" r:id="rId10"/>
    <p:sldId id="268" r:id="rId11"/>
    <p:sldId id="269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83E2F-D0F0-42C1-95EE-70B148235964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9FA41-E080-4216-A2C8-34672613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01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8BB6F-16F9-4F88-B13E-C059D11916AE}" type="slidenum">
              <a:rPr lang="en-US"/>
              <a:pPr/>
              <a:t>12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05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8444-F144-4879-9FCB-2EEEE409839D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3B41-A735-4F4E-BF1C-DCBDF119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0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3D1A-6C91-4FDE-A542-2E7865A22664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3B41-A735-4F4E-BF1C-DCBDF119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52BFD-207B-47F6-9C1E-FFBF892BA8C6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3B41-A735-4F4E-BF1C-DCBDF119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1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4920-B861-42AD-85A6-55E00187B8B3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3B41-A735-4F4E-BF1C-DCBDF119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1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7FD3-7264-475F-9886-810BF13A6CDB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3B41-A735-4F4E-BF1C-DCBDF119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8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8F678-B58C-42D3-ADA8-F6258DB096F1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3B41-A735-4F4E-BF1C-DCBDF119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5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CB0B-E3EB-4718-AADF-BF1FBE7AD51F}" type="datetime1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3B41-A735-4F4E-BF1C-DCBDF119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2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2372-DB6C-48C0-A405-A4AA416460C5}" type="datetime1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3B41-A735-4F4E-BF1C-DCBDF119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3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804D-0FC1-4163-8573-D6C874208F18}" type="datetime1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3B41-A735-4F4E-BF1C-DCBDF119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0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1E088-23F6-4EF7-AB7F-DD815384C922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3B41-A735-4F4E-BF1C-DCBDF119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4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A735-DB3F-448C-9854-024AA4E5FFB0}" type="datetime1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3B41-A735-4F4E-BF1C-DCBDF119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86263-6685-4AB8-9A1A-5E5F0A826510}" type="datetime1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13B41-A735-4F4E-BF1C-DCBDF119B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3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Break-Even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3B41-A735-4F4E-BF1C-DCBDF119B6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381000" y="152400"/>
            <a:ext cx="861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3200" dirty="0">
                <a:solidFill>
                  <a:srgbClr val="174174"/>
                </a:solidFill>
                <a:latin typeface="Verdana" pitchFamily="34" charset="0"/>
              </a:rPr>
              <a:t>Break-Even </a:t>
            </a:r>
            <a:r>
              <a:rPr lang="en-GB" sz="3200" dirty="0" smtClean="0">
                <a:solidFill>
                  <a:srgbClr val="174174"/>
                </a:solidFill>
                <a:latin typeface="Verdana" pitchFamily="34" charset="0"/>
              </a:rPr>
              <a:t>Analysis</a:t>
            </a:r>
          </a:p>
          <a:p>
            <a:pPr algn="ctr"/>
            <a:endParaRPr lang="en-GB" sz="1000" dirty="0" smtClean="0">
              <a:solidFill>
                <a:srgbClr val="174174"/>
              </a:solidFill>
              <a:latin typeface="Verdana" pitchFamily="34" charset="0"/>
            </a:endParaRPr>
          </a:p>
          <a:p>
            <a:r>
              <a:rPr lang="en-GB" sz="2600" dirty="0" smtClean="0">
                <a:solidFill>
                  <a:srgbClr val="C00000"/>
                </a:solidFill>
                <a:latin typeface="Verdana" pitchFamily="34" charset="0"/>
              </a:rPr>
              <a:t>Example 1: Make or buy decision</a:t>
            </a:r>
            <a:endParaRPr lang="en-GB" sz="2600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1" y="1524000"/>
            <a:ext cx="44196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Purchase price = </a:t>
            </a:r>
            <a:r>
              <a:rPr lang="en-US" sz="2400" dirty="0" err="1" smtClean="0"/>
              <a:t>Rs</a:t>
            </a:r>
            <a:r>
              <a:rPr lang="en-US" sz="2400" dirty="0" smtClean="0"/>
              <a:t>. 200 per piece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1511300"/>
            <a:ext cx="3886200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u="sng" dirty="0" smtClean="0"/>
              <a:t>Manufacturing costs</a:t>
            </a:r>
          </a:p>
          <a:p>
            <a:pPr algn="ctr"/>
            <a:r>
              <a:rPr lang="en-US" sz="2400" dirty="0" smtClean="0"/>
              <a:t>FC=</a:t>
            </a:r>
            <a:r>
              <a:rPr lang="en-US" sz="2400" dirty="0" err="1"/>
              <a:t>R</a:t>
            </a:r>
            <a:r>
              <a:rPr lang="en-US" sz="2400" dirty="0" err="1" smtClean="0"/>
              <a:t>s</a:t>
            </a:r>
            <a:r>
              <a:rPr lang="en-US" sz="2400" dirty="0" smtClean="0"/>
              <a:t>. 5,00,000</a:t>
            </a:r>
          </a:p>
          <a:p>
            <a:pPr algn="ctr"/>
            <a:r>
              <a:rPr lang="en-US" sz="2400" dirty="0" smtClean="0"/>
              <a:t>VC=150 per piece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-686713" y="4407933"/>
            <a:ext cx="2971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0800000">
            <a:off x="799187" y="5893833"/>
            <a:ext cx="198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1103987" y="5893833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484987" y="5893833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865987" y="5893833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2627987" y="5893833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722987" y="2922033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722987" y="3303033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722987" y="3684033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722987" y="4065033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722987" y="4446033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722987" y="4827033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722987" y="5208033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722987" y="5589033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99187" y="2514600"/>
            <a:ext cx="2248813" cy="3379233"/>
          </a:xfrm>
          <a:prstGeom prst="line">
            <a:avLst/>
          </a:prstGeom>
          <a:ln w="57150">
            <a:solidFill>
              <a:srgbClr val="AD1F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800100" y="3048000"/>
            <a:ext cx="2894687" cy="11694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91"/>
          <p:cNvSpPr txBox="1">
            <a:spLocks noChangeArrowheads="1"/>
          </p:cNvSpPr>
          <p:nvPr/>
        </p:nvSpPr>
        <p:spPr bwMode="auto">
          <a:xfrm>
            <a:off x="3048000" y="2514600"/>
            <a:ext cx="76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000" dirty="0" err="1" smtClean="0"/>
              <a:t>TC</a:t>
            </a:r>
            <a:r>
              <a:rPr lang="en-US" sz="2000" baseline="-18000" dirty="0" err="1" smtClean="0"/>
              <a:t>buy</a:t>
            </a:r>
            <a:endParaRPr lang="en-US" sz="2000" baseline="-18000" dirty="0"/>
          </a:p>
        </p:txBody>
      </p:sp>
      <p:sp>
        <p:nvSpPr>
          <p:cNvPr id="24" name="TextBox 92"/>
          <p:cNvSpPr txBox="1">
            <a:spLocks noChangeArrowheads="1"/>
          </p:cNvSpPr>
          <p:nvPr/>
        </p:nvSpPr>
        <p:spPr bwMode="auto">
          <a:xfrm>
            <a:off x="3352800" y="3153730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000" dirty="0" err="1" smtClean="0"/>
              <a:t>TC</a:t>
            </a:r>
            <a:r>
              <a:rPr lang="en-US" sz="2000" baseline="-18000" dirty="0" err="1" smtClean="0"/>
              <a:t>make</a:t>
            </a:r>
            <a:endParaRPr lang="en-US" sz="2000" baseline="-18000" dirty="0"/>
          </a:p>
        </p:txBody>
      </p:sp>
      <p:sp>
        <p:nvSpPr>
          <p:cNvPr id="25" name="TextBox 97"/>
          <p:cNvSpPr txBox="1">
            <a:spLocks noChangeArrowheads="1"/>
          </p:cNvSpPr>
          <p:nvPr/>
        </p:nvSpPr>
        <p:spPr bwMode="auto">
          <a:xfrm>
            <a:off x="304800" y="3789894"/>
            <a:ext cx="492443" cy="123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270"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000" dirty="0" smtClean="0"/>
              <a:t>Cost</a:t>
            </a:r>
            <a:endParaRPr lang="en-US" sz="2000" dirty="0"/>
          </a:p>
        </p:txBody>
      </p:sp>
      <p:cxnSp>
        <p:nvCxnSpPr>
          <p:cNvPr id="26" name="Straight Connector 25"/>
          <p:cNvCxnSpPr/>
          <p:nvPr/>
        </p:nvCxnSpPr>
        <p:spPr>
          <a:xfrm rot="5400000" flipH="1" flipV="1">
            <a:off x="736600" y="4255533"/>
            <a:ext cx="3276600" cy="0"/>
          </a:xfrm>
          <a:prstGeom prst="line">
            <a:avLst/>
          </a:prstGeom>
          <a:ln w="19050">
            <a:solidFill>
              <a:srgbClr val="6699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2246987" y="5893833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90"/>
          <p:cNvSpPr txBox="1">
            <a:spLocks noChangeArrowheads="1"/>
          </p:cNvSpPr>
          <p:nvPr/>
        </p:nvSpPr>
        <p:spPr bwMode="auto">
          <a:xfrm>
            <a:off x="1676400" y="5638800"/>
            <a:ext cx="2133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000" dirty="0" smtClean="0"/>
              <a:t>                      Q=10,000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105400" y="3048000"/>
            <a:ext cx="37338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BEQ=FC/(p-v) =5,00,000/(200-150)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=10,000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3B41-A735-4F4E-BF1C-DCBDF119B6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23" grpId="0"/>
      <p:bldP spid="24" grpId="0"/>
      <p:bldP spid="25" grpId="0"/>
      <p:bldP spid="28" grpId="0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sz="3200" dirty="0">
                <a:solidFill>
                  <a:srgbClr val="174174"/>
                </a:solidFill>
                <a:latin typeface="Verdana" pitchFamily="34" charset="0"/>
              </a:rPr>
              <a:t>Break-Even </a:t>
            </a:r>
            <a:r>
              <a:rPr lang="en-GB" sz="3200" dirty="0" smtClean="0">
                <a:solidFill>
                  <a:srgbClr val="174174"/>
                </a:solidFill>
                <a:latin typeface="Verdana" pitchFamily="34" charset="0"/>
              </a:rPr>
              <a:t>Analysis</a:t>
            </a:r>
          </a:p>
          <a:p>
            <a:pPr algn="ctr"/>
            <a:endParaRPr lang="en-GB" sz="1000" dirty="0" smtClean="0">
              <a:solidFill>
                <a:srgbClr val="174174"/>
              </a:solidFill>
              <a:latin typeface="Verdana" pitchFamily="34" charset="0"/>
            </a:endParaRPr>
          </a:p>
          <a:p>
            <a:r>
              <a:rPr lang="en-GB" sz="2600" dirty="0" smtClean="0">
                <a:solidFill>
                  <a:srgbClr val="C00000"/>
                </a:solidFill>
                <a:latin typeface="Verdana" pitchFamily="34" charset="0"/>
              </a:rPr>
              <a:t>Example 2: Comparing two production methods</a:t>
            </a:r>
            <a:endParaRPr lang="en-GB" sz="2600" dirty="0">
              <a:solidFill>
                <a:srgbClr val="C00000"/>
              </a:solidFill>
              <a:latin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9093" y="1371600"/>
            <a:ext cx="868250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</a:t>
            </a:r>
            <a:r>
              <a:rPr lang="en-US" sz="2400" dirty="0" err="1" smtClean="0"/>
              <a:t>owsaw</a:t>
            </a:r>
            <a:r>
              <a:rPr lang="en-US" sz="2400" dirty="0" smtClean="0"/>
              <a:t> or chainsaw to cut trees</a:t>
            </a:r>
            <a:endParaRPr lang="en-US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2057400"/>
            <a:ext cx="5638800" cy="4419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 smtClean="0">
                <a:solidFill>
                  <a:srgbClr val="C00000"/>
                </a:solidFill>
              </a:rPr>
              <a:t>Bowsaw</a:t>
            </a:r>
            <a:endParaRPr lang="en-US" sz="2200" dirty="0" smtClean="0">
              <a:solidFill>
                <a:srgbClr val="C00000"/>
              </a:solidFill>
            </a:endParaRPr>
          </a:p>
          <a:p>
            <a:pPr lvl="1"/>
            <a:r>
              <a:rPr lang="en-US" sz="2200" dirty="0" smtClean="0"/>
              <a:t>Fixed cost is $5.00</a:t>
            </a:r>
          </a:p>
          <a:p>
            <a:pPr lvl="1"/>
            <a:r>
              <a:rPr lang="en-US" sz="2200" dirty="0" smtClean="0"/>
              <a:t>Variable cost is $0.40 per </a:t>
            </a:r>
          </a:p>
          <a:p>
            <a:r>
              <a:rPr lang="en-US" sz="2200" dirty="0" smtClean="0">
                <a:solidFill>
                  <a:srgbClr val="C00000"/>
                </a:solidFill>
              </a:rPr>
              <a:t>Chainsaw</a:t>
            </a:r>
          </a:p>
          <a:p>
            <a:pPr lvl="1">
              <a:buFontTx/>
              <a:buChar char="•"/>
            </a:pPr>
            <a:r>
              <a:rPr lang="en-US" sz="2200" dirty="0" smtClean="0"/>
              <a:t>Fixed cost is $305</a:t>
            </a:r>
          </a:p>
          <a:p>
            <a:pPr lvl="1">
              <a:buFontTx/>
              <a:buChar char="•"/>
            </a:pPr>
            <a:r>
              <a:rPr lang="en-US" sz="2200" dirty="0" smtClean="0"/>
              <a:t>Variable cost is $0.10 per tree</a:t>
            </a:r>
          </a:p>
          <a:p>
            <a:endParaRPr lang="en-US" sz="24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  <a:p>
            <a:pPr>
              <a:buFontTx/>
              <a:buNone/>
            </a:pPr>
            <a:r>
              <a:rPr lang="en-US" sz="2400" dirty="0" smtClean="0"/>
              <a:t>	Q</a:t>
            </a:r>
            <a:r>
              <a:rPr lang="en-US" sz="2400" baseline="-25000" dirty="0" smtClean="0"/>
              <a:t>(break-even)</a:t>
            </a:r>
            <a:r>
              <a:rPr lang="en-US" sz="2400" dirty="0" smtClean="0"/>
              <a:t> = (305 - 5)/(0.40 - 0.10)</a:t>
            </a:r>
          </a:p>
          <a:p>
            <a:pPr>
              <a:buFontTx/>
              <a:buNone/>
            </a:pPr>
            <a:r>
              <a:rPr lang="en-US" sz="2400" dirty="0" smtClean="0"/>
              <a:t>                      = 300/0.30 = 1,000 trees</a:t>
            </a:r>
          </a:p>
          <a:p>
            <a:pPr lvl="1">
              <a:buFontTx/>
              <a:buNone/>
            </a:pPr>
            <a:endParaRPr lang="en-US" sz="2400" dirty="0" smtClean="0"/>
          </a:p>
          <a:p>
            <a:pPr lvl="1">
              <a:buFontTx/>
              <a:buNone/>
            </a:pPr>
            <a:endParaRPr lang="en-US" sz="2000" dirty="0"/>
          </a:p>
        </p:txBody>
      </p:sp>
      <p:pic>
        <p:nvPicPr>
          <p:cNvPr id="5" name="Picture 8" descr="bows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1929246"/>
            <a:ext cx="1270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new3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1884796"/>
            <a:ext cx="2430463" cy="95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/>
          <p:nvPr/>
        </p:nvCxnSpPr>
        <p:spPr>
          <a:xfrm rot="5400000">
            <a:off x="4952087" y="4736980"/>
            <a:ext cx="2971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6437987" y="6222880"/>
            <a:ext cx="198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6742787" y="622288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7123787" y="622288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7504787" y="622288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8266787" y="622288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>
            <a:off x="6361787" y="325108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6361787" y="363208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6361787" y="401308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6361787" y="439408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6361787" y="477508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6361787" y="515608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10800000">
            <a:off x="6361787" y="553708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10800000">
            <a:off x="6361787" y="591808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456580" y="3758046"/>
            <a:ext cx="1315820" cy="1981201"/>
          </a:xfrm>
          <a:prstGeom prst="line">
            <a:avLst/>
          </a:prstGeom>
          <a:ln w="57150">
            <a:solidFill>
              <a:srgbClr val="AD1F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438900" y="4139046"/>
            <a:ext cx="2247900" cy="9144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91"/>
          <p:cNvSpPr txBox="1">
            <a:spLocks noChangeArrowheads="1"/>
          </p:cNvSpPr>
          <p:nvPr/>
        </p:nvSpPr>
        <p:spPr bwMode="auto">
          <a:xfrm>
            <a:off x="7199987" y="3251080"/>
            <a:ext cx="10296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000" dirty="0" err="1" smtClean="0"/>
              <a:t>TC</a:t>
            </a:r>
            <a:r>
              <a:rPr lang="en-US" sz="2000" baseline="-18000" dirty="0" err="1" smtClean="0"/>
              <a:t>Bowsaw</a:t>
            </a:r>
            <a:endParaRPr lang="en-US" sz="2000" baseline="-18000" dirty="0"/>
          </a:p>
        </p:txBody>
      </p:sp>
      <p:sp>
        <p:nvSpPr>
          <p:cNvPr id="47" name="TextBox 92"/>
          <p:cNvSpPr txBox="1">
            <a:spLocks noChangeArrowheads="1"/>
          </p:cNvSpPr>
          <p:nvPr/>
        </p:nvSpPr>
        <p:spPr bwMode="auto">
          <a:xfrm>
            <a:off x="7866737" y="4153798"/>
            <a:ext cx="121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000" dirty="0" err="1" smtClean="0"/>
              <a:t>TC</a:t>
            </a:r>
            <a:r>
              <a:rPr lang="en-US" sz="2000" baseline="-18000" dirty="0" err="1" smtClean="0"/>
              <a:t>Chainsaw</a:t>
            </a:r>
            <a:endParaRPr lang="en-US" sz="2000" baseline="-18000" dirty="0"/>
          </a:p>
        </p:txBody>
      </p:sp>
      <p:sp>
        <p:nvSpPr>
          <p:cNvPr id="48" name="TextBox 97"/>
          <p:cNvSpPr txBox="1">
            <a:spLocks noChangeArrowheads="1"/>
          </p:cNvSpPr>
          <p:nvPr/>
        </p:nvSpPr>
        <p:spPr bwMode="auto">
          <a:xfrm>
            <a:off x="5778500" y="4267200"/>
            <a:ext cx="492443" cy="123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270"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000" dirty="0" smtClean="0"/>
              <a:t>Cost</a:t>
            </a:r>
            <a:endParaRPr lang="en-US" sz="2000" dirty="0"/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7089091" y="4025780"/>
            <a:ext cx="12699" cy="2464834"/>
          </a:xfrm>
          <a:prstGeom prst="line">
            <a:avLst/>
          </a:prstGeom>
          <a:ln w="19050">
            <a:solidFill>
              <a:srgbClr val="6699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7885787" y="622288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90"/>
          <p:cNvSpPr txBox="1">
            <a:spLocks noChangeArrowheads="1"/>
          </p:cNvSpPr>
          <p:nvPr/>
        </p:nvSpPr>
        <p:spPr bwMode="auto">
          <a:xfrm>
            <a:off x="7467600" y="6229290"/>
            <a:ext cx="76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000" dirty="0" smtClean="0"/>
              <a:t>   Q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3B41-A735-4F4E-BF1C-DCBDF119B6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0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/>
      <p:bldP spid="47" grpId="0"/>
      <p:bldP spid="48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Breakeven Analysis</a:t>
            </a:r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endParaRPr lang="en-US" sz="3200" b="1">
              <a:solidFill>
                <a:srgbClr val="003399"/>
              </a:solidFill>
              <a:latin typeface="Arial" charset="0"/>
            </a:endParaRP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600075" y="903288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/>
              <a:t>	Assumptions:  (1) Price varies with demand; (2) We have fixed costs; (3) We have constant variable cost. </a:t>
            </a:r>
          </a:p>
        </p:txBody>
      </p:sp>
      <p:sp>
        <p:nvSpPr>
          <p:cNvPr id="145413" name="Line 5"/>
          <p:cNvSpPr>
            <a:spLocks noChangeShapeType="1"/>
          </p:cNvSpPr>
          <p:nvPr/>
        </p:nvSpPr>
        <p:spPr bwMode="auto">
          <a:xfrm>
            <a:off x="2159000" y="2011363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4" name="Line 6"/>
          <p:cNvSpPr>
            <a:spLocks noChangeShapeType="1"/>
          </p:cNvSpPr>
          <p:nvPr/>
        </p:nvSpPr>
        <p:spPr bwMode="auto">
          <a:xfrm>
            <a:off x="2159000" y="4830763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6" name="Line 8"/>
          <p:cNvSpPr>
            <a:spLocks noChangeShapeType="1"/>
          </p:cNvSpPr>
          <p:nvPr/>
        </p:nvSpPr>
        <p:spPr bwMode="auto">
          <a:xfrm flipV="1">
            <a:off x="2159000" y="2392363"/>
            <a:ext cx="3657600" cy="1905000"/>
          </a:xfrm>
          <a:prstGeom prst="line">
            <a:avLst/>
          </a:prstGeom>
          <a:noFill/>
          <a:ln w="28575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21" name="Arc 13"/>
          <p:cNvSpPr>
            <a:spLocks/>
          </p:cNvSpPr>
          <p:nvPr/>
        </p:nvSpPr>
        <p:spPr bwMode="auto">
          <a:xfrm flipH="1">
            <a:off x="2159000" y="2620963"/>
            <a:ext cx="3505200" cy="2209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>
            <a:off x="3530600" y="3078163"/>
            <a:ext cx="0" cy="4572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>
            <a:off x="3530600" y="3611563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24" name="Text Box 16"/>
          <p:cNvSpPr txBox="1">
            <a:spLocks noChangeArrowheads="1"/>
          </p:cNvSpPr>
          <p:nvPr/>
        </p:nvSpPr>
        <p:spPr bwMode="auto">
          <a:xfrm>
            <a:off x="3810000" y="2100691"/>
            <a:ext cx="942822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smtClean="0"/>
              <a:t>Maximum</a:t>
            </a:r>
            <a:endParaRPr lang="en-US" sz="1400" b="1" dirty="0"/>
          </a:p>
          <a:p>
            <a:pPr eaLnBrk="0" hangingPunct="0">
              <a:spcBef>
                <a:spcPct val="20000"/>
              </a:spcBef>
            </a:pPr>
            <a:r>
              <a:rPr lang="en-US" sz="1400" b="1" dirty="0"/>
              <a:t> </a:t>
            </a:r>
            <a:r>
              <a:rPr lang="en-US" sz="1400" b="1" dirty="0" smtClean="0"/>
              <a:t>Profit</a:t>
            </a:r>
            <a:endParaRPr lang="en-US" sz="1400" b="1" dirty="0"/>
          </a:p>
        </p:txBody>
      </p:sp>
      <p:sp>
        <p:nvSpPr>
          <p:cNvPr id="145425" name="Line 17"/>
          <p:cNvSpPr>
            <a:spLocks noChangeShapeType="1"/>
          </p:cNvSpPr>
          <p:nvPr/>
        </p:nvSpPr>
        <p:spPr bwMode="auto">
          <a:xfrm flipH="1">
            <a:off x="3530600" y="2665511"/>
            <a:ext cx="552450" cy="6412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26" name="Line 18"/>
          <p:cNvSpPr>
            <a:spLocks noChangeShapeType="1"/>
          </p:cNvSpPr>
          <p:nvPr/>
        </p:nvSpPr>
        <p:spPr bwMode="auto">
          <a:xfrm>
            <a:off x="5359400" y="2620963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5324475" y="3687763"/>
            <a:ext cx="1024896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/>
              <a:t>Break-even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b="1" dirty="0"/>
              <a:t> </a:t>
            </a:r>
            <a:r>
              <a:rPr lang="en-US" sz="1400" b="1" dirty="0" smtClean="0"/>
              <a:t>Point</a:t>
            </a:r>
            <a:endParaRPr lang="en-US" sz="1400" b="1" dirty="0"/>
          </a:p>
        </p:txBody>
      </p:sp>
      <p:sp>
        <p:nvSpPr>
          <p:cNvPr id="145428" name="Line 20"/>
          <p:cNvSpPr>
            <a:spLocks noChangeShapeType="1"/>
          </p:cNvSpPr>
          <p:nvPr/>
        </p:nvSpPr>
        <p:spPr bwMode="auto">
          <a:xfrm flipH="1">
            <a:off x="5435600" y="422116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29" name="Text Box 21"/>
          <p:cNvSpPr txBox="1">
            <a:spLocks noChangeArrowheads="1"/>
          </p:cNvSpPr>
          <p:nvPr/>
        </p:nvSpPr>
        <p:spPr bwMode="auto">
          <a:xfrm>
            <a:off x="711200" y="3535363"/>
            <a:ext cx="1024896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/>
              <a:t>Break-even</a:t>
            </a:r>
          </a:p>
          <a:p>
            <a:pPr eaLnBrk="0" hangingPunct="0">
              <a:spcBef>
                <a:spcPct val="20000"/>
              </a:spcBef>
            </a:pPr>
            <a:r>
              <a:rPr lang="en-US" sz="1400" b="1" dirty="0"/>
              <a:t> </a:t>
            </a:r>
            <a:r>
              <a:rPr lang="en-US" sz="1400" b="1" dirty="0" smtClean="0"/>
              <a:t>Point</a:t>
            </a:r>
            <a:endParaRPr lang="en-US" sz="1400" b="1" dirty="0"/>
          </a:p>
        </p:txBody>
      </p:sp>
      <p:sp>
        <p:nvSpPr>
          <p:cNvPr id="145430" name="Line 22"/>
          <p:cNvSpPr>
            <a:spLocks noChangeShapeType="1"/>
          </p:cNvSpPr>
          <p:nvPr/>
        </p:nvSpPr>
        <p:spPr bwMode="auto">
          <a:xfrm>
            <a:off x="1473200" y="3916363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31" name="Line 23"/>
          <p:cNvSpPr>
            <a:spLocks noChangeShapeType="1"/>
          </p:cNvSpPr>
          <p:nvPr/>
        </p:nvSpPr>
        <p:spPr bwMode="auto">
          <a:xfrm flipV="1">
            <a:off x="2159000" y="2925763"/>
            <a:ext cx="3657600" cy="19050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32" name="Text Box 24"/>
          <p:cNvSpPr txBox="1">
            <a:spLocks noChangeArrowheads="1"/>
          </p:cNvSpPr>
          <p:nvPr/>
        </p:nvSpPr>
        <p:spPr bwMode="auto">
          <a:xfrm>
            <a:off x="5902325" y="2159000"/>
            <a:ext cx="10434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TC= </a:t>
            </a:r>
            <a:r>
              <a:rPr lang="en-US" sz="1400" dirty="0">
                <a:solidFill>
                  <a:srgbClr val="FF0000"/>
                </a:solidFill>
              </a:rPr>
              <a:t>FC + </a:t>
            </a:r>
            <a:r>
              <a:rPr lang="en-US" sz="1400" dirty="0" err="1">
                <a:solidFill>
                  <a:srgbClr val="FF0000"/>
                </a:solidFill>
              </a:rPr>
              <a:t>vQ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5433" name="Text Box 25"/>
          <p:cNvSpPr txBox="1">
            <a:spLocks noChangeArrowheads="1"/>
          </p:cNvSpPr>
          <p:nvPr/>
        </p:nvSpPr>
        <p:spPr bwMode="auto">
          <a:xfrm>
            <a:off x="3018540" y="2511623"/>
            <a:ext cx="7152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</a:rPr>
              <a:t>TR= </a:t>
            </a:r>
            <a:r>
              <a:rPr lang="en-US" sz="1400" dirty="0" err="1">
                <a:solidFill>
                  <a:srgbClr val="008000"/>
                </a:solidFill>
              </a:rPr>
              <a:t>pQ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145434" name="Line 26"/>
          <p:cNvSpPr>
            <a:spLocks noChangeShapeType="1"/>
          </p:cNvSpPr>
          <p:nvPr/>
        </p:nvSpPr>
        <p:spPr bwMode="auto">
          <a:xfrm>
            <a:off x="2159000" y="4281488"/>
            <a:ext cx="417988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45435" name="Text Box 27"/>
          <p:cNvSpPr txBox="1">
            <a:spLocks noChangeArrowheads="1"/>
          </p:cNvSpPr>
          <p:nvPr/>
        </p:nvSpPr>
        <p:spPr bwMode="auto">
          <a:xfrm>
            <a:off x="6473825" y="4102100"/>
            <a:ext cx="1271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Fixed Cost: FC</a:t>
            </a:r>
          </a:p>
        </p:txBody>
      </p:sp>
      <p:sp>
        <p:nvSpPr>
          <p:cNvPr id="145438" name="Text Box 30"/>
          <p:cNvSpPr txBox="1">
            <a:spLocks noChangeArrowheads="1"/>
          </p:cNvSpPr>
          <p:nvPr/>
        </p:nvSpPr>
        <p:spPr bwMode="auto">
          <a:xfrm>
            <a:off x="1892300" y="1863725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/>
              <a:t>$</a:t>
            </a:r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2292350" y="42433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3B41-A735-4F4E-BF1C-DCBDF119B6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1"/>
            <a:ext cx="8610600" cy="68579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Break-Even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838200"/>
            <a:ext cx="8534400" cy="58674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What </a:t>
            </a:r>
            <a:r>
              <a:rPr lang="en-US" sz="2400" dirty="0">
                <a:solidFill>
                  <a:schemeClr val="tx1"/>
                </a:solidFill>
              </a:rPr>
              <a:t>is break even </a:t>
            </a:r>
            <a:r>
              <a:rPr lang="en-US" sz="2400" dirty="0" smtClean="0">
                <a:solidFill>
                  <a:schemeClr val="tx1"/>
                </a:solidFill>
              </a:rPr>
              <a:t>analysis ?</a:t>
            </a: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A break-even analysis relates </a:t>
            </a:r>
            <a:r>
              <a:rPr lang="en-US" sz="2400" b="1" dirty="0" smtClean="0">
                <a:solidFill>
                  <a:srgbClr val="0070C0"/>
                </a:solidFill>
              </a:rPr>
              <a:t>fixed cost, variable cost, and revenue to the quantity of units produced</a:t>
            </a:r>
            <a:r>
              <a:rPr lang="en-US" sz="2400" dirty="0" smtClean="0">
                <a:solidFill>
                  <a:srgbClr val="0070C0"/>
                </a:solidFill>
              </a:rPr>
              <a:t>. Relationships are conveniently displayed on graphs to assist communication among decision makers.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Study of interrelationships among a firm’s sales, costs, and operating profit at various levels of output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Break-even analysis examines the cost tradeoffs associated with demand volume.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A breakeven analysis is used to determine how much sales volume your business needs to start making a profit. The breakeven analysis is especially useful when you are developing a pricing strategy, either as part of a marketing plan or a business plan.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3B41-A735-4F4E-BF1C-DCBDF119B6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1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1"/>
            <a:ext cx="8610600" cy="68579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Break-Even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838200"/>
            <a:ext cx="8686800" cy="5867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VARIABLE COSTS (VC): </a:t>
            </a:r>
            <a:r>
              <a:rPr lang="en-US" sz="2400" dirty="0">
                <a:solidFill>
                  <a:schemeClr val="tx1"/>
                </a:solidFill>
              </a:rPr>
              <a:t>variable costs change when activity changes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Example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: your </a:t>
            </a:r>
            <a:r>
              <a:rPr lang="en-US" sz="2400" dirty="0">
                <a:solidFill>
                  <a:schemeClr val="tx1"/>
                </a:solidFill>
              </a:rPr>
              <a:t>telephone bill is based on how many minutes you talk.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Variable </a:t>
            </a:r>
            <a:r>
              <a:rPr lang="en-US" sz="2400" dirty="0">
                <a:solidFill>
                  <a:schemeClr val="tx1"/>
                </a:solidFill>
              </a:rPr>
              <a:t>costs per unit do not change as activity increases. The </a:t>
            </a:r>
            <a:r>
              <a:rPr lang="en-US" sz="2400" dirty="0" smtClean="0">
                <a:solidFill>
                  <a:schemeClr val="tx1"/>
                </a:solidFill>
              </a:rPr>
              <a:t>cost/ </a:t>
            </a:r>
            <a:r>
              <a:rPr lang="en-US" sz="2400" dirty="0">
                <a:solidFill>
                  <a:schemeClr val="tx1"/>
                </a:solidFill>
              </a:rPr>
              <a:t>minute talked is constant. For example, </a:t>
            </a:r>
            <a:r>
              <a:rPr lang="en-US" sz="2400" dirty="0" err="1" smtClean="0">
                <a:solidFill>
                  <a:schemeClr val="tx1"/>
                </a:solidFill>
              </a:rPr>
              <a:t>Rs</a:t>
            </a:r>
            <a:r>
              <a:rPr lang="en-US" sz="2400" dirty="0" smtClean="0">
                <a:solidFill>
                  <a:schemeClr val="tx1"/>
                </a:solidFill>
              </a:rPr>
              <a:t>. 1 </a:t>
            </a:r>
            <a:r>
              <a:rPr lang="en-US" sz="2400" dirty="0">
                <a:solidFill>
                  <a:schemeClr val="tx1"/>
                </a:solidFill>
              </a:rPr>
              <a:t>per minute.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Materials cost, </a:t>
            </a:r>
            <a:r>
              <a:rPr lang="en-US" sz="2400" dirty="0" err="1">
                <a:solidFill>
                  <a:schemeClr val="tx1"/>
                </a:solidFill>
              </a:rPr>
              <a:t>labour</a:t>
            </a:r>
            <a:r>
              <a:rPr lang="en-US" sz="2400" dirty="0">
                <a:solidFill>
                  <a:schemeClr val="tx1"/>
                </a:solidFill>
              </a:rPr>
              <a:t> cost </a:t>
            </a:r>
            <a:r>
              <a:rPr lang="en-US" sz="2400" i="1" dirty="0" err="1">
                <a:solidFill>
                  <a:schemeClr val="tx1"/>
                </a:solidFill>
              </a:rPr>
              <a:t>i.e</a:t>
            </a:r>
            <a:r>
              <a:rPr lang="en-US" sz="2400" dirty="0">
                <a:solidFill>
                  <a:schemeClr val="tx1"/>
                </a:solidFill>
              </a:rPr>
              <a:t>, Manufacturing </a:t>
            </a:r>
            <a:r>
              <a:rPr lang="en-US" sz="2400" dirty="0" err="1" smtClean="0">
                <a:solidFill>
                  <a:schemeClr val="tx1"/>
                </a:solidFill>
              </a:rPr>
              <a:t>labour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tx1"/>
                </a:solidFill>
              </a:rPr>
              <a:t>Assembly </a:t>
            </a:r>
            <a:r>
              <a:rPr lang="en-US" sz="2400" dirty="0" err="1" smtClean="0">
                <a:solidFill>
                  <a:schemeClr val="tx1"/>
                </a:solidFill>
              </a:rPr>
              <a:t>labour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tx1"/>
                </a:solidFill>
              </a:rPr>
              <a:t>Packing </a:t>
            </a:r>
            <a:r>
              <a:rPr lang="en-US" sz="2400" dirty="0" err="1" smtClean="0">
                <a:solidFill>
                  <a:schemeClr val="tx1"/>
                </a:solidFill>
              </a:rPr>
              <a:t>labour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tx1"/>
                </a:solidFill>
              </a:rPr>
              <a:t>Shipping cost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FIXED COSTS (FC)</a:t>
            </a:r>
            <a:r>
              <a:rPr lang="en-US" sz="2400" dirty="0" smtClean="0">
                <a:solidFill>
                  <a:schemeClr val="tx1"/>
                </a:solidFill>
              </a:rPr>
              <a:t>: Fixed costs remain unchanged when activity changes. e.g., cost of equipment, Overhead </a:t>
            </a:r>
            <a:r>
              <a:rPr lang="en-US" sz="2400" dirty="0" err="1" smtClean="0">
                <a:solidFill>
                  <a:schemeClr val="tx1"/>
                </a:solidFill>
              </a:rPr>
              <a:t>labour</a:t>
            </a:r>
            <a:r>
              <a:rPr lang="en-US" sz="2400" dirty="0" smtClean="0">
                <a:solidFill>
                  <a:schemeClr val="tx1"/>
                </a:solidFill>
              </a:rPr>
              <a:t>, Utilities, Plant operation.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rgbClr val="C00000"/>
                </a:solidFill>
              </a:rPr>
              <a:t>Total cost = Fixed costs + Variable costs</a:t>
            </a:r>
          </a:p>
          <a:p>
            <a:pPr algn="just"/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3B41-A735-4F4E-BF1C-DCBDF119B6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2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Break-Even Analysis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1066800" y="1905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12725" y="1385888"/>
            <a:ext cx="1706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Costs/Revenue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066800" y="5638800"/>
            <a:ext cx="624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918325" y="5729288"/>
            <a:ext cx="1493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Output/Sales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7391400" y="1600200"/>
            <a:ext cx="1524000" cy="131445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/>
              <a:t>Initially a firm will incur fixed costs, these do not depend on output or sales.</a:t>
            </a: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066800" y="4724400"/>
            <a:ext cx="6172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7299325" y="4460875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FC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7124700" y="1438275"/>
            <a:ext cx="1676400" cy="180340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/>
              <a:t>As output is generated, the firm will incur variable costs – these vary directly with the amount produced</a:t>
            </a:r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 flipV="1">
            <a:off x="1066800" y="1981200"/>
            <a:ext cx="5486400" cy="3657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6477000" y="17526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VC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7239000" y="1352550"/>
            <a:ext cx="1828800" cy="173990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/>
              <a:t>The total costs therefore (assuming accurate forecasts!) is the sum of FC+VC</a:t>
            </a:r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 flipV="1">
            <a:off x="1066800" y="1752600"/>
            <a:ext cx="4419600" cy="297180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5470525" y="14890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TC</a:t>
            </a:r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7239000" y="1206500"/>
            <a:ext cx="1752600" cy="204787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/>
              <a:t>Total revenue is determined by the price charged and the quantity sold – again this will be determined by expected forecast sales initially.</a:t>
            </a:r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 flipV="1">
            <a:off x="1066800" y="1752600"/>
            <a:ext cx="1828800" cy="3886200"/>
          </a:xfrm>
          <a:prstGeom prst="line">
            <a:avLst/>
          </a:prstGeom>
          <a:noFill/>
          <a:ln w="38100">
            <a:solidFill>
              <a:srgbClr val="0099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2879725" y="14890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TR</a:t>
            </a:r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 flipV="1">
            <a:off x="1143000" y="1600200"/>
            <a:ext cx="2895600" cy="4038600"/>
          </a:xfrm>
          <a:prstGeom prst="line">
            <a:avLst/>
          </a:prstGeom>
          <a:noFill/>
          <a:ln w="38100">
            <a:solidFill>
              <a:srgbClr val="0099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 flipV="1">
            <a:off x="1066800" y="1524000"/>
            <a:ext cx="4495800" cy="4114800"/>
          </a:xfrm>
          <a:prstGeom prst="line">
            <a:avLst/>
          </a:prstGeom>
          <a:noFill/>
          <a:ln w="38100">
            <a:solidFill>
              <a:srgbClr val="0099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 flipV="1">
            <a:off x="1066800" y="1524000"/>
            <a:ext cx="3962400" cy="4114800"/>
          </a:xfrm>
          <a:prstGeom prst="line">
            <a:avLst/>
          </a:prstGeom>
          <a:noFill/>
          <a:ln w="38100">
            <a:solidFill>
              <a:srgbClr val="0099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7239000" y="1554162"/>
            <a:ext cx="1752600" cy="131127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The lower the price, the less steep the total revenue curve.</a:t>
            </a:r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 flipV="1">
            <a:off x="1066800" y="1752600"/>
            <a:ext cx="3200400" cy="3886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191000" y="1447800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TR</a:t>
            </a:r>
          </a:p>
        </p:txBody>
      </p:sp>
      <p:sp>
        <p:nvSpPr>
          <p:cNvPr id="2074" name="Line 26"/>
          <p:cNvSpPr>
            <a:spLocks noChangeShapeType="1"/>
          </p:cNvSpPr>
          <p:nvPr/>
        </p:nvSpPr>
        <p:spPr bwMode="auto">
          <a:xfrm>
            <a:off x="2743200" y="35814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2514600" y="56388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Q1</a:t>
            </a:r>
          </a:p>
        </p:txBody>
      </p:sp>
      <p:sp>
        <p:nvSpPr>
          <p:cNvPr id="2076" name="Text Box 28"/>
          <p:cNvSpPr txBox="1">
            <a:spLocks noChangeArrowheads="1"/>
          </p:cNvSpPr>
          <p:nvPr/>
        </p:nvSpPr>
        <p:spPr bwMode="auto">
          <a:xfrm>
            <a:off x="7124700" y="1203325"/>
            <a:ext cx="1981200" cy="229235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/>
              <a:t>The Break-even point occurs where total revenue equals total costs – the firm, in this example would have to sell Q1 to generate sufficient revenue to cover its costs.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33800" y="5851009"/>
            <a:ext cx="74374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Q1 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38128" y="5762626"/>
            <a:ext cx="159107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TR=TC</a:t>
            </a:r>
          </a:p>
          <a:p>
            <a:r>
              <a:rPr lang="en-US" dirty="0" smtClean="0"/>
              <a:t>pQ1=FC+vQ1  </a:t>
            </a:r>
          </a:p>
          <a:p>
            <a:r>
              <a:rPr lang="en-US" dirty="0" smtClean="0"/>
              <a:t>Q1=FC/(p-v)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3B41-A735-4F4E-BF1C-DCBDF119B6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nimBg="1" autoUpdateAnimBg="0"/>
      <p:bldP spid="2056" grpId="0" animBg="1"/>
      <p:bldP spid="2057" grpId="0" autoUpdateAnimBg="0"/>
      <p:bldP spid="2058" grpId="0" animBg="1" autoUpdateAnimBg="0"/>
      <p:bldP spid="2059" grpId="0" animBg="1"/>
      <p:bldP spid="2060" grpId="0" autoUpdateAnimBg="0"/>
      <p:bldP spid="2061" grpId="0" animBg="1" autoUpdateAnimBg="0"/>
      <p:bldP spid="2063" grpId="0" animBg="1"/>
      <p:bldP spid="2064" grpId="0" autoUpdateAnimBg="0"/>
      <p:bldP spid="2065" grpId="0" animBg="1" autoUpdateAnimBg="0"/>
      <p:bldP spid="2066" grpId="0" animBg="1"/>
      <p:bldP spid="2067" grpId="0" autoUpdateAnimBg="0"/>
      <p:bldP spid="2068" grpId="0" animBg="1"/>
      <p:bldP spid="2069" grpId="0" animBg="1"/>
      <p:bldP spid="2070" grpId="0" animBg="1"/>
      <p:bldP spid="2071" grpId="0" animBg="1" autoUpdateAnimBg="0"/>
      <p:bldP spid="2072" grpId="0" animBg="1"/>
      <p:bldP spid="2073" grpId="0" autoUpdateAnimBg="0"/>
      <p:bldP spid="2074" grpId="0" animBg="1"/>
      <p:bldP spid="2075" grpId="0" autoUpdateAnimBg="0"/>
      <p:bldP spid="2076" grpId="0" animBg="1" autoUpdateAnimBg="0"/>
      <p:bldP spid="3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3200" dirty="0">
                <a:solidFill>
                  <a:srgbClr val="174174"/>
                </a:solidFill>
                <a:latin typeface="Verdana" pitchFamily="34" charset="0"/>
              </a:rPr>
              <a:t>Break-Even Analysis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066800" y="1905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212725" y="1385888"/>
            <a:ext cx="1706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Costs/Revenue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1066800" y="5638800"/>
            <a:ext cx="624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6918325" y="5729288"/>
            <a:ext cx="1493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Output/Sales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1066800" y="4724400"/>
            <a:ext cx="6172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299325" y="4460875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FC</a:t>
            </a: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 flipV="1">
            <a:off x="1066800" y="1981200"/>
            <a:ext cx="5486400" cy="3657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auto">
          <a:xfrm>
            <a:off x="6477000" y="17526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VC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 flipV="1">
            <a:off x="1066800" y="1752600"/>
            <a:ext cx="4419600" cy="297180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5470525" y="14890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TC</a:t>
            </a:r>
          </a:p>
        </p:txBody>
      </p:sp>
      <p:sp>
        <p:nvSpPr>
          <p:cNvPr id="1048" name="Line 24"/>
          <p:cNvSpPr>
            <a:spLocks noChangeShapeType="1"/>
          </p:cNvSpPr>
          <p:nvPr/>
        </p:nvSpPr>
        <p:spPr bwMode="auto">
          <a:xfrm flipV="1">
            <a:off x="1066800" y="1752600"/>
            <a:ext cx="3200400" cy="3886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4191000" y="1570038"/>
            <a:ext cx="12202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400" dirty="0"/>
              <a:t>TR (p = </a:t>
            </a:r>
            <a:r>
              <a:rPr lang="en-GB" sz="1400" dirty="0" err="1" smtClean="0"/>
              <a:t>Rs</a:t>
            </a:r>
            <a:r>
              <a:rPr lang="en-GB" sz="1400" dirty="0" smtClean="0"/>
              <a:t>. 20)</a:t>
            </a:r>
            <a:endParaRPr lang="en-GB" sz="1400" dirty="0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2743200" y="35814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1" name="Text Box 27"/>
          <p:cNvSpPr txBox="1">
            <a:spLocks noChangeArrowheads="1"/>
          </p:cNvSpPr>
          <p:nvPr/>
        </p:nvSpPr>
        <p:spPr bwMode="auto">
          <a:xfrm>
            <a:off x="2514600" y="56388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Q1</a:t>
            </a:r>
          </a:p>
        </p:txBody>
      </p:sp>
      <p:sp>
        <p:nvSpPr>
          <p:cNvPr id="1053" name="Text Box 29"/>
          <p:cNvSpPr txBox="1">
            <a:spLocks noChangeArrowheads="1"/>
          </p:cNvSpPr>
          <p:nvPr/>
        </p:nvSpPr>
        <p:spPr bwMode="auto">
          <a:xfrm>
            <a:off x="7315200" y="1447800"/>
            <a:ext cx="1524000" cy="203132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If the firm chose to set price higher than </a:t>
            </a:r>
            <a:r>
              <a:rPr lang="en-GB" sz="1400" dirty="0" err="1" smtClean="0"/>
              <a:t>Rs</a:t>
            </a:r>
            <a:r>
              <a:rPr lang="en-GB" sz="1400" dirty="0" smtClean="0"/>
              <a:t>. 20 </a:t>
            </a:r>
            <a:r>
              <a:rPr lang="en-GB" sz="1400" dirty="0"/>
              <a:t>(say </a:t>
            </a:r>
            <a:r>
              <a:rPr lang="en-GB" sz="1400" dirty="0" smtClean="0"/>
              <a:t>Rs.30) </a:t>
            </a:r>
            <a:r>
              <a:rPr lang="en-GB" sz="1400" dirty="0"/>
              <a:t>the TR curve would be steeper – they would not have to sell as many units to break even</a:t>
            </a:r>
          </a:p>
        </p:txBody>
      </p:sp>
      <p:sp>
        <p:nvSpPr>
          <p:cNvPr id="1054" name="Line 30"/>
          <p:cNvSpPr>
            <a:spLocks noChangeShapeType="1"/>
          </p:cNvSpPr>
          <p:nvPr/>
        </p:nvSpPr>
        <p:spPr bwMode="auto">
          <a:xfrm flipV="1">
            <a:off x="1066800" y="1828800"/>
            <a:ext cx="1371600" cy="3810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2362200" y="1524000"/>
            <a:ext cx="14654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800" dirty="0"/>
              <a:t>TR (p = </a:t>
            </a:r>
            <a:r>
              <a:rPr lang="en-GB" sz="1800" dirty="0" smtClean="0"/>
              <a:t>Rs.30)</a:t>
            </a:r>
            <a:endParaRPr lang="en-GB" sz="1800" dirty="0"/>
          </a:p>
        </p:txBody>
      </p:sp>
      <p:sp>
        <p:nvSpPr>
          <p:cNvPr id="1056" name="Line 32"/>
          <p:cNvSpPr>
            <a:spLocks noChangeShapeType="1"/>
          </p:cNvSpPr>
          <p:nvPr/>
        </p:nvSpPr>
        <p:spPr bwMode="auto">
          <a:xfrm>
            <a:off x="1524000" y="44196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7" name="Text Box 33"/>
          <p:cNvSpPr txBox="1">
            <a:spLocks noChangeArrowheads="1"/>
          </p:cNvSpPr>
          <p:nvPr/>
        </p:nvSpPr>
        <p:spPr bwMode="auto">
          <a:xfrm>
            <a:off x="1295400" y="563880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800"/>
              <a:t>Q2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3B41-A735-4F4E-BF1C-DCBDF119B6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1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" grpId="0" animBg="1" autoUpdateAnimBg="0"/>
      <p:bldP spid="1054" grpId="0" animBg="1"/>
      <p:bldP spid="1055" grpId="0" autoUpdateAnimBg="0"/>
      <p:bldP spid="1056" grpId="0" animBg="1"/>
      <p:bldP spid="105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1066800" y="1905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12725" y="1385888"/>
            <a:ext cx="1706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Costs/Revenue</a:t>
            </a: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1066800" y="5638800"/>
            <a:ext cx="624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918325" y="5729288"/>
            <a:ext cx="1493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Output/Sales</a:t>
            </a: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1066800" y="4724400"/>
            <a:ext cx="6172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7299325" y="4460875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FC</a:t>
            </a:r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V="1">
            <a:off x="1066800" y="1981200"/>
            <a:ext cx="5486400" cy="3657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6477000" y="17526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VC</a:t>
            </a:r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V="1">
            <a:off x="1066800" y="1524000"/>
            <a:ext cx="4800600" cy="312420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5638800" y="1600200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TC</a:t>
            </a:r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 flipV="1">
            <a:off x="1066800" y="1752600"/>
            <a:ext cx="3200400" cy="38862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auto">
          <a:xfrm>
            <a:off x="3124200" y="1600200"/>
            <a:ext cx="12202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400" dirty="0"/>
              <a:t>TR (p = </a:t>
            </a:r>
            <a:r>
              <a:rPr lang="en-GB" sz="1400" dirty="0" err="1" smtClean="0"/>
              <a:t>Rs</a:t>
            </a:r>
            <a:r>
              <a:rPr lang="en-GB" sz="1400" dirty="0" smtClean="0"/>
              <a:t>. 20)</a:t>
            </a:r>
            <a:endParaRPr lang="en-GB" sz="1400" dirty="0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2743200" y="35814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2514600" y="56388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Q1</a:t>
            </a: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7315200" y="1447800"/>
            <a:ext cx="1524000" cy="138499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If the firm chose to set prices lower (say </a:t>
            </a:r>
            <a:r>
              <a:rPr lang="en-GB" sz="1400" dirty="0" smtClean="0"/>
              <a:t>Rs.10) </a:t>
            </a:r>
            <a:r>
              <a:rPr lang="en-GB" sz="1400" dirty="0"/>
              <a:t>it would need to sell more units before covering its costs</a:t>
            </a:r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 flipV="1">
            <a:off x="1066800" y="1524000"/>
            <a:ext cx="4419600" cy="41148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4" name="Text Box 24"/>
          <p:cNvSpPr txBox="1">
            <a:spLocks noChangeArrowheads="1"/>
          </p:cNvSpPr>
          <p:nvPr/>
        </p:nvSpPr>
        <p:spPr bwMode="auto">
          <a:xfrm>
            <a:off x="4953000" y="1219200"/>
            <a:ext cx="1518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800" dirty="0"/>
              <a:t>TR (p = </a:t>
            </a:r>
            <a:r>
              <a:rPr lang="en-GB" sz="1800" dirty="0" err="1" smtClean="0"/>
              <a:t>Rs</a:t>
            </a:r>
            <a:r>
              <a:rPr lang="en-GB" sz="1800" dirty="0" smtClean="0"/>
              <a:t>. 10)</a:t>
            </a:r>
            <a:endParaRPr lang="en-GB" sz="1800" dirty="0"/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>
            <a:off x="4648200" y="2362200"/>
            <a:ext cx="0" cy="3276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Text Box 26"/>
          <p:cNvSpPr txBox="1">
            <a:spLocks noChangeArrowheads="1"/>
          </p:cNvSpPr>
          <p:nvPr/>
        </p:nvSpPr>
        <p:spPr bwMode="auto">
          <a:xfrm>
            <a:off x="4419600" y="5688013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Q3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3200" dirty="0">
                <a:solidFill>
                  <a:srgbClr val="174174"/>
                </a:solidFill>
                <a:latin typeface="Verdana" pitchFamily="34" charset="0"/>
              </a:rPr>
              <a:t>Break-Even Analysis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3B41-A735-4F4E-BF1C-DCBDF119B6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1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 animBg="1" autoUpdateAnimBg="0"/>
      <p:bldP spid="5143" grpId="0" animBg="1"/>
      <p:bldP spid="5144" grpId="0" autoUpdateAnimBg="0"/>
      <p:bldP spid="5145" grpId="0" animBg="1"/>
      <p:bldP spid="514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1066800" y="1905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12725" y="1385888"/>
            <a:ext cx="1706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Costs/Revenue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1066800" y="5638800"/>
            <a:ext cx="624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918325" y="5729288"/>
            <a:ext cx="1493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Output/Sales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1066800" y="4724400"/>
            <a:ext cx="6172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7299325" y="4460875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FC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 flipV="1">
            <a:off x="1066800" y="1981200"/>
            <a:ext cx="5486400" cy="3657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6477000" y="17526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VC</a:t>
            </a:r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V="1">
            <a:off x="1066800" y="1524000"/>
            <a:ext cx="4800600" cy="312420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5867400" y="1295400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TC</a:t>
            </a:r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 flipV="1">
            <a:off x="1066800" y="1447800"/>
            <a:ext cx="3657600" cy="419100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4724400" y="1295400"/>
            <a:ext cx="12202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400" dirty="0"/>
              <a:t>TR (p = </a:t>
            </a:r>
            <a:r>
              <a:rPr lang="en-GB" sz="1400" dirty="0" err="1" smtClean="0"/>
              <a:t>Rs</a:t>
            </a:r>
            <a:r>
              <a:rPr lang="en-GB" sz="1400" dirty="0" smtClean="0"/>
              <a:t>. 20)</a:t>
            </a:r>
            <a:endParaRPr lang="en-GB" sz="1400" dirty="0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3048000" y="3352800"/>
            <a:ext cx="0" cy="2286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2819400" y="56388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Q1</a:t>
            </a:r>
          </a:p>
        </p:txBody>
      </p:sp>
      <p:sp>
        <p:nvSpPr>
          <p:cNvPr id="6179" name="Line 35"/>
          <p:cNvSpPr>
            <a:spLocks noChangeShapeType="1"/>
          </p:cNvSpPr>
          <p:nvPr/>
        </p:nvSpPr>
        <p:spPr bwMode="auto">
          <a:xfrm>
            <a:off x="630238" y="4586288"/>
            <a:ext cx="10350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252413" y="4157663"/>
            <a:ext cx="760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Loss</a:t>
            </a:r>
          </a:p>
        </p:txBody>
      </p:sp>
      <p:sp>
        <p:nvSpPr>
          <p:cNvPr id="6181" name="Line 37"/>
          <p:cNvSpPr>
            <a:spLocks noChangeShapeType="1"/>
          </p:cNvSpPr>
          <p:nvPr/>
        </p:nvSpPr>
        <p:spPr bwMode="auto">
          <a:xfrm flipH="1" flipV="1">
            <a:off x="4257675" y="2262188"/>
            <a:ext cx="1211263" cy="15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5184775" y="186372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Profit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3200" dirty="0">
                <a:solidFill>
                  <a:srgbClr val="174174"/>
                </a:solidFill>
                <a:latin typeface="Verdana" pitchFamily="34" charset="0"/>
              </a:rPr>
              <a:t>Break-Even Analysis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3B41-A735-4F4E-BF1C-DCBDF119B6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3200" dirty="0">
                <a:solidFill>
                  <a:srgbClr val="174174"/>
                </a:solidFill>
                <a:latin typeface="Verdana" pitchFamily="34" charset="0"/>
              </a:rPr>
              <a:t>Break-Even Analysis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25" y="914400"/>
            <a:ext cx="8680875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3B41-A735-4F4E-BF1C-DCBDF119B6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2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1066800" y="1905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12725" y="1385888"/>
            <a:ext cx="1706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Costs/Revenue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1066800" y="5638800"/>
            <a:ext cx="624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918325" y="5729288"/>
            <a:ext cx="1493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Output/Sales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1066800" y="4724400"/>
            <a:ext cx="6172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299325" y="4460875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FC</a:t>
            </a: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V="1">
            <a:off x="1066800" y="1981200"/>
            <a:ext cx="5486400" cy="3657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6477000" y="17526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VC</a:t>
            </a:r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1066800" y="1524000"/>
            <a:ext cx="4800600" cy="312420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5908675" y="1255713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TC</a:t>
            </a: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V="1">
            <a:off x="1066800" y="1527175"/>
            <a:ext cx="3665538" cy="4111625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4278313" y="1285875"/>
            <a:ext cx="12202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400" dirty="0"/>
              <a:t>TR (p = </a:t>
            </a:r>
            <a:r>
              <a:rPr lang="en-GB" sz="1400" dirty="0" err="1" smtClean="0"/>
              <a:t>Rs</a:t>
            </a:r>
            <a:r>
              <a:rPr lang="en-GB" sz="1400" dirty="0" smtClean="0"/>
              <a:t>. 20)</a:t>
            </a:r>
            <a:endParaRPr lang="en-GB" sz="1400" dirty="0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3208338" y="3251200"/>
            <a:ext cx="0" cy="23558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2979738" y="5608638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Q1</a:t>
            </a:r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4376738" y="1919288"/>
            <a:ext cx="0" cy="371633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4181475" y="564515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Q2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7389813" y="1919288"/>
            <a:ext cx="1470025" cy="100647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Assume current sales at Q2</a:t>
            </a:r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3194050" y="5172075"/>
            <a:ext cx="1198563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lg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 flipH="1">
            <a:off x="3806825" y="4287838"/>
            <a:ext cx="1184275" cy="763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4989513" y="3962400"/>
            <a:ext cx="226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Margin of Safety</a:t>
            </a:r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7280276" y="1385888"/>
            <a:ext cx="1589087" cy="278130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b="1" dirty="0"/>
              <a:t>Margin of safety</a:t>
            </a:r>
            <a:r>
              <a:rPr lang="en-GB" sz="1600" dirty="0"/>
              <a:t> shows how far sales can fall before losses made. If Q1 = 1000 and Q2 = 1800, sales could fall by 800 units before a loss would be made</a:t>
            </a:r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 flipV="1">
            <a:off x="1055688" y="1558925"/>
            <a:ext cx="1955800" cy="4068763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2546350" y="1247775"/>
            <a:ext cx="15183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800" dirty="0"/>
              <a:t>TR (p = </a:t>
            </a:r>
            <a:r>
              <a:rPr lang="en-GB" sz="1800" dirty="0" err="1" smtClean="0"/>
              <a:t>Rs</a:t>
            </a:r>
            <a:r>
              <a:rPr lang="en-GB" sz="1800" dirty="0" smtClean="0"/>
              <a:t>. 30)</a:t>
            </a:r>
            <a:endParaRPr lang="en-GB" sz="1800" dirty="0"/>
          </a:p>
        </p:txBody>
      </p:sp>
      <p:sp>
        <p:nvSpPr>
          <p:cNvPr id="7200" name="Line 32"/>
          <p:cNvSpPr>
            <a:spLocks noChangeShapeType="1"/>
          </p:cNvSpPr>
          <p:nvPr/>
        </p:nvSpPr>
        <p:spPr bwMode="auto">
          <a:xfrm>
            <a:off x="1738313" y="4197350"/>
            <a:ext cx="0" cy="14382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1541463" y="5614988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/>
              <a:t>Q3</a:t>
            </a:r>
          </a:p>
        </p:txBody>
      </p:sp>
      <p:sp>
        <p:nvSpPr>
          <p:cNvPr id="7202" name="Line 34"/>
          <p:cNvSpPr>
            <a:spLocks noChangeShapeType="1"/>
          </p:cNvSpPr>
          <p:nvPr/>
        </p:nvSpPr>
        <p:spPr bwMode="auto">
          <a:xfrm flipH="1">
            <a:off x="1752600" y="5365750"/>
            <a:ext cx="26543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lg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6931025" y="1376363"/>
            <a:ext cx="1649413" cy="253047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A higher price would lower the break even point and the margin of safety would widen</a:t>
            </a: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685800" y="1524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GB" sz="3200" dirty="0">
                <a:solidFill>
                  <a:srgbClr val="174174"/>
                </a:solidFill>
                <a:latin typeface="Verdana" pitchFamily="34" charset="0"/>
              </a:rPr>
              <a:t>Break-Even Analysis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13B41-A735-4F4E-BF1C-DCBDF119B6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6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7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7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1" grpId="0" animBg="1"/>
      <p:bldP spid="7192" grpId="0" autoUpdateAnimBg="0"/>
      <p:bldP spid="7193" grpId="0" animBg="1" autoUpdateAnimBg="0"/>
      <p:bldP spid="7194" grpId="0" animBg="1"/>
      <p:bldP spid="7195" grpId="0" animBg="1"/>
      <p:bldP spid="7196" grpId="0" autoUpdateAnimBg="0"/>
      <p:bldP spid="7197" grpId="0" animBg="1" autoUpdateAnimBg="0"/>
      <p:bldP spid="7198" grpId="0" animBg="1"/>
      <p:bldP spid="7199" grpId="0" autoUpdateAnimBg="0"/>
      <p:bldP spid="7200" grpId="0" animBg="1"/>
      <p:bldP spid="7201" grpId="0" autoUpdateAnimBg="0"/>
      <p:bldP spid="7202" grpId="0" animBg="1"/>
      <p:bldP spid="7203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254F2E41DBC488C025C4D98787C86" ma:contentTypeVersion="7" ma:contentTypeDescription="Create a new document." ma:contentTypeScope="" ma:versionID="525aa2036c5689cfed1e2f8327105864">
  <xsd:schema xmlns:xsd="http://www.w3.org/2001/XMLSchema" xmlns:xs="http://www.w3.org/2001/XMLSchema" xmlns:p="http://schemas.microsoft.com/office/2006/metadata/properties" xmlns:ns2="7efb8072-09d0-47f8-971e-b6745749109e" xmlns:ns3="7bcc3279-a720-443f-b69e-ed81f05b9333" targetNamespace="http://schemas.microsoft.com/office/2006/metadata/properties" ma:root="true" ma:fieldsID="01dc804126188a96ec20827fc0fd31a9" ns2:_="" ns3:_="">
    <xsd:import namespace="7efb8072-09d0-47f8-971e-b6745749109e"/>
    <xsd:import namespace="7bcc3279-a720-443f-b69e-ed81f05b93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fb8072-09d0-47f8-971e-b67457491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cc3279-a720-443f-b69e-ed81f05b933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AC508D-E06C-41B5-AF55-38367AAB856C}"/>
</file>

<file path=customXml/itemProps2.xml><?xml version="1.0" encoding="utf-8"?>
<ds:datastoreItem xmlns:ds="http://schemas.openxmlformats.org/officeDocument/2006/customXml" ds:itemID="{06F37BEE-9D56-45E7-8CB8-B4B7BF5C6586}"/>
</file>

<file path=customXml/itemProps3.xml><?xml version="1.0" encoding="utf-8"?>
<ds:datastoreItem xmlns:ds="http://schemas.openxmlformats.org/officeDocument/2006/customXml" ds:itemID="{65FC165A-D98D-4624-8E0D-78425098162F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557</TotalTime>
  <Words>700</Words>
  <Application>Microsoft Office PowerPoint</Application>
  <PresentationFormat>On-screen Show (4:3)</PresentationFormat>
  <Paragraphs>139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Verdana</vt:lpstr>
      <vt:lpstr>Wingdings</vt:lpstr>
      <vt:lpstr>Office Theme</vt:lpstr>
      <vt:lpstr>Break-Even Analysis</vt:lpstr>
      <vt:lpstr>Break-Even Analysis</vt:lpstr>
      <vt:lpstr>Break-Even Analysis</vt:lpstr>
      <vt:lpstr>Break-Even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Nonlinear Breakeven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Break-Even Analysis</dc:title>
  <dc:creator>Dr S. Pal</dc:creator>
  <cp:lastModifiedBy>dsharma</cp:lastModifiedBy>
  <cp:revision>25</cp:revision>
  <dcterms:created xsi:type="dcterms:W3CDTF">2015-09-04T06:33:22Z</dcterms:created>
  <dcterms:modified xsi:type="dcterms:W3CDTF">2022-03-09T09:28:10Z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0x010100A0C254F2E41DBC488C025C4D98787C86</vt:lpwstr>
  </property>
</Properties>
</file>