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1.xml" ContentType="application/vnd.openxmlformats-officedocument.drawingml.chartshape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2.xml" ContentType="application/vnd.openxmlformats-officedocument.drawingml.chartshape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10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11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15.xml" ContentType="application/vnd.openxmlformats-officedocument.presentationml.notesSlide+xml"/>
  <Override PartName="/ppt/charts/chartEx1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41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16.xml" ContentType="application/vnd.openxmlformats-officedocument.presentationml.notesSlide+xml"/>
  <Override PartName="/ppt/charts/chart42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3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4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5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17.xml" ContentType="application/vnd.openxmlformats-officedocument.presentationml.notesSlide+xml"/>
  <Override PartName="/ppt/charts/chart46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7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8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9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notesSlides/notesSlide18.xml" ContentType="application/vnd.openxmlformats-officedocument.presentationml.notesSlide+xml"/>
  <Override PartName="/ppt/charts/chart50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1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2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notesSlides/notesSlide19.xml" ContentType="application/vnd.openxmlformats-officedocument.presentationml.notesSlide+xml"/>
  <Override PartName="/ppt/charts/chart53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4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5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6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20.xml" ContentType="application/vnd.openxmlformats-officedocument.presentationml.notesSlide+xml"/>
  <Override PartName="/ppt/charts/chart57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8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21.xml" ContentType="application/vnd.openxmlformats-officedocument.presentationml.notesSlide+xml"/>
  <Override PartName="/ppt/charts/chart59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0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1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2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3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22.xml" ContentType="application/vnd.openxmlformats-officedocument.presentationml.notesSlide+xml"/>
  <Override PartName="/ppt/charts/chart64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5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23.xml" ContentType="application/vnd.openxmlformats-officedocument.presentationml.notesSlide+xml"/>
  <Override PartName="/ppt/charts/chart66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7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8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69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0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1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2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3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24.xml" ContentType="application/vnd.openxmlformats-officedocument.presentationml.notesSlide+xml"/>
  <Override PartName="/ppt/charts/chart74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5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6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notesSlides/notesSlide25.xml" ContentType="application/vnd.openxmlformats-officedocument.presentationml.notesSlide+xml"/>
  <Override PartName="/ppt/charts/chart77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8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79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0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1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notesSlides/notesSlide26.xml" ContentType="application/vnd.openxmlformats-officedocument.presentationml.notesSlide+xml"/>
  <Override PartName="/ppt/charts/chart82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3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4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5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6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7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27.xml" ContentType="application/vnd.openxmlformats-officedocument.presentationml.notesSlide+xml"/>
  <Override PartName="/ppt/charts/chart88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89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0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1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2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93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4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5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6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7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notesSlides/notesSlide30.xml" ContentType="application/vnd.openxmlformats-officedocument.presentationml.notesSlide+xml"/>
  <Override PartName="/ppt/charts/chart98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99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notesSlides/notesSlide31.xml" ContentType="application/vnd.openxmlformats-officedocument.presentationml.notesSlide+xml"/>
  <Override PartName="/ppt/charts/chart100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1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2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3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4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13" r:id="rId2"/>
    <p:sldMasterId id="2147483734" r:id="rId3"/>
  </p:sldMasterIdLst>
  <p:notesMasterIdLst>
    <p:notesMasterId r:id="rId38"/>
  </p:notesMasterIdLst>
  <p:sldIdLst>
    <p:sldId id="11900" r:id="rId4"/>
    <p:sldId id="2147374833" r:id="rId5"/>
    <p:sldId id="11995" r:id="rId6"/>
    <p:sldId id="264" r:id="rId7"/>
    <p:sldId id="11978" r:id="rId8"/>
    <p:sldId id="11971" r:id="rId9"/>
    <p:sldId id="11969" r:id="rId10"/>
    <p:sldId id="11970" r:id="rId11"/>
    <p:sldId id="11959" r:id="rId12"/>
    <p:sldId id="11960" r:id="rId13"/>
    <p:sldId id="11963" r:id="rId14"/>
    <p:sldId id="11968" r:id="rId15"/>
    <p:sldId id="11967" r:id="rId16"/>
    <p:sldId id="11972" r:id="rId17"/>
    <p:sldId id="2147374834" r:id="rId18"/>
    <p:sldId id="12000" r:id="rId19"/>
    <p:sldId id="11979" r:id="rId20"/>
    <p:sldId id="11973" r:id="rId21"/>
    <p:sldId id="11986" r:id="rId22"/>
    <p:sldId id="11982" r:id="rId23"/>
    <p:sldId id="11974" r:id="rId24"/>
    <p:sldId id="11976" r:id="rId25"/>
    <p:sldId id="11975" r:id="rId26"/>
    <p:sldId id="11977" r:id="rId27"/>
    <p:sldId id="12001" r:id="rId28"/>
    <p:sldId id="307" r:id="rId29"/>
    <p:sldId id="306" r:id="rId30"/>
    <p:sldId id="300" r:id="rId31"/>
    <p:sldId id="301" r:id="rId32"/>
    <p:sldId id="302" r:id="rId33"/>
    <p:sldId id="304" r:id="rId34"/>
    <p:sldId id="2147374837" r:id="rId35"/>
    <p:sldId id="2147374835" r:id="rId36"/>
    <p:sldId id="26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AE10B89-FA53-40B5-8ADA-A82C5AE97782}">
          <p14:sldIdLst>
            <p14:sldId id="11900"/>
            <p14:sldId id="2147374833"/>
            <p14:sldId id="11995"/>
            <p14:sldId id="264"/>
            <p14:sldId id="11978"/>
            <p14:sldId id="11971"/>
            <p14:sldId id="11969"/>
            <p14:sldId id="11970"/>
            <p14:sldId id="11959"/>
            <p14:sldId id="11960"/>
            <p14:sldId id="11963"/>
            <p14:sldId id="11968"/>
            <p14:sldId id="11967"/>
            <p14:sldId id="11972"/>
            <p14:sldId id="2147374834"/>
            <p14:sldId id="12000"/>
            <p14:sldId id="11979"/>
            <p14:sldId id="11973"/>
            <p14:sldId id="11986"/>
            <p14:sldId id="11982"/>
            <p14:sldId id="11974"/>
            <p14:sldId id="11976"/>
            <p14:sldId id="11975"/>
            <p14:sldId id="11977"/>
            <p14:sldId id="12001"/>
            <p14:sldId id="307"/>
            <p14:sldId id="306"/>
            <p14:sldId id="300"/>
            <p14:sldId id="301"/>
            <p14:sldId id="302"/>
            <p14:sldId id="304"/>
            <p14:sldId id="2147374837"/>
            <p14:sldId id="214737483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472C4"/>
    <a:srgbClr val="CFD5EA"/>
    <a:srgbClr val="FFFFFF"/>
    <a:srgbClr val="ED7D31"/>
    <a:srgbClr val="A5A5A5"/>
    <a:srgbClr val="70AD47"/>
    <a:srgbClr val="002B49"/>
    <a:srgbClr val="68A490"/>
    <a:srgbClr val="EC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cia Zhang" userId="S::kecia_zhang@jabil.com::f39473c3-c1b2-4f61-9f35-61774ae8072a" providerId="AD" clId="Web-{3518E2BE-05F1-4B18-82A7-F959377254D4}"/>
    <pc:docChg chg="modSld">
      <pc:chgData name="Kecia Zhang" userId="S::kecia_zhang@jabil.com::f39473c3-c1b2-4f61-9f35-61774ae8072a" providerId="AD" clId="Web-{3518E2BE-05F1-4B18-82A7-F959377254D4}" dt="2022-10-21T02:51:51.749" v="3" actId="1076"/>
      <pc:docMkLst>
        <pc:docMk/>
      </pc:docMkLst>
      <pc:sldChg chg="modSp">
        <pc:chgData name="Kecia Zhang" userId="S::kecia_zhang@jabil.com::f39473c3-c1b2-4f61-9f35-61774ae8072a" providerId="AD" clId="Web-{3518E2BE-05F1-4B18-82A7-F959377254D4}" dt="2022-10-21T02:51:51.749" v="3" actId="1076"/>
        <pc:sldMkLst>
          <pc:docMk/>
          <pc:sldMk cId="2465778057" sldId="11997"/>
        </pc:sldMkLst>
        <pc:graphicFrameChg chg="mod">
          <ac:chgData name="Kecia Zhang" userId="S::kecia_zhang@jabil.com::f39473c3-c1b2-4f61-9f35-61774ae8072a" providerId="AD" clId="Web-{3518E2BE-05F1-4B18-82A7-F959377254D4}" dt="2022-10-21T02:51:40.311" v="1" actId="1076"/>
          <ac:graphicFrameMkLst>
            <pc:docMk/>
            <pc:sldMk cId="2465778057" sldId="11997"/>
            <ac:graphicFrameMk id="5" creationId="{2C828DF0-D443-0D44-4FD2-000FAF25DF9F}"/>
          </ac:graphicFrameMkLst>
        </pc:graphicFrameChg>
        <pc:graphicFrameChg chg="mod">
          <ac:chgData name="Kecia Zhang" userId="S::kecia_zhang@jabil.com::f39473c3-c1b2-4f61-9f35-61774ae8072a" providerId="AD" clId="Web-{3518E2BE-05F1-4B18-82A7-F959377254D4}" dt="2022-10-21T02:51:51.749" v="3" actId="1076"/>
          <ac:graphicFrameMkLst>
            <pc:docMk/>
            <pc:sldMk cId="2465778057" sldId="11997"/>
            <ac:graphicFrameMk id="16" creationId="{1E686F59-CB23-4A7F-8000-EBFE24E24D3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DB_40186CE8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E56F4_634BAB29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E56F4_634BAB291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2.xml.rels><?xml version="1.0" encoding="UTF-8" standalone="yes"?>
<Relationships xmlns="http://schemas.openxmlformats.org/package/2006/relationships"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3.xml.rels><?xml version="1.0" encoding="UTF-8" standalone="yes"?>
<Relationships xmlns="http://schemas.openxmlformats.org/package/2006/relationships"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4.xml.rels><?xml version="1.0" encoding="UTF-8" standalone="yes"?>
<Relationships xmlns="http://schemas.openxmlformats.org/package/2006/relationships"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DB_40186CE8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ngw52\Desktop\&#26032;&#24314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nctum0file01\CTU%20FOF\IOT%20Document%20Center\IOT%20Project%20List\2022&#8212;&#8212;MMS&#29983;&#31649;\2.Phase3\&#29992;&#25143;&#38656;&#27714;\4.&#33258;&#21160;&#37319;&#38598;&#25195;&#30721;&#31449;&#28857;\&#23545;&#25509;&#31383;&#21475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D2_BC66CB1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76369\Downloads\data%20(6)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D2_BC66CB1316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D2_BC66CB1317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CE_F6FD3160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CE_F6FD31601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345618\Downloads\TRI&#35814;&#24773;2022-07-05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ZY%20Wrok\2.&#39033;&#30446;\2.OP2%20MMS%20level5\PM%20BRD\KPI%20Interface%20DEMO-test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EDB_40186CE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nctum0file01\CTU%20FOF\IOT%20Document%20Center\IOT%20Project%20List\2022&#8212;&#8212;MMS&#29983;&#31649;\2.Phase3\&#29992;&#25143;&#38656;&#27714;\4.&#33258;&#21160;&#37319;&#38598;&#25195;&#30721;&#31449;&#28857;\&#23545;&#25509;&#31383;&#21475;.xlsx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file:///D:\ZY%20Wrok\2.&#39033;&#30446;\2.OP2%20MMS%20level5\PM%20BRD\KPI%20Interface%20DEMO-tes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主界面!$C$2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主界面!$B$3:$B$23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主界面!$C$3:$C$23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41-49D6-A9B0-0416DCA7055A}"/>
            </c:ext>
          </c:extLst>
        </c:ser>
        <c:ser>
          <c:idx val="1"/>
          <c:order val="1"/>
          <c:tx>
            <c:strRef>
              <c:f>主界面!$D$2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主界面!$B$3:$B$23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主界面!$D$3:$D$23</c:f>
              <c:numCache>
                <c:formatCode>General</c:formatCode>
                <c:ptCount val="21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  <c:pt idx="18">
                  <c:v>5</c:v>
                </c:pt>
                <c:pt idx="19">
                  <c:v>4</c:v>
                </c:pt>
                <c:pt idx="2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41-49D6-A9B0-0416DCA70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188944"/>
        <c:axId val="498201424"/>
      </c:scatterChart>
      <c:valAx>
        <c:axId val="498188944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98201424"/>
        <c:crosses val="autoZero"/>
        <c:crossBetween val="midCat"/>
      </c:valAx>
      <c:valAx>
        <c:axId val="49820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98188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  <a:latin typeface="+mn-lt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8727446577924"/>
          <c:y val="0.1990225306117745"/>
          <c:w val="0.79226597897749085"/>
          <c:h val="0.431275194242861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10/14</c:v>
                </c:pt>
                <c:pt idx="1">
                  <c:v>10/15</c:v>
                </c:pt>
                <c:pt idx="2">
                  <c:v>10/16</c:v>
                </c:pt>
                <c:pt idx="3">
                  <c:v>10/17</c:v>
                </c:pt>
                <c:pt idx="4">
                  <c:v>10/18</c:v>
                </c:pt>
                <c:pt idx="5">
                  <c:v>10/19</c:v>
                </c:pt>
                <c:pt idx="6">
                  <c:v>当天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0.84</c:v>
                </c:pt>
                <c:pt idx="1">
                  <c:v>0.87</c:v>
                </c:pt>
                <c:pt idx="2">
                  <c:v>0.84</c:v>
                </c:pt>
                <c:pt idx="3">
                  <c:v>0.81</c:v>
                </c:pt>
                <c:pt idx="4">
                  <c:v>0.88</c:v>
                </c:pt>
                <c:pt idx="5">
                  <c:v>0.91400000000000003</c:v>
                </c:pt>
                <c:pt idx="6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98-465B-B82E-906C97D64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10/14</c:v>
                </c:pt>
                <c:pt idx="1">
                  <c:v>10/15</c:v>
                </c:pt>
                <c:pt idx="2">
                  <c:v>10/16</c:v>
                </c:pt>
                <c:pt idx="3">
                  <c:v>10/17</c:v>
                </c:pt>
                <c:pt idx="4">
                  <c:v>10/18</c:v>
                </c:pt>
                <c:pt idx="5">
                  <c:v>10/19</c:v>
                </c:pt>
                <c:pt idx="6">
                  <c:v>当天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0.92500000000000004</c:v>
                </c:pt>
                <c:pt idx="1">
                  <c:v>0.94599999999999995</c:v>
                </c:pt>
                <c:pt idx="2">
                  <c:v>0.91300000000000003</c:v>
                </c:pt>
                <c:pt idx="3">
                  <c:v>0.96699999999999997</c:v>
                </c:pt>
                <c:pt idx="4">
                  <c:v>0.94099999999999995</c:v>
                </c:pt>
                <c:pt idx="5">
                  <c:v>0.93700000000000006</c:v>
                </c:pt>
                <c:pt idx="6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98-465B-B82E-906C97D64E9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617401696"/>
        <c:axId val="-617394080"/>
      </c:lineChart>
      <c:catAx>
        <c:axId val="-61740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17394080"/>
        <c:crosses val="autoZero"/>
        <c:auto val="1"/>
        <c:lblAlgn val="ctr"/>
        <c:lblOffset val="100"/>
        <c:noMultiLvlLbl val="0"/>
      </c:catAx>
      <c:valAx>
        <c:axId val="-6173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1740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5223961730811"/>
          <c:y val="0.78325444201425942"/>
          <c:w val="0.76637258099586869"/>
          <c:h val="9.8839753674295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SS Unit Cost Trend (K$)                                       </a:t>
            </a:r>
            <a:r>
              <a:rPr lang="en-US" altLang="zh-CN" sz="900"/>
              <a:t>Update</a:t>
            </a:r>
            <a:r>
              <a:rPr lang="zh-CN" altLang="en-US" sz="900"/>
              <a:t>：</a:t>
            </a:r>
            <a:r>
              <a:rPr lang="en-US" altLang="zh-CN" sz="900"/>
              <a:t>2022/8/17</a:t>
            </a:r>
            <a:endParaRPr lang="zh-CN" altLang="en-US" sz="900"/>
          </a:p>
        </c:rich>
      </c:tx>
      <c:layout>
        <c:manualLayout>
          <c:xMode val="edge"/>
          <c:yMode val="edge"/>
          <c:x val="0.39663210636844415"/>
          <c:y val="3.0523673271717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Actual有寿命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d\-mmm</c:formatCode>
                <c:ptCount val="12"/>
                <c:pt idx="0">
                  <c:v>44825</c:v>
                </c:pt>
                <c:pt idx="1">
                  <c:v>44855</c:v>
                </c:pt>
                <c:pt idx="2">
                  <c:v>44886</c:v>
                </c:pt>
                <c:pt idx="3">
                  <c:v>44916</c:v>
                </c:pt>
                <c:pt idx="4">
                  <c:v>44583</c:v>
                </c:pt>
                <c:pt idx="5">
                  <c:v>44614</c:v>
                </c:pt>
                <c:pt idx="6">
                  <c:v>44642</c:v>
                </c:pt>
                <c:pt idx="7">
                  <c:v>44673</c:v>
                </c:pt>
                <c:pt idx="8">
                  <c:v>44703</c:v>
                </c:pt>
                <c:pt idx="9">
                  <c:v>44734</c:v>
                </c:pt>
                <c:pt idx="10">
                  <c:v>44764</c:v>
                </c:pt>
                <c:pt idx="11" formatCode="m/d/yyyy">
                  <c:v>44790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4.9000000000000004</c:v>
                </c:pt>
                <c:pt idx="1">
                  <c:v>1.8</c:v>
                </c:pt>
                <c:pt idx="2">
                  <c:v>4.8</c:v>
                </c:pt>
                <c:pt idx="3">
                  <c:v>4.9000000000000004</c:v>
                </c:pt>
                <c:pt idx="4">
                  <c:v>3.5</c:v>
                </c:pt>
                <c:pt idx="5">
                  <c:v>4.5</c:v>
                </c:pt>
                <c:pt idx="6">
                  <c:v>4.7</c:v>
                </c:pt>
                <c:pt idx="7">
                  <c:v>4.5</c:v>
                </c:pt>
                <c:pt idx="8">
                  <c:v>1.5</c:v>
                </c:pt>
                <c:pt idx="9">
                  <c:v>1.3</c:v>
                </c:pt>
                <c:pt idx="10">
                  <c:v>4.9000000000000004</c:v>
                </c:pt>
                <c:pt idx="11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B0-413A-9EE8-8F62827A9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Actual无寿命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d\-mmm</c:formatCode>
                <c:ptCount val="12"/>
                <c:pt idx="0">
                  <c:v>44825</c:v>
                </c:pt>
                <c:pt idx="1">
                  <c:v>44855</c:v>
                </c:pt>
                <c:pt idx="2">
                  <c:v>44886</c:v>
                </c:pt>
                <c:pt idx="3">
                  <c:v>44916</c:v>
                </c:pt>
                <c:pt idx="4">
                  <c:v>44583</c:v>
                </c:pt>
                <c:pt idx="5">
                  <c:v>44614</c:v>
                </c:pt>
                <c:pt idx="6">
                  <c:v>44642</c:v>
                </c:pt>
                <c:pt idx="7">
                  <c:v>44673</c:v>
                </c:pt>
                <c:pt idx="8">
                  <c:v>44703</c:v>
                </c:pt>
                <c:pt idx="9">
                  <c:v>44734</c:v>
                </c:pt>
                <c:pt idx="10">
                  <c:v>44764</c:v>
                </c:pt>
                <c:pt idx="11" formatCode="m/d/yyyy">
                  <c:v>44790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1.6</c:v>
                </c:pt>
                <c:pt idx="1">
                  <c:v>1.3</c:v>
                </c:pt>
                <c:pt idx="2">
                  <c:v>2.5</c:v>
                </c:pt>
                <c:pt idx="3">
                  <c:v>3.7</c:v>
                </c:pt>
                <c:pt idx="4">
                  <c:v>1.8</c:v>
                </c:pt>
                <c:pt idx="5">
                  <c:v>2.9</c:v>
                </c:pt>
                <c:pt idx="6">
                  <c:v>3</c:v>
                </c:pt>
                <c:pt idx="7">
                  <c:v>3.1</c:v>
                </c:pt>
                <c:pt idx="8">
                  <c:v>1.2</c:v>
                </c:pt>
                <c:pt idx="9">
                  <c:v>1.1000000000000001</c:v>
                </c:pt>
                <c:pt idx="10">
                  <c:v>1.8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B0-413A-9EE8-8F62827A9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8070415"/>
        <c:axId val="978072079"/>
      </c:barChart>
      <c:lineChart>
        <c:grouping val="stacke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WI SS 标准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108614774518192E-2"/>
                  <c:y val="-0.1450635569372658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B0-413A-9EE8-8F62827A96A7}"/>
                </c:ext>
              </c:extLst>
            </c:dLbl>
            <c:dLbl>
              <c:idx val="1"/>
              <c:layout>
                <c:manualLayout>
                  <c:x val="-3.1108614774518206E-2"/>
                  <c:y val="-0.119627162544168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B0-413A-9EE8-8F62827A96A7}"/>
                </c:ext>
              </c:extLst>
            </c:dLbl>
            <c:dLbl>
              <c:idx val="2"/>
              <c:layout>
                <c:manualLayout>
                  <c:x val="-3.1108614774518206E-2"/>
                  <c:y val="-0.1196271625441682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5B0-413A-9EE8-8F62827A96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Sheet1!$D$2:$D$13</c:f>
              <c:numCache>
                <c:formatCode>d\-mmm</c:formatCode>
                <c:ptCount val="12"/>
                <c:pt idx="0">
                  <c:v>44825</c:v>
                </c:pt>
                <c:pt idx="1">
                  <c:v>44855</c:v>
                </c:pt>
                <c:pt idx="2">
                  <c:v>44886</c:v>
                </c:pt>
                <c:pt idx="3">
                  <c:v>44916</c:v>
                </c:pt>
                <c:pt idx="4">
                  <c:v>44583</c:v>
                </c:pt>
                <c:pt idx="5">
                  <c:v>44614</c:v>
                </c:pt>
                <c:pt idx="6">
                  <c:v>44642</c:v>
                </c:pt>
                <c:pt idx="7">
                  <c:v>44673</c:v>
                </c:pt>
                <c:pt idx="8">
                  <c:v>44703</c:v>
                </c:pt>
                <c:pt idx="9">
                  <c:v>44734</c:v>
                </c:pt>
                <c:pt idx="10">
                  <c:v>44764</c:v>
                </c:pt>
                <c:pt idx="11" formatCode="m/d/yyyy">
                  <c:v>44790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</c:v>
                </c:pt>
                <c:pt idx="1">
                  <c:v>2.2999999999999998</c:v>
                </c:pt>
                <c:pt idx="2">
                  <c:v>3.6</c:v>
                </c:pt>
                <c:pt idx="3">
                  <c:v>3.8</c:v>
                </c:pt>
                <c:pt idx="4">
                  <c:v>3.5</c:v>
                </c:pt>
                <c:pt idx="5">
                  <c:v>4.7</c:v>
                </c:pt>
                <c:pt idx="6">
                  <c:v>2.6</c:v>
                </c:pt>
                <c:pt idx="7">
                  <c:v>4.5</c:v>
                </c:pt>
                <c:pt idx="8">
                  <c:v>2.2000000000000002</c:v>
                </c:pt>
                <c:pt idx="9">
                  <c:v>1.3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B0-413A-9EE8-8F62827A9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8070415"/>
        <c:axId val="978072079"/>
      </c:lineChart>
      <c:dateAx>
        <c:axId val="978070415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8072079"/>
        <c:crosses val="autoZero"/>
        <c:auto val="1"/>
        <c:lblOffset val="100"/>
        <c:baseTimeUnit val="months"/>
      </c:dateAx>
      <c:valAx>
        <c:axId val="97807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807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昨日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12.61</c:v>
                </c:pt>
                <c:pt idx="1">
                  <c:v>13.31</c:v>
                </c:pt>
                <c:pt idx="2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5-4685-AD36-D599AB69B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今日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rgbClr val="4472C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12.71</c:v>
                </c:pt>
                <c:pt idx="1">
                  <c:v>13.1</c:v>
                </c:pt>
                <c:pt idx="2">
                  <c:v>13.09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5-4685-AD36-D599AB69BF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97332591"/>
        <c:axId val="29733924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目标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B5-4685-AD36-D599AB69BF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7332591"/>
        <c:axId val="297339247"/>
      </c:lineChart>
      <c:catAx>
        <c:axId val="2973325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7339247"/>
        <c:crosses val="autoZero"/>
        <c:auto val="1"/>
        <c:lblAlgn val="ctr"/>
        <c:lblOffset val="100"/>
        <c:noMultiLvlLbl val="0"/>
      </c:catAx>
      <c:valAx>
        <c:axId val="297339247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29733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err="1"/>
              <a:t>Dalls</a:t>
            </a:r>
            <a:r>
              <a:rPr lang="zh-CN"/>
              <a:t>专案有寿命</a:t>
            </a:r>
            <a:r>
              <a:rPr lang="en-US"/>
              <a:t>SS Unit Cost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Sheet1!$A$26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71-4C3E-A71E-C00B801A47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Sheet1!$B$24:$H$24</c:f>
              <c:strCache>
                <c:ptCount val="7"/>
                <c:pt idx="0">
                  <c:v>Average</c:v>
                </c:pt>
                <c:pt idx="1">
                  <c:v>WK1</c:v>
                </c:pt>
                <c:pt idx="2">
                  <c:v>WK2</c:v>
                </c:pt>
                <c:pt idx="3">
                  <c:v>8/15</c:v>
                </c:pt>
                <c:pt idx="4">
                  <c:v>8/16</c:v>
                </c:pt>
                <c:pt idx="5">
                  <c:v>8/17</c:v>
                </c:pt>
                <c:pt idx="6">
                  <c:v>8/18</c:v>
                </c:pt>
              </c:strCache>
            </c:strRef>
          </c:cat>
          <c:val>
            <c:numRef>
              <c:f>Sheet1!$B$26:$H$26</c:f>
              <c:numCache>
                <c:formatCode>General</c:formatCode>
                <c:ptCount val="7"/>
                <c:pt idx="0">
                  <c:v>4.08</c:v>
                </c:pt>
                <c:pt idx="1">
                  <c:v>4.4000000000000004</c:v>
                </c:pt>
                <c:pt idx="2">
                  <c:v>4.32</c:v>
                </c:pt>
                <c:pt idx="3">
                  <c:v>3.7600000000000002</c:v>
                </c:pt>
                <c:pt idx="4">
                  <c:v>3.9200000000000004</c:v>
                </c:pt>
                <c:pt idx="5">
                  <c:v>3.6</c:v>
                </c:pt>
                <c:pt idx="6">
                  <c:v>4.4799999999999995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71-4C3E-A71E-C00B801A4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7500687"/>
        <c:axId val="897497775"/>
      </c:barChart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ME有寿命标准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Sheet1!$B$24:$H$24</c:f>
              <c:strCache>
                <c:ptCount val="7"/>
                <c:pt idx="0">
                  <c:v>Average</c:v>
                </c:pt>
                <c:pt idx="1">
                  <c:v>WK1</c:v>
                </c:pt>
                <c:pt idx="2">
                  <c:v>WK2</c:v>
                </c:pt>
                <c:pt idx="3">
                  <c:v>8/15</c:v>
                </c:pt>
                <c:pt idx="4">
                  <c:v>8/16</c:v>
                </c:pt>
                <c:pt idx="5">
                  <c:v>8/17</c:v>
                </c:pt>
                <c:pt idx="6">
                  <c:v>8/18</c:v>
                </c:pt>
              </c:strCache>
            </c:strRef>
          </c:cat>
          <c:val>
            <c:numRef>
              <c:f>Sheet1!$B$25:$H$25</c:f>
              <c:numCache>
                <c:formatCode>General</c:formatCode>
                <c:ptCount val="7"/>
                <c:pt idx="0">
                  <c:v>4.16</c:v>
                </c:pt>
                <c:pt idx="1">
                  <c:v>4.16</c:v>
                </c:pt>
                <c:pt idx="2">
                  <c:v>4.16</c:v>
                </c:pt>
                <c:pt idx="3">
                  <c:v>4.16</c:v>
                </c:pt>
                <c:pt idx="4">
                  <c:v>4.16</c:v>
                </c:pt>
                <c:pt idx="5">
                  <c:v>4.16</c:v>
                </c:pt>
                <c:pt idx="6">
                  <c:v>4.16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71-4C3E-A71E-C00B801A4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7500687"/>
        <c:axId val="897497775"/>
      </c:lineChart>
      <c:catAx>
        <c:axId val="897500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97497775"/>
        <c:crosses val="autoZero"/>
        <c:auto val="1"/>
        <c:lblAlgn val="ctr"/>
        <c:lblOffset val="100"/>
        <c:noMultiLvlLbl val="0"/>
      </c:catAx>
      <c:valAx>
        <c:axId val="89749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97500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0" i="0" u="none" strike="noStrike" baseline="0">
                <a:solidFill>
                  <a:srgbClr val="60605B">
                    <a:lumMod val="65000"/>
                    <a:lumOff val="35000"/>
                  </a:srgbClr>
                </a:solidFill>
                <a:latin typeface="Century Gothic"/>
                <a:ea typeface="宋体" panose="02010600030101010101" pitchFamily="2" charset="-122"/>
              </a:rPr>
              <a:t>SS Cost</a:t>
            </a:r>
            <a:r>
              <a:rPr lang="zh-CN" altLang="en-US" sz="1200" b="0" i="0" u="none" strike="noStrike" baseline="0">
                <a:solidFill>
                  <a:srgbClr val="60605B">
                    <a:lumMod val="65000"/>
                    <a:lumOff val="35000"/>
                  </a:srgbClr>
                </a:solidFill>
                <a:latin typeface="Century Gothic"/>
                <a:ea typeface="宋体" panose="02010600030101010101" pitchFamily="2" charset="-122"/>
              </a:rPr>
              <a:t> </a:t>
            </a:r>
            <a:r>
              <a:rPr lang="en-US" altLang="zh-CN" sz="1200" b="0" i="0" u="none" strike="noStrike" baseline="0">
                <a:solidFill>
                  <a:srgbClr val="60605B">
                    <a:lumMod val="65000"/>
                    <a:lumOff val="35000"/>
                  </a:srgbClr>
                </a:solidFill>
                <a:latin typeface="Century Gothic"/>
                <a:ea typeface="宋体" panose="02010600030101010101" pitchFamily="2" charset="-122"/>
              </a:rPr>
              <a:t>Top</a:t>
            </a:r>
            <a:r>
              <a:rPr lang="zh-CN" altLang="en-US" sz="1200" b="0" i="0" u="none" strike="noStrike" baseline="0">
                <a:solidFill>
                  <a:srgbClr val="60605B">
                    <a:lumMod val="65000"/>
                    <a:lumOff val="35000"/>
                  </a:srgbClr>
                </a:solidFill>
                <a:latin typeface="Century Gothic"/>
                <a:ea typeface="宋体" panose="02010600030101010101" pitchFamily="2" charset="-122"/>
              </a:rPr>
              <a:t> </a:t>
            </a:r>
            <a:r>
              <a:rPr lang="en-US" altLang="zh-CN" sz="1200" b="0" i="0" u="none" strike="noStrike" baseline="0">
                <a:solidFill>
                  <a:srgbClr val="60605B">
                    <a:lumMod val="65000"/>
                    <a:lumOff val="35000"/>
                  </a:srgbClr>
                </a:solidFill>
                <a:latin typeface="Century Gothic"/>
                <a:ea typeface="宋体" panose="02010600030101010101" pitchFamily="2" charset="-122"/>
              </a:rPr>
              <a:t>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 Value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Sheet1!$Z$3:$Z$12</c:f>
              <c:strCache>
                <c:ptCount val="10"/>
                <c:pt idx="0">
                  <c:v>LOCTITE Glue-SF7916(20KG/CAN)</c:v>
                </c:pt>
                <c:pt idx="1">
                  <c:v>S-Fine Buffing Liq-DY10300-BT-A-25kg/CAN</c:v>
                </c:pt>
                <c:pt idx="2">
                  <c:v>J-Paint remover-FCBM305-DA-A-25KG/CAN</c:v>
                </c:pt>
                <c:pt idx="3">
                  <c:v>Z-Grinding Cut Fluid-SS304-BT-A-200L/CAN</c:v>
                </c:pt>
                <c:pt idx="4">
                  <c:v>Dry Ice(140mm*125mm*250mm)</c:v>
                </c:pt>
                <c:pt idx="5">
                  <c:v>3inch3000#-PU sandpaper(01A-2)</c:v>
                </c:pt>
                <c:pt idx="6">
                  <c:v>S-Inhibitor-PC191T-BT-A-25kg/can</c:v>
                </c:pt>
                <c:pt idx="7">
                  <c:v>F-DA62</c:v>
                </c:pt>
                <c:pt idx="8">
                  <c:v>X-99%Propylene glycol CP-DA-A-1000KG/CAN</c:v>
                </c:pt>
                <c:pt idx="9">
                  <c:v>3 inches round fine leather</c:v>
                </c:pt>
              </c:strCache>
            </c:strRef>
          </c:cat>
          <c:val>
            <c:numRef>
              <c:f>Sheet1!$AA$3:$AA$12</c:f>
              <c:numCache>
                <c:formatCode>General</c:formatCode>
                <c:ptCount val="10"/>
                <c:pt idx="0">
                  <c:v>439415.03000000009</c:v>
                </c:pt>
                <c:pt idx="1">
                  <c:v>367713.99</c:v>
                </c:pt>
                <c:pt idx="2">
                  <c:v>279176.06999999995</c:v>
                </c:pt>
                <c:pt idx="3">
                  <c:v>209527.93000000008</c:v>
                </c:pt>
                <c:pt idx="4">
                  <c:v>206070.63999999998</c:v>
                </c:pt>
                <c:pt idx="5">
                  <c:v>202982.27000000002</c:v>
                </c:pt>
                <c:pt idx="6">
                  <c:v>186456.61999999991</c:v>
                </c:pt>
                <c:pt idx="7">
                  <c:v>177966.95</c:v>
                </c:pt>
                <c:pt idx="8">
                  <c:v>174768.41999999998</c:v>
                </c:pt>
                <c:pt idx="9">
                  <c:v>166930.20000000007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8-42AB-8FA8-B56A4A55C3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1"/>
        <c:axId val="1585596160"/>
        <c:axId val="1585615296"/>
      </c:barChart>
      <c:catAx>
        <c:axId val="158559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615296"/>
        <c:crosses val="autoZero"/>
        <c:auto val="1"/>
        <c:lblAlgn val="ctr"/>
        <c:lblOffset val="100"/>
        <c:noMultiLvlLbl val="0"/>
      </c:catAx>
      <c:valAx>
        <c:axId val="15856152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8559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/>
              <a:t>Top 5 ME</a:t>
            </a:r>
            <a:r>
              <a:rPr lang="zh-CN" altLang="en-US" sz="1000"/>
              <a:t>标准用量</a:t>
            </a:r>
            <a:r>
              <a:rPr lang="en-US" altLang="zh-CN" sz="1000"/>
              <a:t>Vs</a:t>
            </a:r>
            <a:r>
              <a:rPr lang="zh-CN" altLang="en-US" sz="1000"/>
              <a:t>实际用量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Sheet1!$AC$3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3CB4DC"/>
            </a:solidFill>
            <a:ln>
              <a:noFill/>
            </a:ln>
            <a:effectLst/>
          </c:spPr>
          <c:invertIfNegative val="0"/>
          <c:cat>
            <c:strRef>
              <c:f>Sheet1!$AD$2:$AH$2</c:f>
              <c:strCache>
                <c:ptCount val="5"/>
                <c:pt idx="0">
                  <c:v>LOCTITE Glue-SF7916(20KG/CAN)</c:v>
                </c:pt>
                <c:pt idx="1">
                  <c:v>S-Fine Buffing Liq-DY10300-BT-A-25kg/CAN</c:v>
                </c:pt>
                <c:pt idx="2">
                  <c:v>J-Paint remover-FCBM305-DA-A-25KG/CAN</c:v>
                </c:pt>
                <c:pt idx="3">
                  <c:v>Z-Grinding Cut Fluid-SS304-BT-A-200L/CAN</c:v>
                </c:pt>
                <c:pt idx="4">
                  <c:v>Dry Ice(140mm*125mm*250mm)</c:v>
                </c:pt>
              </c:strCache>
            </c:strRef>
          </c:cat>
          <c:val>
            <c:numRef>
              <c:f>Sheet1!$AD$3:$AH$3</c:f>
              <c:numCache>
                <c:formatCode>_ * #,##0_ ;_ * \-#,##0_ ;_ * "-"??_ ;_ @_ </c:formatCode>
                <c:ptCount val="5"/>
                <c:pt idx="0">
                  <c:v>439415.03000000009</c:v>
                </c:pt>
                <c:pt idx="1">
                  <c:v>367713.99</c:v>
                </c:pt>
                <c:pt idx="2">
                  <c:v>279176.06999999995</c:v>
                </c:pt>
                <c:pt idx="3">
                  <c:v>209527.93000000008</c:v>
                </c:pt>
                <c:pt idx="4">
                  <c:v>206070.63999999998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1-4D27-BF49-F65EA31A4D78}"/>
            </c:ext>
          </c:extLst>
        </c:ser>
        <c:ser>
          <c:idx val="1"/>
          <c:order val="1"/>
          <c:tx>
            <c:strRef>
              <c:f>Sheet1!$AC$4</c:f>
              <c:strCache>
                <c:ptCount val="1"/>
                <c:pt idx="0">
                  <c:v>ME标准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Sheet1!$AD$2:$AH$2</c:f>
              <c:strCache>
                <c:ptCount val="5"/>
                <c:pt idx="0">
                  <c:v>LOCTITE Glue-SF7916(20KG/CAN)</c:v>
                </c:pt>
                <c:pt idx="1">
                  <c:v>S-Fine Buffing Liq-DY10300-BT-A-25kg/CAN</c:v>
                </c:pt>
                <c:pt idx="2">
                  <c:v>J-Paint remover-FCBM305-DA-A-25KG/CAN</c:v>
                </c:pt>
                <c:pt idx="3">
                  <c:v>Z-Grinding Cut Fluid-SS304-BT-A-200L/CAN</c:v>
                </c:pt>
                <c:pt idx="4">
                  <c:v>Dry Ice(140mm*125mm*250mm)</c:v>
                </c:pt>
              </c:strCache>
            </c:strRef>
          </c:cat>
          <c:val>
            <c:numRef>
              <c:f>Sheet1!$AD$4:$AH$4</c:f>
              <c:numCache>
                <c:formatCode>_ * #,##0_ ;_ * \-#,##0_ ;_ * "-"??_ ;_ @_ </c:formatCode>
                <c:ptCount val="5"/>
                <c:pt idx="0">
                  <c:v>395473.52700000006</c:v>
                </c:pt>
                <c:pt idx="1">
                  <c:v>330942.59100000001</c:v>
                </c:pt>
                <c:pt idx="2">
                  <c:v>251258.46299999996</c:v>
                </c:pt>
                <c:pt idx="3">
                  <c:v>188575.13700000008</c:v>
                </c:pt>
                <c:pt idx="4">
                  <c:v>185463.576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E1-4D27-BF49-F65EA31A4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0810895"/>
        <c:axId val="580810063"/>
      </c:barChart>
      <c:catAx>
        <c:axId val="580810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0810063"/>
        <c:crosses val="autoZero"/>
        <c:auto val="1"/>
        <c:lblAlgn val="ctr"/>
        <c:lblOffset val="100"/>
        <c:noMultiLvlLbl val="0"/>
      </c:catAx>
      <c:valAx>
        <c:axId val="58081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081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8727446577924"/>
          <c:y val="0.1990225306117745"/>
          <c:w val="0.79226597897749085"/>
          <c:h val="0.431275194242861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10/14</c:v>
                </c:pt>
                <c:pt idx="1">
                  <c:v>10/15</c:v>
                </c:pt>
                <c:pt idx="2">
                  <c:v>10/16</c:v>
                </c:pt>
                <c:pt idx="3">
                  <c:v>10/17</c:v>
                </c:pt>
                <c:pt idx="4">
                  <c:v>10/18</c:v>
                </c:pt>
                <c:pt idx="5">
                  <c:v>10/19</c:v>
                </c:pt>
                <c:pt idx="6">
                  <c:v>当天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0.84</c:v>
                </c:pt>
                <c:pt idx="1">
                  <c:v>0.87</c:v>
                </c:pt>
                <c:pt idx="2">
                  <c:v>0.84</c:v>
                </c:pt>
                <c:pt idx="3">
                  <c:v>0.81</c:v>
                </c:pt>
                <c:pt idx="4">
                  <c:v>0.88</c:v>
                </c:pt>
                <c:pt idx="5">
                  <c:v>0.91400000000000003</c:v>
                </c:pt>
                <c:pt idx="6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64-4868-914D-477DE5AE4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10/14</c:v>
                </c:pt>
                <c:pt idx="1">
                  <c:v>10/15</c:v>
                </c:pt>
                <c:pt idx="2">
                  <c:v>10/16</c:v>
                </c:pt>
                <c:pt idx="3">
                  <c:v>10/17</c:v>
                </c:pt>
                <c:pt idx="4">
                  <c:v>10/18</c:v>
                </c:pt>
                <c:pt idx="5">
                  <c:v>10/19</c:v>
                </c:pt>
                <c:pt idx="6">
                  <c:v>当天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0.92500000000000004</c:v>
                </c:pt>
                <c:pt idx="1">
                  <c:v>0.94599999999999995</c:v>
                </c:pt>
                <c:pt idx="2">
                  <c:v>0.91300000000000003</c:v>
                </c:pt>
                <c:pt idx="3">
                  <c:v>0.96699999999999997</c:v>
                </c:pt>
                <c:pt idx="4">
                  <c:v>0.94099999999999995</c:v>
                </c:pt>
                <c:pt idx="5">
                  <c:v>0.93700000000000006</c:v>
                </c:pt>
                <c:pt idx="6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4-4868-914D-477DE5AE4C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459035712"/>
        <c:axId val="-459055840"/>
      </c:lineChart>
      <c:catAx>
        <c:axId val="-45903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9055840"/>
        <c:crosses val="autoZero"/>
        <c:auto val="1"/>
        <c:lblAlgn val="ctr"/>
        <c:lblOffset val="100"/>
        <c:noMultiLvlLbl val="0"/>
      </c:catAx>
      <c:valAx>
        <c:axId val="-45905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903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242607088497501"/>
          <c:y val="0.78325444201425942"/>
          <c:w val="0.7801799304196565"/>
          <c:h val="9.8839753674295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BD-4D83-9D08-802A907225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Sheet1!$B$2:$H$2</c:f>
              <c:strCache>
                <c:ptCount val="7"/>
                <c:pt idx="0">
                  <c:v>Average</c:v>
                </c:pt>
                <c:pt idx="1">
                  <c:v>WK1</c:v>
                </c:pt>
                <c:pt idx="2">
                  <c:v>WK2</c:v>
                </c:pt>
                <c:pt idx="3">
                  <c:v>8/15</c:v>
                </c:pt>
                <c:pt idx="4">
                  <c:v>8/16</c:v>
                </c:pt>
                <c:pt idx="5">
                  <c:v>8/17</c:v>
                </c:pt>
                <c:pt idx="6">
                  <c:v>8/18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5.0999999999999996</c:v>
                </c:pt>
                <c:pt idx="1">
                  <c:v>5.5</c:v>
                </c:pt>
                <c:pt idx="2">
                  <c:v>5.4</c:v>
                </c:pt>
                <c:pt idx="3">
                  <c:v>4.7</c:v>
                </c:pt>
                <c:pt idx="4">
                  <c:v>4.9000000000000004</c:v>
                </c:pt>
                <c:pt idx="5">
                  <c:v>4.5</c:v>
                </c:pt>
                <c:pt idx="6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BD-4D83-9D08-802A90722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74858223"/>
        <c:axId val="974856143"/>
      </c:barChart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WI</c:v>
                </c:pt>
              </c:strCache>
            </c:strRef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12700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Sheet1!$B$2:$H$2</c:f>
              <c:strCache>
                <c:ptCount val="7"/>
                <c:pt idx="0">
                  <c:v>Average</c:v>
                </c:pt>
                <c:pt idx="1">
                  <c:v>WK1</c:v>
                </c:pt>
                <c:pt idx="2">
                  <c:v>WK2</c:v>
                </c:pt>
                <c:pt idx="3">
                  <c:v>8/15</c:v>
                </c:pt>
                <c:pt idx="4">
                  <c:v>8/16</c:v>
                </c:pt>
                <c:pt idx="5">
                  <c:v>8/17</c:v>
                </c:pt>
                <c:pt idx="6">
                  <c:v>8/18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5.2</c:v>
                </c:pt>
                <c:pt idx="1">
                  <c:v>5.2</c:v>
                </c:pt>
                <c:pt idx="2">
                  <c:v>5.2</c:v>
                </c:pt>
                <c:pt idx="3">
                  <c:v>5.2</c:v>
                </c:pt>
                <c:pt idx="4">
                  <c:v>5.2</c:v>
                </c:pt>
                <c:pt idx="5">
                  <c:v>5.2</c:v>
                </c:pt>
                <c:pt idx="6">
                  <c:v>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BD-4D83-9D08-802A90722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4858223"/>
        <c:axId val="974856143"/>
      </c:lineChart>
      <c:catAx>
        <c:axId val="97485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4856143"/>
        <c:crosses val="autoZero"/>
        <c:auto val="1"/>
        <c:lblAlgn val="ctr"/>
        <c:lblOffset val="100"/>
        <c:noMultiLvlLbl val="0"/>
      </c:catAx>
      <c:valAx>
        <c:axId val="97485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4858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Plan!$B$2</c:f>
              <c:strCache>
                <c:ptCount val="1"/>
                <c:pt idx="0">
                  <c:v>标配人力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Plan!$A$3:$A$9</c:f>
              <c:numCache>
                <c:formatCode>m/d;@</c:formatCode>
                <c:ptCount val="7"/>
                <c:pt idx="0">
                  <c:v>44841</c:v>
                </c:pt>
                <c:pt idx="1">
                  <c:v>44848</c:v>
                </c:pt>
                <c:pt idx="2">
                  <c:v>44855</c:v>
                </c:pt>
                <c:pt idx="3">
                  <c:v>44862</c:v>
                </c:pt>
                <c:pt idx="4">
                  <c:v>44869</c:v>
                </c:pt>
                <c:pt idx="5">
                  <c:v>44876</c:v>
                </c:pt>
                <c:pt idx="6">
                  <c:v>44883</c:v>
                </c:pt>
              </c:numCache>
            </c:numRef>
          </c:cat>
          <c:val>
            <c:numRef>
              <c:f>Plan!$B$3:$B$9</c:f>
              <c:numCache>
                <c:formatCode>_ * #,##0_ ;_ * \-#,##0_ ;_ * "-"??_ ;_ @_ </c:formatCode>
                <c:ptCount val="7"/>
                <c:pt idx="0">
                  <c:v>32922</c:v>
                </c:pt>
                <c:pt idx="1">
                  <c:v>32285</c:v>
                </c:pt>
                <c:pt idx="2">
                  <c:v>32941</c:v>
                </c:pt>
                <c:pt idx="3">
                  <c:v>32863</c:v>
                </c:pt>
                <c:pt idx="4">
                  <c:v>32722</c:v>
                </c:pt>
                <c:pt idx="5">
                  <c:v>31929</c:v>
                </c:pt>
                <c:pt idx="6">
                  <c:v>32366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4-4505-9D6C-B03E8610E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590255"/>
        <c:axId val="1076593167"/>
      </c:barChart>
      <c:lineChart>
        <c:grouping val="standard"/>
        <c:varyColors val="0"/>
        <c:ser>
          <c:idx val="2"/>
          <c:order val="2"/>
          <c:tx>
            <c:strRef>
              <c:f>Plan!$D$2</c:f>
              <c:strCache>
                <c:ptCount val="1"/>
                <c:pt idx="0">
                  <c:v>Plan Output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cat>
            <c:numRef>
              <c:f>Plan!$A$3:$A$9</c:f>
              <c:numCache>
                <c:formatCode>m/d;@</c:formatCode>
                <c:ptCount val="7"/>
                <c:pt idx="0">
                  <c:v>44841</c:v>
                </c:pt>
                <c:pt idx="1">
                  <c:v>44848</c:v>
                </c:pt>
                <c:pt idx="2">
                  <c:v>44855</c:v>
                </c:pt>
                <c:pt idx="3">
                  <c:v>44862</c:v>
                </c:pt>
                <c:pt idx="4">
                  <c:v>44869</c:v>
                </c:pt>
                <c:pt idx="5">
                  <c:v>44876</c:v>
                </c:pt>
                <c:pt idx="6">
                  <c:v>44883</c:v>
                </c:pt>
              </c:numCache>
            </c:numRef>
          </c:cat>
          <c:val>
            <c:numRef>
              <c:f>Plan!$D$3:$D$9</c:f>
              <c:numCache>
                <c:formatCode>_ * #,##0_ ;_ * \-#,##0_ ;_ * "-"??_ ;_ @_ </c:formatCode>
                <c:ptCount val="7"/>
                <c:pt idx="0">
                  <c:v>160200</c:v>
                </c:pt>
                <c:pt idx="1">
                  <c:v>160200</c:v>
                </c:pt>
                <c:pt idx="2">
                  <c:v>160200</c:v>
                </c:pt>
                <c:pt idx="3">
                  <c:v>160200</c:v>
                </c:pt>
                <c:pt idx="4">
                  <c:v>160200</c:v>
                </c:pt>
                <c:pt idx="5">
                  <c:v>160200</c:v>
                </c:pt>
                <c:pt idx="6">
                  <c:v>160200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34-4505-9D6C-B03E8610E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590255"/>
        <c:axId val="1076593167"/>
      </c:lineChart>
      <c:lineChart>
        <c:grouping val="standard"/>
        <c:varyColors val="0"/>
        <c:ser>
          <c:idx val="1"/>
          <c:order val="1"/>
          <c:tx>
            <c:strRef>
              <c:f>Plan!$C$2</c:f>
              <c:strCache>
                <c:ptCount val="1"/>
                <c:pt idx="0">
                  <c:v>标配人均产出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cat>
            <c:numRef>
              <c:f>Plan!$A$3:$A$9</c:f>
              <c:numCache>
                <c:formatCode>m/d;@</c:formatCode>
                <c:ptCount val="7"/>
                <c:pt idx="0">
                  <c:v>44841</c:v>
                </c:pt>
                <c:pt idx="1">
                  <c:v>44848</c:v>
                </c:pt>
                <c:pt idx="2">
                  <c:v>44855</c:v>
                </c:pt>
                <c:pt idx="3">
                  <c:v>44862</c:v>
                </c:pt>
                <c:pt idx="4">
                  <c:v>44869</c:v>
                </c:pt>
                <c:pt idx="5">
                  <c:v>44876</c:v>
                </c:pt>
                <c:pt idx="6">
                  <c:v>44883</c:v>
                </c:pt>
              </c:numCache>
            </c:numRef>
          </c:cat>
          <c:val>
            <c:numRef>
              <c:f>Plan!$C$3:$C$9</c:f>
              <c:numCache>
                <c:formatCode>0.00</c:formatCode>
                <c:ptCount val="7"/>
                <c:pt idx="0">
                  <c:v>4.866047020229634</c:v>
                </c:pt>
                <c:pt idx="1">
                  <c:v>4.9620566826699708</c:v>
                </c:pt>
                <c:pt idx="2">
                  <c:v>4.8632403387875289</c:v>
                </c:pt>
                <c:pt idx="3">
                  <c:v>4.8747831908225052</c:v>
                </c:pt>
                <c:pt idx="4">
                  <c:v>4.8957887659678505</c:v>
                </c:pt>
                <c:pt idx="5">
                  <c:v>5.0173823170158789</c:v>
                </c:pt>
                <c:pt idx="6">
                  <c:v>4.9496385095470554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34-4505-9D6C-B03E8610E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593583"/>
        <c:axId val="1076592335"/>
      </c:lineChart>
      <c:catAx>
        <c:axId val="1076590255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pPr>
            <a:endParaRPr lang="zh-CN"/>
          </a:p>
        </c:txPr>
        <c:crossAx val="1076593167"/>
        <c:crosses val="autoZero"/>
        <c:auto val="0"/>
        <c:lblAlgn val="ctr"/>
        <c:lblOffset val="100"/>
        <c:noMultiLvlLbl val="0"/>
      </c:catAx>
      <c:valAx>
        <c:axId val="107659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pPr>
            <a:endParaRPr lang="zh-CN"/>
          </a:p>
        </c:txPr>
        <c:crossAx val="1076590255"/>
        <c:crosses val="autoZero"/>
        <c:crossBetween val="between"/>
      </c:valAx>
      <c:valAx>
        <c:axId val="1076592335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pPr>
            <a:endParaRPr lang="zh-CN"/>
          </a:p>
        </c:txPr>
        <c:crossAx val="1076593583"/>
        <c:crosses val="max"/>
        <c:crossBetween val="between"/>
      </c:valAx>
      <c:dateAx>
        <c:axId val="1076593583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0765923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'Aging Inventory'!$B$3</c:f>
              <c:strCache>
                <c:ptCount val="1"/>
                <c:pt idx="0">
                  <c:v>原材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'Aging Inventory'!$A$4:$A$10</c:f>
              <c:numCache>
                <c:formatCode>m/d;@</c:formatCode>
                <c:ptCount val="7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</c:numCache>
            </c:numRef>
          </c:cat>
          <c:val>
            <c:numRef>
              <c:f>'Aging Inventory'!$B$4:$B$10</c:f>
              <c:numCache>
                <c:formatCode>General</c:formatCode>
                <c:ptCount val="7"/>
                <c:pt idx="0">
                  <c:v>315</c:v>
                </c:pt>
                <c:pt idx="1">
                  <c:v>471</c:v>
                </c:pt>
                <c:pt idx="2">
                  <c:v>331</c:v>
                </c:pt>
                <c:pt idx="3">
                  <c:v>374</c:v>
                </c:pt>
                <c:pt idx="4">
                  <c:v>356</c:v>
                </c:pt>
                <c:pt idx="5">
                  <c:v>338</c:v>
                </c:pt>
                <c:pt idx="6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7-4E91-84E5-EEEA0A0B08F7}"/>
            </c:ext>
          </c:extLst>
        </c:ser>
        <c:ser>
          <c:idx val="1"/>
          <c:order val="1"/>
          <c:tx>
            <c:strRef>
              <c:f>'Aging Inventory'!$C$3</c:f>
              <c:strCache>
                <c:ptCount val="1"/>
                <c:pt idx="0">
                  <c:v>耗材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'Aging Inventory'!$A$4:$A$10</c:f>
              <c:numCache>
                <c:formatCode>m/d;@</c:formatCode>
                <c:ptCount val="7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</c:numCache>
            </c:numRef>
          </c:cat>
          <c:val>
            <c:numRef>
              <c:f>'Aging Inventory'!$C$4:$C$10</c:f>
              <c:numCache>
                <c:formatCode>General</c:formatCode>
                <c:ptCount val="7"/>
                <c:pt idx="0">
                  <c:v>379</c:v>
                </c:pt>
                <c:pt idx="1">
                  <c:v>384</c:v>
                </c:pt>
                <c:pt idx="2">
                  <c:v>399</c:v>
                </c:pt>
                <c:pt idx="3">
                  <c:v>406</c:v>
                </c:pt>
                <c:pt idx="4">
                  <c:v>446</c:v>
                </c:pt>
                <c:pt idx="5">
                  <c:v>507</c:v>
                </c:pt>
                <c:pt idx="6">
                  <c:v>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7-4E91-84E5-EEEA0A0B08F7}"/>
            </c:ext>
          </c:extLst>
        </c:ser>
        <c:ser>
          <c:idx val="2"/>
          <c:order val="2"/>
          <c:tx>
            <c:strRef>
              <c:f>'Aging Inventory'!$D$3</c:f>
              <c:strCache>
                <c:ptCount val="1"/>
                <c:pt idx="0">
                  <c:v>半成品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'Aging Inventory'!$A$4:$A$10</c:f>
              <c:numCache>
                <c:formatCode>m/d;@</c:formatCode>
                <c:ptCount val="7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</c:numCache>
            </c:numRef>
          </c:cat>
          <c:val>
            <c:numRef>
              <c:f>'Aging Inventory'!$D$4:$D$10</c:f>
              <c:numCache>
                <c:formatCode>General</c:formatCode>
                <c:ptCount val="7"/>
                <c:pt idx="0">
                  <c:v>696</c:v>
                </c:pt>
                <c:pt idx="1">
                  <c:v>841</c:v>
                </c:pt>
                <c:pt idx="2">
                  <c:v>795</c:v>
                </c:pt>
                <c:pt idx="3">
                  <c:v>722</c:v>
                </c:pt>
                <c:pt idx="4">
                  <c:v>721</c:v>
                </c:pt>
                <c:pt idx="5">
                  <c:v>926</c:v>
                </c:pt>
                <c:pt idx="6">
                  <c:v>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7-4E91-84E5-EEEA0A0B08F7}"/>
            </c:ext>
          </c:extLst>
        </c:ser>
        <c:ser>
          <c:idx val="3"/>
          <c:order val="3"/>
          <c:tx>
            <c:strRef>
              <c:f>'Aging Inventory'!$E$3</c:f>
              <c:strCache>
                <c:ptCount val="1"/>
                <c:pt idx="0">
                  <c:v>成品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'Aging Inventory'!$A$4:$A$10</c:f>
              <c:numCache>
                <c:formatCode>m/d;@</c:formatCode>
                <c:ptCount val="7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</c:numCache>
            </c:numRef>
          </c:cat>
          <c:val>
            <c:numRef>
              <c:f>'Aging Inventory'!$E$4:$E$10</c:f>
              <c:numCache>
                <c:formatCode>General</c:formatCode>
                <c:ptCount val="7"/>
                <c:pt idx="0">
                  <c:v>851</c:v>
                </c:pt>
                <c:pt idx="1">
                  <c:v>1373</c:v>
                </c:pt>
                <c:pt idx="2">
                  <c:v>1045</c:v>
                </c:pt>
                <c:pt idx="3">
                  <c:v>1279</c:v>
                </c:pt>
                <c:pt idx="4">
                  <c:v>1129</c:v>
                </c:pt>
                <c:pt idx="5">
                  <c:v>1499</c:v>
                </c:pt>
                <c:pt idx="6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7-4E91-84E5-EEEA0A0B08F7}"/>
            </c:ext>
          </c:extLst>
        </c:ser>
        <c:ser>
          <c:idx val="4"/>
          <c:order val="4"/>
          <c:tx>
            <c:strRef>
              <c:f>'Aging Inventory'!$F$3</c:f>
              <c:strCache>
                <c:ptCount val="1"/>
                <c:pt idx="0">
                  <c:v>NG品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'Aging Inventory'!$A$4:$A$10</c:f>
              <c:numCache>
                <c:formatCode>m/d;@</c:formatCode>
                <c:ptCount val="7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</c:numCache>
            </c:numRef>
          </c:cat>
          <c:val>
            <c:numRef>
              <c:f>'Aging Inventory'!$F$4:$F$10</c:f>
              <c:numCache>
                <c:formatCode>General</c:formatCode>
                <c:ptCount val="7"/>
                <c:pt idx="0">
                  <c:v>629</c:v>
                </c:pt>
                <c:pt idx="1">
                  <c:v>982</c:v>
                </c:pt>
                <c:pt idx="2">
                  <c:v>759</c:v>
                </c:pt>
                <c:pt idx="3">
                  <c:v>642</c:v>
                </c:pt>
                <c:pt idx="4">
                  <c:v>876</c:v>
                </c:pt>
                <c:pt idx="5">
                  <c:v>828</c:v>
                </c:pt>
                <c:pt idx="6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57-4E91-84E5-EEEA0A0B0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8099088"/>
        <c:axId val="2038097008"/>
      </c:barChart>
      <c:dateAx>
        <c:axId val="2038099088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38097008"/>
        <c:crosses val="autoZero"/>
        <c:auto val="1"/>
        <c:lblOffset val="100"/>
        <c:baseTimeUnit val="days"/>
        <c:majorUnit val="1"/>
        <c:majorTimeUnit val="days"/>
      </c:dateAx>
      <c:valAx>
        <c:axId val="203809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3809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  <a:latin typeface="+mn-lt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Sheet2!$C$5</c:f>
              <c:strCache>
                <c:ptCount val="1"/>
                <c:pt idx="0">
                  <c:v>投入数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Sheet2!$B$6:$B$12</c:f>
              <c:numCache>
                <c:formatCode>m/d;@</c:formatCode>
                <c:ptCount val="7"/>
                <c:pt idx="0">
                  <c:v>44876</c:v>
                </c:pt>
                <c:pt idx="1">
                  <c:v>44875</c:v>
                </c:pt>
                <c:pt idx="2">
                  <c:v>44874</c:v>
                </c:pt>
                <c:pt idx="3">
                  <c:v>44873</c:v>
                </c:pt>
                <c:pt idx="4">
                  <c:v>44872</c:v>
                </c:pt>
                <c:pt idx="5">
                  <c:v>44871</c:v>
                </c:pt>
                <c:pt idx="6">
                  <c:v>44870</c:v>
                </c:pt>
              </c:numCache>
            </c:numRef>
          </c:cat>
          <c:val>
            <c:numRef>
              <c:f>Sheet2!$C$6:$C$12</c:f>
              <c:numCache>
                <c:formatCode>General</c:formatCode>
                <c:ptCount val="7"/>
                <c:pt idx="0">
                  <c:v>9650313</c:v>
                </c:pt>
                <c:pt idx="1">
                  <c:v>9511361</c:v>
                </c:pt>
                <c:pt idx="2">
                  <c:v>9852659</c:v>
                </c:pt>
                <c:pt idx="3">
                  <c:v>9689449</c:v>
                </c:pt>
                <c:pt idx="4">
                  <c:v>9830748</c:v>
                </c:pt>
                <c:pt idx="5">
                  <c:v>9991861</c:v>
                </c:pt>
                <c:pt idx="6">
                  <c:v>9559714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C-4772-AC88-922AB51E35B2}"/>
            </c:ext>
          </c:extLst>
        </c:ser>
        <c:ser>
          <c:idx val="2"/>
          <c:order val="2"/>
          <c:tx>
            <c:strRef>
              <c:f>Sheet2!$E$5</c:f>
              <c:strCache>
                <c:ptCount val="1"/>
                <c:pt idx="0">
                  <c:v>不良数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Sheet2!$B$6:$B$12</c:f>
              <c:numCache>
                <c:formatCode>m/d;@</c:formatCode>
                <c:ptCount val="7"/>
                <c:pt idx="0">
                  <c:v>44876</c:v>
                </c:pt>
                <c:pt idx="1">
                  <c:v>44875</c:v>
                </c:pt>
                <c:pt idx="2">
                  <c:v>44874</c:v>
                </c:pt>
                <c:pt idx="3">
                  <c:v>44873</c:v>
                </c:pt>
                <c:pt idx="4">
                  <c:v>44872</c:v>
                </c:pt>
                <c:pt idx="5">
                  <c:v>44871</c:v>
                </c:pt>
                <c:pt idx="6">
                  <c:v>44870</c:v>
                </c:pt>
              </c:numCache>
            </c:numRef>
          </c:cat>
          <c:val>
            <c:numRef>
              <c:f>Sheet2!$E$6:$E$12</c:f>
              <c:numCache>
                <c:formatCode>General</c:formatCode>
                <c:ptCount val="7"/>
                <c:pt idx="0">
                  <c:v>13271</c:v>
                </c:pt>
                <c:pt idx="1">
                  <c:v>10136</c:v>
                </c:pt>
                <c:pt idx="2">
                  <c:v>11027</c:v>
                </c:pt>
                <c:pt idx="3">
                  <c:v>11323</c:v>
                </c:pt>
                <c:pt idx="4">
                  <c:v>13370</c:v>
                </c:pt>
                <c:pt idx="5">
                  <c:v>11607</c:v>
                </c:pt>
                <c:pt idx="6">
                  <c:v>14886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0C-4772-AC88-922AB51E3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27631968"/>
        <c:axId val="1827617824"/>
      </c:barChart>
      <c:lineChart>
        <c:grouping val="standard"/>
        <c:varyColors val="0"/>
        <c:ser>
          <c:idx val="1"/>
          <c:order val="1"/>
          <c:tx>
            <c:strRef>
              <c:f>Sheet2!$D$5</c:f>
              <c:strCache>
                <c:ptCount val="1"/>
                <c:pt idx="0">
                  <c:v>不良率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Sheet2!$B$6:$B$12</c:f>
              <c:numCache>
                <c:formatCode>m/d;@</c:formatCode>
                <c:ptCount val="7"/>
                <c:pt idx="0">
                  <c:v>44876</c:v>
                </c:pt>
                <c:pt idx="1">
                  <c:v>44875</c:v>
                </c:pt>
                <c:pt idx="2">
                  <c:v>44874</c:v>
                </c:pt>
                <c:pt idx="3">
                  <c:v>44873</c:v>
                </c:pt>
                <c:pt idx="4">
                  <c:v>44872</c:v>
                </c:pt>
                <c:pt idx="5">
                  <c:v>44871</c:v>
                </c:pt>
                <c:pt idx="6">
                  <c:v>44870</c:v>
                </c:pt>
              </c:numCache>
            </c:numRef>
          </c:cat>
          <c:val>
            <c:numRef>
              <c:f>Sheet2!$D$6:$D$12</c:f>
              <c:numCache>
                <c:formatCode>0.00%</c:formatCode>
                <c:ptCount val="7"/>
                <c:pt idx="0">
                  <c:v>1.3751885560603059E-3</c:v>
                </c:pt>
                <c:pt idx="1">
                  <c:v>1.0656729357659751E-3</c:v>
                </c:pt>
                <c:pt idx="2">
                  <c:v>1.1191902612279589E-3</c:v>
                </c:pt>
                <c:pt idx="3">
                  <c:v>1.1685907010811451E-3</c:v>
                </c:pt>
                <c:pt idx="4">
                  <c:v>1.3600185865816111E-3</c:v>
                </c:pt>
                <c:pt idx="5">
                  <c:v>1.1616454632425331E-3</c:v>
                </c:pt>
                <c:pt idx="6">
                  <c:v>1.5571595551917138E-3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0C-4772-AC88-922AB51E3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7638208"/>
        <c:axId val="1827633632"/>
      </c:lineChart>
      <c:dateAx>
        <c:axId val="1827631968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7617824"/>
        <c:crosses val="autoZero"/>
        <c:auto val="1"/>
        <c:lblOffset val="100"/>
        <c:baseTimeUnit val="days"/>
      </c:dateAx>
      <c:valAx>
        <c:axId val="18276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7631968"/>
        <c:crosses val="autoZero"/>
        <c:crossBetween val="between"/>
        <c:majorUnit val="500000"/>
      </c:valAx>
      <c:valAx>
        <c:axId val="182763363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7638208"/>
        <c:crosses val="max"/>
        <c:crossBetween val="between"/>
      </c:valAx>
      <c:dateAx>
        <c:axId val="18276382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82763363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Sheet1!$E$48</c:f>
              <c:strCache>
                <c:ptCount val="1"/>
                <c:pt idx="0">
                  <c:v>应出勤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Sheet1!$D$49</c:f>
              <c:strCache>
                <c:ptCount val="1"/>
                <c:pt idx="0">
                  <c:v>E5</c:v>
                </c:pt>
              </c:strCache>
            </c:strRef>
          </c:cat>
          <c:val>
            <c:numRef>
              <c:f>Sheet1!$E$49</c:f>
              <c:numCache>
                <c:formatCode>General</c:formatCode>
                <c:ptCount val="1"/>
                <c:pt idx="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E-451B-9195-BFE42A1D3837}"/>
            </c:ext>
          </c:extLst>
        </c:ser>
        <c:ser>
          <c:idx val="1"/>
          <c:order val="1"/>
          <c:tx>
            <c:strRef>
              <c:f>Sheet1!$F$48</c:f>
              <c:strCache>
                <c:ptCount val="1"/>
                <c:pt idx="0">
                  <c:v>实际出勤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Sheet1!$D$49</c:f>
              <c:strCache>
                <c:ptCount val="1"/>
                <c:pt idx="0">
                  <c:v>E5</c:v>
                </c:pt>
              </c:strCache>
            </c:strRef>
          </c:cat>
          <c:val>
            <c:numRef>
              <c:f>Sheet1!$F$49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6E-451B-9195-BFE42A1D3837}"/>
            </c:ext>
          </c:extLst>
        </c:ser>
        <c:ser>
          <c:idx val="2"/>
          <c:order val="2"/>
          <c:tx>
            <c:strRef>
              <c:f>Sheet1!$G$48</c:f>
              <c:strCache>
                <c:ptCount val="1"/>
                <c:pt idx="0">
                  <c:v>出勤率%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9147489495000353E-2"/>
                  <c:y val="-2.86422878948369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6E-451B-9195-BFE42A1D38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Sheet1!$D$49</c:f>
              <c:strCache>
                <c:ptCount val="1"/>
                <c:pt idx="0">
                  <c:v>E5</c:v>
                </c:pt>
              </c:strCache>
            </c:strRef>
          </c:cat>
          <c:val>
            <c:numRef>
              <c:f>Sheet1!$G$49</c:f>
              <c:numCache>
                <c:formatCode>0.00%</c:formatCode>
                <c:ptCount val="1"/>
                <c:pt idx="0">
                  <c:v>0.88888888888888884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6E-451B-9195-BFE42A1D38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9326976"/>
        <c:axId val="579337792"/>
      </c:barChart>
      <c:catAx>
        <c:axId val="57932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79337792"/>
        <c:crosses val="autoZero"/>
        <c:auto val="1"/>
        <c:lblAlgn val="ctr"/>
        <c:lblOffset val="100"/>
        <c:noMultiLvlLbl val="0"/>
      </c:catAx>
      <c:valAx>
        <c:axId val="57933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7932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/>
              <a:t>E5-</a:t>
            </a:r>
            <a:r>
              <a:rPr lang="zh-CN" altLang="en-US"/>
              <a:t>近</a:t>
            </a:r>
            <a:r>
              <a:rPr lang="en-US" altLang="zh-CN"/>
              <a:t>30</a:t>
            </a:r>
            <a:r>
              <a:rPr lang="zh-CN" altLang="en-US"/>
              <a:t>日出勤率</a:t>
            </a:r>
            <a:r>
              <a:rPr lang="en-US" altLang="zh-CN"/>
              <a:t>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Sheet1!$E$106</c:f>
              <c:strCache>
                <c:ptCount val="1"/>
                <c:pt idx="0">
                  <c:v>出勤率%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Sheet1!$D$107:$D$138</c:f>
              <c:numCache>
                <c:formatCode>m/d/yyyy</c:formatCode>
                <c:ptCount val="32"/>
                <c:pt idx="0">
                  <c:v>44705</c:v>
                </c:pt>
                <c:pt idx="1">
                  <c:v>44706</c:v>
                </c:pt>
                <c:pt idx="2">
                  <c:v>44707</c:v>
                </c:pt>
                <c:pt idx="3">
                  <c:v>44708</c:v>
                </c:pt>
                <c:pt idx="4">
                  <c:v>44709</c:v>
                </c:pt>
                <c:pt idx="5">
                  <c:v>44710</c:v>
                </c:pt>
                <c:pt idx="6">
                  <c:v>44711</c:v>
                </c:pt>
                <c:pt idx="7">
                  <c:v>44712</c:v>
                </c:pt>
                <c:pt idx="8">
                  <c:v>44713</c:v>
                </c:pt>
                <c:pt idx="9">
                  <c:v>44714</c:v>
                </c:pt>
                <c:pt idx="10">
                  <c:v>44715</c:v>
                </c:pt>
                <c:pt idx="11">
                  <c:v>44716</c:v>
                </c:pt>
                <c:pt idx="12">
                  <c:v>44717</c:v>
                </c:pt>
                <c:pt idx="13">
                  <c:v>44718</c:v>
                </c:pt>
                <c:pt idx="14">
                  <c:v>44719</c:v>
                </c:pt>
                <c:pt idx="15">
                  <c:v>44720</c:v>
                </c:pt>
                <c:pt idx="16">
                  <c:v>44721</c:v>
                </c:pt>
                <c:pt idx="17">
                  <c:v>44722</c:v>
                </c:pt>
                <c:pt idx="18">
                  <c:v>44723</c:v>
                </c:pt>
                <c:pt idx="19">
                  <c:v>44724</c:v>
                </c:pt>
                <c:pt idx="20">
                  <c:v>44725</c:v>
                </c:pt>
                <c:pt idx="21">
                  <c:v>44726</c:v>
                </c:pt>
                <c:pt idx="22">
                  <c:v>44727</c:v>
                </c:pt>
                <c:pt idx="23">
                  <c:v>44728</c:v>
                </c:pt>
                <c:pt idx="24">
                  <c:v>44729</c:v>
                </c:pt>
                <c:pt idx="25">
                  <c:v>44730</c:v>
                </c:pt>
                <c:pt idx="26">
                  <c:v>44731</c:v>
                </c:pt>
                <c:pt idx="27">
                  <c:v>44732</c:v>
                </c:pt>
                <c:pt idx="28">
                  <c:v>44733</c:v>
                </c:pt>
                <c:pt idx="29">
                  <c:v>44734</c:v>
                </c:pt>
                <c:pt idx="30">
                  <c:v>44735</c:v>
                </c:pt>
                <c:pt idx="31">
                  <c:v>44736</c:v>
                </c:pt>
              </c:numCache>
            </c:numRef>
          </c:cat>
          <c:val>
            <c:numRef>
              <c:f>Sheet1!$E$107:$E$138</c:f>
              <c:numCache>
                <c:formatCode>0%</c:formatCode>
                <c:ptCount val="32"/>
                <c:pt idx="0">
                  <c:v>0.89</c:v>
                </c:pt>
                <c:pt idx="1">
                  <c:v>0.92</c:v>
                </c:pt>
                <c:pt idx="2" formatCode="0.0%">
                  <c:v>0.88900000000000001</c:v>
                </c:pt>
                <c:pt idx="3" formatCode="0.0%">
                  <c:v>0.91500000000000004</c:v>
                </c:pt>
                <c:pt idx="4" formatCode="0.0%">
                  <c:v>0.93100000000000005</c:v>
                </c:pt>
                <c:pt idx="5" formatCode="0.0%">
                  <c:v>0.93500000000000005</c:v>
                </c:pt>
                <c:pt idx="6" formatCode="0.0%">
                  <c:v>0.86499999999999999</c:v>
                </c:pt>
                <c:pt idx="7" formatCode="0.0%">
                  <c:v>0.85299999999999998</c:v>
                </c:pt>
                <c:pt idx="8" formatCode="0.0%">
                  <c:v>0.88600000000000001</c:v>
                </c:pt>
                <c:pt idx="9" formatCode="0.0%">
                  <c:v>0.90300000000000002</c:v>
                </c:pt>
                <c:pt idx="10" formatCode="0.0%">
                  <c:v>0.91300000000000003</c:v>
                </c:pt>
                <c:pt idx="11" formatCode="0.0%">
                  <c:v>0.93600000000000005</c:v>
                </c:pt>
                <c:pt idx="12" formatCode="0.0%">
                  <c:v>0.95199999999999996</c:v>
                </c:pt>
                <c:pt idx="13" formatCode="0.0%">
                  <c:v>0.93100000000000005</c:v>
                </c:pt>
                <c:pt idx="14" formatCode="0.0%">
                  <c:v>0.90500000000000003</c:v>
                </c:pt>
                <c:pt idx="15" formatCode="0.0%">
                  <c:v>0.92900000000000005</c:v>
                </c:pt>
                <c:pt idx="16" formatCode="0.0%">
                  <c:v>0.93799999999999994</c:v>
                </c:pt>
                <c:pt idx="17" formatCode="0.0%">
                  <c:v>0.94699999999999995</c:v>
                </c:pt>
                <c:pt idx="18" formatCode="0.0%">
                  <c:v>0.94299999999999995</c:v>
                </c:pt>
                <c:pt idx="19" formatCode="0.0%">
                  <c:v>0.93200000000000005</c:v>
                </c:pt>
                <c:pt idx="20" formatCode="0.0%">
                  <c:v>0.91600000000000004</c:v>
                </c:pt>
                <c:pt idx="21" formatCode="0.0%">
                  <c:v>0.96499999999999997</c:v>
                </c:pt>
                <c:pt idx="22" formatCode="0.0%">
                  <c:v>0.92500000000000004</c:v>
                </c:pt>
                <c:pt idx="23" formatCode="0.0%">
                  <c:v>0.93899999999999995</c:v>
                </c:pt>
                <c:pt idx="24" formatCode="0.0%">
                  <c:v>0.89300000000000002</c:v>
                </c:pt>
                <c:pt idx="25" formatCode="0.0%">
                  <c:v>0.90200000000000002</c:v>
                </c:pt>
                <c:pt idx="26" formatCode="0.0%">
                  <c:v>0.91700000000000004</c:v>
                </c:pt>
                <c:pt idx="27" formatCode="0.0%">
                  <c:v>0.92600000000000005</c:v>
                </c:pt>
                <c:pt idx="28" formatCode="0.0%">
                  <c:v>0.93300000000000005</c:v>
                </c:pt>
                <c:pt idx="29" formatCode="0.0%">
                  <c:v>0.94699999999999995</c:v>
                </c:pt>
                <c:pt idx="30" formatCode="0.0%">
                  <c:v>0.95499999999999996</c:v>
                </c:pt>
                <c:pt idx="31" formatCode="0.0%">
                  <c:v>0.96099999999999997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24-436C-AB2B-D7BB07251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209615"/>
        <c:axId val="703210447"/>
      </c:lineChart>
      <c:dateAx>
        <c:axId val="70320961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03210447"/>
        <c:crosses val="autoZero"/>
        <c:auto val="1"/>
        <c:lblOffset val="100"/>
        <c:baseTimeUnit val="days"/>
      </c:dateAx>
      <c:valAx>
        <c:axId val="70321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0320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800"/>
              <a:t>E5-</a:t>
            </a:r>
            <a:r>
              <a:rPr lang="zh-CN" sz="800"/>
              <a:t>巡检</a:t>
            </a:r>
            <a:r>
              <a:rPr lang="zh-CN" altLang="en-US" sz="800"/>
              <a:t>状况</a:t>
            </a:r>
            <a:endParaRPr lang="zh-CN" sz="800"/>
          </a:p>
        </c:rich>
      </c:tx>
      <c:layout>
        <c:manualLayout>
          <c:xMode val="edge"/>
          <c:yMode val="edge"/>
          <c:x val="0.38914456416632132"/>
          <c:y val="9.8186950202277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Sheet1!$E$178</c:f>
              <c:strCache>
                <c:ptCount val="1"/>
                <c:pt idx="0">
                  <c:v>一次良率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Sheet1!$D$179:$D$185</c:f>
              <c:numCache>
                <c:formatCode>m"月"d"日"</c:formatCode>
                <c:ptCount val="7"/>
                <c:pt idx="0">
                  <c:v>44734</c:v>
                </c:pt>
                <c:pt idx="1">
                  <c:v>44735</c:v>
                </c:pt>
                <c:pt idx="2">
                  <c:v>44736</c:v>
                </c:pt>
                <c:pt idx="3">
                  <c:v>44737</c:v>
                </c:pt>
                <c:pt idx="4">
                  <c:v>44738</c:v>
                </c:pt>
                <c:pt idx="5">
                  <c:v>44739</c:v>
                </c:pt>
                <c:pt idx="6">
                  <c:v>44740</c:v>
                </c:pt>
              </c:numCache>
            </c:numRef>
          </c:cat>
          <c:val>
            <c:numRef>
              <c:f>Sheet1!$E$179:$E$185</c:f>
              <c:numCache>
                <c:formatCode>0.0%</c:formatCode>
                <c:ptCount val="7"/>
                <c:pt idx="0">
                  <c:v>0.9546</c:v>
                </c:pt>
                <c:pt idx="1">
                  <c:v>0.95669999999999999</c:v>
                </c:pt>
                <c:pt idx="2">
                  <c:v>0.94889999999999997</c:v>
                </c:pt>
                <c:pt idx="3">
                  <c:v>0.96340000000000003</c:v>
                </c:pt>
                <c:pt idx="4">
                  <c:v>0.96099999999999997</c:v>
                </c:pt>
                <c:pt idx="5">
                  <c:v>0.95799999999999996</c:v>
                </c:pt>
                <c:pt idx="6">
                  <c:v>0.96299999999999997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DE-4446-8196-49E47EF28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7372704"/>
        <c:axId val="797378944"/>
      </c:lineChart>
      <c:dateAx>
        <c:axId val="797372704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97378944"/>
        <c:crosses val="autoZero"/>
        <c:auto val="1"/>
        <c:lblOffset val="100"/>
        <c:baseTimeUnit val="days"/>
      </c:dateAx>
      <c:valAx>
        <c:axId val="7973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9737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55554003322188"/>
          <c:y val="0.23800026236249394"/>
          <c:w val="0.8456457096780321"/>
          <c:h val="0.561361143757691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Sheet1!$E$188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Sheet1!$D$189:$D$193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Sheet1!$E$189:$E$193</c:f>
              <c:numCache>
                <c:formatCode>General</c:formatCode>
                <c:ptCount val="5"/>
                <c:pt idx="0">
                  <c:v>60</c:v>
                </c:pt>
                <c:pt idx="1">
                  <c:v>50</c:v>
                </c:pt>
                <c:pt idx="2">
                  <c:v>40</c:v>
                </c:pt>
                <c:pt idx="3">
                  <c:v>30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3-4BE5-9337-ADE7AED3D236}"/>
            </c:ext>
          </c:extLst>
        </c:ser>
        <c:ser>
          <c:idx val="1"/>
          <c:order val="1"/>
          <c:tx>
            <c:strRef>
              <c:f>Sheet1!$F$188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7.78159096159019E-3"/>
                  <c:y val="1.13333458267854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53-4BE5-9337-ADE7AED3D2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Sheet1!$D$189:$D$193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Sheet1!$F$189:$F$193</c:f>
              <c:numCache>
                <c:formatCode>0.0%</c:formatCode>
                <c:ptCount val="5"/>
                <c:pt idx="0">
                  <c:v>6.0999999999999999E-2</c:v>
                </c:pt>
                <c:pt idx="1">
                  <c:v>5.3999999999999999E-2</c:v>
                </c:pt>
                <c:pt idx="2">
                  <c:v>5.8000000000000003E-2</c:v>
                </c:pt>
                <c:pt idx="3">
                  <c:v>3.2000000000000001E-2</c:v>
                </c:pt>
                <c:pt idx="4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53-4BE5-9337-ADE7AED3D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5307648"/>
        <c:axId val="745317632"/>
      </c:barChart>
      <c:catAx>
        <c:axId val="74530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7632"/>
        <c:crosses val="autoZero"/>
        <c:auto val="1"/>
        <c:lblAlgn val="ctr"/>
        <c:lblOffset val="100"/>
        <c:noMultiLvlLbl val="0"/>
      </c:catAx>
      <c:valAx>
        <c:axId val="74531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0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主界面!$J$2</c:f>
              <c:strCache>
                <c:ptCount val="1"/>
                <c:pt idx="0">
                  <c:v>Plan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主界面!$I$3:$I$23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主界面!$J$3:$J$23</c:f>
              <c:numCache>
                <c:formatCode>General</c:formatCode>
                <c:ptCount val="21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  <c:pt idx="13">
                  <c:v>10000</c:v>
                </c:pt>
                <c:pt idx="14">
                  <c:v>10000</c:v>
                </c:pt>
                <c:pt idx="15">
                  <c:v>10000</c:v>
                </c:pt>
                <c:pt idx="16">
                  <c:v>10000</c:v>
                </c:pt>
                <c:pt idx="17">
                  <c:v>10000</c:v>
                </c:pt>
                <c:pt idx="18">
                  <c:v>10000</c:v>
                </c:pt>
                <c:pt idx="19">
                  <c:v>10000</c:v>
                </c:pt>
                <c:pt idx="20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52-4ECF-B5AE-BE5CD8E684FD}"/>
            </c:ext>
          </c:extLst>
        </c:ser>
        <c:ser>
          <c:idx val="1"/>
          <c:order val="1"/>
          <c:tx>
            <c:strRef>
              <c:f>主界面!$K$2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主界面!$I$3:$I$23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主界面!$K$3:$K$23</c:f>
              <c:numCache>
                <c:formatCode>General</c:formatCode>
                <c:ptCount val="21"/>
                <c:pt idx="0">
                  <c:v>10150</c:v>
                </c:pt>
                <c:pt idx="1">
                  <c:v>9797</c:v>
                </c:pt>
                <c:pt idx="2">
                  <c:v>10681</c:v>
                </c:pt>
                <c:pt idx="3">
                  <c:v>9807</c:v>
                </c:pt>
                <c:pt idx="4">
                  <c:v>9660</c:v>
                </c:pt>
                <c:pt idx="5">
                  <c:v>10584</c:v>
                </c:pt>
                <c:pt idx="6">
                  <c:v>9557</c:v>
                </c:pt>
                <c:pt idx="7">
                  <c:v>9816</c:v>
                </c:pt>
                <c:pt idx="8">
                  <c:v>9844</c:v>
                </c:pt>
                <c:pt idx="9">
                  <c:v>9513</c:v>
                </c:pt>
                <c:pt idx="10">
                  <c:v>9799</c:v>
                </c:pt>
                <c:pt idx="11">
                  <c:v>9773</c:v>
                </c:pt>
                <c:pt idx="12">
                  <c:v>9796</c:v>
                </c:pt>
                <c:pt idx="13">
                  <c:v>10040</c:v>
                </c:pt>
                <c:pt idx="14">
                  <c:v>9069</c:v>
                </c:pt>
                <c:pt idx="15">
                  <c:v>9056</c:v>
                </c:pt>
                <c:pt idx="16">
                  <c:v>9337</c:v>
                </c:pt>
                <c:pt idx="17">
                  <c:v>10119</c:v>
                </c:pt>
                <c:pt idx="18">
                  <c:v>10642</c:v>
                </c:pt>
                <c:pt idx="19">
                  <c:v>10982</c:v>
                </c:pt>
                <c:pt idx="20">
                  <c:v>10733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52-4ECF-B5AE-BE5CD8E68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828751"/>
        <c:axId val="1768829999"/>
      </c:scatterChart>
      <c:valAx>
        <c:axId val="1768828751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829999"/>
        <c:crosses val="autoZero"/>
        <c:crossBetween val="midCat"/>
      </c:valAx>
      <c:valAx>
        <c:axId val="1768829999"/>
        <c:scaling>
          <c:orientation val="minMax"/>
          <c:min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88287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800"/>
              <a:t>E5</a:t>
            </a:r>
            <a:r>
              <a:rPr lang="zh-CN" altLang="en-US" sz="800"/>
              <a:t>良率状况</a:t>
            </a:r>
          </a:p>
        </c:rich>
      </c:tx>
      <c:layout>
        <c:manualLayout>
          <c:xMode val="edge"/>
          <c:yMode val="edge"/>
          <c:x val="0.4049508387232944"/>
          <c:y val="0.1175709876675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Sheet1!$E$194</c:f>
              <c:strCache>
                <c:ptCount val="1"/>
                <c:pt idx="0">
                  <c:v>二次良率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Sheet1!$D$195:$D$201</c:f>
              <c:numCache>
                <c:formatCode>m"月"d"日"</c:formatCode>
                <c:ptCount val="7"/>
                <c:pt idx="0">
                  <c:v>44734</c:v>
                </c:pt>
                <c:pt idx="1">
                  <c:v>44735</c:v>
                </c:pt>
                <c:pt idx="2">
                  <c:v>44736</c:v>
                </c:pt>
                <c:pt idx="3">
                  <c:v>44737</c:v>
                </c:pt>
                <c:pt idx="4">
                  <c:v>44738</c:v>
                </c:pt>
                <c:pt idx="5">
                  <c:v>44739</c:v>
                </c:pt>
                <c:pt idx="6">
                  <c:v>44740</c:v>
                </c:pt>
              </c:numCache>
            </c:numRef>
          </c:cat>
          <c:val>
            <c:numRef>
              <c:f>Sheet1!$E$195:$E$201</c:f>
              <c:numCache>
                <c:formatCode>0.0%</c:formatCode>
                <c:ptCount val="7"/>
                <c:pt idx="0">
                  <c:v>0.98199999999999998</c:v>
                </c:pt>
                <c:pt idx="1">
                  <c:v>0.99299999999999999</c:v>
                </c:pt>
                <c:pt idx="2">
                  <c:v>0.98299999999999998</c:v>
                </c:pt>
                <c:pt idx="3">
                  <c:v>0.98599999999999999</c:v>
                </c:pt>
                <c:pt idx="4">
                  <c:v>0.97399999999999998</c:v>
                </c:pt>
                <c:pt idx="5">
                  <c:v>0.97899999999999998</c:v>
                </c:pt>
                <c:pt idx="6">
                  <c:v>0.98499999999999999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4B-45DD-B3DD-3EB628B8E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310560"/>
        <c:axId val="745310976"/>
      </c:lineChart>
      <c:dateAx>
        <c:axId val="745310560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0976"/>
        <c:crosses val="autoZero"/>
        <c:auto val="1"/>
        <c:lblOffset val="100"/>
        <c:baseTimeUnit val="days"/>
      </c:dateAx>
      <c:valAx>
        <c:axId val="74531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29759303412106"/>
          <c:y val="0.15122938375018441"/>
          <c:w val="0.74493359039163365"/>
          <c:h val="0.658025113603962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Sheet1!$E$203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Sheet1!$E$204:$E$208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17-4A3C-8921-9FE0104E252D}"/>
            </c:ext>
          </c:extLst>
        </c:ser>
        <c:ser>
          <c:idx val="1"/>
          <c:order val="1"/>
          <c:tx>
            <c:strRef>
              <c:f>Sheet1!$F$203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Sheet1!$F$204:$F$208</c:f>
              <c:numCache>
                <c:formatCode>0.0%</c:formatCode>
                <c:ptCount val="5"/>
                <c:pt idx="0">
                  <c:v>2.8000000000000001E-2</c:v>
                </c:pt>
                <c:pt idx="1">
                  <c:v>3.2000000000000001E-2</c:v>
                </c:pt>
                <c:pt idx="2">
                  <c:v>5.8000000000000003E-2</c:v>
                </c:pt>
                <c:pt idx="3">
                  <c:v>5.3999999999999999E-2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17-4A3C-8921-9FE0104E25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5316384"/>
        <c:axId val="745299328"/>
      </c:barChart>
      <c:catAx>
        <c:axId val="74531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299328"/>
        <c:crosses val="autoZero"/>
        <c:auto val="1"/>
        <c:lblAlgn val="ctr"/>
        <c:lblOffset val="100"/>
        <c:noMultiLvlLbl val="0"/>
      </c:catAx>
      <c:valAx>
        <c:axId val="74529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29759303412106"/>
          <c:y val="0.168032648611316"/>
          <c:w val="0.74493359039163365"/>
          <c:h val="0.641221848742831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Sheet1!$E$203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Sheet1!$E$204:$E$208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A-4F1E-AA77-4C1452C4D27C}"/>
            </c:ext>
          </c:extLst>
        </c:ser>
        <c:ser>
          <c:idx val="1"/>
          <c:order val="1"/>
          <c:tx>
            <c:strRef>
              <c:f>Sheet1!$F$203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Sheet1!$F$204:$F$208</c:f>
              <c:numCache>
                <c:formatCode>0.0%</c:formatCode>
                <c:ptCount val="5"/>
                <c:pt idx="0">
                  <c:v>2.8000000000000001E-2</c:v>
                </c:pt>
                <c:pt idx="1">
                  <c:v>3.2000000000000001E-2</c:v>
                </c:pt>
                <c:pt idx="2">
                  <c:v>5.8000000000000003E-2</c:v>
                </c:pt>
                <c:pt idx="3">
                  <c:v>5.3999999999999999E-2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5A-4F1E-AA77-4C1452C4D2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5316384"/>
        <c:axId val="745299328"/>
      </c:barChart>
      <c:catAx>
        <c:axId val="74531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299328"/>
        <c:crosses val="autoZero"/>
        <c:auto val="1"/>
        <c:lblAlgn val="ctr"/>
        <c:lblOffset val="100"/>
        <c:noMultiLvlLbl val="0"/>
      </c:catAx>
      <c:valAx>
        <c:axId val="74529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800"/>
              <a:t>E5-</a:t>
            </a:r>
            <a:r>
              <a:rPr lang="zh-CN" altLang="en-US" sz="800"/>
              <a:t>首件状况</a:t>
            </a:r>
            <a:endParaRPr lang="zh-CN" sz="800"/>
          </a:p>
        </c:rich>
      </c:tx>
      <c:layout>
        <c:manualLayout>
          <c:xMode val="edge"/>
          <c:yMode val="edge"/>
          <c:x val="0.4216262923398163"/>
          <c:y val="0.13341617442251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Sheet1!$E$178</c:f>
              <c:strCache>
                <c:ptCount val="1"/>
                <c:pt idx="0">
                  <c:v>一次良率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Sheet1!$D$179:$D$185</c:f>
              <c:numCache>
                <c:formatCode>m"月"d"日"</c:formatCode>
                <c:ptCount val="7"/>
                <c:pt idx="0">
                  <c:v>44734</c:v>
                </c:pt>
                <c:pt idx="1">
                  <c:v>44735</c:v>
                </c:pt>
                <c:pt idx="2">
                  <c:v>44736</c:v>
                </c:pt>
                <c:pt idx="3">
                  <c:v>44737</c:v>
                </c:pt>
                <c:pt idx="4">
                  <c:v>44738</c:v>
                </c:pt>
                <c:pt idx="5">
                  <c:v>44739</c:v>
                </c:pt>
                <c:pt idx="6">
                  <c:v>44740</c:v>
                </c:pt>
              </c:numCache>
            </c:numRef>
          </c:cat>
          <c:val>
            <c:numRef>
              <c:f>Sheet1!$E$179:$E$185</c:f>
              <c:numCache>
                <c:formatCode>0.0%</c:formatCode>
                <c:ptCount val="7"/>
                <c:pt idx="0">
                  <c:v>0.9546</c:v>
                </c:pt>
                <c:pt idx="1">
                  <c:v>0.95669999999999999</c:v>
                </c:pt>
                <c:pt idx="2">
                  <c:v>0.94889999999999997</c:v>
                </c:pt>
                <c:pt idx="3">
                  <c:v>0.96340000000000003</c:v>
                </c:pt>
                <c:pt idx="4">
                  <c:v>0.96099999999999997</c:v>
                </c:pt>
                <c:pt idx="5">
                  <c:v>0.95799999999999996</c:v>
                </c:pt>
                <c:pt idx="6">
                  <c:v>0.96299999999999997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5D-4091-9CB5-37F225508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7372704"/>
        <c:axId val="797378944"/>
      </c:lineChart>
      <c:dateAx>
        <c:axId val="797372704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97378944"/>
        <c:crosses val="autoZero"/>
        <c:auto val="1"/>
        <c:lblOffset val="100"/>
        <c:baseTimeUnit val="days"/>
      </c:dateAx>
      <c:valAx>
        <c:axId val="7973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9737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0177652092871"/>
          <c:y val="9.24179567362238E-2"/>
          <c:w val="0.72616315713440116"/>
          <c:h val="0.716836540617923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Sheet1!$E$203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Sheet1!$E$204:$E$208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4-4BF4-97CD-3ADDBFBE6541}"/>
            </c:ext>
          </c:extLst>
        </c:ser>
        <c:ser>
          <c:idx val="1"/>
          <c:order val="1"/>
          <c:tx>
            <c:strRef>
              <c:f>Sheet1!$F$203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Sheet1!$F$204:$F$208</c:f>
              <c:numCache>
                <c:formatCode>0.0%</c:formatCode>
                <c:ptCount val="5"/>
                <c:pt idx="0">
                  <c:v>2.8000000000000001E-2</c:v>
                </c:pt>
                <c:pt idx="1">
                  <c:v>3.2000000000000001E-2</c:v>
                </c:pt>
                <c:pt idx="2">
                  <c:v>5.8000000000000003E-2</c:v>
                </c:pt>
                <c:pt idx="3">
                  <c:v>5.3999999999999999E-2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94-4BF4-97CD-3ADDBFBE65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5316384"/>
        <c:axId val="745299328"/>
      </c:barChart>
      <c:catAx>
        <c:axId val="74531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299328"/>
        <c:crosses val="autoZero"/>
        <c:auto val="1"/>
        <c:lblAlgn val="ctr"/>
        <c:lblOffset val="100"/>
        <c:noMultiLvlLbl val="0"/>
      </c:catAx>
      <c:valAx>
        <c:axId val="745299328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Sheet1!$E$203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Sheet1!$E$204:$E$208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2-4CC3-B6B7-46B36E2B628B}"/>
            </c:ext>
          </c:extLst>
        </c:ser>
        <c:ser>
          <c:idx val="1"/>
          <c:order val="1"/>
          <c:tx>
            <c:strRef>
              <c:f>Sheet1!$F$203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Sheet1!$F$204:$F$208</c:f>
              <c:numCache>
                <c:formatCode>0.0%</c:formatCode>
                <c:ptCount val="5"/>
                <c:pt idx="0">
                  <c:v>2.8000000000000001E-2</c:v>
                </c:pt>
                <c:pt idx="1">
                  <c:v>3.2000000000000001E-2</c:v>
                </c:pt>
                <c:pt idx="2">
                  <c:v>5.8000000000000003E-2</c:v>
                </c:pt>
                <c:pt idx="3">
                  <c:v>5.3999999999999999E-2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2-4CC3-B6B7-46B36E2B62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5316384"/>
        <c:axId val="745299328"/>
      </c:barChart>
      <c:catAx>
        <c:axId val="74531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299328"/>
        <c:crosses val="autoZero"/>
        <c:auto val="1"/>
        <c:lblAlgn val="ctr"/>
        <c:lblOffset val="100"/>
        <c:noMultiLvlLbl val="0"/>
      </c:catAx>
      <c:valAx>
        <c:axId val="74529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Sheet1!$E$203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Sheet1!$E$204:$E$208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A5C-8553-1393DC3D1454}"/>
            </c:ext>
          </c:extLst>
        </c:ser>
        <c:ser>
          <c:idx val="1"/>
          <c:order val="1"/>
          <c:tx>
            <c:strRef>
              <c:f>Sheet1!$F$203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Sheet1!$D$204:$D$208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Sheet1!$F$204:$F$208</c:f>
              <c:numCache>
                <c:formatCode>0.0%</c:formatCode>
                <c:ptCount val="5"/>
                <c:pt idx="0">
                  <c:v>2.8000000000000001E-2</c:v>
                </c:pt>
                <c:pt idx="1">
                  <c:v>3.2000000000000001E-2</c:v>
                </c:pt>
                <c:pt idx="2">
                  <c:v>5.8000000000000003E-2</c:v>
                </c:pt>
                <c:pt idx="3">
                  <c:v>5.3999999999999999E-2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A5C-8553-1393DC3D14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5316384"/>
        <c:axId val="745299328"/>
      </c:barChart>
      <c:catAx>
        <c:axId val="74531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299328"/>
        <c:crosses val="autoZero"/>
        <c:auto val="1"/>
        <c:lblAlgn val="ctr"/>
        <c:lblOffset val="100"/>
        <c:noMultiLvlLbl val="0"/>
      </c:catAx>
      <c:valAx>
        <c:axId val="74529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4531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/>
              <a:t>E5 WIP</a:t>
            </a:r>
            <a:r>
              <a:rPr lang="zh-CN"/>
              <a:t>报警时长分布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WIP!$F$86</c:f>
              <c:strCache>
                <c:ptCount val="1"/>
                <c:pt idx="0">
                  <c:v>报警汇总柱形图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WIP!$E$87:$E$92</c:f>
              <c:strCache>
                <c:ptCount val="6"/>
                <c:pt idx="0">
                  <c:v>&lt;24H</c:v>
                </c:pt>
                <c:pt idx="1">
                  <c:v>1-4D</c:v>
                </c:pt>
                <c:pt idx="2">
                  <c:v>4-7D</c:v>
                </c:pt>
                <c:pt idx="3">
                  <c:v>7-14D</c:v>
                </c:pt>
                <c:pt idx="4">
                  <c:v>14-30D</c:v>
                </c:pt>
                <c:pt idx="5">
                  <c:v>&gt;30D</c:v>
                </c:pt>
              </c:strCache>
            </c:strRef>
          </c:cat>
          <c:val>
            <c:numRef>
              <c:f>WIP!$F$87:$F$92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168</c:v>
                </c:pt>
                <c:pt idx="4">
                  <c:v>357</c:v>
                </c:pt>
                <c:pt idx="5">
                  <c:v>3852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7-48FA-AF18-1A2B03FD0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250527"/>
        <c:axId val="115250943"/>
      </c:barChart>
      <c:catAx>
        <c:axId val="11525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5250943"/>
        <c:crosses val="autoZero"/>
        <c:auto val="1"/>
        <c:lblAlgn val="ctr"/>
        <c:lblOffset val="100"/>
        <c:noMultiLvlLbl val="0"/>
      </c:catAx>
      <c:valAx>
        <c:axId val="11525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525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WIP!$B$86</c:f>
              <c:strCache>
                <c:ptCount val="1"/>
                <c:pt idx="0">
                  <c:v>WIP报警数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WIP!$A$87</c:f>
              <c:strCache>
                <c:ptCount val="1"/>
                <c:pt idx="0">
                  <c:v>E5</c:v>
                </c:pt>
              </c:strCache>
            </c:strRef>
          </c:cat>
          <c:val>
            <c:numRef>
              <c:f>WIP!$B$87</c:f>
              <c:numCache>
                <c:formatCode>0</c:formatCode>
                <c:ptCount val="1"/>
                <c:pt idx="0">
                  <c:v>4377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26-41CC-859E-1F069D2CBCC6}"/>
            </c:ext>
          </c:extLst>
        </c:ser>
        <c:ser>
          <c:idx val="1"/>
          <c:order val="1"/>
          <c:tx>
            <c:strRef>
              <c:f>WIP!$C$86</c:f>
              <c:strCache>
                <c:ptCount val="1"/>
                <c:pt idx="0">
                  <c:v>WIP总数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WIP!$A$87</c:f>
              <c:strCache>
                <c:ptCount val="1"/>
                <c:pt idx="0">
                  <c:v>E5</c:v>
                </c:pt>
              </c:strCache>
            </c:strRef>
          </c:cat>
          <c:val>
            <c:numRef>
              <c:f>WIP!$C$87</c:f>
              <c:numCache>
                <c:formatCode>0</c:formatCode>
                <c:ptCount val="1"/>
                <c:pt idx="0">
                  <c:v>5218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26-41CC-859E-1F069D2CBCC6}"/>
            </c:ext>
          </c:extLst>
        </c:ser>
        <c:ser>
          <c:idx val="2"/>
          <c:order val="2"/>
          <c:tx>
            <c:strRef>
              <c:f>WIP!$D$86</c:f>
              <c:strCache>
                <c:ptCount val="1"/>
                <c:pt idx="0">
                  <c:v>站点报警率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444884606544876E-2"/>
                  <c:y val="-6.7213059444526407E-2"/>
                </c:manualLayout>
              </c:layout>
              <c:tx>
                <c:rich>
                  <a:bodyPr/>
                  <a:lstStyle/>
                  <a:p>
                    <a:fld id="{AFD9AFF5-8A7D-4F00-B2C1-1EFB4D5D1E18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626-41CC-859E-1F069D2CBC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WIP!$A$87</c:f>
              <c:strCache>
                <c:ptCount val="1"/>
                <c:pt idx="0">
                  <c:v>E5</c:v>
                </c:pt>
              </c:strCache>
            </c:strRef>
          </c:cat>
          <c:val>
            <c:numRef>
              <c:f>WIP!$D$87</c:f>
              <c:numCache>
                <c:formatCode>0.00%;\-0.00%;0.00%</c:formatCode>
                <c:ptCount val="1"/>
                <c:pt idx="0">
                  <c:v>0.83882713683403598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26-41CC-859E-1F069D2CBC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696047"/>
        <c:axId val="1846701871"/>
      </c:barChart>
      <c:catAx>
        <c:axId val="184669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46701871"/>
        <c:crosses val="autoZero"/>
        <c:auto val="1"/>
        <c:lblAlgn val="ctr"/>
        <c:lblOffset val="100"/>
        <c:noMultiLvlLbl val="0"/>
      </c:catAx>
      <c:valAx>
        <c:axId val="184670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46696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100"/>
              <a:t>CTU-</a:t>
            </a:r>
            <a:r>
              <a:rPr lang="zh-CN" altLang="en-US" sz="1100"/>
              <a:t>近</a:t>
            </a:r>
            <a:r>
              <a:rPr lang="en-US" sz="1100"/>
              <a:t>30</a:t>
            </a:r>
            <a:r>
              <a:rPr lang="zh-CN" sz="1100"/>
              <a:t>日出勤</a:t>
            </a:r>
            <a:r>
              <a:rPr lang="zh-CN" altLang="en-US" sz="1100"/>
              <a:t>趋势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Sheet1!$E$86</c:f>
              <c:strCache>
                <c:ptCount val="1"/>
                <c:pt idx="0">
                  <c:v>出勤率%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Sheet1!$D$87:$D$118</c:f>
              <c:numCache>
                <c:formatCode>m/d/yyyy</c:formatCode>
                <c:ptCount val="32"/>
                <c:pt idx="0">
                  <c:v>44705</c:v>
                </c:pt>
                <c:pt idx="1">
                  <c:v>44706</c:v>
                </c:pt>
                <c:pt idx="2">
                  <c:v>44707</c:v>
                </c:pt>
                <c:pt idx="3">
                  <c:v>44708</c:v>
                </c:pt>
                <c:pt idx="4">
                  <c:v>44709</c:v>
                </c:pt>
                <c:pt idx="5">
                  <c:v>44710</c:v>
                </c:pt>
                <c:pt idx="6">
                  <c:v>44711</c:v>
                </c:pt>
                <c:pt idx="7">
                  <c:v>44712</c:v>
                </c:pt>
                <c:pt idx="8">
                  <c:v>44713</c:v>
                </c:pt>
                <c:pt idx="9">
                  <c:v>44714</c:v>
                </c:pt>
                <c:pt idx="10">
                  <c:v>44715</c:v>
                </c:pt>
                <c:pt idx="11">
                  <c:v>44716</c:v>
                </c:pt>
                <c:pt idx="12">
                  <c:v>44717</c:v>
                </c:pt>
                <c:pt idx="13">
                  <c:v>44718</c:v>
                </c:pt>
                <c:pt idx="14">
                  <c:v>44719</c:v>
                </c:pt>
                <c:pt idx="15">
                  <c:v>44720</c:v>
                </c:pt>
                <c:pt idx="16">
                  <c:v>44721</c:v>
                </c:pt>
                <c:pt idx="17">
                  <c:v>44722</c:v>
                </c:pt>
                <c:pt idx="18">
                  <c:v>44723</c:v>
                </c:pt>
                <c:pt idx="19">
                  <c:v>44724</c:v>
                </c:pt>
                <c:pt idx="20">
                  <c:v>44725</c:v>
                </c:pt>
                <c:pt idx="21">
                  <c:v>44726</c:v>
                </c:pt>
                <c:pt idx="22">
                  <c:v>44727</c:v>
                </c:pt>
                <c:pt idx="23">
                  <c:v>44728</c:v>
                </c:pt>
                <c:pt idx="24">
                  <c:v>44729</c:v>
                </c:pt>
                <c:pt idx="25">
                  <c:v>44730</c:v>
                </c:pt>
                <c:pt idx="26">
                  <c:v>44731</c:v>
                </c:pt>
                <c:pt idx="27">
                  <c:v>44732</c:v>
                </c:pt>
                <c:pt idx="28">
                  <c:v>44733</c:v>
                </c:pt>
                <c:pt idx="29">
                  <c:v>44734</c:v>
                </c:pt>
                <c:pt idx="30">
                  <c:v>44735</c:v>
                </c:pt>
                <c:pt idx="31">
                  <c:v>44736</c:v>
                </c:pt>
              </c:numCache>
            </c:numRef>
          </c:cat>
          <c:val>
            <c:numRef>
              <c:f>Sheet1!$E$87:$E$118</c:f>
              <c:numCache>
                <c:formatCode>0%</c:formatCode>
                <c:ptCount val="32"/>
                <c:pt idx="0">
                  <c:v>0.89</c:v>
                </c:pt>
                <c:pt idx="1">
                  <c:v>0.92</c:v>
                </c:pt>
                <c:pt idx="2" formatCode="0.0%">
                  <c:v>0.88900000000000001</c:v>
                </c:pt>
                <c:pt idx="3" formatCode="0.0%">
                  <c:v>0.91500000000000004</c:v>
                </c:pt>
                <c:pt idx="4" formatCode="0.0%">
                  <c:v>0.93100000000000005</c:v>
                </c:pt>
                <c:pt idx="5" formatCode="0.0%">
                  <c:v>0.93500000000000005</c:v>
                </c:pt>
                <c:pt idx="6" formatCode="0.0%">
                  <c:v>0.86499999999999999</c:v>
                </c:pt>
                <c:pt idx="7" formatCode="0.0%">
                  <c:v>0.85299999999999998</c:v>
                </c:pt>
                <c:pt idx="8" formatCode="0.0%">
                  <c:v>0.88600000000000001</c:v>
                </c:pt>
                <c:pt idx="9" formatCode="0.0%">
                  <c:v>0.90300000000000002</c:v>
                </c:pt>
                <c:pt idx="10" formatCode="0.0%">
                  <c:v>0.91300000000000003</c:v>
                </c:pt>
                <c:pt idx="11" formatCode="0.0%">
                  <c:v>0.93600000000000005</c:v>
                </c:pt>
                <c:pt idx="12" formatCode="0.0%">
                  <c:v>0.95199999999999996</c:v>
                </c:pt>
                <c:pt idx="13" formatCode="0.0%">
                  <c:v>0.93100000000000005</c:v>
                </c:pt>
                <c:pt idx="14" formatCode="0.0%">
                  <c:v>0.90500000000000003</c:v>
                </c:pt>
                <c:pt idx="15" formatCode="0.0%">
                  <c:v>0.92900000000000005</c:v>
                </c:pt>
                <c:pt idx="16" formatCode="0.0%">
                  <c:v>0.93799999999999994</c:v>
                </c:pt>
                <c:pt idx="17" formatCode="0.0%">
                  <c:v>0.94699999999999995</c:v>
                </c:pt>
                <c:pt idx="18" formatCode="0.0%">
                  <c:v>0.94299999999999995</c:v>
                </c:pt>
                <c:pt idx="19" formatCode="0.0%">
                  <c:v>0.93200000000000005</c:v>
                </c:pt>
                <c:pt idx="20" formatCode="0.0%">
                  <c:v>0.91600000000000004</c:v>
                </c:pt>
                <c:pt idx="21" formatCode="0.0%">
                  <c:v>0.96499999999999997</c:v>
                </c:pt>
                <c:pt idx="22" formatCode="0.0%">
                  <c:v>0.92500000000000004</c:v>
                </c:pt>
                <c:pt idx="23" formatCode="0.0%">
                  <c:v>0.93899999999999995</c:v>
                </c:pt>
                <c:pt idx="24" formatCode="0.0%">
                  <c:v>0.89300000000000002</c:v>
                </c:pt>
                <c:pt idx="25" formatCode="0.0%">
                  <c:v>0.90200000000000002</c:v>
                </c:pt>
                <c:pt idx="26" formatCode="0.0%">
                  <c:v>0.91700000000000004</c:v>
                </c:pt>
                <c:pt idx="27" formatCode="0.0%">
                  <c:v>0.92600000000000005</c:v>
                </c:pt>
                <c:pt idx="28" formatCode="0.0%">
                  <c:v>0.93300000000000005</c:v>
                </c:pt>
                <c:pt idx="29" formatCode="0.0%">
                  <c:v>0.94699999999999995</c:v>
                </c:pt>
                <c:pt idx="30" formatCode="0.0%">
                  <c:v>0.95499999999999996</c:v>
                </c:pt>
                <c:pt idx="31" formatCode="0.0%">
                  <c:v>0.96099999999999997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3C-46D5-B63C-F9BDDB14E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209615"/>
        <c:axId val="703210447"/>
      </c:lineChart>
      <c:dateAx>
        <c:axId val="70320961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03210447"/>
        <c:crosses val="autoZero"/>
        <c:auto val="1"/>
        <c:lblOffset val="100"/>
        <c:baseTimeUnit val="days"/>
      </c:dateAx>
      <c:valAx>
        <c:axId val="70321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0320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主界面!$C$25</c:f>
              <c:strCache>
                <c:ptCount val="1"/>
                <c:pt idx="0">
                  <c:v>应出勤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主界面!$B$26:$B$46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主界面!$C$26:$C$46</c:f>
              <c:numCache>
                <c:formatCode>General</c:formatCode>
                <c:ptCount val="21"/>
                <c:pt idx="0">
                  <c:v>65730</c:v>
                </c:pt>
                <c:pt idx="1">
                  <c:v>65851</c:v>
                </c:pt>
                <c:pt idx="2">
                  <c:v>65919</c:v>
                </c:pt>
                <c:pt idx="3">
                  <c:v>65846</c:v>
                </c:pt>
                <c:pt idx="4">
                  <c:v>65894</c:v>
                </c:pt>
                <c:pt idx="5">
                  <c:v>65901</c:v>
                </c:pt>
                <c:pt idx="6">
                  <c:v>65895</c:v>
                </c:pt>
                <c:pt idx="7">
                  <c:v>65838</c:v>
                </c:pt>
                <c:pt idx="8">
                  <c:v>65872</c:v>
                </c:pt>
                <c:pt idx="9">
                  <c:v>65906</c:v>
                </c:pt>
                <c:pt idx="10">
                  <c:v>65906</c:v>
                </c:pt>
                <c:pt idx="11">
                  <c:v>65909</c:v>
                </c:pt>
                <c:pt idx="12">
                  <c:v>65923</c:v>
                </c:pt>
                <c:pt idx="13">
                  <c:v>65854</c:v>
                </c:pt>
                <c:pt idx="14">
                  <c:v>65853</c:v>
                </c:pt>
                <c:pt idx="15">
                  <c:v>65900</c:v>
                </c:pt>
                <c:pt idx="16">
                  <c:v>65896</c:v>
                </c:pt>
                <c:pt idx="17">
                  <c:v>65930</c:v>
                </c:pt>
                <c:pt idx="18">
                  <c:v>65907</c:v>
                </c:pt>
                <c:pt idx="19">
                  <c:v>65875</c:v>
                </c:pt>
                <c:pt idx="20">
                  <c:v>65852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D6-422F-B770-F498F3389959}"/>
            </c:ext>
          </c:extLst>
        </c:ser>
        <c:ser>
          <c:idx val="1"/>
          <c:order val="1"/>
          <c:tx>
            <c:strRef>
              <c:f>主界面!$D$25</c:f>
              <c:strCache>
                <c:ptCount val="1"/>
                <c:pt idx="0">
                  <c:v>实际出勤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主界面!$B$26:$B$46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主界面!$D$26:$D$46</c:f>
              <c:numCache>
                <c:formatCode>General</c:formatCode>
                <c:ptCount val="21"/>
                <c:pt idx="0">
                  <c:v>65617</c:v>
                </c:pt>
                <c:pt idx="1">
                  <c:v>65689</c:v>
                </c:pt>
                <c:pt idx="2">
                  <c:v>65616</c:v>
                </c:pt>
                <c:pt idx="3">
                  <c:v>65671</c:v>
                </c:pt>
                <c:pt idx="4">
                  <c:v>65692</c:v>
                </c:pt>
                <c:pt idx="5">
                  <c:v>65676</c:v>
                </c:pt>
                <c:pt idx="6">
                  <c:v>65609</c:v>
                </c:pt>
                <c:pt idx="7">
                  <c:v>65647</c:v>
                </c:pt>
                <c:pt idx="8">
                  <c:v>65669</c:v>
                </c:pt>
                <c:pt idx="9">
                  <c:v>65648</c:v>
                </c:pt>
                <c:pt idx="10">
                  <c:v>65608</c:v>
                </c:pt>
                <c:pt idx="11">
                  <c:v>65676</c:v>
                </c:pt>
                <c:pt idx="12">
                  <c:v>65669</c:v>
                </c:pt>
                <c:pt idx="13">
                  <c:v>65602</c:v>
                </c:pt>
                <c:pt idx="14">
                  <c:v>65630</c:v>
                </c:pt>
                <c:pt idx="15">
                  <c:v>65671</c:v>
                </c:pt>
                <c:pt idx="16">
                  <c:v>65685</c:v>
                </c:pt>
                <c:pt idx="17">
                  <c:v>65664</c:v>
                </c:pt>
                <c:pt idx="18">
                  <c:v>65640</c:v>
                </c:pt>
                <c:pt idx="19">
                  <c:v>65689</c:v>
                </c:pt>
                <c:pt idx="20">
                  <c:v>65656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D6-422F-B770-F498F3389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8882655"/>
        <c:axId val="1758881407"/>
      </c:scatterChart>
      <c:valAx>
        <c:axId val="1758882655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8881407"/>
        <c:crosses val="autoZero"/>
        <c:crossBetween val="midCat"/>
      </c:valAx>
      <c:valAx>
        <c:axId val="175888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8882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应出勤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Sheet1!$D$5:$D$7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Sheet1!$E$5:$E$7</c:f>
              <c:numCache>
                <c:formatCode>General</c:formatCode>
                <c:ptCount val="3"/>
                <c:pt idx="0">
                  <c:v>4381</c:v>
                </c:pt>
                <c:pt idx="1">
                  <c:v>17100</c:v>
                </c:pt>
                <c:pt idx="2">
                  <c:v>16392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D-4CE2-869B-6A552E1DD913}"/>
            </c:ext>
          </c:extLst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实际出勤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Sheet1!$D$5:$D$7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Sheet1!$F$5:$F$7</c:f>
              <c:numCache>
                <c:formatCode>General</c:formatCode>
                <c:ptCount val="3"/>
                <c:pt idx="0">
                  <c:v>4021</c:v>
                </c:pt>
                <c:pt idx="1">
                  <c:v>15460</c:v>
                </c:pt>
                <c:pt idx="2">
                  <c:v>15199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BD-4CE2-869B-6A552E1DD913}"/>
            </c:ext>
          </c:extLst>
        </c:ser>
        <c:ser>
          <c:idx val="2"/>
          <c:order val="2"/>
          <c:tx>
            <c:strRef>
              <c:f>Sheet1!$G$4</c:f>
              <c:strCache>
                <c:ptCount val="1"/>
                <c:pt idx="0">
                  <c:v>出勤率%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Sheet1!$D$5:$D$7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Sheet1!$G$5:$G$7</c:f>
              <c:numCache>
                <c:formatCode>0.00%</c:formatCode>
                <c:ptCount val="3"/>
                <c:pt idx="0">
                  <c:v>0.9178269801415202</c:v>
                </c:pt>
                <c:pt idx="1">
                  <c:v>0.90409356725146195</c:v>
                </c:pt>
                <c:pt idx="2">
                  <c:v>0.92722059541239632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BD-4CE2-869B-6A552E1DD9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0706496"/>
        <c:axId val="580713152"/>
      </c:barChart>
      <c:catAx>
        <c:axId val="58070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80713152"/>
        <c:crosses val="autoZero"/>
        <c:auto val="1"/>
        <c:lblAlgn val="ctr"/>
        <c:lblOffset val="100"/>
        <c:noMultiLvlLbl val="0"/>
      </c:catAx>
      <c:valAx>
        <c:axId val="58071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8070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Sheet1!$F$13</c:f>
              <c:strCache>
                <c:ptCount val="1"/>
                <c:pt idx="0">
                  <c:v>应出勤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Sheet1!$D$14:$E$21</c:f>
              <c:multiLvlStrCache>
                <c:ptCount val="8"/>
                <c:lvl>
                  <c:pt idx="0">
                    <c:v>功能厂X</c:v>
                  </c:pt>
                  <c:pt idx="1">
                    <c:v>CNC</c:v>
                  </c:pt>
                  <c:pt idx="2">
                    <c:v>ASSY</c:v>
                  </c:pt>
                  <c:pt idx="3">
                    <c:v>PVD</c:v>
                  </c:pt>
                  <c:pt idx="4">
                    <c:v>CQA</c:v>
                  </c:pt>
                  <c:pt idx="5">
                    <c:v>CNC</c:v>
                  </c:pt>
                  <c:pt idx="6">
                    <c:v>ASSY</c:v>
                  </c:pt>
                  <c:pt idx="7">
                    <c:v>阳极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5">
                    <c:v>OP3</c:v>
                  </c:pt>
                </c:lvl>
              </c:multiLvlStrCache>
            </c:multiLvlStrRef>
          </c:cat>
          <c:val>
            <c:numRef>
              <c:f>Sheet1!$F$14:$F$21</c:f>
              <c:numCache>
                <c:formatCode>General</c:formatCode>
                <c:ptCount val="8"/>
                <c:pt idx="0">
                  <c:v>4381</c:v>
                </c:pt>
                <c:pt idx="1">
                  <c:v>6000</c:v>
                </c:pt>
                <c:pt idx="2">
                  <c:v>5000</c:v>
                </c:pt>
                <c:pt idx="3">
                  <c:v>5600</c:v>
                </c:pt>
                <c:pt idx="4">
                  <c:v>500</c:v>
                </c:pt>
                <c:pt idx="5">
                  <c:v>6231</c:v>
                </c:pt>
                <c:pt idx="6">
                  <c:v>4982</c:v>
                </c:pt>
                <c:pt idx="7">
                  <c:v>5179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C-4E9E-8037-B14CBB5E0912}"/>
            </c:ext>
          </c:extLst>
        </c:ser>
        <c:ser>
          <c:idx val="1"/>
          <c:order val="1"/>
          <c:tx>
            <c:strRef>
              <c:f>Sheet1!$G$13</c:f>
              <c:strCache>
                <c:ptCount val="1"/>
                <c:pt idx="0">
                  <c:v>实际出勤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Sheet1!$D$14:$E$21</c:f>
              <c:multiLvlStrCache>
                <c:ptCount val="8"/>
                <c:lvl>
                  <c:pt idx="0">
                    <c:v>功能厂X</c:v>
                  </c:pt>
                  <c:pt idx="1">
                    <c:v>CNC</c:v>
                  </c:pt>
                  <c:pt idx="2">
                    <c:v>ASSY</c:v>
                  </c:pt>
                  <c:pt idx="3">
                    <c:v>PVD</c:v>
                  </c:pt>
                  <c:pt idx="4">
                    <c:v>CQA</c:v>
                  </c:pt>
                  <c:pt idx="5">
                    <c:v>CNC</c:v>
                  </c:pt>
                  <c:pt idx="6">
                    <c:v>ASSY</c:v>
                  </c:pt>
                  <c:pt idx="7">
                    <c:v>阳极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5">
                    <c:v>OP3</c:v>
                  </c:pt>
                </c:lvl>
              </c:multiLvlStrCache>
            </c:multiLvlStrRef>
          </c:cat>
          <c:val>
            <c:numRef>
              <c:f>Sheet1!$G$14:$G$21</c:f>
              <c:numCache>
                <c:formatCode>General</c:formatCode>
                <c:ptCount val="8"/>
                <c:pt idx="0">
                  <c:v>4021</c:v>
                </c:pt>
                <c:pt idx="1">
                  <c:v>5500</c:v>
                </c:pt>
                <c:pt idx="2">
                  <c:v>4300</c:v>
                </c:pt>
                <c:pt idx="3">
                  <c:v>5200</c:v>
                </c:pt>
                <c:pt idx="4">
                  <c:v>460</c:v>
                </c:pt>
                <c:pt idx="5">
                  <c:v>6019</c:v>
                </c:pt>
                <c:pt idx="6">
                  <c:v>4512</c:v>
                </c:pt>
                <c:pt idx="7">
                  <c:v>4668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BC-4E9E-8037-B14CBB5E0912}"/>
            </c:ext>
          </c:extLst>
        </c:ser>
        <c:ser>
          <c:idx val="2"/>
          <c:order val="2"/>
          <c:tx>
            <c:strRef>
              <c:f>Sheet1!$H$13</c:f>
              <c:strCache>
                <c:ptCount val="1"/>
                <c:pt idx="0">
                  <c:v>出勤率%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F1059F6A-29B5-4332-9832-1AF3C67B4F48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3BC-4E9E-8037-B14CBB5E091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C5612A8-4679-4AC4-A3F9-3DB9B423BFC0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3BC-4E9E-8037-B14CBB5E091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CE0BB8F-3ACC-4822-8CC4-62B80B07C7A2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3BC-4E9E-8037-B14CBB5E09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Sheet1!$D$14:$E$21</c:f>
              <c:multiLvlStrCache>
                <c:ptCount val="8"/>
                <c:lvl>
                  <c:pt idx="0">
                    <c:v>功能厂X</c:v>
                  </c:pt>
                  <c:pt idx="1">
                    <c:v>CNC</c:v>
                  </c:pt>
                  <c:pt idx="2">
                    <c:v>ASSY</c:v>
                  </c:pt>
                  <c:pt idx="3">
                    <c:v>PVD</c:v>
                  </c:pt>
                  <c:pt idx="4">
                    <c:v>CQA</c:v>
                  </c:pt>
                  <c:pt idx="5">
                    <c:v>CNC</c:v>
                  </c:pt>
                  <c:pt idx="6">
                    <c:v>ASSY</c:v>
                  </c:pt>
                  <c:pt idx="7">
                    <c:v>阳极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5">
                    <c:v>OP3</c:v>
                  </c:pt>
                </c:lvl>
              </c:multiLvlStrCache>
            </c:multiLvlStrRef>
          </c:cat>
          <c:val>
            <c:numRef>
              <c:f>Sheet1!$H$14:$H$21</c:f>
              <c:numCache>
                <c:formatCode>0.00%</c:formatCode>
                <c:ptCount val="8"/>
                <c:pt idx="0">
                  <c:v>0.9178269801415202</c:v>
                </c:pt>
                <c:pt idx="1">
                  <c:v>0.91666666666666663</c:v>
                </c:pt>
                <c:pt idx="2">
                  <c:v>0.86</c:v>
                </c:pt>
                <c:pt idx="3">
                  <c:v>0.9285714285714286</c:v>
                </c:pt>
                <c:pt idx="4">
                  <c:v>0.92</c:v>
                </c:pt>
                <c:pt idx="5">
                  <c:v>0.96597656876905791</c:v>
                </c:pt>
                <c:pt idx="6">
                  <c:v>0.90566037735849059</c:v>
                </c:pt>
                <c:pt idx="7">
                  <c:v>0.90133230353350069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BC-4E9E-8037-B14CBB5E09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7399424"/>
        <c:axId val="577401504"/>
      </c:barChart>
      <c:catAx>
        <c:axId val="5773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77401504"/>
        <c:crosses val="autoZero"/>
        <c:auto val="1"/>
        <c:lblAlgn val="ctr"/>
        <c:lblOffset val="100"/>
        <c:noMultiLvlLbl val="0"/>
      </c:catAx>
      <c:valAx>
        <c:axId val="5774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773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Sheet1!$F$38</c:f>
              <c:strCache>
                <c:ptCount val="1"/>
                <c:pt idx="0">
                  <c:v>应出勤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Sheet1!$E$39:$E$46</c:f>
              <c:strCache>
                <c:ptCount val="8"/>
                <c:pt idx="0">
                  <c:v>ProjectX</c:v>
                </c:pt>
                <c:pt idx="1">
                  <c:v>Cairo</c:v>
                </c:pt>
                <c:pt idx="2">
                  <c:v>Dallas</c:v>
                </c:pt>
                <c:pt idx="3">
                  <c:v>Geneva</c:v>
                </c:pt>
                <c:pt idx="4">
                  <c:v>V30G</c:v>
                </c:pt>
                <c:pt idx="5">
                  <c:v>M2114G</c:v>
                </c:pt>
                <c:pt idx="6">
                  <c:v>R100G</c:v>
                </c:pt>
                <c:pt idx="7">
                  <c:v>W100G</c:v>
                </c:pt>
              </c:strCache>
            </c:strRef>
          </c:cat>
          <c:val>
            <c:numRef>
              <c:f>Sheet1!$F$39:$F$46</c:f>
              <c:numCache>
                <c:formatCode>General</c:formatCode>
                <c:ptCount val="8"/>
                <c:pt idx="0">
                  <c:v>4381</c:v>
                </c:pt>
                <c:pt idx="1">
                  <c:v>7840</c:v>
                </c:pt>
                <c:pt idx="2">
                  <c:v>5860</c:v>
                </c:pt>
                <c:pt idx="3">
                  <c:v>3400</c:v>
                </c:pt>
                <c:pt idx="4">
                  <c:v>4023</c:v>
                </c:pt>
                <c:pt idx="5">
                  <c:v>4523</c:v>
                </c:pt>
                <c:pt idx="6">
                  <c:v>3928</c:v>
                </c:pt>
                <c:pt idx="7">
                  <c:v>3918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7-4C24-A536-56AB0B1C77F0}"/>
            </c:ext>
          </c:extLst>
        </c:ser>
        <c:ser>
          <c:idx val="1"/>
          <c:order val="1"/>
          <c:tx>
            <c:strRef>
              <c:f>Sheet1!$G$38</c:f>
              <c:strCache>
                <c:ptCount val="1"/>
                <c:pt idx="0">
                  <c:v>实际出勤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Sheet1!$E$39:$E$46</c:f>
              <c:strCache>
                <c:ptCount val="8"/>
                <c:pt idx="0">
                  <c:v>ProjectX</c:v>
                </c:pt>
                <c:pt idx="1">
                  <c:v>Cairo</c:v>
                </c:pt>
                <c:pt idx="2">
                  <c:v>Dallas</c:v>
                </c:pt>
                <c:pt idx="3">
                  <c:v>Geneva</c:v>
                </c:pt>
                <c:pt idx="4">
                  <c:v>V30G</c:v>
                </c:pt>
                <c:pt idx="5">
                  <c:v>M2114G</c:v>
                </c:pt>
                <c:pt idx="6">
                  <c:v>R100G</c:v>
                </c:pt>
                <c:pt idx="7">
                  <c:v>W100G</c:v>
                </c:pt>
              </c:strCache>
            </c:strRef>
          </c:cat>
          <c:val>
            <c:numRef>
              <c:f>Sheet1!$G$39:$G$46</c:f>
              <c:numCache>
                <c:formatCode>General</c:formatCode>
                <c:ptCount val="8"/>
                <c:pt idx="0">
                  <c:v>4021</c:v>
                </c:pt>
                <c:pt idx="1">
                  <c:v>7240</c:v>
                </c:pt>
                <c:pt idx="2">
                  <c:v>5280</c:v>
                </c:pt>
                <c:pt idx="3">
                  <c:v>2940</c:v>
                </c:pt>
                <c:pt idx="4">
                  <c:v>3878</c:v>
                </c:pt>
                <c:pt idx="5">
                  <c:v>4217</c:v>
                </c:pt>
                <c:pt idx="6">
                  <c:v>3634</c:v>
                </c:pt>
                <c:pt idx="7">
                  <c:v>3470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7-4C24-A536-56AB0B1C77F0}"/>
            </c:ext>
          </c:extLst>
        </c:ser>
        <c:ser>
          <c:idx val="2"/>
          <c:order val="2"/>
          <c:tx>
            <c:strRef>
              <c:f>Sheet1!$H$38</c:f>
              <c:strCache>
                <c:ptCount val="1"/>
                <c:pt idx="0">
                  <c:v>出勤率%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ED78759E-1D63-4407-A437-70071673AAAE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217-4C24-A536-56AB0B1C77F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68E9E1C-FF34-4C56-B5DB-FD17823A2481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17-4C24-A536-56AB0B1C77F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CCBF76E-D53F-47A0-A122-658C09C2810F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217-4C24-A536-56AB0B1C77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Sheet1!$E$39:$E$46</c:f>
              <c:strCache>
                <c:ptCount val="8"/>
                <c:pt idx="0">
                  <c:v>ProjectX</c:v>
                </c:pt>
                <c:pt idx="1">
                  <c:v>Cairo</c:v>
                </c:pt>
                <c:pt idx="2">
                  <c:v>Dallas</c:v>
                </c:pt>
                <c:pt idx="3">
                  <c:v>Geneva</c:v>
                </c:pt>
                <c:pt idx="4">
                  <c:v>V30G</c:v>
                </c:pt>
                <c:pt idx="5">
                  <c:v>M2114G</c:v>
                </c:pt>
                <c:pt idx="6">
                  <c:v>R100G</c:v>
                </c:pt>
                <c:pt idx="7">
                  <c:v>W100G</c:v>
                </c:pt>
              </c:strCache>
            </c:strRef>
          </c:cat>
          <c:val>
            <c:numRef>
              <c:f>Sheet1!$H$39:$H$46</c:f>
              <c:numCache>
                <c:formatCode>0.00%</c:formatCode>
                <c:ptCount val="8"/>
                <c:pt idx="0">
                  <c:v>0.9178269801415202</c:v>
                </c:pt>
                <c:pt idx="1">
                  <c:v>0.92346938775510201</c:v>
                </c:pt>
                <c:pt idx="2">
                  <c:v>0.90102389078498291</c:v>
                </c:pt>
                <c:pt idx="3">
                  <c:v>0.86470588235294121</c:v>
                </c:pt>
                <c:pt idx="4">
                  <c:v>0.96395724583644049</c:v>
                </c:pt>
                <c:pt idx="5">
                  <c:v>0.93234578819367675</c:v>
                </c:pt>
                <c:pt idx="6">
                  <c:v>0.92515274949083504</c:v>
                </c:pt>
                <c:pt idx="7">
                  <c:v>0.88565594691168958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17-4C24-A536-56AB0B1C77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0408992"/>
        <c:axId val="800414400"/>
      </c:barChart>
      <c:catAx>
        <c:axId val="80040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00414400"/>
        <c:crosses val="autoZero"/>
        <c:auto val="1"/>
        <c:lblAlgn val="ctr"/>
        <c:lblOffset val="100"/>
        <c:noMultiLvlLbl val="0"/>
      </c:catAx>
      <c:valAx>
        <c:axId val="8004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0040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Sheet1!$D$22</c:f>
              <c:strCache>
                <c:ptCount val="1"/>
                <c:pt idx="0">
                  <c:v>应出勤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Sheet1!$B$23:$C$29</c:f>
              <c:multiLvlStrCache>
                <c:ptCount val="7"/>
                <c:lvl>
                  <c:pt idx="0">
                    <c:v>经理4</c:v>
                  </c:pt>
                  <c:pt idx="1">
                    <c:v>经理5</c:v>
                  </c:pt>
                  <c:pt idx="2">
                    <c:v>经理6</c:v>
                  </c:pt>
                  <c:pt idx="3">
                    <c:v>经理7</c:v>
                  </c:pt>
                  <c:pt idx="4">
                    <c:v>经理1</c:v>
                  </c:pt>
                  <c:pt idx="5">
                    <c:v>经理2</c:v>
                  </c:pt>
                  <c:pt idx="6">
                    <c:v>经理3</c:v>
                  </c:pt>
                </c:lvl>
                <c:lvl>
                  <c:pt idx="0">
                    <c:v>ASSY</c:v>
                  </c:pt>
                  <c:pt idx="2">
                    <c:v>PVD</c:v>
                  </c:pt>
                  <c:pt idx="4">
                    <c:v>CNC</c:v>
                  </c:pt>
                </c:lvl>
              </c:multiLvlStrCache>
            </c:multiLvlStrRef>
          </c:cat>
          <c:val>
            <c:numRef>
              <c:f>Sheet1!$D$23:$D$29</c:f>
              <c:numCache>
                <c:formatCode>General</c:formatCode>
                <c:ptCount val="7"/>
                <c:pt idx="0">
                  <c:v>2300</c:v>
                </c:pt>
                <c:pt idx="1">
                  <c:v>2700</c:v>
                </c:pt>
                <c:pt idx="2">
                  <c:v>2900</c:v>
                </c:pt>
                <c:pt idx="3">
                  <c:v>2700</c:v>
                </c:pt>
                <c:pt idx="4">
                  <c:v>1889</c:v>
                </c:pt>
                <c:pt idx="5">
                  <c:v>2077</c:v>
                </c:pt>
                <c:pt idx="6">
                  <c:v>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1-4438-B1B3-4CDF235BEEE1}"/>
            </c:ext>
          </c:extLst>
        </c:ser>
        <c:ser>
          <c:idx val="1"/>
          <c:order val="1"/>
          <c:tx>
            <c:strRef>
              <c:f>Sheet1!$E$22</c:f>
              <c:strCache>
                <c:ptCount val="1"/>
                <c:pt idx="0">
                  <c:v>实际出勤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Sheet1!$B$23:$C$29</c:f>
              <c:multiLvlStrCache>
                <c:ptCount val="7"/>
                <c:lvl>
                  <c:pt idx="0">
                    <c:v>经理4</c:v>
                  </c:pt>
                  <c:pt idx="1">
                    <c:v>经理5</c:v>
                  </c:pt>
                  <c:pt idx="2">
                    <c:v>经理6</c:v>
                  </c:pt>
                  <c:pt idx="3">
                    <c:v>经理7</c:v>
                  </c:pt>
                  <c:pt idx="4">
                    <c:v>经理1</c:v>
                  </c:pt>
                  <c:pt idx="5">
                    <c:v>经理2</c:v>
                  </c:pt>
                  <c:pt idx="6">
                    <c:v>经理3</c:v>
                  </c:pt>
                </c:lvl>
                <c:lvl>
                  <c:pt idx="0">
                    <c:v>ASSY</c:v>
                  </c:pt>
                  <c:pt idx="2">
                    <c:v>PVD</c:v>
                  </c:pt>
                  <c:pt idx="4">
                    <c:v>CNC</c:v>
                  </c:pt>
                </c:lvl>
              </c:multiLvlStrCache>
            </c:multiLvlStrRef>
          </c:cat>
          <c:val>
            <c:numRef>
              <c:f>Sheet1!$E$23:$E$29</c:f>
              <c:numCache>
                <c:formatCode>General</c:formatCode>
                <c:ptCount val="7"/>
                <c:pt idx="0">
                  <c:v>2170</c:v>
                </c:pt>
                <c:pt idx="1">
                  <c:v>2130</c:v>
                </c:pt>
                <c:pt idx="2">
                  <c:v>2778</c:v>
                </c:pt>
                <c:pt idx="3">
                  <c:v>2422</c:v>
                </c:pt>
                <c:pt idx="4">
                  <c:v>1790</c:v>
                </c:pt>
                <c:pt idx="5">
                  <c:v>1968</c:v>
                </c:pt>
                <c:pt idx="6">
                  <c:v>1742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1-4438-B1B3-4CDF235BEEE1}"/>
            </c:ext>
          </c:extLst>
        </c:ser>
        <c:ser>
          <c:idx val="2"/>
          <c:order val="2"/>
          <c:tx>
            <c:strRef>
              <c:f>Sheet1!$F$22</c:f>
              <c:strCache>
                <c:ptCount val="1"/>
                <c:pt idx="0">
                  <c:v>出勤率%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1D752E71-FB01-4969-AE0D-F872DE1EC3E6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CD1-4438-B1B3-4CDF235BEEE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D00C75-BB40-4027-B85A-5BB7E37F867B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CD1-4438-B1B3-4CDF235BEEE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DF21FD4-5536-4266-9103-CB83F9E73D80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02A-4258-8835-27BAF75A97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Sheet1!$B$23:$C$29</c:f>
              <c:multiLvlStrCache>
                <c:ptCount val="7"/>
                <c:lvl>
                  <c:pt idx="0">
                    <c:v>经理4</c:v>
                  </c:pt>
                  <c:pt idx="1">
                    <c:v>经理5</c:v>
                  </c:pt>
                  <c:pt idx="2">
                    <c:v>经理6</c:v>
                  </c:pt>
                  <c:pt idx="3">
                    <c:v>经理7</c:v>
                  </c:pt>
                  <c:pt idx="4">
                    <c:v>经理1</c:v>
                  </c:pt>
                  <c:pt idx="5">
                    <c:v>经理2</c:v>
                  </c:pt>
                  <c:pt idx="6">
                    <c:v>经理3</c:v>
                  </c:pt>
                </c:lvl>
                <c:lvl>
                  <c:pt idx="0">
                    <c:v>ASSY</c:v>
                  </c:pt>
                  <c:pt idx="2">
                    <c:v>PVD</c:v>
                  </c:pt>
                  <c:pt idx="4">
                    <c:v>CNC</c:v>
                  </c:pt>
                </c:lvl>
              </c:multiLvlStrCache>
            </c:multiLvlStrRef>
          </c:cat>
          <c:val>
            <c:numRef>
              <c:f>Sheet1!$F$23:$F$29</c:f>
              <c:numCache>
                <c:formatCode>0.00%</c:formatCode>
                <c:ptCount val="7"/>
                <c:pt idx="0">
                  <c:v>0.94347826086956521</c:v>
                </c:pt>
                <c:pt idx="1">
                  <c:v>0.78888888888888886</c:v>
                </c:pt>
                <c:pt idx="2">
                  <c:v>0.95793103448275863</c:v>
                </c:pt>
                <c:pt idx="3">
                  <c:v>0.89703703703703708</c:v>
                </c:pt>
                <c:pt idx="4">
                  <c:v>0.94759131815775544</c:v>
                </c:pt>
                <c:pt idx="5">
                  <c:v>0.94752046220510355</c:v>
                </c:pt>
                <c:pt idx="6">
                  <c:v>0.85644051130776799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D1-4438-B1B3-4CDF235BEE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5547535"/>
        <c:axId val="975551279"/>
      </c:barChart>
      <c:catAx>
        <c:axId val="97554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75551279"/>
        <c:crosses val="autoZero"/>
        <c:auto val="1"/>
        <c:lblAlgn val="ctr"/>
        <c:lblOffset val="100"/>
        <c:noMultiLvlLbl val="0"/>
      </c:catAx>
      <c:valAx>
        <c:axId val="97555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7554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1100"/>
              <a:t>CNC1-</a:t>
            </a:r>
            <a:r>
              <a:rPr lang="zh-CN" altLang="en-US" sz="1100"/>
              <a:t>近</a:t>
            </a:r>
            <a:r>
              <a:rPr lang="en-US" sz="1100"/>
              <a:t>30</a:t>
            </a:r>
            <a:r>
              <a:rPr lang="zh-CN" sz="1100"/>
              <a:t>日出勤</a:t>
            </a:r>
            <a:r>
              <a:rPr lang="zh-CN" altLang="en-US" sz="1100"/>
              <a:t>趋势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Sheet1!$E$86</c:f>
              <c:strCache>
                <c:ptCount val="1"/>
                <c:pt idx="0">
                  <c:v>出勤率%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Sheet1!$D$87:$D$118</c:f>
              <c:numCache>
                <c:formatCode>m/d/yyyy</c:formatCode>
                <c:ptCount val="32"/>
                <c:pt idx="0">
                  <c:v>44705</c:v>
                </c:pt>
                <c:pt idx="1">
                  <c:v>44706</c:v>
                </c:pt>
                <c:pt idx="2">
                  <c:v>44707</c:v>
                </c:pt>
                <c:pt idx="3">
                  <c:v>44708</c:v>
                </c:pt>
                <c:pt idx="4">
                  <c:v>44709</c:v>
                </c:pt>
                <c:pt idx="5">
                  <c:v>44710</c:v>
                </c:pt>
                <c:pt idx="6">
                  <c:v>44711</c:v>
                </c:pt>
                <c:pt idx="7">
                  <c:v>44712</c:v>
                </c:pt>
                <c:pt idx="8">
                  <c:v>44713</c:v>
                </c:pt>
                <c:pt idx="9">
                  <c:v>44714</c:v>
                </c:pt>
                <c:pt idx="10">
                  <c:v>44715</c:v>
                </c:pt>
                <c:pt idx="11">
                  <c:v>44716</c:v>
                </c:pt>
                <c:pt idx="12">
                  <c:v>44717</c:v>
                </c:pt>
                <c:pt idx="13">
                  <c:v>44718</c:v>
                </c:pt>
                <c:pt idx="14">
                  <c:v>44719</c:v>
                </c:pt>
                <c:pt idx="15">
                  <c:v>44720</c:v>
                </c:pt>
                <c:pt idx="16">
                  <c:v>44721</c:v>
                </c:pt>
                <c:pt idx="17">
                  <c:v>44722</c:v>
                </c:pt>
                <c:pt idx="18">
                  <c:v>44723</c:v>
                </c:pt>
                <c:pt idx="19">
                  <c:v>44724</c:v>
                </c:pt>
                <c:pt idx="20">
                  <c:v>44725</c:v>
                </c:pt>
                <c:pt idx="21">
                  <c:v>44726</c:v>
                </c:pt>
                <c:pt idx="22">
                  <c:v>44727</c:v>
                </c:pt>
                <c:pt idx="23">
                  <c:v>44728</c:v>
                </c:pt>
                <c:pt idx="24">
                  <c:v>44729</c:v>
                </c:pt>
                <c:pt idx="25">
                  <c:v>44730</c:v>
                </c:pt>
                <c:pt idx="26">
                  <c:v>44731</c:v>
                </c:pt>
                <c:pt idx="27">
                  <c:v>44732</c:v>
                </c:pt>
                <c:pt idx="28">
                  <c:v>44733</c:v>
                </c:pt>
                <c:pt idx="29">
                  <c:v>44734</c:v>
                </c:pt>
                <c:pt idx="30">
                  <c:v>44735</c:v>
                </c:pt>
                <c:pt idx="31">
                  <c:v>44736</c:v>
                </c:pt>
              </c:numCache>
            </c:numRef>
          </c:cat>
          <c:val>
            <c:numRef>
              <c:f>Sheet1!$E$87:$E$118</c:f>
              <c:numCache>
                <c:formatCode>0%</c:formatCode>
                <c:ptCount val="32"/>
                <c:pt idx="0">
                  <c:v>0.89</c:v>
                </c:pt>
                <c:pt idx="1">
                  <c:v>0.92</c:v>
                </c:pt>
                <c:pt idx="2" formatCode="0.0%">
                  <c:v>0.88900000000000001</c:v>
                </c:pt>
                <c:pt idx="3" formatCode="0.0%">
                  <c:v>0.91500000000000004</c:v>
                </c:pt>
                <c:pt idx="4" formatCode="0.0%">
                  <c:v>0.93100000000000005</c:v>
                </c:pt>
                <c:pt idx="5" formatCode="0.0%">
                  <c:v>0.93500000000000005</c:v>
                </c:pt>
                <c:pt idx="6" formatCode="0.0%">
                  <c:v>0.86499999999999999</c:v>
                </c:pt>
                <c:pt idx="7" formatCode="0.0%">
                  <c:v>0.85299999999999998</c:v>
                </c:pt>
                <c:pt idx="8" formatCode="0.0%">
                  <c:v>0.88600000000000001</c:v>
                </c:pt>
                <c:pt idx="9" formatCode="0.0%">
                  <c:v>0.90300000000000002</c:v>
                </c:pt>
                <c:pt idx="10" formatCode="0.0%">
                  <c:v>0.91300000000000003</c:v>
                </c:pt>
                <c:pt idx="11" formatCode="0.0%">
                  <c:v>0.93600000000000005</c:v>
                </c:pt>
                <c:pt idx="12" formatCode="0.0%">
                  <c:v>0.95199999999999996</c:v>
                </c:pt>
                <c:pt idx="13" formatCode="0.0%">
                  <c:v>0.93100000000000005</c:v>
                </c:pt>
                <c:pt idx="14" formatCode="0.0%">
                  <c:v>0.90500000000000003</c:v>
                </c:pt>
                <c:pt idx="15" formatCode="0.0%">
                  <c:v>0.92900000000000005</c:v>
                </c:pt>
                <c:pt idx="16" formatCode="0.0%">
                  <c:v>0.93799999999999994</c:v>
                </c:pt>
                <c:pt idx="17" formatCode="0.0%">
                  <c:v>0.94699999999999995</c:v>
                </c:pt>
                <c:pt idx="18" formatCode="0.0%">
                  <c:v>0.94299999999999995</c:v>
                </c:pt>
                <c:pt idx="19" formatCode="0.0%">
                  <c:v>0.93200000000000005</c:v>
                </c:pt>
                <c:pt idx="20" formatCode="0.0%">
                  <c:v>0.91600000000000004</c:v>
                </c:pt>
                <c:pt idx="21" formatCode="0.0%">
                  <c:v>0.96499999999999997</c:v>
                </c:pt>
                <c:pt idx="22" formatCode="0.0%">
                  <c:v>0.92500000000000004</c:v>
                </c:pt>
                <c:pt idx="23" formatCode="0.0%">
                  <c:v>0.93899999999999995</c:v>
                </c:pt>
                <c:pt idx="24" formatCode="0.0%">
                  <c:v>0.89300000000000002</c:v>
                </c:pt>
                <c:pt idx="25" formatCode="0.0%">
                  <c:v>0.90200000000000002</c:v>
                </c:pt>
                <c:pt idx="26" formatCode="0.0%">
                  <c:v>0.91700000000000004</c:v>
                </c:pt>
                <c:pt idx="27" formatCode="0.0%">
                  <c:v>0.92600000000000005</c:v>
                </c:pt>
                <c:pt idx="28" formatCode="0.0%">
                  <c:v>0.93300000000000005</c:v>
                </c:pt>
                <c:pt idx="29" formatCode="0.0%">
                  <c:v>0.94699999999999995</c:v>
                </c:pt>
                <c:pt idx="30" formatCode="0.0%">
                  <c:v>0.95499999999999996</c:v>
                </c:pt>
                <c:pt idx="31" formatCode="0.0%">
                  <c:v>0.96099999999999997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A2-4F0F-8762-657A35627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209615"/>
        <c:axId val="703210447"/>
      </c:lineChart>
      <c:dateAx>
        <c:axId val="70320961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03210447"/>
        <c:crosses val="autoZero"/>
        <c:auto val="1"/>
        <c:lblOffset val="100"/>
        <c:baseTimeUnit val="days"/>
      </c:dateAx>
      <c:valAx>
        <c:axId val="703210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0320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Sheet1!$F$80</c:f>
              <c:strCache>
                <c:ptCount val="1"/>
                <c:pt idx="0">
                  <c:v>应出勤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Sheet1!$D$81:$E$83</c:f>
              <c:multiLvlStrCache>
                <c:ptCount val="3"/>
                <c:lvl>
                  <c:pt idx="0">
                    <c:v>Cell1</c:v>
                  </c:pt>
                  <c:pt idx="1">
                    <c:v>Cell2</c:v>
                  </c:pt>
                  <c:pt idx="2">
                    <c:v>Cell3</c:v>
                  </c:pt>
                </c:lvl>
                <c:lvl>
                  <c:pt idx="0">
                    <c:v>班长1</c:v>
                  </c:pt>
                  <c:pt idx="2">
                    <c:v>班长2</c:v>
                  </c:pt>
                </c:lvl>
              </c:multiLvlStrCache>
            </c:multiLvlStrRef>
          </c:cat>
          <c:val>
            <c:numRef>
              <c:f>Sheet1!$F$81:$F$83</c:f>
              <c:numCache>
                <c:formatCode>General</c:formatCode>
                <c:ptCount val="3"/>
                <c:pt idx="0">
                  <c:v>233</c:v>
                </c:pt>
                <c:pt idx="1">
                  <c:v>189</c:v>
                </c:pt>
                <c:pt idx="2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9-49D4-BB05-13908F7711C6}"/>
            </c:ext>
          </c:extLst>
        </c:ser>
        <c:ser>
          <c:idx val="1"/>
          <c:order val="1"/>
          <c:tx>
            <c:strRef>
              <c:f>Sheet1!$G$80</c:f>
              <c:strCache>
                <c:ptCount val="1"/>
                <c:pt idx="0">
                  <c:v>实际出勤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Sheet1!$D$81:$E$83</c:f>
              <c:multiLvlStrCache>
                <c:ptCount val="3"/>
                <c:lvl>
                  <c:pt idx="0">
                    <c:v>Cell1</c:v>
                  </c:pt>
                  <c:pt idx="1">
                    <c:v>Cell2</c:v>
                  </c:pt>
                  <c:pt idx="2">
                    <c:v>Cell3</c:v>
                  </c:pt>
                </c:lvl>
                <c:lvl>
                  <c:pt idx="0">
                    <c:v>班长1</c:v>
                  </c:pt>
                  <c:pt idx="2">
                    <c:v>班长2</c:v>
                  </c:pt>
                </c:lvl>
              </c:multiLvlStrCache>
            </c:multiLvlStrRef>
          </c:cat>
          <c:val>
            <c:numRef>
              <c:f>Sheet1!$G$81:$G$83</c:f>
              <c:numCache>
                <c:formatCode>General</c:formatCode>
                <c:ptCount val="3"/>
                <c:pt idx="0">
                  <c:v>201</c:v>
                </c:pt>
                <c:pt idx="1">
                  <c:v>156</c:v>
                </c:pt>
                <c:pt idx="2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99-49D4-BB05-13908F7711C6}"/>
            </c:ext>
          </c:extLst>
        </c:ser>
        <c:ser>
          <c:idx val="2"/>
          <c:order val="2"/>
          <c:tx>
            <c:strRef>
              <c:f>Sheet1!$H$80</c:f>
              <c:strCache>
                <c:ptCount val="1"/>
                <c:pt idx="0">
                  <c:v>出勤率%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Sheet1!$D$81:$E$83</c:f>
              <c:multiLvlStrCache>
                <c:ptCount val="3"/>
                <c:lvl>
                  <c:pt idx="0">
                    <c:v>Cell1</c:v>
                  </c:pt>
                  <c:pt idx="1">
                    <c:v>Cell2</c:v>
                  </c:pt>
                  <c:pt idx="2">
                    <c:v>Cell3</c:v>
                  </c:pt>
                </c:lvl>
                <c:lvl>
                  <c:pt idx="0">
                    <c:v>班长1</c:v>
                  </c:pt>
                  <c:pt idx="2">
                    <c:v>班长2</c:v>
                  </c:pt>
                </c:lvl>
              </c:multiLvlStrCache>
            </c:multiLvlStrRef>
          </c:cat>
          <c:val>
            <c:numRef>
              <c:f>Sheet1!$H$81:$H$83</c:f>
              <c:numCache>
                <c:formatCode>0.00%</c:formatCode>
                <c:ptCount val="3"/>
                <c:pt idx="0">
                  <c:v>0.86266094420600858</c:v>
                </c:pt>
                <c:pt idx="1">
                  <c:v>0.82539682539682535</c:v>
                </c:pt>
                <c:pt idx="2">
                  <c:v>0.83125000000000004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99-49D4-BB05-13908F7711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9788319"/>
        <c:axId val="849799967"/>
      </c:barChart>
      <c:catAx>
        <c:axId val="84978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9799967"/>
        <c:crosses val="autoZero"/>
        <c:auto val="1"/>
        <c:lblAlgn val="ctr"/>
        <c:lblOffset val="100"/>
        <c:noMultiLvlLbl val="0"/>
      </c:catAx>
      <c:valAx>
        <c:axId val="84979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97883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502040204020203" pitchFamily="18" charset="0"/>
              </a:defRPr>
            </a:pPr>
            <a:r>
              <a:rPr lang="en-US"/>
              <a:t>CTU-</a:t>
            </a:r>
            <a:r>
              <a:rPr lang="zh-CN"/>
              <a:t>近</a:t>
            </a:r>
            <a:r>
              <a:rPr lang="en-US"/>
              <a:t>30</a:t>
            </a:r>
            <a:r>
              <a:rPr lang="zh-CN"/>
              <a:t>日产能达成情况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502040204020203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Sheet1!$B$176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Sheet1!$A$177:$A$206</c:f>
              <c:numCache>
                <c:formatCode>m/d;@</c:formatCode>
                <c:ptCount val="30"/>
                <c:pt idx="0">
                  <c:v>44789</c:v>
                </c:pt>
                <c:pt idx="1">
                  <c:v>44788</c:v>
                </c:pt>
                <c:pt idx="2">
                  <c:v>44787</c:v>
                </c:pt>
                <c:pt idx="3">
                  <c:v>44786</c:v>
                </c:pt>
                <c:pt idx="4">
                  <c:v>44785</c:v>
                </c:pt>
                <c:pt idx="5">
                  <c:v>44784</c:v>
                </c:pt>
                <c:pt idx="6">
                  <c:v>44783</c:v>
                </c:pt>
                <c:pt idx="7">
                  <c:v>44782</c:v>
                </c:pt>
                <c:pt idx="8">
                  <c:v>44781</c:v>
                </c:pt>
                <c:pt idx="9">
                  <c:v>44780</c:v>
                </c:pt>
                <c:pt idx="10">
                  <c:v>44779</c:v>
                </c:pt>
                <c:pt idx="11">
                  <c:v>44778</c:v>
                </c:pt>
                <c:pt idx="12">
                  <c:v>44777</c:v>
                </c:pt>
                <c:pt idx="13">
                  <c:v>44776</c:v>
                </c:pt>
                <c:pt idx="14">
                  <c:v>44775</c:v>
                </c:pt>
                <c:pt idx="15">
                  <c:v>44774</c:v>
                </c:pt>
                <c:pt idx="16">
                  <c:v>44773</c:v>
                </c:pt>
                <c:pt idx="17">
                  <c:v>44772</c:v>
                </c:pt>
                <c:pt idx="18">
                  <c:v>44771</c:v>
                </c:pt>
                <c:pt idx="19">
                  <c:v>44770</c:v>
                </c:pt>
                <c:pt idx="20">
                  <c:v>44769</c:v>
                </c:pt>
                <c:pt idx="21">
                  <c:v>44768</c:v>
                </c:pt>
                <c:pt idx="22">
                  <c:v>44767</c:v>
                </c:pt>
                <c:pt idx="23">
                  <c:v>44766</c:v>
                </c:pt>
                <c:pt idx="24">
                  <c:v>44765</c:v>
                </c:pt>
                <c:pt idx="25">
                  <c:v>44764</c:v>
                </c:pt>
                <c:pt idx="26">
                  <c:v>44763</c:v>
                </c:pt>
                <c:pt idx="27">
                  <c:v>44762</c:v>
                </c:pt>
                <c:pt idx="28">
                  <c:v>44761</c:v>
                </c:pt>
                <c:pt idx="29">
                  <c:v>44760</c:v>
                </c:pt>
              </c:numCache>
            </c:numRef>
          </c:cat>
          <c:val>
            <c:numRef>
              <c:f>Sheet1!$B$177:$B$206</c:f>
              <c:numCache>
                <c:formatCode>General</c:formatCode>
                <c:ptCount val="30"/>
                <c:pt idx="0">
                  <c:v>521139</c:v>
                </c:pt>
                <c:pt idx="1">
                  <c:v>510065</c:v>
                </c:pt>
                <c:pt idx="2">
                  <c:v>482388</c:v>
                </c:pt>
                <c:pt idx="3">
                  <c:v>488873</c:v>
                </c:pt>
                <c:pt idx="4">
                  <c:v>480976</c:v>
                </c:pt>
                <c:pt idx="5">
                  <c:v>549804</c:v>
                </c:pt>
                <c:pt idx="6">
                  <c:v>481325</c:v>
                </c:pt>
                <c:pt idx="7">
                  <c:v>536056</c:v>
                </c:pt>
                <c:pt idx="8">
                  <c:v>529191</c:v>
                </c:pt>
                <c:pt idx="9">
                  <c:v>544279</c:v>
                </c:pt>
                <c:pt idx="10">
                  <c:v>536573</c:v>
                </c:pt>
                <c:pt idx="11">
                  <c:v>521208</c:v>
                </c:pt>
                <c:pt idx="12">
                  <c:v>523809</c:v>
                </c:pt>
                <c:pt idx="13">
                  <c:v>505630</c:v>
                </c:pt>
                <c:pt idx="14">
                  <c:v>486682</c:v>
                </c:pt>
                <c:pt idx="15">
                  <c:v>526062</c:v>
                </c:pt>
                <c:pt idx="16">
                  <c:v>543465</c:v>
                </c:pt>
                <c:pt idx="17">
                  <c:v>527333</c:v>
                </c:pt>
                <c:pt idx="18">
                  <c:v>496864</c:v>
                </c:pt>
                <c:pt idx="19">
                  <c:v>484523</c:v>
                </c:pt>
                <c:pt idx="20">
                  <c:v>490737</c:v>
                </c:pt>
                <c:pt idx="21">
                  <c:v>530591</c:v>
                </c:pt>
                <c:pt idx="22">
                  <c:v>545465</c:v>
                </c:pt>
                <c:pt idx="23">
                  <c:v>539647</c:v>
                </c:pt>
                <c:pt idx="24">
                  <c:v>549246</c:v>
                </c:pt>
                <c:pt idx="25">
                  <c:v>546483</c:v>
                </c:pt>
                <c:pt idx="26">
                  <c:v>490484</c:v>
                </c:pt>
                <c:pt idx="27">
                  <c:v>518421</c:v>
                </c:pt>
                <c:pt idx="28">
                  <c:v>509471</c:v>
                </c:pt>
                <c:pt idx="29">
                  <c:v>549004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2-422F-BB67-8550F51B6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6165872"/>
        <c:axId val="1186165040"/>
      </c:barChart>
      <c:lineChart>
        <c:grouping val="standard"/>
        <c:varyColors val="0"/>
        <c:ser>
          <c:idx val="1"/>
          <c:order val="1"/>
          <c:tx>
            <c:strRef>
              <c:f>Sheet1!$C$176</c:f>
              <c:strCache>
                <c:ptCount val="1"/>
                <c:pt idx="0">
                  <c:v>达成率%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Sheet1!$A$177:$A$206</c:f>
              <c:numCache>
                <c:formatCode>m/d;@</c:formatCode>
                <c:ptCount val="30"/>
                <c:pt idx="0">
                  <c:v>44789</c:v>
                </c:pt>
                <c:pt idx="1">
                  <c:v>44788</c:v>
                </c:pt>
                <c:pt idx="2">
                  <c:v>44787</c:v>
                </c:pt>
                <c:pt idx="3">
                  <c:v>44786</c:v>
                </c:pt>
                <c:pt idx="4">
                  <c:v>44785</c:v>
                </c:pt>
                <c:pt idx="5">
                  <c:v>44784</c:v>
                </c:pt>
                <c:pt idx="6">
                  <c:v>44783</c:v>
                </c:pt>
                <c:pt idx="7">
                  <c:v>44782</c:v>
                </c:pt>
                <c:pt idx="8">
                  <c:v>44781</c:v>
                </c:pt>
                <c:pt idx="9">
                  <c:v>44780</c:v>
                </c:pt>
                <c:pt idx="10">
                  <c:v>44779</c:v>
                </c:pt>
                <c:pt idx="11">
                  <c:v>44778</c:v>
                </c:pt>
                <c:pt idx="12">
                  <c:v>44777</c:v>
                </c:pt>
                <c:pt idx="13">
                  <c:v>44776</c:v>
                </c:pt>
                <c:pt idx="14">
                  <c:v>44775</c:v>
                </c:pt>
                <c:pt idx="15">
                  <c:v>44774</c:v>
                </c:pt>
                <c:pt idx="16">
                  <c:v>44773</c:v>
                </c:pt>
                <c:pt idx="17">
                  <c:v>44772</c:v>
                </c:pt>
                <c:pt idx="18">
                  <c:v>44771</c:v>
                </c:pt>
                <c:pt idx="19">
                  <c:v>44770</c:v>
                </c:pt>
                <c:pt idx="20">
                  <c:v>44769</c:v>
                </c:pt>
                <c:pt idx="21">
                  <c:v>44768</c:v>
                </c:pt>
                <c:pt idx="22">
                  <c:v>44767</c:v>
                </c:pt>
                <c:pt idx="23">
                  <c:v>44766</c:v>
                </c:pt>
                <c:pt idx="24">
                  <c:v>44765</c:v>
                </c:pt>
                <c:pt idx="25">
                  <c:v>44764</c:v>
                </c:pt>
                <c:pt idx="26">
                  <c:v>44763</c:v>
                </c:pt>
                <c:pt idx="27">
                  <c:v>44762</c:v>
                </c:pt>
                <c:pt idx="28">
                  <c:v>44761</c:v>
                </c:pt>
                <c:pt idx="29">
                  <c:v>44760</c:v>
                </c:pt>
              </c:numCache>
            </c:numRef>
          </c:cat>
          <c:val>
            <c:numRef>
              <c:f>Sheet1!$C$177:$C$206</c:f>
              <c:numCache>
                <c:formatCode>0.00%</c:formatCode>
                <c:ptCount val="30"/>
                <c:pt idx="0">
                  <c:v>0.95932162205446236</c:v>
                </c:pt>
                <c:pt idx="1">
                  <c:v>0.93986721921359717</c:v>
                </c:pt>
                <c:pt idx="2">
                  <c:v>0.91257661748013619</c:v>
                </c:pt>
                <c:pt idx="3">
                  <c:v>0.94988953936847997</c:v>
                </c:pt>
                <c:pt idx="4">
                  <c:v>0.97101153764623938</c:v>
                </c:pt>
                <c:pt idx="5">
                  <c:v>1.0387438432486864</c:v>
                </c:pt>
                <c:pt idx="6">
                  <c:v>0.98605904164874114</c:v>
                </c:pt>
                <c:pt idx="7">
                  <c:v>1.0527829058486193</c:v>
                </c:pt>
                <c:pt idx="8">
                  <c:v>1.0693859817522304</c:v>
                </c:pt>
                <c:pt idx="9">
                  <c:v>1.1154881140493802</c:v>
                </c:pt>
                <c:pt idx="10">
                  <c:v>1.0413292268042238</c:v>
                </c:pt>
                <c:pt idx="11">
                  <c:v>0.99596993791525978</c:v>
                </c:pt>
                <c:pt idx="12">
                  <c:v>1.0481651422042306</c:v>
                </c:pt>
                <c:pt idx="13">
                  <c:v>0.96677297479197255</c:v>
                </c:pt>
                <c:pt idx="14">
                  <c:v>0.88776401786903214</c:v>
                </c:pt>
                <c:pt idx="15">
                  <c:v>1.0096577932172812</c:v>
                </c:pt>
                <c:pt idx="16">
                  <c:v>1.0806213326599312</c:v>
                </c:pt>
                <c:pt idx="17">
                  <c:v>0.96974539569866769</c:v>
                </c:pt>
                <c:pt idx="18">
                  <c:v>0.99957953861907611</c:v>
                </c:pt>
                <c:pt idx="19">
                  <c:v>0.9159017186755688</c:v>
                </c:pt>
                <c:pt idx="20">
                  <c:v>1.0067329291934639</c:v>
                </c:pt>
                <c:pt idx="21">
                  <c:v>1.0841353128435232</c:v>
                </c:pt>
                <c:pt idx="22">
                  <c:v>1.0495201336083491</c:v>
                </c:pt>
                <c:pt idx="23">
                  <c:v>1.0604706460329159</c:v>
                </c:pt>
                <c:pt idx="24">
                  <c:v>1.0603962059065994</c:v>
                </c:pt>
                <c:pt idx="25">
                  <c:v>1.0763726393911461</c:v>
                </c:pt>
                <c:pt idx="26">
                  <c:v>0.93405775159918569</c:v>
                </c:pt>
                <c:pt idx="27">
                  <c:v>1.0398847026399245</c:v>
                </c:pt>
                <c:pt idx="28">
                  <c:v>1.0252039457003377</c:v>
                </c:pt>
                <c:pt idx="29">
                  <c:v>1.0022765569403951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82-422F-BB67-8550F51B6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158384"/>
        <c:axId val="1186163792"/>
      </c:lineChart>
      <c:dateAx>
        <c:axId val="1186165872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502040204020203" pitchFamily="18" charset="0"/>
              </a:defRPr>
            </a:pPr>
            <a:endParaRPr lang="zh-CN"/>
          </a:p>
        </c:txPr>
        <c:crossAx val="1186165040"/>
        <c:crosses val="autoZero"/>
        <c:auto val="1"/>
        <c:lblOffset val="100"/>
        <c:baseTimeUnit val="days"/>
      </c:dateAx>
      <c:valAx>
        <c:axId val="118616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502040204020203" pitchFamily="18" charset="0"/>
              </a:defRPr>
            </a:pPr>
            <a:endParaRPr lang="zh-CN"/>
          </a:p>
        </c:txPr>
        <c:crossAx val="1186165872"/>
        <c:crosses val="autoZero"/>
        <c:crossBetween val="between"/>
      </c:valAx>
      <c:valAx>
        <c:axId val="118616379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parajita" panose="020B0502040204020203" pitchFamily="18" charset="0"/>
              </a:defRPr>
            </a:pPr>
            <a:endParaRPr lang="zh-CN"/>
          </a:p>
        </c:txPr>
        <c:crossAx val="1186158384"/>
        <c:crosses val="max"/>
        <c:crossBetween val="between"/>
      </c:valAx>
      <c:dateAx>
        <c:axId val="1186158384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18616379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parajita" panose="020B0502040204020203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  <a:cs typeface="Aparajita" panose="020B0502040204020203" pitchFamily="18" charset="0"/>
        </a:defRPr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/>
              <a:t>CTU Plan Output </a:t>
            </a:r>
            <a:r>
              <a:rPr lang="zh-CN"/>
              <a:t>标配人力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Plan!$B$2</c:f>
              <c:strCache>
                <c:ptCount val="1"/>
                <c:pt idx="0">
                  <c:v>标配人力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Plan!$A$3:$A$28</c:f>
              <c:numCache>
                <c:formatCode>m/d;@</c:formatCode>
                <c:ptCount val="26"/>
                <c:pt idx="0">
                  <c:v>44841</c:v>
                </c:pt>
                <c:pt idx="1">
                  <c:v>44848</c:v>
                </c:pt>
                <c:pt idx="2">
                  <c:v>44855</c:v>
                </c:pt>
                <c:pt idx="3">
                  <c:v>44862</c:v>
                </c:pt>
                <c:pt idx="4">
                  <c:v>44869</c:v>
                </c:pt>
                <c:pt idx="5">
                  <c:v>44876</c:v>
                </c:pt>
                <c:pt idx="6">
                  <c:v>44883</c:v>
                </c:pt>
                <c:pt idx="7">
                  <c:v>44890</c:v>
                </c:pt>
                <c:pt idx="8">
                  <c:v>44897</c:v>
                </c:pt>
                <c:pt idx="9">
                  <c:v>44904</c:v>
                </c:pt>
                <c:pt idx="10">
                  <c:v>44911</c:v>
                </c:pt>
                <c:pt idx="11">
                  <c:v>44918</c:v>
                </c:pt>
                <c:pt idx="12">
                  <c:v>44925</c:v>
                </c:pt>
                <c:pt idx="13">
                  <c:v>44932</c:v>
                </c:pt>
                <c:pt idx="14">
                  <c:v>44939</c:v>
                </c:pt>
                <c:pt idx="15">
                  <c:v>44946</c:v>
                </c:pt>
                <c:pt idx="16">
                  <c:v>44953</c:v>
                </c:pt>
                <c:pt idx="17">
                  <c:v>44960</c:v>
                </c:pt>
                <c:pt idx="18">
                  <c:v>44967</c:v>
                </c:pt>
                <c:pt idx="19">
                  <c:v>44974</c:v>
                </c:pt>
                <c:pt idx="20">
                  <c:v>44981</c:v>
                </c:pt>
                <c:pt idx="21">
                  <c:v>44988</c:v>
                </c:pt>
                <c:pt idx="22">
                  <c:v>44995</c:v>
                </c:pt>
                <c:pt idx="23">
                  <c:v>45002</c:v>
                </c:pt>
                <c:pt idx="24">
                  <c:v>45009</c:v>
                </c:pt>
                <c:pt idx="25">
                  <c:v>45016</c:v>
                </c:pt>
              </c:numCache>
            </c:numRef>
          </c:cat>
          <c:val>
            <c:numRef>
              <c:f>Plan!$B$3:$B$28</c:f>
              <c:numCache>
                <c:formatCode>_ * #,##0_ ;_ * \-#,##0_ ;_ * "-"??_ ;_ @_ </c:formatCode>
                <c:ptCount val="26"/>
                <c:pt idx="0">
                  <c:v>32430</c:v>
                </c:pt>
                <c:pt idx="1">
                  <c:v>31786</c:v>
                </c:pt>
                <c:pt idx="2">
                  <c:v>33090</c:v>
                </c:pt>
                <c:pt idx="3">
                  <c:v>32138</c:v>
                </c:pt>
                <c:pt idx="4">
                  <c:v>32083</c:v>
                </c:pt>
                <c:pt idx="5">
                  <c:v>31930</c:v>
                </c:pt>
                <c:pt idx="6">
                  <c:v>31575</c:v>
                </c:pt>
                <c:pt idx="7">
                  <c:v>32961</c:v>
                </c:pt>
                <c:pt idx="8">
                  <c:v>32502</c:v>
                </c:pt>
                <c:pt idx="9">
                  <c:v>31897</c:v>
                </c:pt>
                <c:pt idx="10">
                  <c:v>31915</c:v>
                </c:pt>
                <c:pt idx="11">
                  <c:v>31948</c:v>
                </c:pt>
                <c:pt idx="12">
                  <c:v>31892</c:v>
                </c:pt>
                <c:pt idx="13">
                  <c:v>32025</c:v>
                </c:pt>
                <c:pt idx="14">
                  <c:v>32373</c:v>
                </c:pt>
                <c:pt idx="15">
                  <c:v>33100</c:v>
                </c:pt>
                <c:pt idx="16">
                  <c:v>32467</c:v>
                </c:pt>
                <c:pt idx="17">
                  <c:v>31560</c:v>
                </c:pt>
                <c:pt idx="18">
                  <c:v>31948</c:v>
                </c:pt>
                <c:pt idx="19">
                  <c:v>32431</c:v>
                </c:pt>
                <c:pt idx="20">
                  <c:v>32318</c:v>
                </c:pt>
                <c:pt idx="21">
                  <c:v>32188</c:v>
                </c:pt>
                <c:pt idx="22">
                  <c:v>32355</c:v>
                </c:pt>
                <c:pt idx="23">
                  <c:v>33000</c:v>
                </c:pt>
                <c:pt idx="24">
                  <c:v>32933</c:v>
                </c:pt>
                <c:pt idx="25">
                  <c:v>32217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5D-42B1-88B0-FE6DFC1E3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590255"/>
        <c:axId val="1076593167"/>
      </c:barChart>
      <c:lineChart>
        <c:grouping val="standard"/>
        <c:varyColors val="0"/>
        <c:ser>
          <c:idx val="2"/>
          <c:order val="2"/>
          <c:tx>
            <c:strRef>
              <c:f>Plan!$D$2</c:f>
              <c:strCache>
                <c:ptCount val="1"/>
                <c:pt idx="0">
                  <c:v>Plan Output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Plan!$A$3:$A$28</c:f>
              <c:numCache>
                <c:formatCode>m/d;@</c:formatCode>
                <c:ptCount val="26"/>
                <c:pt idx="0">
                  <c:v>44841</c:v>
                </c:pt>
                <c:pt idx="1">
                  <c:v>44848</c:v>
                </c:pt>
                <c:pt idx="2">
                  <c:v>44855</c:v>
                </c:pt>
                <c:pt idx="3">
                  <c:v>44862</c:v>
                </c:pt>
                <c:pt idx="4">
                  <c:v>44869</c:v>
                </c:pt>
                <c:pt idx="5">
                  <c:v>44876</c:v>
                </c:pt>
                <c:pt idx="6">
                  <c:v>44883</c:v>
                </c:pt>
                <c:pt idx="7">
                  <c:v>44890</c:v>
                </c:pt>
                <c:pt idx="8">
                  <c:v>44897</c:v>
                </c:pt>
                <c:pt idx="9">
                  <c:v>44904</c:v>
                </c:pt>
                <c:pt idx="10">
                  <c:v>44911</c:v>
                </c:pt>
                <c:pt idx="11">
                  <c:v>44918</c:v>
                </c:pt>
                <c:pt idx="12">
                  <c:v>44925</c:v>
                </c:pt>
                <c:pt idx="13">
                  <c:v>44932</c:v>
                </c:pt>
                <c:pt idx="14">
                  <c:v>44939</c:v>
                </c:pt>
                <c:pt idx="15">
                  <c:v>44946</c:v>
                </c:pt>
                <c:pt idx="16">
                  <c:v>44953</c:v>
                </c:pt>
                <c:pt idx="17">
                  <c:v>44960</c:v>
                </c:pt>
                <c:pt idx="18">
                  <c:v>44967</c:v>
                </c:pt>
                <c:pt idx="19">
                  <c:v>44974</c:v>
                </c:pt>
                <c:pt idx="20">
                  <c:v>44981</c:v>
                </c:pt>
                <c:pt idx="21">
                  <c:v>44988</c:v>
                </c:pt>
                <c:pt idx="22">
                  <c:v>44995</c:v>
                </c:pt>
                <c:pt idx="23">
                  <c:v>45002</c:v>
                </c:pt>
                <c:pt idx="24">
                  <c:v>45009</c:v>
                </c:pt>
                <c:pt idx="25">
                  <c:v>45016</c:v>
                </c:pt>
              </c:numCache>
            </c:numRef>
          </c:cat>
          <c:val>
            <c:numRef>
              <c:f>Plan!$D$3:$D$28</c:f>
              <c:numCache>
                <c:formatCode>_ * #,##0_ ;_ * \-#,##0_ ;_ * "-"??_ ;_ @_ </c:formatCode>
                <c:ptCount val="26"/>
                <c:pt idx="0">
                  <c:v>160200</c:v>
                </c:pt>
                <c:pt idx="1">
                  <c:v>160200</c:v>
                </c:pt>
                <c:pt idx="2">
                  <c:v>160200</c:v>
                </c:pt>
                <c:pt idx="3">
                  <c:v>160200</c:v>
                </c:pt>
                <c:pt idx="4">
                  <c:v>160200</c:v>
                </c:pt>
                <c:pt idx="5">
                  <c:v>160200</c:v>
                </c:pt>
                <c:pt idx="6">
                  <c:v>160200</c:v>
                </c:pt>
                <c:pt idx="7">
                  <c:v>160200</c:v>
                </c:pt>
                <c:pt idx="8">
                  <c:v>160200</c:v>
                </c:pt>
                <c:pt idx="9">
                  <c:v>160200</c:v>
                </c:pt>
                <c:pt idx="10">
                  <c:v>160200</c:v>
                </c:pt>
                <c:pt idx="11">
                  <c:v>160200</c:v>
                </c:pt>
                <c:pt idx="12">
                  <c:v>160200</c:v>
                </c:pt>
                <c:pt idx="13">
                  <c:v>160200</c:v>
                </c:pt>
                <c:pt idx="14">
                  <c:v>160200</c:v>
                </c:pt>
                <c:pt idx="15">
                  <c:v>160200</c:v>
                </c:pt>
                <c:pt idx="16">
                  <c:v>160200</c:v>
                </c:pt>
                <c:pt idx="17">
                  <c:v>160200</c:v>
                </c:pt>
                <c:pt idx="18">
                  <c:v>160200</c:v>
                </c:pt>
                <c:pt idx="19">
                  <c:v>160200</c:v>
                </c:pt>
                <c:pt idx="20">
                  <c:v>160200</c:v>
                </c:pt>
                <c:pt idx="21">
                  <c:v>160200</c:v>
                </c:pt>
                <c:pt idx="22">
                  <c:v>160200</c:v>
                </c:pt>
                <c:pt idx="23">
                  <c:v>160200</c:v>
                </c:pt>
                <c:pt idx="24">
                  <c:v>160200</c:v>
                </c:pt>
                <c:pt idx="25">
                  <c:v>160200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D-42B1-88B0-FE6DFC1E3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590255"/>
        <c:axId val="1076593167"/>
      </c:lineChart>
      <c:lineChart>
        <c:grouping val="standard"/>
        <c:varyColors val="0"/>
        <c:ser>
          <c:idx val="1"/>
          <c:order val="1"/>
          <c:tx>
            <c:strRef>
              <c:f>Plan!$C$2</c:f>
              <c:strCache>
                <c:ptCount val="1"/>
                <c:pt idx="0">
                  <c:v>标配人均产出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Plan!$A$3:$A$28</c:f>
              <c:numCache>
                <c:formatCode>m/d;@</c:formatCode>
                <c:ptCount val="26"/>
                <c:pt idx="0">
                  <c:v>44841</c:v>
                </c:pt>
                <c:pt idx="1">
                  <c:v>44848</c:v>
                </c:pt>
                <c:pt idx="2">
                  <c:v>44855</c:v>
                </c:pt>
                <c:pt idx="3">
                  <c:v>44862</c:v>
                </c:pt>
                <c:pt idx="4">
                  <c:v>44869</c:v>
                </c:pt>
                <c:pt idx="5">
                  <c:v>44876</c:v>
                </c:pt>
                <c:pt idx="6">
                  <c:v>44883</c:v>
                </c:pt>
                <c:pt idx="7">
                  <c:v>44890</c:v>
                </c:pt>
                <c:pt idx="8">
                  <c:v>44897</c:v>
                </c:pt>
                <c:pt idx="9">
                  <c:v>44904</c:v>
                </c:pt>
                <c:pt idx="10">
                  <c:v>44911</c:v>
                </c:pt>
                <c:pt idx="11">
                  <c:v>44918</c:v>
                </c:pt>
                <c:pt idx="12">
                  <c:v>44925</c:v>
                </c:pt>
                <c:pt idx="13">
                  <c:v>44932</c:v>
                </c:pt>
                <c:pt idx="14">
                  <c:v>44939</c:v>
                </c:pt>
                <c:pt idx="15">
                  <c:v>44946</c:v>
                </c:pt>
                <c:pt idx="16">
                  <c:v>44953</c:v>
                </c:pt>
                <c:pt idx="17">
                  <c:v>44960</c:v>
                </c:pt>
                <c:pt idx="18">
                  <c:v>44967</c:v>
                </c:pt>
                <c:pt idx="19">
                  <c:v>44974</c:v>
                </c:pt>
                <c:pt idx="20">
                  <c:v>44981</c:v>
                </c:pt>
                <c:pt idx="21">
                  <c:v>44988</c:v>
                </c:pt>
                <c:pt idx="22">
                  <c:v>44995</c:v>
                </c:pt>
                <c:pt idx="23">
                  <c:v>45002</c:v>
                </c:pt>
                <c:pt idx="24">
                  <c:v>45009</c:v>
                </c:pt>
                <c:pt idx="25">
                  <c:v>45016</c:v>
                </c:pt>
              </c:numCache>
            </c:numRef>
          </c:cat>
          <c:val>
            <c:numRef>
              <c:f>Plan!$C$3:$C$28</c:f>
              <c:numCache>
                <c:formatCode>0.00</c:formatCode>
                <c:ptCount val="26"/>
                <c:pt idx="0">
                  <c:v>4.9398704902867712</c:v>
                </c:pt>
                <c:pt idx="1">
                  <c:v>5.0399546970364311</c:v>
                </c:pt>
                <c:pt idx="2">
                  <c:v>4.8413417951042614</c:v>
                </c:pt>
                <c:pt idx="3">
                  <c:v>4.9847532516024646</c:v>
                </c:pt>
                <c:pt idx="4">
                  <c:v>4.9932986316740955</c:v>
                </c:pt>
                <c:pt idx="5">
                  <c:v>5.0172251800814278</c:v>
                </c:pt>
                <c:pt idx="6">
                  <c:v>5.0736342042755345</c:v>
                </c:pt>
                <c:pt idx="7">
                  <c:v>4.8602894329662325</c:v>
                </c:pt>
                <c:pt idx="8">
                  <c:v>4.9289274506184233</c:v>
                </c:pt>
                <c:pt idx="9">
                  <c:v>5.0224159011819296</c:v>
                </c:pt>
                <c:pt idx="10">
                  <c:v>5.019583268055773</c:v>
                </c:pt>
                <c:pt idx="11">
                  <c:v>5.0143983973957678</c:v>
                </c:pt>
                <c:pt idx="12">
                  <c:v>5.0232033111752168</c:v>
                </c:pt>
                <c:pt idx="13">
                  <c:v>5.0023419203747075</c:v>
                </c:pt>
                <c:pt idx="14">
                  <c:v>4.9485682513205447</c:v>
                </c:pt>
                <c:pt idx="15">
                  <c:v>4.8398791540785497</c:v>
                </c:pt>
                <c:pt idx="16">
                  <c:v>4.9342409215511136</c:v>
                </c:pt>
                <c:pt idx="17">
                  <c:v>5.0760456273764261</c:v>
                </c:pt>
                <c:pt idx="18">
                  <c:v>5.0143983973957678</c:v>
                </c:pt>
                <c:pt idx="19">
                  <c:v>4.9397181708858806</c:v>
                </c:pt>
                <c:pt idx="20">
                  <c:v>4.9569899127421255</c:v>
                </c:pt>
                <c:pt idx="21">
                  <c:v>4.9770100658630545</c:v>
                </c:pt>
                <c:pt idx="22">
                  <c:v>4.9513212795549375</c:v>
                </c:pt>
                <c:pt idx="23">
                  <c:v>4.8545454545454545</c:v>
                </c:pt>
                <c:pt idx="24">
                  <c:v>4.8644217046731244</c:v>
                </c:pt>
                <c:pt idx="25">
                  <c:v>4.9725300307291178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D-42B1-88B0-FE6DFC1E3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593583"/>
        <c:axId val="1076592335"/>
      </c:lineChart>
      <c:catAx>
        <c:axId val="1076590255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76593167"/>
        <c:crosses val="autoZero"/>
        <c:auto val="0"/>
        <c:lblAlgn val="ctr"/>
        <c:lblOffset val="100"/>
        <c:noMultiLvlLbl val="0"/>
      </c:catAx>
      <c:valAx>
        <c:axId val="107659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76590255"/>
        <c:crosses val="autoZero"/>
        <c:crossBetween val="between"/>
      </c:valAx>
      <c:valAx>
        <c:axId val="1076592335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76593583"/>
        <c:crosses val="max"/>
        <c:crossBetween val="between"/>
      </c:valAx>
      <c:dateAx>
        <c:axId val="1076593583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076592335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/>
              <a:t>Project  Plan Output </a:t>
            </a:r>
            <a:r>
              <a:rPr lang="zh-CN"/>
              <a:t>标配人力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Plan!$C$35</c:f>
              <c:strCache>
                <c:ptCount val="1"/>
                <c:pt idx="0">
                  <c:v>标配人力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Plan!$A$36:$B$43</c:f>
              <c:multiLvlStrCache>
                <c:ptCount val="8"/>
                <c:lvl>
                  <c:pt idx="0">
                    <c:v>project X</c:v>
                  </c:pt>
                  <c:pt idx="1">
                    <c:v>Geneva</c:v>
                  </c:pt>
                  <c:pt idx="2">
                    <c:v>Dallas</c:v>
                  </c:pt>
                  <c:pt idx="3">
                    <c:v>Cairo</c:v>
                  </c:pt>
                  <c:pt idx="4">
                    <c:v>V30G</c:v>
                  </c:pt>
                  <c:pt idx="5">
                    <c:v>M2114G</c:v>
                  </c:pt>
                  <c:pt idx="6">
                    <c:v>R100G</c:v>
                  </c:pt>
                  <c:pt idx="7">
                    <c:v>W100G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4">
                    <c:v>OP3</c:v>
                  </c:pt>
                </c:lvl>
              </c:multiLvlStrCache>
            </c:multiLvlStrRef>
          </c:cat>
          <c:val>
            <c:numRef>
              <c:f>Plan!$C$36:$C$43</c:f>
              <c:numCache>
                <c:formatCode>_ * #,##0_ ;_ * \-#,##0_ ;_ * "-"??_ ;_ @_ </c:formatCode>
                <c:ptCount val="8"/>
                <c:pt idx="0">
                  <c:v>5892</c:v>
                </c:pt>
                <c:pt idx="1">
                  <c:v>7710.24</c:v>
                </c:pt>
                <c:pt idx="2">
                  <c:v>5782.6799999999994</c:v>
                </c:pt>
                <c:pt idx="3">
                  <c:v>5782.6799999999994</c:v>
                </c:pt>
                <c:pt idx="4">
                  <c:v>3276.2000000000003</c:v>
                </c:pt>
                <c:pt idx="5">
                  <c:v>2620.9600000000005</c:v>
                </c:pt>
                <c:pt idx="6">
                  <c:v>3931.44</c:v>
                </c:pt>
                <c:pt idx="7">
                  <c:v>3276.2000000000003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D-4E0A-8E56-A3B7EC4292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3059167"/>
        <c:axId val="1103044191"/>
      </c:barChart>
      <c:lineChart>
        <c:grouping val="standard"/>
        <c:varyColors val="0"/>
        <c:ser>
          <c:idx val="1"/>
          <c:order val="1"/>
          <c:tx>
            <c:strRef>
              <c:f>Plan!$D$35</c:f>
              <c:strCache>
                <c:ptCount val="1"/>
                <c:pt idx="0">
                  <c:v>Plan 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Plan!$A$36:$B$43</c:f>
              <c:multiLvlStrCache>
                <c:ptCount val="8"/>
                <c:lvl>
                  <c:pt idx="0">
                    <c:v>project X</c:v>
                  </c:pt>
                  <c:pt idx="1">
                    <c:v>Geneva</c:v>
                  </c:pt>
                  <c:pt idx="2">
                    <c:v>Dallas</c:v>
                  </c:pt>
                  <c:pt idx="3">
                    <c:v>Cairo</c:v>
                  </c:pt>
                  <c:pt idx="4">
                    <c:v>V30G</c:v>
                  </c:pt>
                  <c:pt idx="5">
                    <c:v>M2114G</c:v>
                  </c:pt>
                  <c:pt idx="6">
                    <c:v>R100G</c:v>
                  </c:pt>
                  <c:pt idx="7">
                    <c:v>W100G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4">
                    <c:v>OP3</c:v>
                  </c:pt>
                </c:lvl>
              </c:multiLvlStrCache>
            </c:multiLvlStrRef>
          </c:cat>
          <c:val>
            <c:numRef>
              <c:f>Plan!$D$36:$D$43</c:f>
              <c:numCache>
                <c:formatCode>_ * #,##0_ ;_ * \-#,##0_ ;_ * "-"??_ ;_ @_ </c:formatCode>
                <c:ptCount val="8"/>
                <c:pt idx="0">
                  <c:v>30000</c:v>
                </c:pt>
                <c:pt idx="1">
                  <c:v>43254</c:v>
                </c:pt>
                <c:pt idx="2">
                  <c:v>28836</c:v>
                </c:pt>
                <c:pt idx="3">
                  <c:v>24030</c:v>
                </c:pt>
                <c:pt idx="4">
                  <c:v>16020</c:v>
                </c:pt>
                <c:pt idx="5">
                  <c:v>16020</c:v>
                </c:pt>
                <c:pt idx="6">
                  <c:v>16020</c:v>
                </c:pt>
                <c:pt idx="7">
                  <c:v>16020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7D-4E0A-8E56-A3B7EC4292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3059167"/>
        <c:axId val="1103044191"/>
      </c:lineChart>
      <c:lineChart>
        <c:grouping val="standard"/>
        <c:varyColors val="0"/>
        <c:ser>
          <c:idx val="2"/>
          <c:order val="2"/>
          <c:tx>
            <c:strRef>
              <c:f>Plan!$E$35</c:f>
              <c:strCache>
                <c:ptCount val="1"/>
                <c:pt idx="0">
                  <c:v>标配人均产出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Plan!$A$36:$B$43</c:f>
              <c:multiLvlStrCache>
                <c:ptCount val="8"/>
                <c:lvl>
                  <c:pt idx="0">
                    <c:v>project X</c:v>
                  </c:pt>
                  <c:pt idx="1">
                    <c:v>Geneva</c:v>
                  </c:pt>
                  <c:pt idx="2">
                    <c:v>Dallas</c:v>
                  </c:pt>
                  <c:pt idx="3">
                    <c:v>Cairo</c:v>
                  </c:pt>
                  <c:pt idx="4">
                    <c:v>V30G</c:v>
                  </c:pt>
                  <c:pt idx="5">
                    <c:v>M2114G</c:v>
                  </c:pt>
                  <c:pt idx="6">
                    <c:v>R100G</c:v>
                  </c:pt>
                  <c:pt idx="7">
                    <c:v>W100G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4">
                    <c:v>OP3</c:v>
                  </c:pt>
                </c:lvl>
              </c:multiLvlStrCache>
            </c:multiLvlStrRef>
          </c:cat>
          <c:val>
            <c:numRef>
              <c:f>Plan!$E$36:$E$43</c:f>
              <c:numCache>
                <c:formatCode>0.00</c:formatCode>
                <c:ptCount val="8"/>
                <c:pt idx="0">
                  <c:v>5.0916496945010179</c:v>
                </c:pt>
                <c:pt idx="1">
                  <c:v>5.6099421029695575</c:v>
                </c:pt>
                <c:pt idx="2">
                  <c:v>4.9866152026396069</c:v>
                </c:pt>
                <c:pt idx="3">
                  <c:v>4.1555126688663391</c:v>
                </c:pt>
                <c:pt idx="4">
                  <c:v>4.8898113668274217</c:v>
                </c:pt>
                <c:pt idx="5">
                  <c:v>6.1122642085342767</c:v>
                </c:pt>
                <c:pt idx="6">
                  <c:v>4.0748428056895181</c:v>
                </c:pt>
                <c:pt idx="7">
                  <c:v>4.8898113668274217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7D-4E0A-8E56-A3B7EC4292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3043359"/>
        <c:axId val="1103047103"/>
      </c:lineChart>
      <c:catAx>
        <c:axId val="110305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03044191"/>
        <c:crosses val="autoZero"/>
        <c:auto val="1"/>
        <c:lblAlgn val="ctr"/>
        <c:lblOffset val="100"/>
        <c:noMultiLvlLbl val="0"/>
      </c:catAx>
      <c:valAx>
        <c:axId val="110304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03059167"/>
        <c:crosses val="autoZero"/>
        <c:crossBetween val="between"/>
      </c:valAx>
      <c:valAx>
        <c:axId val="1103047103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03043359"/>
        <c:crosses val="max"/>
        <c:crossBetween val="between"/>
      </c:valAx>
      <c:catAx>
        <c:axId val="1103043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471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dirty="0"/>
              <a:t>OP Plan Output </a:t>
            </a:r>
            <a:r>
              <a:rPr lang="zh-CN" dirty="0"/>
              <a:t>标配人力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Plan!$N$3</c:f>
              <c:strCache>
                <c:ptCount val="1"/>
                <c:pt idx="0">
                  <c:v>标配人力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Plan!$M$4:$M$6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Plan!$N$4:$N$6</c:f>
              <c:numCache>
                <c:formatCode>_ * #,##0_ ;_ * \-#,##0_ ;_ * "-"??_ ;_ @_ </c:formatCode>
                <c:ptCount val="3"/>
                <c:pt idx="0">
                  <c:v>5892</c:v>
                </c:pt>
                <c:pt idx="1">
                  <c:v>19275.599999999999</c:v>
                </c:pt>
                <c:pt idx="2">
                  <c:v>13104.800000000001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5-49F6-BD61-BB2CEDA15E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934366591"/>
        <c:axId val="934363679"/>
      </c:barChart>
      <c:lineChart>
        <c:grouping val="standard"/>
        <c:varyColors val="0"/>
        <c:ser>
          <c:idx val="2"/>
          <c:order val="2"/>
          <c:tx>
            <c:strRef>
              <c:f>Plan!$P$3</c:f>
              <c:strCache>
                <c:ptCount val="1"/>
                <c:pt idx="0">
                  <c:v>Plan Output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Plan!$M$4:$M$6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Plan!$P$4:$P$6</c:f>
              <c:numCache>
                <c:formatCode>_ * #,##0_ ;_ * \-#,##0_ ;_ * "-"??_ ;_ @_ </c:formatCode>
                <c:ptCount val="3"/>
                <c:pt idx="0">
                  <c:v>30000</c:v>
                </c:pt>
                <c:pt idx="1">
                  <c:v>96120</c:v>
                </c:pt>
                <c:pt idx="2">
                  <c:v>64080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05-49F6-BD61-BB2CEDA15E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4366591"/>
        <c:axId val="934363679"/>
      </c:lineChart>
      <c:lineChart>
        <c:grouping val="standard"/>
        <c:varyColors val="0"/>
        <c:ser>
          <c:idx val="1"/>
          <c:order val="1"/>
          <c:tx>
            <c:strRef>
              <c:f>Plan!$O$3</c:f>
              <c:strCache>
                <c:ptCount val="1"/>
                <c:pt idx="0">
                  <c:v>标配人均产出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Plan!$M$4:$M$6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Plan!$O$4:$O$6</c:f>
              <c:numCache>
                <c:formatCode>0.00</c:formatCode>
                <c:ptCount val="3"/>
                <c:pt idx="0">
                  <c:v>5.0916496945010179</c:v>
                </c:pt>
                <c:pt idx="1">
                  <c:v>4.9866152026396069</c:v>
                </c:pt>
                <c:pt idx="2">
                  <c:v>4.8898113668274217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05-49F6-BD61-BB2CEDA15E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3050431"/>
        <c:axId val="1103050015"/>
      </c:lineChart>
      <c:catAx>
        <c:axId val="93436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34363679"/>
        <c:crosses val="autoZero"/>
        <c:auto val="1"/>
        <c:lblAlgn val="ctr"/>
        <c:lblOffset val="100"/>
        <c:noMultiLvlLbl val="0"/>
      </c:catAx>
      <c:valAx>
        <c:axId val="93436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34366591"/>
        <c:crosses val="autoZero"/>
        <c:crossBetween val="between"/>
      </c:valAx>
      <c:valAx>
        <c:axId val="1103050015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03050431"/>
        <c:crosses val="max"/>
        <c:crossBetween val="between"/>
      </c:valAx>
      <c:catAx>
        <c:axId val="11030504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500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主界面!$J$25</c:f>
              <c:strCache>
                <c:ptCount val="1"/>
                <c:pt idx="0">
                  <c:v>Plan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主界面!$I$27:$I$47</c:f>
              <c:numCache>
                <c:formatCode>m/d/yyyy</c:formatCode>
                <c:ptCount val="21"/>
                <c:pt idx="0">
                  <c:v>44824</c:v>
                </c:pt>
                <c:pt idx="1">
                  <c:v>44823</c:v>
                </c:pt>
                <c:pt idx="2">
                  <c:v>44822</c:v>
                </c:pt>
                <c:pt idx="3">
                  <c:v>44821</c:v>
                </c:pt>
                <c:pt idx="4">
                  <c:v>44820</c:v>
                </c:pt>
                <c:pt idx="5">
                  <c:v>44819</c:v>
                </c:pt>
                <c:pt idx="6">
                  <c:v>44818</c:v>
                </c:pt>
                <c:pt idx="7">
                  <c:v>44817</c:v>
                </c:pt>
                <c:pt idx="8">
                  <c:v>44816</c:v>
                </c:pt>
                <c:pt idx="9">
                  <c:v>44815</c:v>
                </c:pt>
                <c:pt idx="10">
                  <c:v>44814</c:v>
                </c:pt>
                <c:pt idx="11">
                  <c:v>44813</c:v>
                </c:pt>
                <c:pt idx="12">
                  <c:v>44812</c:v>
                </c:pt>
                <c:pt idx="13">
                  <c:v>44811</c:v>
                </c:pt>
                <c:pt idx="14">
                  <c:v>44810</c:v>
                </c:pt>
                <c:pt idx="15">
                  <c:v>44809</c:v>
                </c:pt>
                <c:pt idx="16">
                  <c:v>44808</c:v>
                </c:pt>
                <c:pt idx="17">
                  <c:v>44807</c:v>
                </c:pt>
                <c:pt idx="18">
                  <c:v>44806</c:v>
                </c:pt>
                <c:pt idx="19">
                  <c:v>44805</c:v>
                </c:pt>
              </c:numCache>
            </c:numRef>
          </c:xVal>
          <c:yVal>
            <c:numRef>
              <c:f>主界面!$J$27:$J$47</c:f>
              <c:numCache>
                <c:formatCode>General</c:formatCode>
                <c:ptCount val="21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  <c:pt idx="3">
                  <c:v>12.87</c:v>
                </c:pt>
                <c:pt idx="4">
                  <c:v>12.87</c:v>
                </c:pt>
                <c:pt idx="5">
                  <c:v>12.87</c:v>
                </c:pt>
                <c:pt idx="6">
                  <c:v>12.87</c:v>
                </c:pt>
                <c:pt idx="7">
                  <c:v>12.87</c:v>
                </c:pt>
                <c:pt idx="8">
                  <c:v>12.87</c:v>
                </c:pt>
                <c:pt idx="9">
                  <c:v>12.87</c:v>
                </c:pt>
                <c:pt idx="10">
                  <c:v>12.87</c:v>
                </c:pt>
                <c:pt idx="11">
                  <c:v>12.87</c:v>
                </c:pt>
                <c:pt idx="12">
                  <c:v>12.87</c:v>
                </c:pt>
                <c:pt idx="13">
                  <c:v>12.87</c:v>
                </c:pt>
                <c:pt idx="14">
                  <c:v>12.87</c:v>
                </c:pt>
                <c:pt idx="15">
                  <c:v>12.87</c:v>
                </c:pt>
                <c:pt idx="16">
                  <c:v>12.87</c:v>
                </c:pt>
                <c:pt idx="17">
                  <c:v>12.87</c:v>
                </c:pt>
                <c:pt idx="18">
                  <c:v>12.87</c:v>
                </c:pt>
                <c:pt idx="19">
                  <c:v>12.87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3A-49BC-A209-EBA005D1C073}"/>
            </c:ext>
          </c:extLst>
        </c:ser>
        <c:ser>
          <c:idx val="1"/>
          <c:order val="1"/>
          <c:tx>
            <c:strRef>
              <c:f>主界面!$K$25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主界面!$I$27:$I$47</c:f>
              <c:numCache>
                <c:formatCode>m/d/yyyy</c:formatCode>
                <c:ptCount val="21"/>
                <c:pt idx="0">
                  <c:v>44824</c:v>
                </c:pt>
                <c:pt idx="1">
                  <c:v>44823</c:v>
                </c:pt>
                <c:pt idx="2">
                  <c:v>44822</c:v>
                </c:pt>
                <c:pt idx="3">
                  <c:v>44821</c:v>
                </c:pt>
                <c:pt idx="4">
                  <c:v>44820</c:v>
                </c:pt>
                <c:pt idx="5">
                  <c:v>44819</c:v>
                </c:pt>
                <c:pt idx="6">
                  <c:v>44818</c:v>
                </c:pt>
                <c:pt idx="7">
                  <c:v>44817</c:v>
                </c:pt>
                <c:pt idx="8">
                  <c:v>44816</c:v>
                </c:pt>
                <c:pt idx="9">
                  <c:v>44815</c:v>
                </c:pt>
                <c:pt idx="10">
                  <c:v>44814</c:v>
                </c:pt>
                <c:pt idx="11">
                  <c:v>44813</c:v>
                </c:pt>
                <c:pt idx="12">
                  <c:v>44812</c:v>
                </c:pt>
                <c:pt idx="13">
                  <c:v>44811</c:v>
                </c:pt>
                <c:pt idx="14">
                  <c:v>44810</c:v>
                </c:pt>
                <c:pt idx="15">
                  <c:v>44809</c:v>
                </c:pt>
                <c:pt idx="16">
                  <c:v>44808</c:v>
                </c:pt>
                <c:pt idx="17">
                  <c:v>44807</c:v>
                </c:pt>
                <c:pt idx="18">
                  <c:v>44806</c:v>
                </c:pt>
                <c:pt idx="19">
                  <c:v>44805</c:v>
                </c:pt>
              </c:numCache>
            </c:numRef>
          </c:xVal>
          <c:yVal>
            <c:numRef>
              <c:f>主界面!$K$27:$K$47</c:f>
              <c:numCache>
                <c:formatCode>0.00</c:formatCode>
                <c:ptCount val="21"/>
                <c:pt idx="0">
                  <c:v>12.5</c:v>
                </c:pt>
                <c:pt idx="1">
                  <c:v>12.4</c:v>
                </c:pt>
                <c:pt idx="2">
                  <c:v>12.1</c:v>
                </c:pt>
                <c:pt idx="3">
                  <c:v>13.3</c:v>
                </c:pt>
                <c:pt idx="4">
                  <c:v>12.6</c:v>
                </c:pt>
                <c:pt idx="5">
                  <c:v>14</c:v>
                </c:pt>
                <c:pt idx="6">
                  <c:v>12.8</c:v>
                </c:pt>
                <c:pt idx="7">
                  <c:v>13.1</c:v>
                </c:pt>
                <c:pt idx="8">
                  <c:v>13.2</c:v>
                </c:pt>
                <c:pt idx="9">
                  <c:v>13.9</c:v>
                </c:pt>
                <c:pt idx="10">
                  <c:v>12.4</c:v>
                </c:pt>
                <c:pt idx="11">
                  <c:v>13.9</c:v>
                </c:pt>
                <c:pt idx="12">
                  <c:v>12.7</c:v>
                </c:pt>
                <c:pt idx="13">
                  <c:v>12.3</c:v>
                </c:pt>
                <c:pt idx="14">
                  <c:v>13.5</c:v>
                </c:pt>
                <c:pt idx="15">
                  <c:v>13.9</c:v>
                </c:pt>
                <c:pt idx="16">
                  <c:v>13.6</c:v>
                </c:pt>
                <c:pt idx="17">
                  <c:v>12.4</c:v>
                </c:pt>
                <c:pt idx="18">
                  <c:v>13.1</c:v>
                </c:pt>
                <c:pt idx="19">
                  <c:v>12.6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93A-49BC-A209-EBA005D1C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9468655"/>
        <c:axId val="1879470319"/>
      </c:scatterChart>
      <c:valAx>
        <c:axId val="1879468655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9470319"/>
        <c:crosses val="autoZero"/>
        <c:crossBetween val="midCat"/>
      </c:valAx>
      <c:valAx>
        <c:axId val="187947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9468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/>
              <a:t>Function  Plan Output </a:t>
            </a:r>
            <a:r>
              <a:rPr lang="zh-CN"/>
              <a:t>标配人力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Plan!$N$29</c:f>
              <c:strCache>
                <c:ptCount val="1"/>
                <c:pt idx="0">
                  <c:v>标配人力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Plan!$M$30:$M$37</c:f>
              <c:strCache>
                <c:ptCount val="8"/>
                <c:pt idx="0">
                  <c:v>Band</c:v>
                </c:pt>
                <c:pt idx="1">
                  <c:v>Band IPQC</c:v>
                </c:pt>
                <c:pt idx="2">
                  <c:v>PVD</c:v>
                </c:pt>
                <c:pt idx="3">
                  <c:v>PVD IPQC</c:v>
                </c:pt>
                <c:pt idx="4">
                  <c:v>ASSY</c:v>
                </c:pt>
                <c:pt idx="5">
                  <c:v>ASSY IPQC</c:v>
                </c:pt>
                <c:pt idx="6">
                  <c:v>IQC</c:v>
                </c:pt>
                <c:pt idx="7">
                  <c:v>OQC</c:v>
                </c:pt>
              </c:strCache>
            </c:strRef>
          </c:cat>
          <c:val>
            <c:numRef>
              <c:f>Plan!$N$30:$N$37</c:f>
              <c:numCache>
                <c:formatCode>#,##0_);[Red]\(#,##0\)</c:formatCode>
                <c:ptCount val="8"/>
                <c:pt idx="0">
                  <c:v>8883.4688162757702</c:v>
                </c:pt>
                <c:pt idx="1">
                  <c:v>1873.2314276971383</c:v>
                </c:pt>
                <c:pt idx="2">
                  <c:v>4802.7339458769402</c:v>
                </c:pt>
                <c:pt idx="3">
                  <c:v>707.0716175</c:v>
                </c:pt>
                <c:pt idx="4">
                  <c:v>10674.94265426009</c:v>
                </c:pt>
                <c:pt idx="5">
                  <c:v>1726.3195000000001</c:v>
                </c:pt>
                <c:pt idx="6">
                  <c:v>220.62040000000002</c:v>
                </c:pt>
                <c:pt idx="7">
                  <c:v>2297.1968539682539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B-4700-BADB-E25551388C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4526591"/>
        <c:axId val="1004531583"/>
      </c:barChart>
      <c:lineChart>
        <c:grouping val="standard"/>
        <c:varyColors val="0"/>
        <c:ser>
          <c:idx val="2"/>
          <c:order val="2"/>
          <c:tx>
            <c:strRef>
              <c:f>Plan!$P$29</c:f>
              <c:strCache>
                <c:ptCount val="1"/>
                <c:pt idx="0">
                  <c:v>Plan Output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Plan!$M$30:$M$37</c:f>
              <c:strCache>
                <c:ptCount val="8"/>
                <c:pt idx="0">
                  <c:v>Band</c:v>
                </c:pt>
                <c:pt idx="1">
                  <c:v>Band IPQC</c:v>
                </c:pt>
                <c:pt idx="2">
                  <c:v>PVD</c:v>
                </c:pt>
                <c:pt idx="3">
                  <c:v>PVD IPQC</c:v>
                </c:pt>
                <c:pt idx="4">
                  <c:v>ASSY</c:v>
                </c:pt>
                <c:pt idx="5">
                  <c:v>ASSY IPQC</c:v>
                </c:pt>
                <c:pt idx="6">
                  <c:v>IQC</c:v>
                </c:pt>
                <c:pt idx="7">
                  <c:v>OQC</c:v>
                </c:pt>
              </c:strCache>
            </c:strRef>
          </c:cat>
          <c:val>
            <c:numRef>
              <c:f>Plan!$P$30:$P$37</c:f>
              <c:numCache>
                <c:formatCode>0</c:formatCode>
                <c:ptCount val="8"/>
                <c:pt idx="0">
                  <c:v>45634.279252084678</c:v>
                </c:pt>
                <c:pt idx="1">
                  <c:v>10622.768745323279</c:v>
                </c:pt>
                <c:pt idx="2">
                  <c:v>23671.590185363817</c:v>
                </c:pt>
                <c:pt idx="3">
                  <c:v>2632.2189351417587</c:v>
                </c:pt>
                <c:pt idx="4">
                  <c:v>55837.060179913009</c:v>
                </c:pt>
                <c:pt idx="5">
                  <c:v>8368.0838274553626</c:v>
                </c:pt>
                <c:pt idx="6">
                  <c:v>1633.3245098874995</c:v>
                </c:pt>
                <c:pt idx="7">
                  <c:v>11300.674364830618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9B-4700-BADB-E25551388C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04526591"/>
        <c:axId val="1004531583"/>
      </c:lineChart>
      <c:lineChart>
        <c:grouping val="standard"/>
        <c:varyColors val="0"/>
        <c:ser>
          <c:idx val="1"/>
          <c:order val="1"/>
          <c:tx>
            <c:strRef>
              <c:f>Plan!$O$29</c:f>
              <c:strCache>
                <c:ptCount val="1"/>
                <c:pt idx="0">
                  <c:v>标配人均产出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Plan!$M$30:$M$37</c:f>
              <c:strCache>
                <c:ptCount val="8"/>
                <c:pt idx="0">
                  <c:v>Band</c:v>
                </c:pt>
                <c:pt idx="1">
                  <c:v>Band IPQC</c:v>
                </c:pt>
                <c:pt idx="2">
                  <c:v>PVD</c:v>
                </c:pt>
                <c:pt idx="3">
                  <c:v>PVD IPQC</c:v>
                </c:pt>
                <c:pt idx="4">
                  <c:v>ASSY</c:v>
                </c:pt>
                <c:pt idx="5">
                  <c:v>ASSY IPQC</c:v>
                </c:pt>
                <c:pt idx="6">
                  <c:v>IQC</c:v>
                </c:pt>
                <c:pt idx="7">
                  <c:v>OQC</c:v>
                </c:pt>
              </c:strCache>
            </c:strRef>
          </c:cat>
          <c:val>
            <c:numRef>
              <c:f>Plan!$O$30:$O$37</c:f>
              <c:numCache>
                <c:formatCode>0.00</c:formatCode>
                <c:ptCount val="8"/>
                <c:pt idx="0">
                  <c:v>5.1369887367056695</c:v>
                </c:pt>
                <c:pt idx="1">
                  <c:v>5.6708256055592692</c:v>
                </c:pt>
                <c:pt idx="2">
                  <c:v>4.9287739966702606</c:v>
                </c:pt>
                <c:pt idx="3">
                  <c:v>3.7227048434619974</c:v>
                </c:pt>
                <c:pt idx="4">
                  <c:v>5.2306660549253534</c:v>
                </c:pt>
                <c:pt idx="5">
                  <c:v>4.847355212899676</c:v>
                </c:pt>
                <c:pt idx="6">
                  <c:v>7.4033249413358844</c:v>
                </c:pt>
                <c:pt idx="7">
                  <c:v>4.9193321614164063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9B-4700-BADB-E25551388C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04528671"/>
        <c:axId val="1004522015"/>
      </c:lineChart>
      <c:catAx>
        <c:axId val="100452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04531583"/>
        <c:crosses val="autoZero"/>
        <c:auto val="1"/>
        <c:lblAlgn val="ctr"/>
        <c:lblOffset val="100"/>
        <c:noMultiLvlLbl val="0"/>
      </c:catAx>
      <c:valAx>
        <c:axId val="100453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04526591"/>
        <c:crosses val="autoZero"/>
        <c:crossBetween val="between"/>
      </c:valAx>
      <c:valAx>
        <c:axId val="1004522015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04528671"/>
        <c:crosses val="max"/>
        <c:crossBetween val="between"/>
      </c:valAx>
      <c:catAx>
        <c:axId val="1004528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045220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/>
              <a:t>CTU </a:t>
            </a:r>
            <a:r>
              <a:rPr lang="zh-CN"/>
              <a:t>近</a:t>
            </a:r>
            <a:r>
              <a:rPr lang="en-US"/>
              <a:t>30</a:t>
            </a:r>
            <a:r>
              <a:rPr lang="zh-CN"/>
              <a:t>日</a:t>
            </a:r>
            <a:r>
              <a:rPr lang="en-US"/>
              <a:t>Aging Inventory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'Aging Inventory'!$B$3</c:f>
              <c:strCache>
                <c:ptCount val="1"/>
                <c:pt idx="0">
                  <c:v>原材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'Aging Inventory'!$A$4:$A$33</c:f>
              <c:numCache>
                <c:formatCode>m/d;@</c:formatCode>
                <c:ptCount val="30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  <c:pt idx="7">
                  <c:v>44868</c:v>
                </c:pt>
                <c:pt idx="8">
                  <c:v>44867</c:v>
                </c:pt>
                <c:pt idx="9">
                  <c:v>44866</c:v>
                </c:pt>
                <c:pt idx="10">
                  <c:v>44865</c:v>
                </c:pt>
                <c:pt idx="11">
                  <c:v>44864</c:v>
                </c:pt>
                <c:pt idx="12">
                  <c:v>44863</c:v>
                </c:pt>
                <c:pt idx="13">
                  <c:v>44862</c:v>
                </c:pt>
                <c:pt idx="14">
                  <c:v>44861</c:v>
                </c:pt>
                <c:pt idx="15">
                  <c:v>44860</c:v>
                </c:pt>
                <c:pt idx="16">
                  <c:v>44859</c:v>
                </c:pt>
                <c:pt idx="17">
                  <c:v>44858</c:v>
                </c:pt>
                <c:pt idx="18">
                  <c:v>44857</c:v>
                </c:pt>
                <c:pt idx="19">
                  <c:v>44856</c:v>
                </c:pt>
                <c:pt idx="20">
                  <c:v>44855</c:v>
                </c:pt>
                <c:pt idx="21">
                  <c:v>44854</c:v>
                </c:pt>
                <c:pt idx="22">
                  <c:v>44853</c:v>
                </c:pt>
                <c:pt idx="23">
                  <c:v>44852</c:v>
                </c:pt>
                <c:pt idx="24">
                  <c:v>44851</c:v>
                </c:pt>
                <c:pt idx="25">
                  <c:v>44850</c:v>
                </c:pt>
                <c:pt idx="26">
                  <c:v>44849</c:v>
                </c:pt>
                <c:pt idx="27">
                  <c:v>44848</c:v>
                </c:pt>
                <c:pt idx="28">
                  <c:v>44847</c:v>
                </c:pt>
                <c:pt idx="29">
                  <c:v>44846</c:v>
                </c:pt>
              </c:numCache>
            </c:numRef>
          </c:cat>
          <c:val>
            <c:numRef>
              <c:f>'Aging Inventory'!$B$4:$B$33</c:f>
              <c:numCache>
                <c:formatCode>General</c:formatCode>
                <c:ptCount val="30"/>
                <c:pt idx="0">
                  <c:v>401</c:v>
                </c:pt>
                <c:pt idx="1">
                  <c:v>320</c:v>
                </c:pt>
                <c:pt idx="2">
                  <c:v>413</c:v>
                </c:pt>
                <c:pt idx="3">
                  <c:v>330</c:v>
                </c:pt>
                <c:pt idx="4">
                  <c:v>467</c:v>
                </c:pt>
                <c:pt idx="5">
                  <c:v>424</c:v>
                </c:pt>
                <c:pt idx="6">
                  <c:v>371</c:v>
                </c:pt>
                <c:pt idx="7">
                  <c:v>429</c:v>
                </c:pt>
                <c:pt idx="8">
                  <c:v>303</c:v>
                </c:pt>
                <c:pt idx="9">
                  <c:v>368</c:v>
                </c:pt>
                <c:pt idx="10">
                  <c:v>322</c:v>
                </c:pt>
                <c:pt idx="11">
                  <c:v>347</c:v>
                </c:pt>
                <c:pt idx="12">
                  <c:v>490</c:v>
                </c:pt>
                <c:pt idx="13">
                  <c:v>444</c:v>
                </c:pt>
                <c:pt idx="14">
                  <c:v>350</c:v>
                </c:pt>
                <c:pt idx="15">
                  <c:v>492</c:v>
                </c:pt>
                <c:pt idx="16">
                  <c:v>326</c:v>
                </c:pt>
                <c:pt idx="17">
                  <c:v>434</c:v>
                </c:pt>
                <c:pt idx="18">
                  <c:v>463</c:v>
                </c:pt>
                <c:pt idx="19">
                  <c:v>469</c:v>
                </c:pt>
                <c:pt idx="20">
                  <c:v>344</c:v>
                </c:pt>
                <c:pt idx="21">
                  <c:v>363</c:v>
                </c:pt>
                <c:pt idx="22">
                  <c:v>444</c:v>
                </c:pt>
                <c:pt idx="23">
                  <c:v>303</c:v>
                </c:pt>
                <c:pt idx="24">
                  <c:v>462</c:v>
                </c:pt>
                <c:pt idx="25">
                  <c:v>481</c:v>
                </c:pt>
                <c:pt idx="26">
                  <c:v>385</c:v>
                </c:pt>
                <c:pt idx="27">
                  <c:v>337</c:v>
                </c:pt>
                <c:pt idx="28">
                  <c:v>390</c:v>
                </c:pt>
                <c:pt idx="29">
                  <c:v>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F-4362-A3D6-D9236F3B7D00}"/>
            </c:ext>
          </c:extLst>
        </c:ser>
        <c:ser>
          <c:idx val="1"/>
          <c:order val="1"/>
          <c:tx>
            <c:strRef>
              <c:f>'Aging Inventory'!$C$3</c:f>
              <c:strCache>
                <c:ptCount val="1"/>
                <c:pt idx="0">
                  <c:v>耗材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'Aging Inventory'!$A$4:$A$33</c:f>
              <c:numCache>
                <c:formatCode>m/d;@</c:formatCode>
                <c:ptCount val="30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  <c:pt idx="7">
                  <c:v>44868</c:v>
                </c:pt>
                <c:pt idx="8">
                  <c:v>44867</c:v>
                </c:pt>
                <c:pt idx="9">
                  <c:v>44866</c:v>
                </c:pt>
                <c:pt idx="10">
                  <c:v>44865</c:v>
                </c:pt>
                <c:pt idx="11">
                  <c:v>44864</c:v>
                </c:pt>
                <c:pt idx="12">
                  <c:v>44863</c:v>
                </c:pt>
                <c:pt idx="13">
                  <c:v>44862</c:v>
                </c:pt>
                <c:pt idx="14">
                  <c:v>44861</c:v>
                </c:pt>
                <c:pt idx="15">
                  <c:v>44860</c:v>
                </c:pt>
                <c:pt idx="16">
                  <c:v>44859</c:v>
                </c:pt>
                <c:pt idx="17">
                  <c:v>44858</c:v>
                </c:pt>
                <c:pt idx="18">
                  <c:v>44857</c:v>
                </c:pt>
                <c:pt idx="19">
                  <c:v>44856</c:v>
                </c:pt>
                <c:pt idx="20">
                  <c:v>44855</c:v>
                </c:pt>
                <c:pt idx="21">
                  <c:v>44854</c:v>
                </c:pt>
                <c:pt idx="22">
                  <c:v>44853</c:v>
                </c:pt>
                <c:pt idx="23">
                  <c:v>44852</c:v>
                </c:pt>
                <c:pt idx="24">
                  <c:v>44851</c:v>
                </c:pt>
                <c:pt idx="25">
                  <c:v>44850</c:v>
                </c:pt>
                <c:pt idx="26">
                  <c:v>44849</c:v>
                </c:pt>
                <c:pt idx="27">
                  <c:v>44848</c:v>
                </c:pt>
                <c:pt idx="28">
                  <c:v>44847</c:v>
                </c:pt>
                <c:pt idx="29">
                  <c:v>44846</c:v>
                </c:pt>
              </c:numCache>
            </c:numRef>
          </c:cat>
          <c:val>
            <c:numRef>
              <c:f>'Aging Inventory'!$C$4:$C$33</c:f>
              <c:numCache>
                <c:formatCode>General</c:formatCode>
                <c:ptCount val="30"/>
                <c:pt idx="0">
                  <c:v>540</c:v>
                </c:pt>
                <c:pt idx="1">
                  <c:v>357</c:v>
                </c:pt>
                <c:pt idx="2">
                  <c:v>334</c:v>
                </c:pt>
                <c:pt idx="3">
                  <c:v>458</c:v>
                </c:pt>
                <c:pt idx="4">
                  <c:v>436</c:v>
                </c:pt>
                <c:pt idx="5">
                  <c:v>500</c:v>
                </c:pt>
                <c:pt idx="6">
                  <c:v>422</c:v>
                </c:pt>
                <c:pt idx="7">
                  <c:v>403</c:v>
                </c:pt>
                <c:pt idx="8">
                  <c:v>395</c:v>
                </c:pt>
                <c:pt idx="9">
                  <c:v>398</c:v>
                </c:pt>
                <c:pt idx="10">
                  <c:v>406</c:v>
                </c:pt>
                <c:pt idx="11">
                  <c:v>353</c:v>
                </c:pt>
                <c:pt idx="12">
                  <c:v>549</c:v>
                </c:pt>
                <c:pt idx="13">
                  <c:v>338</c:v>
                </c:pt>
                <c:pt idx="14">
                  <c:v>303</c:v>
                </c:pt>
                <c:pt idx="15">
                  <c:v>436</c:v>
                </c:pt>
                <c:pt idx="16">
                  <c:v>499</c:v>
                </c:pt>
                <c:pt idx="17">
                  <c:v>316</c:v>
                </c:pt>
                <c:pt idx="18">
                  <c:v>314</c:v>
                </c:pt>
                <c:pt idx="19">
                  <c:v>461</c:v>
                </c:pt>
                <c:pt idx="20">
                  <c:v>542</c:v>
                </c:pt>
                <c:pt idx="21">
                  <c:v>422</c:v>
                </c:pt>
                <c:pt idx="22">
                  <c:v>341</c:v>
                </c:pt>
                <c:pt idx="23">
                  <c:v>510</c:v>
                </c:pt>
                <c:pt idx="24">
                  <c:v>317</c:v>
                </c:pt>
                <c:pt idx="25">
                  <c:v>434</c:v>
                </c:pt>
                <c:pt idx="26">
                  <c:v>301</c:v>
                </c:pt>
                <c:pt idx="27">
                  <c:v>387</c:v>
                </c:pt>
                <c:pt idx="28">
                  <c:v>581</c:v>
                </c:pt>
                <c:pt idx="29">
                  <c:v>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8F-4362-A3D6-D9236F3B7D00}"/>
            </c:ext>
          </c:extLst>
        </c:ser>
        <c:ser>
          <c:idx val="2"/>
          <c:order val="2"/>
          <c:tx>
            <c:strRef>
              <c:f>'Aging Inventory'!$D$3</c:f>
              <c:strCache>
                <c:ptCount val="1"/>
                <c:pt idx="0">
                  <c:v>半成品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'Aging Inventory'!$A$4:$A$33</c:f>
              <c:numCache>
                <c:formatCode>m/d;@</c:formatCode>
                <c:ptCount val="30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  <c:pt idx="7">
                  <c:v>44868</c:v>
                </c:pt>
                <c:pt idx="8">
                  <c:v>44867</c:v>
                </c:pt>
                <c:pt idx="9">
                  <c:v>44866</c:v>
                </c:pt>
                <c:pt idx="10">
                  <c:v>44865</c:v>
                </c:pt>
                <c:pt idx="11">
                  <c:v>44864</c:v>
                </c:pt>
                <c:pt idx="12">
                  <c:v>44863</c:v>
                </c:pt>
                <c:pt idx="13">
                  <c:v>44862</c:v>
                </c:pt>
                <c:pt idx="14">
                  <c:v>44861</c:v>
                </c:pt>
                <c:pt idx="15">
                  <c:v>44860</c:v>
                </c:pt>
                <c:pt idx="16">
                  <c:v>44859</c:v>
                </c:pt>
                <c:pt idx="17">
                  <c:v>44858</c:v>
                </c:pt>
                <c:pt idx="18">
                  <c:v>44857</c:v>
                </c:pt>
                <c:pt idx="19">
                  <c:v>44856</c:v>
                </c:pt>
                <c:pt idx="20">
                  <c:v>44855</c:v>
                </c:pt>
                <c:pt idx="21">
                  <c:v>44854</c:v>
                </c:pt>
                <c:pt idx="22">
                  <c:v>44853</c:v>
                </c:pt>
                <c:pt idx="23">
                  <c:v>44852</c:v>
                </c:pt>
                <c:pt idx="24">
                  <c:v>44851</c:v>
                </c:pt>
                <c:pt idx="25">
                  <c:v>44850</c:v>
                </c:pt>
                <c:pt idx="26">
                  <c:v>44849</c:v>
                </c:pt>
                <c:pt idx="27">
                  <c:v>44848</c:v>
                </c:pt>
                <c:pt idx="28">
                  <c:v>44847</c:v>
                </c:pt>
                <c:pt idx="29">
                  <c:v>44846</c:v>
                </c:pt>
              </c:numCache>
            </c:numRef>
          </c:cat>
          <c:val>
            <c:numRef>
              <c:f>'Aging Inventory'!$D$4:$D$33</c:f>
              <c:numCache>
                <c:formatCode>General</c:formatCode>
                <c:ptCount val="30"/>
                <c:pt idx="0">
                  <c:v>741</c:v>
                </c:pt>
                <c:pt idx="1">
                  <c:v>631</c:v>
                </c:pt>
                <c:pt idx="2">
                  <c:v>672</c:v>
                </c:pt>
                <c:pt idx="3">
                  <c:v>891</c:v>
                </c:pt>
                <c:pt idx="4">
                  <c:v>941</c:v>
                </c:pt>
                <c:pt idx="5">
                  <c:v>960</c:v>
                </c:pt>
                <c:pt idx="6">
                  <c:v>601</c:v>
                </c:pt>
                <c:pt idx="7">
                  <c:v>899</c:v>
                </c:pt>
                <c:pt idx="8">
                  <c:v>595</c:v>
                </c:pt>
                <c:pt idx="9">
                  <c:v>630</c:v>
                </c:pt>
                <c:pt idx="10">
                  <c:v>866</c:v>
                </c:pt>
                <c:pt idx="11">
                  <c:v>638</c:v>
                </c:pt>
                <c:pt idx="12">
                  <c:v>663</c:v>
                </c:pt>
                <c:pt idx="13">
                  <c:v>865</c:v>
                </c:pt>
                <c:pt idx="14">
                  <c:v>862</c:v>
                </c:pt>
                <c:pt idx="15">
                  <c:v>990</c:v>
                </c:pt>
                <c:pt idx="16">
                  <c:v>726</c:v>
                </c:pt>
                <c:pt idx="17">
                  <c:v>661</c:v>
                </c:pt>
                <c:pt idx="18">
                  <c:v>705</c:v>
                </c:pt>
                <c:pt idx="19">
                  <c:v>559</c:v>
                </c:pt>
                <c:pt idx="20">
                  <c:v>794</c:v>
                </c:pt>
                <c:pt idx="21">
                  <c:v>557</c:v>
                </c:pt>
                <c:pt idx="22">
                  <c:v>854</c:v>
                </c:pt>
                <c:pt idx="23">
                  <c:v>904</c:v>
                </c:pt>
                <c:pt idx="24">
                  <c:v>913</c:v>
                </c:pt>
                <c:pt idx="25">
                  <c:v>639</c:v>
                </c:pt>
                <c:pt idx="26">
                  <c:v>862</c:v>
                </c:pt>
                <c:pt idx="27">
                  <c:v>797</c:v>
                </c:pt>
                <c:pt idx="28">
                  <c:v>933</c:v>
                </c:pt>
                <c:pt idx="29">
                  <c:v>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8F-4362-A3D6-D9236F3B7D00}"/>
            </c:ext>
          </c:extLst>
        </c:ser>
        <c:ser>
          <c:idx val="3"/>
          <c:order val="3"/>
          <c:tx>
            <c:strRef>
              <c:f>'Aging Inventory'!$E$3</c:f>
              <c:strCache>
                <c:ptCount val="1"/>
                <c:pt idx="0">
                  <c:v>成品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'Aging Inventory'!$A$4:$A$33</c:f>
              <c:numCache>
                <c:formatCode>m/d;@</c:formatCode>
                <c:ptCount val="30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  <c:pt idx="7">
                  <c:v>44868</c:v>
                </c:pt>
                <c:pt idx="8">
                  <c:v>44867</c:v>
                </c:pt>
                <c:pt idx="9">
                  <c:v>44866</c:v>
                </c:pt>
                <c:pt idx="10">
                  <c:v>44865</c:v>
                </c:pt>
                <c:pt idx="11">
                  <c:v>44864</c:v>
                </c:pt>
                <c:pt idx="12">
                  <c:v>44863</c:v>
                </c:pt>
                <c:pt idx="13">
                  <c:v>44862</c:v>
                </c:pt>
                <c:pt idx="14">
                  <c:v>44861</c:v>
                </c:pt>
                <c:pt idx="15">
                  <c:v>44860</c:v>
                </c:pt>
                <c:pt idx="16">
                  <c:v>44859</c:v>
                </c:pt>
                <c:pt idx="17">
                  <c:v>44858</c:v>
                </c:pt>
                <c:pt idx="18">
                  <c:v>44857</c:v>
                </c:pt>
                <c:pt idx="19">
                  <c:v>44856</c:v>
                </c:pt>
                <c:pt idx="20">
                  <c:v>44855</c:v>
                </c:pt>
                <c:pt idx="21">
                  <c:v>44854</c:v>
                </c:pt>
                <c:pt idx="22">
                  <c:v>44853</c:v>
                </c:pt>
                <c:pt idx="23">
                  <c:v>44852</c:v>
                </c:pt>
                <c:pt idx="24">
                  <c:v>44851</c:v>
                </c:pt>
                <c:pt idx="25">
                  <c:v>44850</c:v>
                </c:pt>
                <c:pt idx="26">
                  <c:v>44849</c:v>
                </c:pt>
                <c:pt idx="27">
                  <c:v>44848</c:v>
                </c:pt>
                <c:pt idx="28">
                  <c:v>44847</c:v>
                </c:pt>
                <c:pt idx="29">
                  <c:v>44846</c:v>
                </c:pt>
              </c:numCache>
            </c:numRef>
          </c:cat>
          <c:val>
            <c:numRef>
              <c:f>'Aging Inventory'!$E$4:$E$33</c:f>
              <c:numCache>
                <c:formatCode>General</c:formatCode>
                <c:ptCount val="30"/>
                <c:pt idx="0">
                  <c:v>1425</c:v>
                </c:pt>
                <c:pt idx="1">
                  <c:v>983</c:v>
                </c:pt>
                <c:pt idx="2">
                  <c:v>1478</c:v>
                </c:pt>
                <c:pt idx="3">
                  <c:v>891</c:v>
                </c:pt>
                <c:pt idx="4">
                  <c:v>976</c:v>
                </c:pt>
                <c:pt idx="5">
                  <c:v>994</c:v>
                </c:pt>
                <c:pt idx="6">
                  <c:v>1071</c:v>
                </c:pt>
                <c:pt idx="7">
                  <c:v>1289</c:v>
                </c:pt>
                <c:pt idx="8">
                  <c:v>1217</c:v>
                </c:pt>
                <c:pt idx="9">
                  <c:v>1353</c:v>
                </c:pt>
                <c:pt idx="10">
                  <c:v>1342</c:v>
                </c:pt>
                <c:pt idx="11">
                  <c:v>843</c:v>
                </c:pt>
                <c:pt idx="12">
                  <c:v>1052</c:v>
                </c:pt>
                <c:pt idx="13">
                  <c:v>1154</c:v>
                </c:pt>
                <c:pt idx="14">
                  <c:v>1432</c:v>
                </c:pt>
                <c:pt idx="15">
                  <c:v>1172</c:v>
                </c:pt>
                <c:pt idx="16">
                  <c:v>800</c:v>
                </c:pt>
                <c:pt idx="17">
                  <c:v>842</c:v>
                </c:pt>
                <c:pt idx="18">
                  <c:v>835</c:v>
                </c:pt>
                <c:pt idx="19">
                  <c:v>1241</c:v>
                </c:pt>
                <c:pt idx="20">
                  <c:v>1315</c:v>
                </c:pt>
                <c:pt idx="21">
                  <c:v>1394</c:v>
                </c:pt>
                <c:pt idx="22">
                  <c:v>1393</c:v>
                </c:pt>
                <c:pt idx="23">
                  <c:v>995</c:v>
                </c:pt>
                <c:pt idx="24">
                  <c:v>1164</c:v>
                </c:pt>
                <c:pt idx="25">
                  <c:v>1291</c:v>
                </c:pt>
                <c:pt idx="26">
                  <c:v>1360</c:v>
                </c:pt>
                <c:pt idx="27">
                  <c:v>1337</c:v>
                </c:pt>
                <c:pt idx="28">
                  <c:v>1366</c:v>
                </c:pt>
                <c:pt idx="29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8F-4362-A3D6-D9236F3B7D00}"/>
            </c:ext>
          </c:extLst>
        </c:ser>
        <c:ser>
          <c:idx val="4"/>
          <c:order val="4"/>
          <c:tx>
            <c:strRef>
              <c:f>'Aging Inventory'!$F$3</c:f>
              <c:strCache>
                <c:ptCount val="1"/>
                <c:pt idx="0">
                  <c:v>NG品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'Aging Inventory'!$A$4:$A$33</c:f>
              <c:numCache>
                <c:formatCode>m/d;@</c:formatCode>
                <c:ptCount val="30"/>
                <c:pt idx="0">
                  <c:v>44875</c:v>
                </c:pt>
                <c:pt idx="1">
                  <c:v>44874</c:v>
                </c:pt>
                <c:pt idx="2">
                  <c:v>44873</c:v>
                </c:pt>
                <c:pt idx="3">
                  <c:v>44872</c:v>
                </c:pt>
                <c:pt idx="4">
                  <c:v>44871</c:v>
                </c:pt>
                <c:pt idx="5">
                  <c:v>44870</c:v>
                </c:pt>
                <c:pt idx="6">
                  <c:v>44869</c:v>
                </c:pt>
                <c:pt idx="7">
                  <c:v>44868</c:v>
                </c:pt>
                <c:pt idx="8">
                  <c:v>44867</c:v>
                </c:pt>
                <c:pt idx="9">
                  <c:v>44866</c:v>
                </c:pt>
                <c:pt idx="10">
                  <c:v>44865</c:v>
                </c:pt>
                <c:pt idx="11">
                  <c:v>44864</c:v>
                </c:pt>
                <c:pt idx="12">
                  <c:v>44863</c:v>
                </c:pt>
                <c:pt idx="13">
                  <c:v>44862</c:v>
                </c:pt>
                <c:pt idx="14">
                  <c:v>44861</c:v>
                </c:pt>
                <c:pt idx="15">
                  <c:v>44860</c:v>
                </c:pt>
                <c:pt idx="16">
                  <c:v>44859</c:v>
                </c:pt>
                <c:pt idx="17">
                  <c:v>44858</c:v>
                </c:pt>
                <c:pt idx="18">
                  <c:v>44857</c:v>
                </c:pt>
                <c:pt idx="19">
                  <c:v>44856</c:v>
                </c:pt>
                <c:pt idx="20">
                  <c:v>44855</c:v>
                </c:pt>
                <c:pt idx="21">
                  <c:v>44854</c:v>
                </c:pt>
                <c:pt idx="22">
                  <c:v>44853</c:v>
                </c:pt>
                <c:pt idx="23">
                  <c:v>44852</c:v>
                </c:pt>
                <c:pt idx="24">
                  <c:v>44851</c:v>
                </c:pt>
                <c:pt idx="25">
                  <c:v>44850</c:v>
                </c:pt>
                <c:pt idx="26">
                  <c:v>44849</c:v>
                </c:pt>
                <c:pt idx="27">
                  <c:v>44848</c:v>
                </c:pt>
                <c:pt idx="28">
                  <c:v>44847</c:v>
                </c:pt>
                <c:pt idx="29">
                  <c:v>44846</c:v>
                </c:pt>
              </c:numCache>
            </c:numRef>
          </c:cat>
          <c:val>
            <c:numRef>
              <c:f>'Aging Inventory'!$F$4:$F$33</c:f>
              <c:numCache>
                <c:formatCode>General</c:formatCode>
                <c:ptCount val="30"/>
                <c:pt idx="0">
                  <c:v>933</c:v>
                </c:pt>
                <c:pt idx="1">
                  <c:v>690</c:v>
                </c:pt>
                <c:pt idx="2">
                  <c:v>675</c:v>
                </c:pt>
                <c:pt idx="3">
                  <c:v>789</c:v>
                </c:pt>
                <c:pt idx="4">
                  <c:v>768</c:v>
                </c:pt>
                <c:pt idx="5">
                  <c:v>617</c:v>
                </c:pt>
                <c:pt idx="6">
                  <c:v>741</c:v>
                </c:pt>
                <c:pt idx="7">
                  <c:v>650</c:v>
                </c:pt>
                <c:pt idx="8">
                  <c:v>986</c:v>
                </c:pt>
                <c:pt idx="9">
                  <c:v>797</c:v>
                </c:pt>
                <c:pt idx="10">
                  <c:v>939</c:v>
                </c:pt>
                <c:pt idx="11">
                  <c:v>718</c:v>
                </c:pt>
                <c:pt idx="12">
                  <c:v>908</c:v>
                </c:pt>
                <c:pt idx="13">
                  <c:v>615</c:v>
                </c:pt>
                <c:pt idx="14">
                  <c:v>743</c:v>
                </c:pt>
                <c:pt idx="15">
                  <c:v>772</c:v>
                </c:pt>
                <c:pt idx="16">
                  <c:v>807</c:v>
                </c:pt>
                <c:pt idx="17">
                  <c:v>905</c:v>
                </c:pt>
                <c:pt idx="18">
                  <c:v>824</c:v>
                </c:pt>
                <c:pt idx="19">
                  <c:v>699</c:v>
                </c:pt>
                <c:pt idx="20">
                  <c:v>933</c:v>
                </c:pt>
                <c:pt idx="21">
                  <c:v>901</c:v>
                </c:pt>
                <c:pt idx="22">
                  <c:v>860</c:v>
                </c:pt>
                <c:pt idx="23">
                  <c:v>832</c:v>
                </c:pt>
                <c:pt idx="24">
                  <c:v>990</c:v>
                </c:pt>
                <c:pt idx="25">
                  <c:v>690</c:v>
                </c:pt>
                <c:pt idx="26">
                  <c:v>967</c:v>
                </c:pt>
                <c:pt idx="27">
                  <c:v>888</c:v>
                </c:pt>
                <c:pt idx="28">
                  <c:v>724</c:v>
                </c:pt>
                <c:pt idx="29">
                  <c:v>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8F-4362-A3D6-D9236F3B7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8099088"/>
        <c:axId val="2038097008"/>
      </c:barChart>
      <c:dateAx>
        <c:axId val="2038099088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38097008"/>
        <c:crosses val="autoZero"/>
        <c:auto val="1"/>
        <c:lblOffset val="100"/>
        <c:baseTimeUnit val="days"/>
        <c:majorUnit val="3"/>
        <c:majorTimeUnit val="days"/>
      </c:dateAx>
      <c:valAx>
        <c:axId val="203809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3809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/>
              <a:t>CTU WIP</a:t>
            </a:r>
            <a:r>
              <a:rPr lang="zh-CN"/>
              <a:t>报警时长分布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WIP!$H$2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WIP!$G$3:$G$8</c:f>
              <c:strCache>
                <c:ptCount val="6"/>
                <c:pt idx="0">
                  <c:v>＜24H</c:v>
                </c:pt>
                <c:pt idx="1">
                  <c:v>1-4D</c:v>
                </c:pt>
                <c:pt idx="2">
                  <c:v>4-7D</c:v>
                </c:pt>
                <c:pt idx="3">
                  <c:v>7-14D</c:v>
                </c:pt>
                <c:pt idx="4">
                  <c:v>14-30D</c:v>
                </c:pt>
                <c:pt idx="5">
                  <c:v>＞30D</c:v>
                </c:pt>
              </c:strCache>
            </c:strRef>
          </c:cat>
          <c:val>
            <c:numRef>
              <c:f>WIP!$H$3:$H$8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762</c:v>
                </c:pt>
                <c:pt idx="3">
                  <c:v>200962</c:v>
                </c:pt>
                <c:pt idx="4">
                  <c:v>44282</c:v>
                </c:pt>
                <c:pt idx="5">
                  <c:v>41965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4-4744-BE63-BDC50DBB6D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673743"/>
        <c:axId val="130667919"/>
      </c:barChart>
      <c:catAx>
        <c:axId val="13067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0667919"/>
        <c:crosses val="autoZero"/>
        <c:auto val="1"/>
        <c:lblAlgn val="ctr"/>
        <c:lblOffset val="100"/>
        <c:noMultiLvlLbl val="0"/>
      </c:catAx>
      <c:valAx>
        <c:axId val="13066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067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628483577009634E-2"/>
          <c:y val="0.21309638754931279"/>
          <c:w val="0.88803816668544944"/>
          <c:h val="0.547871491408251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WIP!$B$1</c:f>
              <c:strCache>
                <c:ptCount val="1"/>
                <c:pt idx="0">
                  <c:v>合理WIP数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WIP!$A$2:$A$4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WIP!$B$2:$B$4</c:f>
              <c:numCache>
                <c:formatCode>General</c:formatCode>
                <c:ptCount val="3"/>
                <c:pt idx="0">
                  <c:v>110718</c:v>
                </c:pt>
                <c:pt idx="1">
                  <c:v>403123</c:v>
                </c:pt>
                <c:pt idx="2">
                  <c:v>215209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F-4767-9991-9B9FA9B41E3A}"/>
            </c:ext>
          </c:extLst>
        </c:ser>
        <c:ser>
          <c:idx val="1"/>
          <c:order val="1"/>
          <c:tx>
            <c:strRef>
              <c:f>WIP!$C$1</c:f>
              <c:strCache>
                <c:ptCount val="1"/>
                <c:pt idx="0">
                  <c:v>超合理WIP数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WIP!$C$2:$C$4</c:f>
              <c:numCache>
                <c:formatCode>General</c:formatCode>
                <c:ptCount val="3"/>
                <c:pt idx="0">
                  <c:v>28763</c:v>
                </c:pt>
                <c:pt idx="1">
                  <c:v>169238</c:v>
                </c:pt>
                <c:pt idx="2">
                  <c:v>90270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F-4767-9991-9B9FA9B41E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18560031"/>
        <c:axId val="1418557119"/>
      </c:barChart>
      <c:catAx>
        <c:axId val="141856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8557119"/>
        <c:crosses val="autoZero"/>
        <c:auto val="1"/>
        <c:lblAlgn val="ctr"/>
        <c:lblOffset val="100"/>
        <c:noMultiLvlLbl val="0"/>
      </c:catAx>
      <c:valAx>
        <c:axId val="141855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1856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WIP!$C$5</c:f>
              <c:strCache>
                <c:ptCount val="1"/>
                <c:pt idx="0">
                  <c:v>合理WIP数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WIP!$A$6:$B$16</c:f>
              <c:multiLvlStrCache>
                <c:ptCount val="11"/>
                <c:lvl>
                  <c:pt idx="0">
                    <c:v>专案x</c:v>
                  </c:pt>
                  <c:pt idx="1">
                    <c:v>Alaska</c:v>
                  </c:pt>
                  <c:pt idx="2">
                    <c:v>Boston</c:v>
                  </c:pt>
                  <c:pt idx="3">
                    <c:v>Cairo</c:v>
                  </c:pt>
                  <c:pt idx="4">
                    <c:v>Dallas</c:v>
                  </c:pt>
                  <c:pt idx="5">
                    <c:v>Geneva</c:v>
                  </c:pt>
                  <c:pt idx="6">
                    <c:v>Zurich</c:v>
                  </c:pt>
                  <c:pt idx="7">
                    <c:v>Alaska</c:v>
                  </c:pt>
                  <c:pt idx="8">
                    <c:v>Cairo</c:v>
                  </c:pt>
                  <c:pt idx="9">
                    <c:v>Dallas</c:v>
                  </c:pt>
                  <c:pt idx="10">
                    <c:v>Geneva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7">
                    <c:v>OP3</c:v>
                  </c:pt>
                </c:lvl>
              </c:multiLvlStrCache>
            </c:multiLvlStrRef>
          </c:cat>
          <c:val>
            <c:numRef>
              <c:f>WIP!$C$6:$C$16</c:f>
              <c:numCache>
                <c:formatCode>General</c:formatCode>
                <c:ptCount val="11"/>
                <c:pt idx="0">
                  <c:v>110718</c:v>
                </c:pt>
                <c:pt idx="1">
                  <c:v>11070</c:v>
                </c:pt>
                <c:pt idx="2">
                  <c:v>21463</c:v>
                </c:pt>
                <c:pt idx="3">
                  <c:v>52471</c:v>
                </c:pt>
                <c:pt idx="4">
                  <c:v>93063</c:v>
                </c:pt>
                <c:pt idx="5">
                  <c:v>172169</c:v>
                </c:pt>
                <c:pt idx="6">
                  <c:v>52887</c:v>
                </c:pt>
                <c:pt idx="7">
                  <c:v>30653</c:v>
                </c:pt>
                <c:pt idx="8">
                  <c:v>45965</c:v>
                </c:pt>
                <c:pt idx="9">
                  <c:v>58866</c:v>
                </c:pt>
                <c:pt idx="10">
                  <c:v>79725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5-4702-BDF6-5C9E606B59EC}"/>
            </c:ext>
          </c:extLst>
        </c:ser>
        <c:ser>
          <c:idx val="1"/>
          <c:order val="1"/>
          <c:tx>
            <c:strRef>
              <c:f>WIP!$D$5</c:f>
              <c:strCache>
                <c:ptCount val="1"/>
                <c:pt idx="0">
                  <c:v>超合理WIP数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WIP!$A$6:$B$16</c:f>
              <c:multiLvlStrCache>
                <c:ptCount val="11"/>
                <c:lvl>
                  <c:pt idx="0">
                    <c:v>专案x</c:v>
                  </c:pt>
                  <c:pt idx="1">
                    <c:v>Alaska</c:v>
                  </c:pt>
                  <c:pt idx="2">
                    <c:v>Boston</c:v>
                  </c:pt>
                  <c:pt idx="3">
                    <c:v>Cairo</c:v>
                  </c:pt>
                  <c:pt idx="4">
                    <c:v>Dallas</c:v>
                  </c:pt>
                  <c:pt idx="5">
                    <c:v>Geneva</c:v>
                  </c:pt>
                  <c:pt idx="6">
                    <c:v>Zurich</c:v>
                  </c:pt>
                  <c:pt idx="7">
                    <c:v>Alaska</c:v>
                  </c:pt>
                  <c:pt idx="8">
                    <c:v>Cairo</c:v>
                  </c:pt>
                  <c:pt idx="9">
                    <c:v>Dallas</c:v>
                  </c:pt>
                  <c:pt idx="10">
                    <c:v>Geneva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7">
                    <c:v>OP3</c:v>
                  </c:pt>
                </c:lvl>
              </c:multiLvlStrCache>
            </c:multiLvlStrRef>
          </c:cat>
          <c:val>
            <c:numRef>
              <c:f>WIP!$D$6:$D$16</c:f>
              <c:numCache>
                <c:formatCode>General</c:formatCode>
                <c:ptCount val="11"/>
                <c:pt idx="0">
                  <c:v>28763</c:v>
                </c:pt>
                <c:pt idx="1">
                  <c:v>1234</c:v>
                </c:pt>
                <c:pt idx="2">
                  <c:v>2384</c:v>
                </c:pt>
                <c:pt idx="3">
                  <c:v>34958</c:v>
                </c:pt>
                <c:pt idx="4">
                  <c:v>59238</c:v>
                </c:pt>
                <c:pt idx="5">
                  <c:v>62812</c:v>
                </c:pt>
                <c:pt idx="6">
                  <c:v>8612</c:v>
                </c:pt>
                <c:pt idx="7">
                  <c:v>7638</c:v>
                </c:pt>
                <c:pt idx="8">
                  <c:v>12309</c:v>
                </c:pt>
                <c:pt idx="9">
                  <c:v>28370</c:v>
                </c:pt>
                <c:pt idx="10">
                  <c:v>41953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5-4702-BDF6-5C9E606B59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5475263"/>
        <c:axId val="835475679"/>
      </c:barChart>
      <c:catAx>
        <c:axId val="83547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35475679"/>
        <c:crosses val="autoZero"/>
        <c:auto val="1"/>
        <c:lblAlgn val="ctr"/>
        <c:lblOffset val="100"/>
        <c:noMultiLvlLbl val="0"/>
      </c:catAx>
      <c:valAx>
        <c:axId val="83547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3547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/>
              <a:t>Function TOP5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WIP!$C$19</c:f>
              <c:strCache>
                <c:ptCount val="1"/>
                <c:pt idx="0">
                  <c:v>合理WIP数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WIP!$A$20:$B$30</c:f>
              <c:multiLvlStrCache>
                <c:ptCount val="11"/>
                <c:lvl>
                  <c:pt idx="0">
                    <c:v>制程x</c:v>
                  </c:pt>
                  <c:pt idx="1">
                    <c:v>CNC</c:v>
                  </c:pt>
                  <c:pt idx="2">
                    <c:v>ASSY</c:v>
                  </c:pt>
                  <c:pt idx="3">
                    <c:v>PVD</c:v>
                  </c:pt>
                  <c:pt idx="4">
                    <c:v>OQC</c:v>
                  </c:pt>
                  <c:pt idx="5">
                    <c:v>UMP</c:v>
                  </c:pt>
                  <c:pt idx="6">
                    <c:v>阳极</c:v>
                  </c:pt>
                  <c:pt idx="7">
                    <c:v>ASSY</c:v>
                  </c:pt>
                  <c:pt idx="8">
                    <c:v>CNC</c:v>
                  </c:pt>
                  <c:pt idx="9">
                    <c:v>SEC</c:v>
                  </c:pt>
                  <c:pt idx="10">
                    <c:v>OQC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6">
                    <c:v>OP3</c:v>
                  </c:pt>
                </c:lvl>
              </c:multiLvlStrCache>
            </c:multiLvlStrRef>
          </c:cat>
          <c:val>
            <c:numRef>
              <c:f>WIP!$C$20:$C$30</c:f>
              <c:numCache>
                <c:formatCode>General</c:formatCode>
                <c:ptCount val="11"/>
                <c:pt idx="0">
                  <c:v>110718</c:v>
                </c:pt>
                <c:pt idx="1">
                  <c:v>81010</c:v>
                </c:pt>
                <c:pt idx="2">
                  <c:v>67809</c:v>
                </c:pt>
                <c:pt idx="3">
                  <c:v>48439</c:v>
                </c:pt>
                <c:pt idx="4">
                  <c:v>8617</c:v>
                </c:pt>
                <c:pt idx="5">
                  <c:v>2746</c:v>
                </c:pt>
                <c:pt idx="6">
                  <c:v>37142</c:v>
                </c:pt>
                <c:pt idx="7">
                  <c:v>31459</c:v>
                </c:pt>
                <c:pt idx="8">
                  <c:v>23776</c:v>
                </c:pt>
                <c:pt idx="9">
                  <c:v>19583</c:v>
                </c:pt>
                <c:pt idx="10">
                  <c:v>17179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3-451F-B6EA-9A6779288CB4}"/>
            </c:ext>
          </c:extLst>
        </c:ser>
        <c:ser>
          <c:idx val="1"/>
          <c:order val="1"/>
          <c:tx>
            <c:strRef>
              <c:f>WIP!$D$19</c:f>
              <c:strCache>
                <c:ptCount val="1"/>
                <c:pt idx="0">
                  <c:v>超合理WIP数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WIP!$A$20:$B$30</c:f>
              <c:multiLvlStrCache>
                <c:ptCount val="11"/>
                <c:lvl>
                  <c:pt idx="0">
                    <c:v>制程x</c:v>
                  </c:pt>
                  <c:pt idx="1">
                    <c:v>CNC</c:v>
                  </c:pt>
                  <c:pt idx="2">
                    <c:v>ASSY</c:v>
                  </c:pt>
                  <c:pt idx="3">
                    <c:v>PVD</c:v>
                  </c:pt>
                  <c:pt idx="4">
                    <c:v>OQC</c:v>
                  </c:pt>
                  <c:pt idx="5">
                    <c:v>UMP</c:v>
                  </c:pt>
                  <c:pt idx="6">
                    <c:v>阳极</c:v>
                  </c:pt>
                  <c:pt idx="7">
                    <c:v>ASSY</c:v>
                  </c:pt>
                  <c:pt idx="8">
                    <c:v>CNC</c:v>
                  </c:pt>
                  <c:pt idx="9">
                    <c:v>SEC</c:v>
                  </c:pt>
                  <c:pt idx="10">
                    <c:v>OQC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6">
                    <c:v>OP3</c:v>
                  </c:pt>
                </c:lvl>
              </c:multiLvlStrCache>
            </c:multiLvlStrRef>
          </c:cat>
          <c:val>
            <c:numRef>
              <c:f>WIP!$D$20:$D$30</c:f>
              <c:numCache>
                <c:formatCode>General</c:formatCode>
                <c:ptCount val="11"/>
                <c:pt idx="0">
                  <c:v>28763</c:v>
                </c:pt>
                <c:pt idx="1">
                  <c:v>21928</c:v>
                </c:pt>
                <c:pt idx="2">
                  <c:v>21923</c:v>
                </c:pt>
                <c:pt idx="3">
                  <c:v>19832</c:v>
                </c:pt>
                <c:pt idx="4">
                  <c:v>4321</c:v>
                </c:pt>
                <c:pt idx="5">
                  <c:v>1293</c:v>
                </c:pt>
                <c:pt idx="6">
                  <c:v>15239</c:v>
                </c:pt>
                <c:pt idx="7">
                  <c:v>10932</c:v>
                </c:pt>
                <c:pt idx="8">
                  <c:v>8327</c:v>
                </c:pt>
                <c:pt idx="9">
                  <c:v>4230</c:v>
                </c:pt>
                <c:pt idx="10">
                  <c:v>2193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3-451F-B6EA-9A6779288C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50004191"/>
        <c:axId val="1550002527"/>
      </c:barChart>
      <c:catAx>
        <c:axId val="155000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0002527"/>
        <c:crosses val="autoZero"/>
        <c:auto val="1"/>
        <c:lblAlgn val="ctr"/>
        <c:lblOffset val="100"/>
        <c:noMultiLvlLbl val="0"/>
      </c:catAx>
      <c:valAx>
        <c:axId val="155000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000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/>
              <a:t>CTU WIP</a:t>
            </a:r>
            <a:r>
              <a:rPr lang="zh-CN"/>
              <a:t>报警时长分布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WIP!$H$2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77B-471D-9089-6951D2E722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WIP!$G$3:$G$8</c:f>
              <c:strCache>
                <c:ptCount val="6"/>
                <c:pt idx="0">
                  <c:v>＜24H</c:v>
                </c:pt>
                <c:pt idx="1">
                  <c:v>1-4D</c:v>
                </c:pt>
                <c:pt idx="2">
                  <c:v>4-7D</c:v>
                </c:pt>
                <c:pt idx="3">
                  <c:v>7-14D</c:v>
                </c:pt>
                <c:pt idx="4">
                  <c:v>14-30D</c:v>
                </c:pt>
                <c:pt idx="5">
                  <c:v>＞30D</c:v>
                </c:pt>
              </c:strCache>
            </c:strRef>
          </c:cat>
          <c:val>
            <c:numRef>
              <c:f>WIP!$H$3:$H$8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762</c:v>
                </c:pt>
                <c:pt idx="3">
                  <c:v>200962</c:v>
                </c:pt>
                <c:pt idx="4">
                  <c:v>44282</c:v>
                </c:pt>
                <c:pt idx="5">
                  <c:v>41965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4-4744-BE63-BDC50DBB6D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673743"/>
        <c:axId val="130667919"/>
      </c:barChart>
      <c:catAx>
        <c:axId val="13067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0667919"/>
        <c:crosses val="autoZero"/>
        <c:auto val="1"/>
        <c:lblAlgn val="ctr"/>
        <c:lblOffset val="100"/>
        <c:noMultiLvlLbl val="0"/>
      </c:catAx>
      <c:valAx>
        <c:axId val="13066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067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WIP!$U$1</c:f>
              <c:strCache>
                <c:ptCount val="1"/>
                <c:pt idx="0">
                  <c:v>7-14D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WIP!$T$2:$T$4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WIP!$U$2:$U$4</c:f>
              <c:numCache>
                <c:formatCode>General</c:formatCode>
                <c:ptCount val="3"/>
                <c:pt idx="0">
                  <c:v>42938</c:v>
                </c:pt>
                <c:pt idx="1">
                  <c:v>88732</c:v>
                </c:pt>
                <c:pt idx="2">
                  <c:v>69292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C-45F9-A145-C80FB417E9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7698544"/>
        <c:axId val="1177681904"/>
      </c:barChart>
      <c:catAx>
        <c:axId val="117769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7681904"/>
        <c:crosses val="autoZero"/>
        <c:auto val="1"/>
        <c:lblAlgn val="ctr"/>
        <c:lblOffset val="100"/>
        <c:noMultiLvlLbl val="0"/>
      </c:catAx>
      <c:valAx>
        <c:axId val="117768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76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WIP!$V$5</c:f>
              <c:strCache>
                <c:ptCount val="1"/>
                <c:pt idx="0">
                  <c:v>7-14D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WIP!$T$6:$U$16</c:f>
              <c:multiLvlStrCache>
                <c:ptCount val="11"/>
                <c:lvl>
                  <c:pt idx="0">
                    <c:v>专案x</c:v>
                  </c:pt>
                  <c:pt idx="1">
                    <c:v>Alaska</c:v>
                  </c:pt>
                  <c:pt idx="2">
                    <c:v>Boston</c:v>
                  </c:pt>
                  <c:pt idx="3">
                    <c:v>Cairo</c:v>
                  </c:pt>
                  <c:pt idx="4">
                    <c:v>Dallas</c:v>
                  </c:pt>
                  <c:pt idx="5">
                    <c:v>Geneva</c:v>
                  </c:pt>
                  <c:pt idx="6">
                    <c:v>Zurich</c:v>
                  </c:pt>
                  <c:pt idx="7">
                    <c:v>Alaska</c:v>
                  </c:pt>
                  <c:pt idx="8">
                    <c:v>Cairo</c:v>
                  </c:pt>
                  <c:pt idx="9">
                    <c:v>Dallas</c:v>
                  </c:pt>
                  <c:pt idx="10">
                    <c:v>Geneva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7">
                    <c:v>OP3</c:v>
                  </c:pt>
                </c:lvl>
              </c:multiLvlStrCache>
            </c:multiLvlStrRef>
          </c:cat>
          <c:val>
            <c:numRef>
              <c:f>WIP!$V$6:$V$16</c:f>
              <c:numCache>
                <c:formatCode>General</c:formatCode>
                <c:ptCount val="11"/>
                <c:pt idx="0">
                  <c:v>42938</c:v>
                </c:pt>
                <c:pt idx="1">
                  <c:v>13261</c:v>
                </c:pt>
                <c:pt idx="2">
                  <c:v>18271</c:v>
                </c:pt>
                <c:pt idx="3">
                  <c:v>13029</c:v>
                </c:pt>
                <c:pt idx="4">
                  <c:v>20312</c:v>
                </c:pt>
                <c:pt idx="5">
                  <c:v>10983</c:v>
                </c:pt>
                <c:pt idx="6">
                  <c:v>12876</c:v>
                </c:pt>
                <c:pt idx="7">
                  <c:v>10298</c:v>
                </c:pt>
                <c:pt idx="8">
                  <c:v>21006</c:v>
                </c:pt>
                <c:pt idx="9">
                  <c:v>24189</c:v>
                </c:pt>
                <c:pt idx="10">
                  <c:v>13799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A-4A0C-9016-8A6FF52027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4963056"/>
        <c:axId val="944959312"/>
      </c:barChart>
      <c:catAx>
        <c:axId val="94496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44959312"/>
        <c:crosses val="autoZero"/>
        <c:auto val="1"/>
        <c:lblAlgn val="ctr"/>
        <c:lblOffset val="100"/>
        <c:noMultiLvlLbl val="0"/>
      </c:catAx>
      <c:valAx>
        <c:axId val="94495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4496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/>
              <a:t>7-14D</a:t>
            </a:r>
            <a:r>
              <a:rPr lang="zh-CN" altLang="en-US"/>
              <a:t>（</a:t>
            </a:r>
            <a:r>
              <a:rPr lang="en-US" altLang="zh-CN"/>
              <a:t>TOP5</a:t>
            </a:r>
            <a:r>
              <a:rPr lang="zh-CN" altLang="en-US"/>
              <a:t>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WIP!$V$18</c:f>
              <c:strCache>
                <c:ptCount val="1"/>
                <c:pt idx="0">
                  <c:v>7-14D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WIP!$T$19:$U$29</c:f>
              <c:multiLvlStrCache>
                <c:ptCount val="11"/>
                <c:lvl>
                  <c:pt idx="0">
                    <c:v>制程x</c:v>
                  </c:pt>
                  <c:pt idx="1">
                    <c:v>CNC</c:v>
                  </c:pt>
                  <c:pt idx="2">
                    <c:v>ASSY</c:v>
                  </c:pt>
                  <c:pt idx="3">
                    <c:v>PVD</c:v>
                  </c:pt>
                  <c:pt idx="4">
                    <c:v>OQC</c:v>
                  </c:pt>
                  <c:pt idx="5">
                    <c:v>UMP</c:v>
                  </c:pt>
                  <c:pt idx="6">
                    <c:v>PVD</c:v>
                  </c:pt>
                  <c:pt idx="7">
                    <c:v>ASSY</c:v>
                  </c:pt>
                  <c:pt idx="8">
                    <c:v>CNC</c:v>
                  </c:pt>
                  <c:pt idx="9">
                    <c:v>SEC</c:v>
                  </c:pt>
                  <c:pt idx="10">
                    <c:v>OQC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6">
                    <c:v>OP3</c:v>
                  </c:pt>
                </c:lvl>
              </c:multiLvlStrCache>
            </c:multiLvlStrRef>
          </c:cat>
          <c:val>
            <c:numRef>
              <c:f>WIP!$V$19:$V$29</c:f>
              <c:numCache>
                <c:formatCode>General</c:formatCode>
                <c:ptCount val="11"/>
                <c:pt idx="0">
                  <c:v>42938</c:v>
                </c:pt>
                <c:pt idx="1">
                  <c:v>23975</c:v>
                </c:pt>
                <c:pt idx="2">
                  <c:v>31456</c:v>
                </c:pt>
                <c:pt idx="3">
                  <c:v>27657</c:v>
                </c:pt>
                <c:pt idx="4">
                  <c:v>2378</c:v>
                </c:pt>
                <c:pt idx="5">
                  <c:v>3266</c:v>
                </c:pt>
                <c:pt idx="6">
                  <c:v>20133</c:v>
                </c:pt>
                <c:pt idx="7">
                  <c:v>25012</c:v>
                </c:pt>
                <c:pt idx="8">
                  <c:v>10337</c:v>
                </c:pt>
                <c:pt idx="9">
                  <c:v>4532</c:v>
                </c:pt>
                <c:pt idx="10">
                  <c:v>9278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40-4689-9200-00EE2FC56E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0379104"/>
        <c:axId val="990379936"/>
      </c:barChart>
      <c:catAx>
        <c:axId val="99037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90379936"/>
        <c:crosses val="autoZero"/>
        <c:auto val="1"/>
        <c:lblAlgn val="ctr"/>
        <c:lblOffset val="100"/>
        <c:noMultiLvlLbl val="0"/>
      </c:catAx>
      <c:valAx>
        <c:axId val="99037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9037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主界面!$C$48</c:f>
              <c:strCache>
                <c:ptCount val="1"/>
                <c:pt idx="0">
                  <c:v>Plan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主界面!$B$49:$B$69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主界面!$C$49:$C$69</c:f>
              <c:numCache>
                <c:formatCode>0%</c:formatCode>
                <c:ptCount val="21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</c:v>
                </c:pt>
                <c:pt idx="16">
                  <c:v>0.8</c:v>
                </c:pt>
                <c:pt idx="17">
                  <c:v>0.8</c:v>
                </c:pt>
                <c:pt idx="18">
                  <c:v>0.8</c:v>
                </c:pt>
                <c:pt idx="19">
                  <c:v>0.8</c:v>
                </c:pt>
                <c:pt idx="20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7F-4547-8682-1EA65E6A7E21}"/>
            </c:ext>
          </c:extLst>
        </c:ser>
        <c:ser>
          <c:idx val="1"/>
          <c:order val="1"/>
          <c:tx>
            <c:strRef>
              <c:f>主界面!$D$48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主界面!$B$49:$B$69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主界面!$D$49:$D$69</c:f>
              <c:numCache>
                <c:formatCode>0.00%</c:formatCode>
                <c:ptCount val="21"/>
                <c:pt idx="0">
                  <c:v>0.82399999999999995</c:v>
                </c:pt>
                <c:pt idx="1">
                  <c:v>0.81899999999999995</c:v>
                </c:pt>
                <c:pt idx="2">
                  <c:v>0.82699999999999996</c:v>
                </c:pt>
                <c:pt idx="3">
                  <c:v>0.78800000000000003</c:v>
                </c:pt>
                <c:pt idx="4">
                  <c:v>0.83399999999999996</c:v>
                </c:pt>
                <c:pt idx="5">
                  <c:v>0.77300000000000002</c:v>
                </c:pt>
                <c:pt idx="6">
                  <c:v>0.82</c:v>
                </c:pt>
                <c:pt idx="7">
                  <c:v>0.85</c:v>
                </c:pt>
                <c:pt idx="8">
                  <c:v>0.81200000000000006</c:v>
                </c:pt>
                <c:pt idx="9">
                  <c:v>0.76500000000000001</c:v>
                </c:pt>
                <c:pt idx="10">
                  <c:v>0.76200000000000001</c:v>
                </c:pt>
                <c:pt idx="11">
                  <c:v>0.78800000000000003</c:v>
                </c:pt>
                <c:pt idx="12">
                  <c:v>0.82799999999999996</c:v>
                </c:pt>
                <c:pt idx="13">
                  <c:v>0.76700000000000002</c:v>
                </c:pt>
                <c:pt idx="14">
                  <c:v>0.84</c:v>
                </c:pt>
                <c:pt idx="15">
                  <c:v>0.79100000000000004</c:v>
                </c:pt>
                <c:pt idx="16">
                  <c:v>0.84</c:v>
                </c:pt>
                <c:pt idx="17">
                  <c:v>0.80500000000000005</c:v>
                </c:pt>
                <c:pt idx="18">
                  <c:v>0.78800000000000003</c:v>
                </c:pt>
                <c:pt idx="19">
                  <c:v>0.84599999999999997</c:v>
                </c:pt>
                <c:pt idx="20">
                  <c:v>0.80700000000000005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7F-4547-8682-1EA65E6A7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4559151"/>
        <c:axId val="1734568719"/>
      </c:scatterChart>
      <c:valAx>
        <c:axId val="1734559151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4568719"/>
        <c:crosses val="autoZero"/>
        <c:crossBetween val="midCat"/>
      </c:valAx>
      <c:valAx>
        <c:axId val="173456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4559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站点物料报警数</a:t>
            </a:r>
            <a:r>
              <a:rPr lang="en-US"/>
              <a:t>TOP10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WIP!$B$46</c:f>
              <c:strCache>
                <c:ptCount val="1"/>
                <c:pt idx="0">
                  <c:v>WIP报警总数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C9A-45F0-B3CF-5FE8F4FC3C00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9A-45F0-B3CF-5FE8F4FC3C00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C9A-45F0-B3CF-5FE8F4FC3C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WIP!$A$47:$A$56</c:f>
              <c:strCache>
                <c:ptCount val="10"/>
                <c:pt idx="0">
                  <c:v>Geneva-D5Sanding-In</c:v>
                </c:pt>
                <c:pt idx="1">
                  <c:v>Geneva-Check-Q2Rework-Count</c:v>
                </c:pt>
                <c:pt idx="2">
                  <c:v>Geneva-Polish2-In</c:v>
                </c:pt>
                <c:pt idx="3">
                  <c:v>Geneva-FVT-SIM</c:v>
                </c:pt>
                <c:pt idx="4">
                  <c:v>Geneva-Check-Q2-Count</c:v>
                </c:pt>
                <c:pt idx="5">
                  <c:v>Geneva-IPQC2-ReW-In</c:v>
                </c:pt>
                <c:pt idx="6">
                  <c:v>Geneva-CNC4-Out</c:v>
                </c:pt>
                <c:pt idx="7">
                  <c:v>Geneva-D6Cleaning9-In</c:v>
                </c:pt>
                <c:pt idx="8">
                  <c:v>Geneva-D5Decoating-In</c:v>
                </c:pt>
                <c:pt idx="9">
                  <c:v>Geneva-E2IM-Birth</c:v>
                </c:pt>
              </c:strCache>
            </c:strRef>
          </c:cat>
          <c:val>
            <c:numRef>
              <c:f>WIP!$B$47:$B$56</c:f>
              <c:numCache>
                <c:formatCode>0</c:formatCode>
                <c:ptCount val="10"/>
                <c:pt idx="0">
                  <c:v>245</c:v>
                </c:pt>
                <c:pt idx="1">
                  <c:v>249</c:v>
                </c:pt>
                <c:pt idx="2">
                  <c:v>269</c:v>
                </c:pt>
                <c:pt idx="3">
                  <c:v>677</c:v>
                </c:pt>
                <c:pt idx="4">
                  <c:v>695</c:v>
                </c:pt>
                <c:pt idx="5">
                  <c:v>775</c:v>
                </c:pt>
                <c:pt idx="6">
                  <c:v>953</c:v>
                </c:pt>
                <c:pt idx="7">
                  <c:v>2202</c:v>
                </c:pt>
                <c:pt idx="8">
                  <c:v>10786</c:v>
                </c:pt>
                <c:pt idx="9">
                  <c:v>20712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F-4128-B64A-AD0770C6C5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8453711"/>
        <c:axId val="1698454543"/>
      </c:barChart>
      <c:catAx>
        <c:axId val="1698453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98454543"/>
        <c:crosses val="autoZero"/>
        <c:auto val="1"/>
        <c:lblAlgn val="ctr"/>
        <c:lblOffset val="100"/>
        <c:noMultiLvlLbl val="0"/>
      </c:catAx>
      <c:valAx>
        <c:axId val="1698454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9845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960" b="0" i="0" u="none" strike="noStrike" baseline="0">
                <a:effectLst/>
              </a:rPr>
              <a:t>D3/D5/D6/E1/E2/E5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WIP!$D$46</c:f>
              <c:strCache>
                <c:ptCount val="1"/>
                <c:pt idx="0">
                  <c:v>WIP报警数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WIP!$C$47</c:f>
              <c:strCache>
                <c:ptCount val="1"/>
                <c:pt idx="0">
                  <c:v>D3/D5/D6/E1/E2/E5 </c:v>
                </c:pt>
              </c:strCache>
            </c:strRef>
          </c:cat>
          <c:val>
            <c:numRef>
              <c:f>WIP!$D$47</c:f>
              <c:numCache>
                <c:formatCode>0</c:formatCode>
                <c:ptCount val="1"/>
                <c:pt idx="0">
                  <c:v>38503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6-44FF-A421-11FEF7063FC0}"/>
            </c:ext>
          </c:extLst>
        </c:ser>
        <c:ser>
          <c:idx val="1"/>
          <c:order val="1"/>
          <c:tx>
            <c:strRef>
              <c:f>WIP!$E$46</c:f>
              <c:strCache>
                <c:ptCount val="1"/>
                <c:pt idx="0">
                  <c:v>WIP总数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WIP!$C$47</c:f>
              <c:strCache>
                <c:ptCount val="1"/>
                <c:pt idx="0">
                  <c:v>D3/D5/D6/E1/E2/E5 </c:v>
                </c:pt>
              </c:strCache>
            </c:strRef>
          </c:cat>
          <c:val>
            <c:numRef>
              <c:f>WIP!$E$47</c:f>
              <c:numCache>
                <c:formatCode>0</c:formatCode>
                <c:ptCount val="1"/>
                <c:pt idx="0">
                  <c:v>234578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E6-44FF-A421-11FEF7063FC0}"/>
            </c:ext>
          </c:extLst>
        </c:ser>
        <c:ser>
          <c:idx val="2"/>
          <c:order val="2"/>
          <c:tx>
            <c:strRef>
              <c:f>WIP!$F$46</c:f>
              <c:strCache>
                <c:ptCount val="1"/>
                <c:pt idx="0">
                  <c:v>报警率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WIP!$C$47</c:f>
              <c:strCache>
                <c:ptCount val="1"/>
                <c:pt idx="0">
                  <c:v>D3/D5/D6/E1/E2/E5 </c:v>
                </c:pt>
              </c:strCache>
            </c:strRef>
          </c:cat>
          <c:val>
            <c:numRef>
              <c:f>WIP!$F$47</c:f>
              <c:numCache>
                <c:formatCode>0.00%;\-0.00%;0.00%</c:formatCode>
                <c:ptCount val="1"/>
                <c:pt idx="0">
                  <c:v>0.164137301878267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E6-44FF-A421-11FEF7063F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6667199"/>
        <c:axId val="296668031"/>
      </c:barChart>
      <c:catAx>
        <c:axId val="2966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6668031"/>
        <c:crosses val="autoZero"/>
        <c:auto val="1"/>
        <c:lblAlgn val="ctr"/>
        <c:lblOffset val="100"/>
        <c:noMultiLvlLbl val="0"/>
      </c:catAx>
      <c:valAx>
        <c:axId val="29666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66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/>
              <a:t>WIP</a:t>
            </a:r>
            <a:r>
              <a:rPr lang="zh-CN"/>
              <a:t>报警时长分布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WIP!$H$45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506-44EF-A64F-0012E6FACF4D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06-44EF-A64F-0012E6FACF4D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506-44EF-A64F-0012E6FAC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WIP!$G$46:$G$51</c:f>
              <c:strCache>
                <c:ptCount val="6"/>
                <c:pt idx="0">
                  <c:v>＜24H</c:v>
                </c:pt>
                <c:pt idx="1">
                  <c:v>1-4D</c:v>
                </c:pt>
                <c:pt idx="2">
                  <c:v>4-7D</c:v>
                </c:pt>
                <c:pt idx="3">
                  <c:v>7-14D</c:v>
                </c:pt>
                <c:pt idx="4">
                  <c:v>14-30D</c:v>
                </c:pt>
                <c:pt idx="5">
                  <c:v>＞30D</c:v>
                </c:pt>
              </c:strCache>
            </c:strRef>
          </c:cat>
          <c:val>
            <c:numRef>
              <c:f>WIP!$H$46:$H$51</c:f>
              <c:numCache>
                <c:formatCode>General</c:formatCode>
                <c:ptCount val="6"/>
                <c:pt idx="0">
                  <c:v>0</c:v>
                </c:pt>
                <c:pt idx="1">
                  <c:v>379</c:v>
                </c:pt>
                <c:pt idx="2">
                  <c:v>1057</c:v>
                </c:pt>
                <c:pt idx="3">
                  <c:v>22042</c:v>
                </c:pt>
                <c:pt idx="4">
                  <c:v>7494</c:v>
                </c:pt>
                <c:pt idx="5">
                  <c:v>7531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6-44EF-A64F-0012E6FACF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2010831"/>
        <c:axId val="342020815"/>
      </c:barChart>
      <c:catAx>
        <c:axId val="34201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42020815"/>
        <c:crosses val="autoZero"/>
        <c:auto val="1"/>
        <c:lblAlgn val="ctr"/>
        <c:lblOffset val="100"/>
        <c:noMultiLvlLbl val="0"/>
      </c:catAx>
      <c:valAx>
        <c:axId val="34202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42010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昨日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12.61</c:v>
                </c:pt>
                <c:pt idx="1">
                  <c:v>13.31</c:v>
                </c:pt>
                <c:pt idx="2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5-4685-AD36-D599AB69B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今日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rgbClr val="4472C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12.71</c:v>
                </c:pt>
                <c:pt idx="1">
                  <c:v>13.1</c:v>
                </c:pt>
                <c:pt idx="2">
                  <c:v>13.09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5-4685-AD36-D599AB69BF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97332591"/>
        <c:axId val="29733924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目标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0B-49D5-BD91-512CD747BD6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0B-49D5-BD91-512CD747BD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B5-4685-AD36-D599AB69BF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7332591"/>
        <c:axId val="297339247"/>
      </c:lineChart>
      <c:catAx>
        <c:axId val="2973325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7339247"/>
        <c:crosses val="autoZero"/>
        <c:auto val="1"/>
        <c:lblAlgn val="ctr"/>
        <c:lblOffset val="100"/>
        <c:noMultiLvlLbl val="0"/>
      </c:catAx>
      <c:valAx>
        <c:axId val="297339247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29733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Sheet3!$I$1</c:f>
              <c:strCache>
                <c:ptCount val="1"/>
                <c:pt idx="0">
                  <c:v>昨日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Sheet3!$G$2:$H$9</c:f>
              <c:multiLvlStrCache>
                <c:ptCount val="8"/>
                <c:lvl>
                  <c:pt idx="0">
                    <c:v>功能厂X</c:v>
                  </c:pt>
                  <c:pt idx="1">
                    <c:v>CNC</c:v>
                  </c:pt>
                  <c:pt idx="2">
                    <c:v>PVD</c:v>
                  </c:pt>
                  <c:pt idx="3">
                    <c:v>ASSY</c:v>
                  </c:pt>
                  <c:pt idx="4">
                    <c:v>CQA</c:v>
                  </c:pt>
                  <c:pt idx="5">
                    <c:v>CNC</c:v>
                  </c:pt>
                  <c:pt idx="6">
                    <c:v>ASSY</c:v>
                  </c:pt>
                  <c:pt idx="7">
                    <c:v>阳极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5">
                    <c:v>OP3</c:v>
                  </c:pt>
                </c:lvl>
              </c:multiLvlStrCache>
            </c:multiLvlStrRef>
          </c:cat>
          <c:val>
            <c:numRef>
              <c:f>Sheet3!$I$2:$I$9</c:f>
              <c:numCache>
                <c:formatCode>0.00</c:formatCode>
                <c:ptCount val="8"/>
                <c:pt idx="0">
                  <c:v>11.897032722751643</c:v>
                </c:pt>
                <c:pt idx="1">
                  <c:v>12.954305478900213</c:v>
                </c:pt>
                <c:pt idx="2">
                  <c:v>12.424694651116656</c:v>
                </c:pt>
                <c:pt idx="3">
                  <c:v>11.806462176206406</c:v>
                </c:pt>
                <c:pt idx="4">
                  <c:v>12.791259991748648</c:v>
                </c:pt>
                <c:pt idx="5">
                  <c:v>12.649081904520113</c:v>
                </c:pt>
                <c:pt idx="6">
                  <c:v>13.442028918904317</c:v>
                </c:pt>
                <c:pt idx="7">
                  <c:v>11.766102823435883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1-4C84-9C96-F97854EDF167}"/>
            </c:ext>
          </c:extLst>
        </c:ser>
        <c:ser>
          <c:idx val="1"/>
          <c:order val="1"/>
          <c:tx>
            <c:strRef>
              <c:f>Sheet3!$J$1</c:f>
              <c:strCache>
                <c:ptCount val="1"/>
                <c:pt idx="0">
                  <c:v>今日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Sheet3!$G$2:$H$9</c:f>
              <c:multiLvlStrCache>
                <c:ptCount val="8"/>
                <c:lvl>
                  <c:pt idx="0">
                    <c:v>功能厂X</c:v>
                  </c:pt>
                  <c:pt idx="1">
                    <c:v>CNC</c:v>
                  </c:pt>
                  <c:pt idx="2">
                    <c:v>PVD</c:v>
                  </c:pt>
                  <c:pt idx="3">
                    <c:v>ASSY</c:v>
                  </c:pt>
                  <c:pt idx="4">
                    <c:v>CQA</c:v>
                  </c:pt>
                  <c:pt idx="5">
                    <c:v>CNC</c:v>
                  </c:pt>
                  <c:pt idx="6">
                    <c:v>ASSY</c:v>
                  </c:pt>
                  <c:pt idx="7">
                    <c:v>阳极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5">
                    <c:v>OP3</c:v>
                  </c:pt>
                </c:lvl>
              </c:multiLvlStrCache>
            </c:multiLvlStrRef>
          </c:cat>
          <c:val>
            <c:numRef>
              <c:f>Sheet3!$J$2:$J$9</c:f>
              <c:numCache>
                <c:formatCode>0.00</c:formatCode>
                <c:ptCount val="8"/>
                <c:pt idx="0">
                  <c:v>13.48978771944461</c:v>
                </c:pt>
                <c:pt idx="1">
                  <c:v>12.628833829162678</c:v>
                </c:pt>
                <c:pt idx="2">
                  <c:v>12.9181387004495</c:v>
                </c:pt>
                <c:pt idx="3">
                  <c:v>12.852974787409524</c:v>
                </c:pt>
                <c:pt idx="4">
                  <c:v>11.722595236826322</c:v>
                </c:pt>
                <c:pt idx="5">
                  <c:v>12.376557993563013</c:v>
                </c:pt>
                <c:pt idx="6">
                  <c:v>11.773955040496835</c:v>
                </c:pt>
                <c:pt idx="7">
                  <c:v>12.029361396181365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1-4C84-9C96-F97854EDF1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839604943"/>
        <c:axId val="839606607"/>
      </c:barChart>
      <c:lineChart>
        <c:grouping val="standard"/>
        <c:varyColors val="0"/>
        <c:ser>
          <c:idx val="2"/>
          <c:order val="2"/>
          <c:tx>
            <c:strRef>
              <c:f>Sheet3!$K$1</c:f>
              <c:strCache>
                <c:ptCount val="1"/>
                <c:pt idx="0">
                  <c:v>目标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B91-4C84-9C96-F97854EDF1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Sheet3!$G$2:$H$9</c:f>
              <c:multiLvlStrCache>
                <c:ptCount val="8"/>
                <c:lvl>
                  <c:pt idx="0">
                    <c:v>功能厂X</c:v>
                  </c:pt>
                  <c:pt idx="1">
                    <c:v>CNC</c:v>
                  </c:pt>
                  <c:pt idx="2">
                    <c:v>PVD</c:v>
                  </c:pt>
                  <c:pt idx="3">
                    <c:v>ASSY</c:v>
                  </c:pt>
                  <c:pt idx="4">
                    <c:v>CQA</c:v>
                  </c:pt>
                  <c:pt idx="5">
                    <c:v>CNC</c:v>
                  </c:pt>
                  <c:pt idx="6">
                    <c:v>ASSY</c:v>
                  </c:pt>
                  <c:pt idx="7">
                    <c:v>阳极</c:v>
                  </c:pt>
                </c:lvl>
                <c:lvl>
                  <c:pt idx="0">
                    <c:v>OP1</c:v>
                  </c:pt>
                  <c:pt idx="1">
                    <c:v>OP2</c:v>
                  </c:pt>
                  <c:pt idx="5">
                    <c:v>OP3</c:v>
                  </c:pt>
                </c:lvl>
              </c:multiLvlStrCache>
            </c:multiLvlStrRef>
          </c:cat>
          <c:val>
            <c:numRef>
              <c:f>Sheet3!$K$2:$K$9</c:f>
              <c:numCache>
                <c:formatCode>0.00</c:formatCode>
                <c:ptCount val="8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  <c:pt idx="3">
                  <c:v>12.87</c:v>
                </c:pt>
                <c:pt idx="4">
                  <c:v>12.87</c:v>
                </c:pt>
                <c:pt idx="5">
                  <c:v>12.87</c:v>
                </c:pt>
                <c:pt idx="6">
                  <c:v>12.87</c:v>
                </c:pt>
                <c:pt idx="7">
                  <c:v>12.87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1-4C84-9C96-F97854EDF1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9604943"/>
        <c:axId val="839606607"/>
      </c:lineChart>
      <c:catAx>
        <c:axId val="839604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39606607"/>
        <c:crosses val="autoZero"/>
        <c:auto val="1"/>
        <c:lblAlgn val="ctr"/>
        <c:lblOffset val="100"/>
        <c:noMultiLvlLbl val="0"/>
      </c:catAx>
      <c:valAx>
        <c:axId val="839606607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839604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近</a:t>
            </a:r>
            <a:r>
              <a:rPr lang="en-US"/>
              <a:t>30</a:t>
            </a:r>
            <a:r>
              <a:rPr lang="zh-CN"/>
              <a:t>天</a:t>
            </a:r>
            <a:r>
              <a:rPr lang="en-US"/>
              <a:t>UPPD</a:t>
            </a:r>
            <a:r>
              <a:rPr lang="zh-CN"/>
              <a:t>趋势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新人占比</c:v>
                </c:pt>
              </c:strCache>
            </c:strRef>
          </c:tx>
          <c:spPr>
            <a:solidFill>
              <a:schemeClr val="accent3"/>
            </a:solidFill>
            <a:ln w="127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cat>
          <c:val>
            <c:numRef>
              <c:f>Sheet1!$D$2:$D$31</c:f>
              <c:numCache>
                <c:formatCode>0%</c:formatCode>
                <c:ptCount val="30"/>
                <c:pt idx="0">
                  <c:v>0.06</c:v>
                </c:pt>
                <c:pt idx="1">
                  <c:v>7.0000000000000007E-2</c:v>
                </c:pt>
                <c:pt idx="2">
                  <c:v>0.06</c:v>
                </c:pt>
                <c:pt idx="3">
                  <c:v>0.02</c:v>
                </c:pt>
                <c:pt idx="4">
                  <c:v>0.05</c:v>
                </c:pt>
                <c:pt idx="5">
                  <c:v>0.04</c:v>
                </c:pt>
                <c:pt idx="6">
                  <c:v>0.03</c:v>
                </c:pt>
                <c:pt idx="7">
                  <c:v>0.03</c:v>
                </c:pt>
                <c:pt idx="8">
                  <c:v>0.05</c:v>
                </c:pt>
                <c:pt idx="9">
                  <c:v>0.02</c:v>
                </c:pt>
                <c:pt idx="10">
                  <c:v>0.03</c:v>
                </c:pt>
                <c:pt idx="11">
                  <c:v>0.02</c:v>
                </c:pt>
                <c:pt idx="12">
                  <c:v>0.01</c:v>
                </c:pt>
                <c:pt idx="13">
                  <c:v>0.01</c:v>
                </c:pt>
                <c:pt idx="14">
                  <c:v>0.06</c:v>
                </c:pt>
                <c:pt idx="15">
                  <c:v>7.0000000000000007E-2</c:v>
                </c:pt>
                <c:pt idx="16">
                  <c:v>0.06</c:v>
                </c:pt>
                <c:pt idx="17">
                  <c:v>0.02</c:v>
                </c:pt>
                <c:pt idx="18">
                  <c:v>0.05</c:v>
                </c:pt>
                <c:pt idx="19">
                  <c:v>0.04</c:v>
                </c:pt>
                <c:pt idx="20">
                  <c:v>0.03</c:v>
                </c:pt>
                <c:pt idx="21">
                  <c:v>0.03</c:v>
                </c:pt>
                <c:pt idx="22">
                  <c:v>0.05</c:v>
                </c:pt>
                <c:pt idx="23">
                  <c:v>0.02</c:v>
                </c:pt>
                <c:pt idx="24">
                  <c:v>0.03</c:v>
                </c:pt>
                <c:pt idx="25">
                  <c:v>0.03</c:v>
                </c:pt>
                <c:pt idx="26">
                  <c:v>0.05</c:v>
                </c:pt>
                <c:pt idx="27">
                  <c:v>0.02</c:v>
                </c:pt>
                <c:pt idx="28">
                  <c:v>0.03</c:v>
                </c:pt>
                <c:pt idx="2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D-4BF6-8CA3-969C8169C3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4"/>
            </a:solidFill>
            <a:ln w="12700">
              <a:noFill/>
            </a:ln>
            <a:effectLst/>
          </c:spPr>
          <c:invertIfNegative val="0"/>
          <c:dLbls>
            <c:numFmt formatCode="0%;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cat>
          <c:val>
            <c:numRef>
              <c:f>Sheet1!$E$2:$E$31</c:f>
              <c:numCache>
                <c:formatCode>0%</c:formatCode>
                <c:ptCount val="30"/>
                <c:pt idx="0">
                  <c:v>0.04</c:v>
                </c:pt>
                <c:pt idx="1">
                  <c:v>0.03</c:v>
                </c:pt>
                <c:pt idx="2">
                  <c:v>0.03</c:v>
                </c:pt>
                <c:pt idx="3">
                  <c:v>0.01</c:v>
                </c:pt>
                <c:pt idx="4">
                  <c:v>0.02</c:v>
                </c:pt>
                <c:pt idx="5">
                  <c:v>0.03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  <c:pt idx="9">
                  <c:v>0.03</c:v>
                </c:pt>
                <c:pt idx="10">
                  <c:v>0.01</c:v>
                </c:pt>
                <c:pt idx="11">
                  <c:v>0.02</c:v>
                </c:pt>
                <c:pt idx="12">
                  <c:v>0.01</c:v>
                </c:pt>
                <c:pt idx="13">
                  <c:v>0</c:v>
                </c:pt>
                <c:pt idx="14">
                  <c:v>0.04</c:v>
                </c:pt>
                <c:pt idx="15">
                  <c:v>0.03</c:v>
                </c:pt>
                <c:pt idx="16">
                  <c:v>0.03</c:v>
                </c:pt>
                <c:pt idx="17">
                  <c:v>0.01</c:v>
                </c:pt>
                <c:pt idx="18">
                  <c:v>0.02</c:v>
                </c:pt>
                <c:pt idx="19">
                  <c:v>0.03</c:v>
                </c:pt>
                <c:pt idx="20">
                  <c:v>0.02</c:v>
                </c:pt>
                <c:pt idx="21">
                  <c:v>0.01</c:v>
                </c:pt>
                <c:pt idx="22">
                  <c:v>0.01</c:v>
                </c:pt>
                <c:pt idx="23">
                  <c:v>0.03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0.03</c:v>
                </c:pt>
                <c:pt idx="28">
                  <c:v>0.01</c:v>
                </c:pt>
                <c:pt idx="2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D-4BF6-8CA3-969C8169C34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DT占比</c:v>
                </c:pt>
              </c:strCache>
            </c:strRef>
          </c:tx>
          <c:spPr>
            <a:solidFill>
              <a:schemeClr val="accent5"/>
            </a:solidFill>
            <a:ln w="12700">
              <a:noFill/>
            </a:ln>
            <a:effectLst/>
          </c:spPr>
          <c:invertIfNegative val="0"/>
          <c:dLbls>
            <c:numFmt formatCode="0%;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cat>
          <c:val>
            <c:numRef>
              <c:f>Sheet1!$F$2:$F$31</c:f>
              <c:numCache>
                <c:formatCode>0%</c:formatCode>
                <c:ptCount val="30"/>
                <c:pt idx="0">
                  <c:v>0.04</c:v>
                </c:pt>
                <c:pt idx="1">
                  <c:v>0.03</c:v>
                </c:pt>
                <c:pt idx="2">
                  <c:v>0.03</c:v>
                </c:pt>
                <c:pt idx="3">
                  <c:v>0.01</c:v>
                </c:pt>
                <c:pt idx="4">
                  <c:v>0.02</c:v>
                </c:pt>
                <c:pt idx="5">
                  <c:v>0.03</c:v>
                </c:pt>
                <c:pt idx="6">
                  <c:v>0.02</c:v>
                </c:pt>
                <c:pt idx="7">
                  <c:v>0.01</c:v>
                </c:pt>
                <c:pt idx="8">
                  <c:v>0.01</c:v>
                </c:pt>
                <c:pt idx="9">
                  <c:v>0.03</c:v>
                </c:pt>
                <c:pt idx="10">
                  <c:v>0.01</c:v>
                </c:pt>
                <c:pt idx="11">
                  <c:v>0.02</c:v>
                </c:pt>
                <c:pt idx="12">
                  <c:v>0.01</c:v>
                </c:pt>
                <c:pt idx="13">
                  <c:v>0</c:v>
                </c:pt>
                <c:pt idx="14">
                  <c:v>0.04</c:v>
                </c:pt>
                <c:pt idx="15">
                  <c:v>0.03</c:v>
                </c:pt>
                <c:pt idx="16">
                  <c:v>0.03</c:v>
                </c:pt>
                <c:pt idx="17">
                  <c:v>0.01</c:v>
                </c:pt>
                <c:pt idx="18">
                  <c:v>0.02</c:v>
                </c:pt>
                <c:pt idx="19">
                  <c:v>0.03</c:v>
                </c:pt>
                <c:pt idx="20">
                  <c:v>0.02</c:v>
                </c:pt>
                <c:pt idx="21">
                  <c:v>0.01</c:v>
                </c:pt>
                <c:pt idx="22">
                  <c:v>0.01</c:v>
                </c:pt>
                <c:pt idx="23">
                  <c:v>0.03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0.03</c:v>
                </c:pt>
                <c:pt idx="28">
                  <c:v>0.01</c:v>
                </c:pt>
                <c:pt idx="2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D-4BF6-8CA3-969C8169C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611595792"/>
        <c:axId val="16116028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UPPD目标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  <c:pt idx="3">
                  <c:v>12.87</c:v>
                </c:pt>
                <c:pt idx="4">
                  <c:v>12.87</c:v>
                </c:pt>
                <c:pt idx="5">
                  <c:v>12.87</c:v>
                </c:pt>
                <c:pt idx="6">
                  <c:v>12.87</c:v>
                </c:pt>
                <c:pt idx="7">
                  <c:v>12.87</c:v>
                </c:pt>
                <c:pt idx="8">
                  <c:v>12.87</c:v>
                </c:pt>
                <c:pt idx="9">
                  <c:v>12.87</c:v>
                </c:pt>
                <c:pt idx="10">
                  <c:v>12.87</c:v>
                </c:pt>
                <c:pt idx="11">
                  <c:v>12.87</c:v>
                </c:pt>
                <c:pt idx="12">
                  <c:v>12.87</c:v>
                </c:pt>
                <c:pt idx="13">
                  <c:v>12.87</c:v>
                </c:pt>
                <c:pt idx="14">
                  <c:v>12.87</c:v>
                </c:pt>
                <c:pt idx="15">
                  <c:v>12.87</c:v>
                </c:pt>
                <c:pt idx="16">
                  <c:v>12.87</c:v>
                </c:pt>
                <c:pt idx="17">
                  <c:v>12.87</c:v>
                </c:pt>
                <c:pt idx="18">
                  <c:v>12.87</c:v>
                </c:pt>
                <c:pt idx="19">
                  <c:v>12.87</c:v>
                </c:pt>
                <c:pt idx="20">
                  <c:v>12.87</c:v>
                </c:pt>
                <c:pt idx="21">
                  <c:v>12.87</c:v>
                </c:pt>
                <c:pt idx="22">
                  <c:v>12.87</c:v>
                </c:pt>
                <c:pt idx="23">
                  <c:v>12.87</c:v>
                </c:pt>
                <c:pt idx="24">
                  <c:v>12.87</c:v>
                </c:pt>
                <c:pt idx="25">
                  <c:v>12.87</c:v>
                </c:pt>
                <c:pt idx="26">
                  <c:v>12.87</c:v>
                </c:pt>
                <c:pt idx="27">
                  <c:v>12.87</c:v>
                </c:pt>
                <c:pt idx="28">
                  <c:v>12.87</c:v>
                </c:pt>
                <c:pt idx="29">
                  <c:v>12.87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DD-4BF6-8CA3-969C8169C3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UPPD实际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11.4</c:v>
                </c:pt>
                <c:pt idx="1">
                  <c:v>11.72</c:v>
                </c:pt>
                <c:pt idx="2">
                  <c:v>11.02</c:v>
                </c:pt>
                <c:pt idx="3">
                  <c:v>13.08</c:v>
                </c:pt>
                <c:pt idx="4">
                  <c:v>11.13</c:v>
                </c:pt>
                <c:pt idx="5">
                  <c:v>13.7</c:v>
                </c:pt>
                <c:pt idx="6">
                  <c:v>13.34</c:v>
                </c:pt>
                <c:pt idx="7">
                  <c:v>13</c:v>
                </c:pt>
                <c:pt idx="8">
                  <c:v>12.3</c:v>
                </c:pt>
                <c:pt idx="9">
                  <c:v>12.92</c:v>
                </c:pt>
                <c:pt idx="10">
                  <c:v>13.07</c:v>
                </c:pt>
                <c:pt idx="11">
                  <c:v>12.41</c:v>
                </c:pt>
                <c:pt idx="12">
                  <c:v>12.79</c:v>
                </c:pt>
                <c:pt idx="13">
                  <c:v>12.85</c:v>
                </c:pt>
                <c:pt idx="14">
                  <c:v>11.4</c:v>
                </c:pt>
                <c:pt idx="15">
                  <c:v>11.72</c:v>
                </c:pt>
                <c:pt idx="16">
                  <c:v>11.02</c:v>
                </c:pt>
                <c:pt idx="17">
                  <c:v>13.08</c:v>
                </c:pt>
                <c:pt idx="18">
                  <c:v>11.13</c:v>
                </c:pt>
                <c:pt idx="19">
                  <c:v>13.7</c:v>
                </c:pt>
                <c:pt idx="20">
                  <c:v>13.34</c:v>
                </c:pt>
                <c:pt idx="21">
                  <c:v>13</c:v>
                </c:pt>
                <c:pt idx="22">
                  <c:v>12.3</c:v>
                </c:pt>
                <c:pt idx="23">
                  <c:v>12.92</c:v>
                </c:pt>
                <c:pt idx="24">
                  <c:v>13.07</c:v>
                </c:pt>
                <c:pt idx="25">
                  <c:v>13</c:v>
                </c:pt>
                <c:pt idx="26">
                  <c:v>12.3</c:v>
                </c:pt>
                <c:pt idx="27">
                  <c:v>12.92</c:v>
                </c:pt>
                <c:pt idx="28">
                  <c:v>13</c:v>
                </c:pt>
                <c:pt idx="29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DD-4BF6-8CA3-969C8169C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013119"/>
        <c:axId val="422025183"/>
      </c:lineChart>
      <c:dateAx>
        <c:axId val="161159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11602864"/>
        <c:crosses val="autoZero"/>
        <c:auto val="1"/>
        <c:lblOffset val="100"/>
        <c:baseTimeUnit val="days"/>
      </c:dateAx>
      <c:valAx>
        <c:axId val="161160286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11595792"/>
        <c:crosses val="autoZero"/>
        <c:crossBetween val="between"/>
      </c:valAx>
      <c:valAx>
        <c:axId val="4220251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2013119"/>
        <c:crosses val="max"/>
        <c:crossBetween val="between"/>
      </c:valAx>
      <c:dateAx>
        <c:axId val="422013119"/>
        <c:scaling>
          <c:orientation val="minMax"/>
        </c:scaling>
        <c:delete val="1"/>
        <c:axPos val="t"/>
        <c:numFmt formatCode="m/d;@" sourceLinked="1"/>
        <c:majorTickMark val="out"/>
        <c:minorTickMark val="none"/>
        <c:tickLblPos val="nextTo"/>
        <c:crossAx val="422025183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昨日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ProjectX</c:v>
                </c:pt>
                <c:pt idx="1">
                  <c:v>Cairo</c:v>
                </c:pt>
                <c:pt idx="2">
                  <c:v>Dallas</c:v>
                </c:pt>
                <c:pt idx="3">
                  <c:v>Geneva</c:v>
                </c:pt>
                <c:pt idx="4">
                  <c:v>V30G</c:v>
                </c:pt>
                <c:pt idx="5">
                  <c:v>M2114G</c:v>
                </c:pt>
                <c:pt idx="6">
                  <c:v>R100G</c:v>
                </c:pt>
                <c:pt idx="7">
                  <c:v>W100G</c:v>
                </c:pt>
              </c:strCache>
            </c:strRef>
          </c:cat>
          <c:val>
            <c:numRef>
              <c:f>Sheet1!$B$2:$B$9</c:f>
              <c:numCache>
                <c:formatCode>0.00</c:formatCode>
                <c:ptCount val="8"/>
                <c:pt idx="0">
                  <c:v>12.61</c:v>
                </c:pt>
                <c:pt idx="1">
                  <c:v>13.31</c:v>
                </c:pt>
                <c:pt idx="2">
                  <c:v>11.9</c:v>
                </c:pt>
                <c:pt idx="3">
                  <c:v>12.61</c:v>
                </c:pt>
                <c:pt idx="4">
                  <c:v>13.31</c:v>
                </c:pt>
                <c:pt idx="5">
                  <c:v>11.9</c:v>
                </c:pt>
                <c:pt idx="6">
                  <c:v>13.31</c:v>
                </c:pt>
                <c:pt idx="7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EB-4534-9D60-AB29C8B50C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今日</c:v>
                </c:pt>
              </c:strCache>
            </c:strRef>
          </c:tx>
          <c:spPr>
            <a:solidFill>
              <a:srgbClr val="4472C4"/>
            </a:solidFill>
            <a:ln>
              <a:solidFill>
                <a:srgbClr val="4472C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ProjectX</c:v>
                </c:pt>
                <c:pt idx="1">
                  <c:v>Cairo</c:v>
                </c:pt>
                <c:pt idx="2">
                  <c:v>Dallas</c:v>
                </c:pt>
                <c:pt idx="3">
                  <c:v>Geneva</c:v>
                </c:pt>
                <c:pt idx="4">
                  <c:v>V30G</c:v>
                </c:pt>
                <c:pt idx="5">
                  <c:v>M2114G</c:v>
                </c:pt>
                <c:pt idx="6">
                  <c:v>R100G</c:v>
                </c:pt>
                <c:pt idx="7">
                  <c:v>W100G</c:v>
                </c:pt>
              </c:strCache>
            </c:strRef>
          </c:cat>
          <c:val>
            <c:numRef>
              <c:f>Sheet1!$C$2:$C$9</c:f>
              <c:numCache>
                <c:formatCode>0.00</c:formatCode>
                <c:ptCount val="8"/>
                <c:pt idx="0">
                  <c:v>12.71</c:v>
                </c:pt>
                <c:pt idx="1">
                  <c:v>13.1</c:v>
                </c:pt>
                <c:pt idx="2">
                  <c:v>13.09</c:v>
                </c:pt>
                <c:pt idx="3">
                  <c:v>12.71</c:v>
                </c:pt>
                <c:pt idx="4">
                  <c:v>13.1</c:v>
                </c:pt>
                <c:pt idx="5">
                  <c:v>13.09</c:v>
                </c:pt>
                <c:pt idx="6">
                  <c:v>13.1</c:v>
                </c:pt>
                <c:pt idx="7">
                  <c:v>13.09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EB-4534-9D60-AB29C8B50C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97332591"/>
        <c:axId val="29733924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目标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BEB-4534-9D60-AB29C8B50C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ProjectX</c:v>
                </c:pt>
                <c:pt idx="1">
                  <c:v>Cairo</c:v>
                </c:pt>
                <c:pt idx="2">
                  <c:v>Dallas</c:v>
                </c:pt>
                <c:pt idx="3">
                  <c:v>Geneva</c:v>
                </c:pt>
                <c:pt idx="4">
                  <c:v>V30G</c:v>
                </c:pt>
                <c:pt idx="5">
                  <c:v>M2114G</c:v>
                </c:pt>
                <c:pt idx="6">
                  <c:v>R100G</c:v>
                </c:pt>
                <c:pt idx="7">
                  <c:v>W100G</c:v>
                </c:pt>
              </c:strCache>
            </c:strRef>
          </c:cat>
          <c:val>
            <c:numRef>
              <c:f>Sheet1!$D$2:$D$9</c:f>
              <c:numCache>
                <c:formatCode>0.00</c:formatCode>
                <c:ptCount val="8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  <c:pt idx="3">
                  <c:v>12.87</c:v>
                </c:pt>
                <c:pt idx="4">
                  <c:v>12.87</c:v>
                </c:pt>
                <c:pt idx="5">
                  <c:v>12.87</c:v>
                </c:pt>
                <c:pt idx="6">
                  <c:v>12.87</c:v>
                </c:pt>
                <c:pt idx="7">
                  <c:v>12.87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BEB-4534-9D60-AB29C8B50C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7332591"/>
        <c:axId val="297339247"/>
      </c:lineChart>
      <c:catAx>
        <c:axId val="2973325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7339247"/>
        <c:crosses val="autoZero"/>
        <c:auto val="1"/>
        <c:lblAlgn val="ctr"/>
        <c:lblOffset val="100"/>
        <c:noMultiLvlLbl val="0"/>
      </c:catAx>
      <c:valAx>
        <c:axId val="297339247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29733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近</a:t>
            </a:r>
            <a:r>
              <a:rPr lang="en-US"/>
              <a:t>14</a:t>
            </a:r>
            <a:r>
              <a:rPr lang="zh-CN"/>
              <a:t>天</a:t>
            </a:r>
            <a:r>
              <a:rPr lang="en-US"/>
              <a:t>UPPD</a:t>
            </a:r>
            <a:r>
              <a:rPr lang="zh-CN"/>
              <a:t>趋势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新人占比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m/d;@</c:formatCode>
                <c:ptCount val="14"/>
                <c:pt idx="0">
                  <c:v>44744</c:v>
                </c:pt>
                <c:pt idx="1">
                  <c:v>44743</c:v>
                </c:pt>
                <c:pt idx="2">
                  <c:v>44742</c:v>
                </c:pt>
                <c:pt idx="3">
                  <c:v>44741</c:v>
                </c:pt>
                <c:pt idx="4">
                  <c:v>44740</c:v>
                </c:pt>
                <c:pt idx="5">
                  <c:v>44739</c:v>
                </c:pt>
                <c:pt idx="6">
                  <c:v>44738</c:v>
                </c:pt>
                <c:pt idx="7">
                  <c:v>44737</c:v>
                </c:pt>
                <c:pt idx="8">
                  <c:v>44736</c:v>
                </c:pt>
                <c:pt idx="9">
                  <c:v>44735</c:v>
                </c:pt>
                <c:pt idx="10">
                  <c:v>44734</c:v>
                </c:pt>
                <c:pt idx="11">
                  <c:v>44733</c:v>
                </c:pt>
                <c:pt idx="12">
                  <c:v>44732</c:v>
                </c:pt>
                <c:pt idx="13">
                  <c:v>44731</c:v>
                </c:pt>
              </c:numCache>
            </c:numRef>
          </c:cat>
          <c:val>
            <c:numRef>
              <c:f>Sheet1!$D$2:$D$15</c:f>
              <c:numCache>
                <c:formatCode>0%</c:formatCode>
                <c:ptCount val="14"/>
                <c:pt idx="0">
                  <c:v>0.01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0.02</c:v>
                </c:pt>
                <c:pt idx="5">
                  <c:v>0.05</c:v>
                </c:pt>
                <c:pt idx="6">
                  <c:v>0.03</c:v>
                </c:pt>
                <c:pt idx="7">
                  <c:v>0.03</c:v>
                </c:pt>
                <c:pt idx="8">
                  <c:v>0.04</c:v>
                </c:pt>
                <c:pt idx="9">
                  <c:v>0.05</c:v>
                </c:pt>
                <c:pt idx="10">
                  <c:v>0.02</c:v>
                </c:pt>
                <c:pt idx="11">
                  <c:v>0.06</c:v>
                </c:pt>
                <c:pt idx="12">
                  <c:v>7.0000000000000007E-2</c:v>
                </c:pt>
                <c:pt idx="1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8-4CDE-A5A7-17F312EE5A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不良率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%;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m/d;@</c:formatCode>
                <c:ptCount val="14"/>
                <c:pt idx="0">
                  <c:v>44744</c:v>
                </c:pt>
                <c:pt idx="1">
                  <c:v>44743</c:v>
                </c:pt>
                <c:pt idx="2">
                  <c:v>44742</c:v>
                </c:pt>
                <c:pt idx="3">
                  <c:v>44741</c:v>
                </c:pt>
                <c:pt idx="4">
                  <c:v>44740</c:v>
                </c:pt>
                <c:pt idx="5">
                  <c:v>44739</c:v>
                </c:pt>
                <c:pt idx="6">
                  <c:v>44738</c:v>
                </c:pt>
                <c:pt idx="7">
                  <c:v>44737</c:v>
                </c:pt>
                <c:pt idx="8">
                  <c:v>44736</c:v>
                </c:pt>
                <c:pt idx="9">
                  <c:v>44735</c:v>
                </c:pt>
                <c:pt idx="10">
                  <c:v>44734</c:v>
                </c:pt>
                <c:pt idx="11">
                  <c:v>44733</c:v>
                </c:pt>
                <c:pt idx="12">
                  <c:v>44732</c:v>
                </c:pt>
                <c:pt idx="13">
                  <c:v>44731</c:v>
                </c:pt>
              </c:numCache>
            </c:numRef>
          </c:cat>
          <c:val>
            <c:numRef>
              <c:f>Sheet1!$E$2:$E$15</c:f>
              <c:numCache>
                <c:formatCode>0%</c:formatCode>
                <c:ptCount val="14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0.01</c:v>
                </c:pt>
                <c:pt idx="4">
                  <c:v>0.03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0.03</c:v>
                </c:pt>
                <c:pt idx="9">
                  <c:v>0.02</c:v>
                </c:pt>
                <c:pt idx="10">
                  <c:v>0.01</c:v>
                </c:pt>
                <c:pt idx="11">
                  <c:v>0.03</c:v>
                </c:pt>
                <c:pt idx="12">
                  <c:v>0.03</c:v>
                </c:pt>
                <c:pt idx="1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D3F-9543-60709FC67A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DT占比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;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m/d;@</c:formatCode>
                <c:ptCount val="14"/>
                <c:pt idx="0">
                  <c:v>44744</c:v>
                </c:pt>
                <c:pt idx="1">
                  <c:v>44743</c:v>
                </c:pt>
                <c:pt idx="2">
                  <c:v>44742</c:v>
                </c:pt>
                <c:pt idx="3">
                  <c:v>44741</c:v>
                </c:pt>
                <c:pt idx="4">
                  <c:v>44740</c:v>
                </c:pt>
                <c:pt idx="5">
                  <c:v>44739</c:v>
                </c:pt>
                <c:pt idx="6">
                  <c:v>44738</c:v>
                </c:pt>
                <c:pt idx="7">
                  <c:v>44737</c:v>
                </c:pt>
                <c:pt idx="8">
                  <c:v>44736</c:v>
                </c:pt>
                <c:pt idx="9">
                  <c:v>44735</c:v>
                </c:pt>
                <c:pt idx="10">
                  <c:v>44734</c:v>
                </c:pt>
                <c:pt idx="11">
                  <c:v>44733</c:v>
                </c:pt>
                <c:pt idx="12">
                  <c:v>44732</c:v>
                </c:pt>
                <c:pt idx="13">
                  <c:v>44731</c:v>
                </c:pt>
              </c:numCache>
            </c:numRef>
          </c:cat>
          <c:val>
            <c:numRef>
              <c:f>Sheet1!$F$2:$F$15</c:f>
              <c:numCache>
                <c:formatCode>0%</c:formatCode>
                <c:ptCount val="14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0.01</c:v>
                </c:pt>
                <c:pt idx="4">
                  <c:v>0.03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0.03</c:v>
                </c:pt>
                <c:pt idx="9">
                  <c:v>0.02</c:v>
                </c:pt>
                <c:pt idx="10">
                  <c:v>0.01</c:v>
                </c:pt>
                <c:pt idx="11">
                  <c:v>0.03</c:v>
                </c:pt>
                <c:pt idx="12">
                  <c:v>0.03</c:v>
                </c:pt>
                <c:pt idx="1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71-4F3E-BE92-A54FFDF99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611595792"/>
        <c:axId val="161160286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m/d;@</c:formatCode>
                <c:ptCount val="14"/>
                <c:pt idx="0">
                  <c:v>44744</c:v>
                </c:pt>
                <c:pt idx="1">
                  <c:v>44743</c:v>
                </c:pt>
                <c:pt idx="2">
                  <c:v>44742</c:v>
                </c:pt>
                <c:pt idx="3">
                  <c:v>44741</c:v>
                </c:pt>
                <c:pt idx="4">
                  <c:v>44740</c:v>
                </c:pt>
                <c:pt idx="5">
                  <c:v>44739</c:v>
                </c:pt>
                <c:pt idx="6">
                  <c:v>44738</c:v>
                </c:pt>
                <c:pt idx="7">
                  <c:v>44737</c:v>
                </c:pt>
                <c:pt idx="8">
                  <c:v>44736</c:v>
                </c:pt>
                <c:pt idx="9">
                  <c:v>44735</c:v>
                </c:pt>
                <c:pt idx="10">
                  <c:v>44734</c:v>
                </c:pt>
                <c:pt idx="11">
                  <c:v>44733</c:v>
                </c:pt>
                <c:pt idx="12">
                  <c:v>44732</c:v>
                </c:pt>
                <c:pt idx="13">
                  <c:v>44731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  <c:pt idx="3">
                  <c:v>12.87</c:v>
                </c:pt>
                <c:pt idx="4">
                  <c:v>12.87</c:v>
                </c:pt>
                <c:pt idx="5">
                  <c:v>12.87</c:v>
                </c:pt>
                <c:pt idx="6">
                  <c:v>12.87</c:v>
                </c:pt>
                <c:pt idx="7">
                  <c:v>12.87</c:v>
                </c:pt>
                <c:pt idx="8">
                  <c:v>12.87</c:v>
                </c:pt>
                <c:pt idx="9">
                  <c:v>12.87</c:v>
                </c:pt>
                <c:pt idx="10">
                  <c:v>12.87</c:v>
                </c:pt>
                <c:pt idx="11">
                  <c:v>12.87</c:v>
                </c:pt>
                <c:pt idx="12">
                  <c:v>12.87</c:v>
                </c:pt>
                <c:pt idx="13">
                  <c:v>12.87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08-4CDE-A5A7-17F312EE5A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m/d;@</c:formatCode>
                <c:ptCount val="14"/>
                <c:pt idx="0">
                  <c:v>44744</c:v>
                </c:pt>
                <c:pt idx="1">
                  <c:v>44743</c:v>
                </c:pt>
                <c:pt idx="2">
                  <c:v>44742</c:v>
                </c:pt>
                <c:pt idx="3">
                  <c:v>44741</c:v>
                </c:pt>
                <c:pt idx="4">
                  <c:v>44740</c:v>
                </c:pt>
                <c:pt idx="5">
                  <c:v>44739</c:v>
                </c:pt>
                <c:pt idx="6">
                  <c:v>44738</c:v>
                </c:pt>
                <c:pt idx="7">
                  <c:v>44737</c:v>
                </c:pt>
                <c:pt idx="8">
                  <c:v>44736</c:v>
                </c:pt>
                <c:pt idx="9">
                  <c:v>44735</c:v>
                </c:pt>
                <c:pt idx="10">
                  <c:v>44734</c:v>
                </c:pt>
                <c:pt idx="11">
                  <c:v>44733</c:v>
                </c:pt>
                <c:pt idx="12">
                  <c:v>44732</c:v>
                </c:pt>
                <c:pt idx="13">
                  <c:v>44731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12.85</c:v>
                </c:pt>
                <c:pt idx="1">
                  <c:v>12.79</c:v>
                </c:pt>
                <c:pt idx="2">
                  <c:v>12.41</c:v>
                </c:pt>
                <c:pt idx="3">
                  <c:v>13.07</c:v>
                </c:pt>
                <c:pt idx="4">
                  <c:v>12.92</c:v>
                </c:pt>
                <c:pt idx="5">
                  <c:v>12.3</c:v>
                </c:pt>
                <c:pt idx="6">
                  <c:v>13</c:v>
                </c:pt>
                <c:pt idx="7">
                  <c:v>13.34</c:v>
                </c:pt>
                <c:pt idx="8">
                  <c:v>13.7</c:v>
                </c:pt>
                <c:pt idx="9">
                  <c:v>11.13</c:v>
                </c:pt>
                <c:pt idx="10">
                  <c:v>13.08</c:v>
                </c:pt>
                <c:pt idx="11">
                  <c:v>11.02</c:v>
                </c:pt>
                <c:pt idx="12">
                  <c:v>11.72</c:v>
                </c:pt>
                <c:pt idx="13">
                  <c:v>11.4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08-4CDE-A5A7-17F312EE5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013119"/>
        <c:axId val="422025183"/>
      </c:lineChart>
      <c:dateAx>
        <c:axId val="161159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11602864"/>
        <c:crosses val="autoZero"/>
        <c:auto val="1"/>
        <c:lblOffset val="100"/>
        <c:baseTimeUnit val="days"/>
      </c:dateAx>
      <c:valAx>
        <c:axId val="16116028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11595792"/>
        <c:crosses val="autoZero"/>
        <c:crossBetween val="between"/>
      </c:valAx>
      <c:valAx>
        <c:axId val="4220251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2013119"/>
        <c:crosses val="max"/>
        <c:crossBetween val="between"/>
      </c:valAx>
      <c:dateAx>
        <c:axId val="422013119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422025183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实时</a:t>
            </a:r>
            <a:r>
              <a:rPr lang="en-US"/>
              <a:t>UPPH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达标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;0.0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Cell 1</c:v>
                </c:pt>
                <c:pt idx="1">
                  <c:v>Cell 2</c:v>
                </c:pt>
                <c:pt idx="2">
                  <c:v>Cell 3</c:v>
                </c:pt>
                <c:pt idx="3">
                  <c:v>Cell 4</c:v>
                </c:pt>
                <c:pt idx="4">
                  <c:v>Cell 5</c:v>
                </c:pt>
                <c:pt idx="5">
                  <c:v>Cell 6</c:v>
                </c:pt>
                <c:pt idx="6">
                  <c:v>Cell 7</c:v>
                </c:pt>
                <c:pt idx="7">
                  <c:v>Cell 8</c:v>
                </c:pt>
                <c:pt idx="8">
                  <c:v>Cell 9</c:v>
                </c:pt>
              </c:strCache>
            </c:strRef>
          </c:cat>
          <c:val>
            <c:numRef>
              <c:f>Sheet1!$D$2:$D$10</c:f>
              <c:numCache>
                <c:formatCode>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12.904418163278065</c:v>
                </c:pt>
                <c:pt idx="3">
                  <c:v>13.461173598837526</c:v>
                </c:pt>
                <c:pt idx="4">
                  <c:v>13.962914141578869</c:v>
                </c:pt>
                <c:pt idx="5">
                  <c:v>0</c:v>
                </c:pt>
                <c:pt idx="6">
                  <c:v>12.890319056430188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A-40CD-BFED-2E8867CF3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38188767"/>
        <c:axId val="438209567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不达标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;0.0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Cell 1</c:v>
                </c:pt>
                <c:pt idx="1">
                  <c:v>Cell 2</c:v>
                </c:pt>
                <c:pt idx="2">
                  <c:v>Cell 3</c:v>
                </c:pt>
                <c:pt idx="3">
                  <c:v>Cell 4</c:v>
                </c:pt>
                <c:pt idx="4">
                  <c:v>Cell 5</c:v>
                </c:pt>
                <c:pt idx="5">
                  <c:v>Cell 6</c:v>
                </c:pt>
                <c:pt idx="6">
                  <c:v>Cell 7</c:v>
                </c:pt>
                <c:pt idx="7">
                  <c:v>Cell 8</c:v>
                </c:pt>
                <c:pt idx="8">
                  <c:v>Cell 9</c:v>
                </c:pt>
              </c:strCache>
            </c:strRef>
          </c:cat>
          <c:val>
            <c:numRef>
              <c:f>Sheet1!$E$2:$E$10</c:f>
              <c:numCache>
                <c:formatCode>0.00</c:formatCode>
                <c:ptCount val="9"/>
                <c:pt idx="0">
                  <c:v>11.242766563454706</c:v>
                </c:pt>
                <c:pt idx="1">
                  <c:v>11.74764806249962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12.569880392952687</c:v>
                </c:pt>
                <c:pt idx="6">
                  <c:v>0</c:v>
                </c:pt>
                <c:pt idx="7">
                  <c:v>12.403103356041763</c:v>
                </c:pt>
                <c:pt idx="8">
                  <c:v>12.663805771128663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6A-40CD-BFED-2E8867CF3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619369712"/>
        <c:axId val="619371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目标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6A-40CD-BFED-2E8867CF3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Cell 1</c:v>
                </c:pt>
                <c:pt idx="1">
                  <c:v>Cell 2</c:v>
                </c:pt>
                <c:pt idx="2">
                  <c:v>Cell 3</c:v>
                </c:pt>
                <c:pt idx="3">
                  <c:v>Cell 4</c:v>
                </c:pt>
                <c:pt idx="4">
                  <c:v>Cell 5</c:v>
                </c:pt>
                <c:pt idx="5">
                  <c:v>Cell 6</c:v>
                </c:pt>
                <c:pt idx="6">
                  <c:v>Cell 7</c:v>
                </c:pt>
                <c:pt idx="7">
                  <c:v>Cell 8</c:v>
                </c:pt>
                <c:pt idx="8">
                  <c:v>Cell 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12.87</c:v>
                </c:pt>
                <c:pt idx="1">
                  <c:v>12.87</c:v>
                </c:pt>
                <c:pt idx="2">
                  <c:v>12.87</c:v>
                </c:pt>
                <c:pt idx="3">
                  <c:v>12.87</c:v>
                </c:pt>
                <c:pt idx="4">
                  <c:v>12.87</c:v>
                </c:pt>
                <c:pt idx="5">
                  <c:v>12.87</c:v>
                </c:pt>
                <c:pt idx="6">
                  <c:v>12.87</c:v>
                </c:pt>
                <c:pt idx="7">
                  <c:v>12.87</c:v>
                </c:pt>
                <c:pt idx="8">
                  <c:v>12.87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6A-40CD-BFED-2E8867CF3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188767"/>
        <c:axId val="438209567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实际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6A-40CD-BFED-2E8867CF38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Cell 1</c:v>
                </c:pt>
                <c:pt idx="1">
                  <c:v>Cell 2</c:v>
                </c:pt>
                <c:pt idx="2">
                  <c:v>Cell 3</c:v>
                </c:pt>
                <c:pt idx="3">
                  <c:v>Cell 4</c:v>
                </c:pt>
                <c:pt idx="4">
                  <c:v>Cell 5</c:v>
                </c:pt>
                <c:pt idx="5">
                  <c:v>Cell 6</c:v>
                </c:pt>
                <c:pt idx="6">
                  <c:v>Cell 7</c:v>
                </c:pt>
                <c:pt idx="7">
                  <c:v>Cell 8</c:v>
                </c:pt>
                <c:pt idx="8">
                  <c:v>Cell 9</c:v>
                </c:pt>
              </c:strCache>
            </c:strRef>
          </c:cat>
          <c:val>
            <c:numRef>
              <c:f>Sheet1!$B$2:$B$10</c:f>
            </c:numRef>
          </c:val>
          <c:smooth val="0"/>
          <c:extLst>
            <c:ext xmlns:c16="http://schemas.microsoft.com/office/drawing/2014/chart" uri="{C3380CC4-5D6E-409C-BE32-E72D297353CC}">
              <c16:uniqueId val="{00000005-776A-40CD-BFED-2E8867CF3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188767"/>
        <c:axId val="438209567"/>
      </c:lineChart>
      <c:catAx>
        <c:axId val="43818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38209567"/>
        <c:crosses val="autoZero"/>
        <c:auto val="1"/>
        <c:lblAlgn val="ctr"/>
        <c:lblOffset val="100"/>
        <c:noMultiLvlLbl val="0"/>
      </c:catAx>
      <c:valAx>
        <c:axId val="438209567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38188767"/>
        <c:crosses val="autoZero"/>
        <c:crossBetween val="between"/>
      </c:valAx>
      <c:valAx>
        <c:axId val="619371376"/>
        <c:scaling>
          <c:orientation val="minMax"/>
          <c:max val="16"/>
        </c:scaling>
        <c:delete val="0"/>
        <c:axPos val="r"/>
        <c:numFmt formatCode="0.00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19369712"/>
        <c:crosses val="max"/>
        <c:crossBetween val="between"/>
      </c:valAx>
      <c:catAx>
        <c:axId val="619369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9371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TRI!$C$10</c:f>
              <c:strCache>
                <c:ptCount val="1"/>
                <c:pt idx="0">
                  <c:v>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TRI!$A$11:$B$29</c:f>
              <c:multiLvlStrCache>
                <c:ptCount val="19"/>
                <c:lvl>
                  <c:pt idx="0">
                    <c:v>ASSY</c:v>
                  </c:pt>
                  <c:pt idx="1">
                    <c:v>CNC</c:v>
                  </c:pt>
                  <c:pt idx="2">
                    <c:v>Function</c:v>
                  </c:pt>
                  <c:pt idx="3">
                    <c:v>PP</c:v>
                  </c:pt>
                  <c:pt idx="4">
                    <c:v>QA</c:v>
                  </c:pt>
                  <c:pt idx="5">
                    <c:v>周边</c:v>
                  </c:pt>
                  <c:pt idx="6">
                    <c:v>ASSY</c:v>
                  </c:pt>
                  <c:pt idx="7">
                    <c:v>CNC</c:v>
                  </c:pt>
                  <c:pt idx="8">
                    <c:v>CQA</c:v>
                  </c:pt>
                  <c:pt idx="9">
                    <c:v>PVD</c:v>
                  </c:pt>
                  <c:pt idx="10">
                    <c:v>ANO</c:v>
                  </c:pt>
                  <c:pt idx="11">
                    <c:v>ASSY</c:v>
                  </c:pt>
                  <c:pt idx="12">
                    <c:v>CQA</c:v>
                  </c:pt>
                  <c:pt idx="13">
                    <c:v>EQ</c:v>
                  </c:pt>
                  <c:pt idx="14">
                    <c:v>HSG</c:v>
                  </c:pt>
                  <c:pt idx="15">
                    <c:v>PP</c:v>
                  </c:pt>
                  <c:pt idx="16">
                    <c:v>生技</c:v>
                  </c:pt>
                  <c:pt idx="17">
                    <c:v>周边</c:v>
                  </c:pt>
                  <c:pt idx="18">
                    <c:v>FOF</c:v>
                  </c:pt>
                </c:lvl>
                <c:lvl>
                  <c:pt idx="0">
                    <c:v>OP1</c:v>
                  </c:pt>
                  <c:pt idx="6">
                    <c:v>OP2</c:v>
                  </c:pt>
                  <c:pt idx="10">
                    <c:v>OP3</c:v>
                  </c:pt>
                  <c:pt idx="18">
                    <c:v>support</c:v>
                  </c:pt>
                </c:lvl>
              </c:multiLvlStrCache>
            </c:multiLvlStrRef>
          </c:cat>
          <c:val>
            <c:numRef>
              <c:f>TRI!$C$11:$C$29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4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6-47C0-9327-BFE10211BB47}"/>
            </c:ext>
          </c:extLst>
        </c:ser>
        <c:ser>
          <c:idx val="1"/>
          <c:order val="1"/>
          <c:tx>
            <c:strRef>
              <c:f>TRI!$D$10</c:f>
              <c:strCache>
                <c:ptCount val="1"/>
                <c:pt idx="0">
                  <c:v>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TRI!$A$11:$B$29</c:f>
              <c:multiLvlStrCache>
                <c:ptCount val="19"/>
                <c:lvl>
                  <c:pt idx="0">
                    <c:v>ASSY</c:v>
                  </c:pt>
                  <c:pt idx="1">
                    <c:v>CNC</c:v>
                  </c:pt>
                  <c:pt idx="2">
                    <c:v>Function</c:v>
                  </c:pt>
                  <c:pt idx="3">
                    <c:v>PP</c:v>
                  </c:pt>
                  <c:pt idx="4">
                    <c:v>QA</c:v>
                  </c:pt>
                  <c:pt idx="5">
                    <c:v>周边</c:v>
                  </c:pt>
                  <c:pt idx="6">
                    <c:v>ASSY</c:v>
                  </c:pt>
                  <c:pt idx="7">
                    <c:v>CNC</c:v>
                  </c:pt>
                  <c:pt idx="8">
                    <c:v>CQA</c:v>
                  </c:pt>
                  <c:pt idx="9">
                    <c:v>PVD</c:v>
                  </c:pt>
                  <c:pt idx="10">
                    <c:v>ANO</c:v>
                  </c:pt>
                  <c:pt idx="11">
                    <c:v>ASSY</c:v>
                  </c:pt>
                  <c:pt idx="12">
                    <c:v>CQA</c:v>
                  </c:pt>
                  <c:pt idx="13">
                    <c:v>EQ</c:v>
                  </c:pt>
                  <c:pt idx="14">
                    <c:v>HSG</c:v>
                  </c:pt>
                  <c:pt idx="15">
                    <c:v>PP</c:v>
                  </c:pt>
                  <c:pt idx="16">
                    <c:v>生技</c:v>
                  </c:pt>
                  <c:pt idx="17">
                    <c:v>周边</c:v>
                  </c:pt>
                  <c:pt idx="18">
                    <c:v>FOF</c:v>
                  </c:pt>
                </c:lvl>
                <c:lvl>
                  <c:pt idx="0">
                    <c:v>OP1</c:v>
                  </c:pt>
                  <c:pt idx="6">
                    <c:v>OP2</c:v>
                  </c:pt>
                  <c:pt idx="10">
                    <c:v>OP3</c:v>
                  </c:pt>
                  <c:pt idx="18">
                    <c:v>support</c:v>
                  </c:pt>
                </c:lvl>
              </c:multiLvlStrCache>
            </c:multiLvlStrRef>
          </c:cat>
          <c:val>
            <c:numRef>
              <c:f>TRI!$D$11:$D$29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6-47C0-9327-BFE10211BB47}"/>
            </c:ext>
          </c:extLst>
        </c:ser>
        <c:ser>
          <c:idx val="2"/>
          <c:order val="2"/>
          <c:tx>
            <c:strRef>
              <c:f>TRI!$E$10</c:f>
              <c:strCache>
                <c:ptCount val="1"/>
                <c:pt idx="0">
                  <c:v>Tier3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TRI!$A$11:$B$29</c:f>
              <c:multiLvlStrCache>
                <c:ptCount val="19"/>
                <c:lvl>
                  <c:pt idx="0">
                    <c:v>ASSY</c:v>
                  </c:pt>
                  <c:pt idx="1">
                    <c:v>CNC</c:v>
                  </c:pt>
                  <c:pt idx="2">
                    <c:v>Function</c:v>
                  </c:pt>
                  <c:pt idx="3">
                    <c:v>PP</c:v>
                  </c:pt>
                  <c:pt idx="4">
                    <c:v>QA</c:v>
                  </c:pt>
                  <c:pt idx="5">
                    <c:v>周边</c:v>
                  </c:pt>
                  <c:pt idx="6">
                    <c:v>ASSY</c:v>
                  </c:pt>
                  <c:pt idx="7">
                    <c:v>CNC</c:v>
                  </c:pt>
                  <c:pt idx="8">
                    <c:v>CQA</c:v>
                  </c:pt>
                  <c:pt idx="9">
                    <c:v>PVD</c:v>
                  </c:pt>
                  <c:pt idx="10">
                    <c:v>ANO</c:v>
                  </c:pt>
                  <c:pt idx="11">
                    <c:v>ASSY</c:v>
                  </c:pt>
                  <c:pt idx="12">
                    <c:v>CQA</c:v>
                  </c:pt>
                  <c:pt idx="13">
                    <c:v>EQ</c:v>
                  </c:pt>
                  <c:pt idx="14">
                    <c:v>HSG</c:v>
                  </c:pt>
                  <c:pt idx="15">
                    <c:v>PP</c:v>
                  </c:pt>
                  <c:pt idx="16">
                    <c:v>生技</c:v>
                  </c:pt>
                  <c:pt idx="17">
                    <c:v>周边</c:v>
                  </c:pt>
                  <c:pt idx="18">
                    <c:v>FOF</c:v>
                  </c:pt>
                </c:lvl>
                <c:lvl>
                  <c:pt idx="0">
                    <c:v>OP1</c:v>
                  </c:pt>
                  <c:pt idx="6">
                    <c:v>OP2</c:v>
                  </c:pt>
                  <c:pt idx="10">
                    <c:v>OP3</c:v>
                  </c:pt>
                  <c:pt idx="18">
                    <c:v>support</c:v>
                  </c:pt>
                </c:lvl>
              </c:multiLvlStrCache>
            </c:multiLvlStrRef>
          </c:cat>
          <c:val>
            <c:numRef>
              <c:f>TRI!$E$11:$E$29</c:f>
              <c:numCache>
                <c:formatCode>General</c:formatCode>
                <c:ptCount val="19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06-47C0-9327-BFE10211BB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34931344"/>
        <c:axId val="834929264"/>
      </c:barChart>
      <c:catAx>
        <c:axId val="83493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34929264"/>
        <c:crosses val="autoZero"/>
        <c:auto val="1"/>
        <c:lblAlgn val="ctr"/>
        <c:lblOffset val="100"/>
        <c:noMultiLvlLbl val="0"/>
      </c:catAx>
      <c:valAx>
        <c:axId val="83492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3493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主界面!$J$48</c:f>
              <c:strCache>
                <c:ptCount val="1"/>
                <c:pt idx="0">
                  <c:v>Plan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主界面!$I$49:$I$69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主界面!$J$49:$J$69</c:f>
              <c:numCache>
                <c:formatCode>General</c:formatCode>
                <c:ptCount val="21"/>
                <c:pt idx="0">
                  <c:v>650000</c:v>
                </c:pt>
                <c:pt idx="1">
                  <c:v>650000</c:v>
                </c:pt>
                <c:pt idx="2">
                  <c:v>650000</c:v>
                </c:pt>
                <c:pt idx="3">
                  <c:v>650000</c:v>
                </c:pt>
                <c:pt idx="4">
                  <c:v>650000</c:v>
                </c:pt>
                <c:pt idx="5">
                  <c:v>650000</c:v>
                </c:pt>
                <c:pt idx="6">
                  <c:v>650000</c:v>
                </c:pt>
                <c:pt idx="7">
                  <c:v>650000</c:v>
                </c:pt>
                <c:pt idx="8">
                  <c:v>650000</c:v>
                </c:pt>
                <c:pt idx="9">
                  <c:v>650000</c:v>
                </c:pt>
                <c:pt idx="10">
                  <c:v>650000</c:v>
                </c:pt>
                <c:pt idx="11">
                  <c:v>650000</c:v>
                </c:pt>
                <c:pt idx="12">
                  <c:v>650000</c:v>
                </c:pt>
                <c:pt idx="13">
                  <c:v>650000</c:v>
                </c:pt>
                <c:pt idx="14">
                  <c:v>650000</c:v>
                </c:pt>
                <c:pt idx="15">
                  <c:v>650000</c:v>
                </c:pt>
                <c:pt idx="16">
                  <c:v>650000</c:v>
                </c:pt>
                <c:pt idx="17">
                  <c:v>650000</c:v>
                </c:pt>
                <c:pt idx="18">
                  <c:v>650000</c:v>
                </c:pt>
                <c:pt idx="19">
                  <c:v>650000</c:v>
                </c:pt>
                <c:pt idx="20">
                  <c:v>650000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B2-4A36-8941-D42223DB2ECE}"/>
            </c:ext>
          </c:extLst>
        </c:ser>
        <c:ser>
          <c:idx val="1"/>
          <c:order val="1"/>
          <c:tx>
            <c:strRef>
              <c:f>主界面!$K$48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主界面!$I$49:$I$69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主界面!$K$49:$K$69</c:f>
              <c:numCache>
                <c:formatCode>General</c:formatCode>
                <c:ptCount val="21"/>
                <c:pt idx="0">
                  <c:v>643162</c:v>
                </c:pt>
                <c:pt idx="1">
                  <c:v>666321</c:v>
                </c:pt>
                <c:pt idx="2">
                  <c:v>659830</c:v>
                </c:pt>
                <c:pt idx="3">
                  <c:v>677638</c:v>
                </c:pt>
                <c:pt idx="4">
                  <c:v>679760</c:v>
                </c:pt>
                <c:pt idx="5">
                  <c:v>662237</c:v>
                </c:pt>
                <c:pt idx="6">
                  <c:v>642316</c:v>
                </c:pt>
                <c:pt idx="7">
                  <c:v>675061</c:v>
                </c:pt>
                <c:pt idx="8">
                  <c:v>657056</c:v>
                </c:pt>
                <c:pt idx="9">
                  <c:v>670071</c:v>
                </c:pt>
                <c:pt idx="10">
                  <c:v>650347</c:v>
                </c:pt>
                <c:pt idx="11">
                  <c:v>643488</c:v>
                </c:pt>
                <c:pt idx="12">
                  <c:v>642209</c:v>
                </c:pt>
                <c:pt idx="13">
                  <c:v>657668</c:v>
                </c:pt>
                <c:pt idx="14">
                  <c:v>670496</c:v>
                </c:pt>
                <c:pt idx="15">
                  <c:v>656947</c:v>
                </c:pt>
                <c:pt idx="16">
                  <c:v>673565</c:v>
                </c:pt>
                <c:pt idx="17">
                  <c:v>674193</c:v>
                </c:pt>
                <c:pt idx="18">
                  <c:v>678790</c:v>
                </c:pt>
                <c:pt idx="19">
                  <c:v>659363</c:v>
                </c:pt>
                <c:pt idx="20">
                  <c:v>656452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B2-4A36-8941-D42223DB2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274719"/>
        <c:axId val="1834267647"/>
      </c:scatterChart>
      <c:valAx>
        <c:axId val="1834274719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4267647"/>
        <c:crosses val="autoZero"/>
        <c:crossBetween val="midCat"/>
      </c:valAx>
      <c:valAx>
        <c:axId val="183426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4274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TRI!$B$6</c:f>
              <c:strCache>
                <c:ptCount val="1"/>
                <c:pt idx="0">
                  <c:v>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TRI!$A$7:$A$8</c:f>
              <c:strCache>
                <c:ptCount val="2"/>
                <c:pt idx="0">
                  <c:v>Phase1</c:v>
                </c:pt>
                <c:pt idx="1">
                  <c:v>Phase2</c:v>
                </c:pt>
              </c:strCache>
            </c:strRef>
          </c:cat>
          <c:val>
            <c:numRef>
              <c:f>TRI!$B$7:$B$8</c:f>
              <c:numCache>
                <c:formatCode>General</c:formatCode>
                <c:ptCount val="2"/>
                <c:pt idx="0">
                  <c:v>9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B-4E8B-A963-2CD92B68EB0D}"/>
            </c:ext>
          </c:extLst>
        </c:ser>
        <c:ser>
          <c:idx val="1"/>
          <c:order val="1"/>
          <c:tx>
            <c:strRef>
              <c:f>TRI!$C$6</c:f>
              <c:strCache>
                <c:ptCount val="1"/>
                <c:pt idx="0">
                  <c:v>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TRI!$A$7:$A$8</c:f>
              <c:strCache>
                <c:ptCount val="2"/>
                <c:pt idx="0">
                  <c:v>Phase1</c:v>
                </c:pt>
                <c:pt idx="1">
                  <c:v>Phase2</c:v>
                </c:pt>
              </c:strCache>
            </c:strRef>
          </c:cat>
          <c:val>
            <c:numRef>
              <c:f>TRI!$C$7:$C$8</c:f>
              <c:numCache>
                <c:formatCode>General</c:formatCode>
                <c:ptCount val="2"/>
                <c:pt idx="0">
                  <c:v>24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7B-4E8B-A963-2CD92B68EB0D}"/>
            </c:ext>
          </c:extLst>
        </c:ser>
        <c:ser>
          <c:idx val="2"/>
          <c:order val="2"/>
          <c:tx>
            <c:strRef>
              <c:f>TRI!$D$6</c:f>
              <c:strCache>
                <c:ptCount val="1"/>
                <c:pt idx="0">
                  <c:v>Tier3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TRI!$A$7:$A$8</c:f>
              <c:strCache>
                <c:ptCount val="2"/>
                <c:pt idx="0">
                  <c:v>Phase1</c:v>
                </c:pt>
                <c:pt idx="1">
                  <c:v>Phase2</c:v>
                </c:pt>
              </c:strCache>
            </c:strRef>
          </c:cat>
          <c:val>
            <c:numRef>
              <c:f>TRI!$D$7:$D$8</c:f>
              <c:numCache>
                <c:formatCode>General</c:formatCode>
                <c:ptCount val="2"/>
                <c:pt idx="0">
                  <c:v>27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81-42CE-B3AE-377CD15A7E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91742640"/>
        <c:axId val="191738064"/>
      </c:barChart>
      <c:catAx>
        <c:axId val="19174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1738064"/>
        <c:crosses val="autoZero"/>
        <c:auto val="1"/>
        <c:lblAlgn val="ctr"/>
        <c:lblOffset val="100"/>
        <c:noMultiLvlLbl val="0"/>
      </c:catAx>
      <c:valAx>
        <c:axId val="19173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174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TRI!$B$1</c:f>
              <c:strCache>
                <c:ptCount val="1"/>
                <c:pt idx="0">
                  <c:v>Tier1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TRI!$B$2:$B$4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1-4DFB-8A19-6D396493CE8A}"/>
            </c:ext>
          </c:extLst>
        </c:ser>
        <c:ser>
          <c:idx val="1"/>
          <c:order val="1"/>
          <c:tx>
            <c:strRef>
              <c:f>TRI!$C$1</c:f>
              <c:strCache>
                <c:ptCount val="1"/>
                <c:pt idx="0">
                  <c:v>Tier2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TRI!$C$2:$C$4</c:f>
              <c:numCache>
                <c:formatCode>General</c:formatCode>
                <c:ptCount val="3"/>
                <c:pt idx="0">
                  <c:v>8</c:v>
                </c:pt>
                <c:pt idx="1">
                  <c:v>13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11-4DFB-8A19-6D396493CE8A}"/>
            </c:ext>
          </c:extLst>
        </c:ser>
        <c:ser>
          <c:idx val="2"/>
          <c:order val="2"/>
          <c:tx>
            <c:strRef>
              <c:f>TRI!$D$1</c:f>
              <c:strCache>
                <c:ptCount val="1"/>
                <c:pt idx="0">
                  <c:v>Tier3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TRI!$D$2:$D$4</c:f>
              <c:numCache>
                <c:formatCode>General</c:formatCode>
                <c:ptCount val="3"/>
                <c:pt idx="0">
                  <c:v>12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11-4DFB-8A19-6D396493CE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64535040"/>
        <c:axId val="664532128"/>
      </c:barChart>
      <c:catAx>
        <c:axId val="66453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64532128"/>
        <c:crosses val="autoZero"/>
        <c:auto val="1"/>
        <c:lblAlgn val="ctr"/>
        <c:lblOffset val="100"/>
        <c:noMultiLvlLbl val="0"/>
      </c:catAx>
      <c:valAx>
        <c:axId val="66453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6453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TRI!$A$46</c:f>
              <c:strCache>
                <c:ptCount val="1"/>
                <c:pt idx="0">
                  <c:v>Tier1-2022年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TRI!$B$44:$M$44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TRI!$B$46:$M$46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DE-4EEE-AAF7-2491266D173B}"/>
            </c:ext>
          </c:extLst>
        </c:ser>
        <c:ser>
          <c:idx val="2"/>
          <c:order val="2"/>
          <c:tx>
            <c:strRef>
              <c:f>TRI!$A$47</c:f>
              <c:strCache>
                <c:ptCount val="1"/>
                <c:pt idx="0">
                  <c:v>Tier2-2022年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TRI!$B$44:$M$44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TRI!$B$47:$M$47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DE-4EEE-AAF7-2491266D173B}"/>
            </c:ext>
          </c:extLst>
        </c:ser>
        <c:ser>
          <c:idx val="3"/>
          <c:order val="3"/>
          <c:tx>
            <c:strRef>
              <c:f>TRI!$A$48</c:f>
              <c:strCache>
                <c:ptCount val="1"/>
                <c:pt idx="0">
                  <c:v>Tier3-2022年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TRI!$B$44:$M$44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TRI!$B$48:$M$48</c:f>
              <c:numCache>
                <c:formatCode>General</c:formatCode>
                <c:ptCount val="12"/>
                <c:pt idx="0">
                  <c:v>4</c:v>
                </c:pt>
                <c:pt idx="1">
                  <c:v>3</c:v>
                </c:pt>
                <c:pt idx="2">
                  <c:v>8</c:v>
                </c:pt>
                <c:pt idx="3">
                  <c:v>8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DE-4EEE-AAF7-2491266D17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177696880"/>
        <c:axId val="1177693552"/>
      </c:barChart>
      <c:lineChart>
        <c:grouping val="standard"/>
        <c:varyColors val="0"/>
        <c:ser>
          <c:idx val="0"/>
          <c:order val="0"/>
          <c:tx>
            <c:strRef>
              <c:f>TRI!$A$45</c:f>
              <c:strCache>
                <c:ptCount val="1"/>
                <c:pt idx="0">
                  <c:v>Tier-2021年</c:v>
                </c:pt>
              </c:strCache>
            </c:strRef>
          </c:tx>
          <c:spPr>
            <a:ln w="12700" cap="rnd">
              <a:solidFill>
                <a:srgbClr val="4472C4"/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TRI!$B$44:$M$44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TRI!$B$45:$M$45</c:f>
              <c:numCache>
                <c:formatCode>General</c:formatCode>
                <c:ptCount val="12"/>
                <c:pt idx="0">
                  <c:v>14</c:v>
                </c:pt>
                <c:pt idx="1">
                  <c:v>13</c:v>
                </c:pt>
                <c:pt idx="2">
                  <c:v>8</c:v>
                </c:pt>
                <c:pt idx="3">
                  <c:v>8</c:v>
                </c:pt>
                <c:pt idx="4">
                  <c:v>16</c:v>
                </c:pt>
                <c:pt idx="5">
                  <c:v>8</c:v>
                </c:pt>
                <c:pt idx="6">
                  <c:v>16</c:v>
                </c:pt>
                <c:pt idx="7">
                  <c:v>8</c:v>
                </c:pt>
                <c:pt idx="8">
                  <c:v>11</c:v>
                </c:pt>
                <c:pt idx="9">
                  <c:v>10</c:v>
                </c:pt>
                <c:pt idx="10">
                  <c:v>8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DE-4EEE-AAF7-2491266D17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7696880"/>
        <c:axId val="1177693552"/>
      </c:lineChart>
      <c:catAx>
        <c:axId val="117769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7693552"/>
        <c:crosses val="autoZero"/>
        <c:auto val="1"/>
        <c:lblAlgn val="ctr"/>
        <c:lblOffset val="100"/>
        <c:noMultiLvlLbl val="0"/>
      </c:catAx>
      <c:valAx>
        <c:axId val="11776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769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/>
              <a:t>CTU-TRI-</a:t>
            </a:r>
            <a:r>
              <a:rPr lang="zh-CN" altLang="en-US"/>
              <a:t>事故原因分类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B-4783-803D-A9DD89572A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B-4783-803D-A9DD89572A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5B-4783-803D-A9DD89572A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5B-4783-803D-A9DD89572A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5B-4783-803D-A9DD89572A3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5B-4783-803D-A9DD89572A3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75B-4783-803D-A9DD89572A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TRI!$N$5:$N$11</c:f>
              <c:strCache>
                <c:ptCount val="7"/>
                <c:pt idx="0">
                  <c:v>化学品安全</c:v>
                </c:pt>
                <c:pt idx="1">
                  <c:v>行走安全</c:v>
                </c:pt>
                <c:pt idx="2">
                  <c:v>搬运安全</c:v>
                </c:pt>
                <c:pt idx="3">
                  <c:v>锋利器械/边缘</c:v>
                </c:pt>
                <c:pt idx="4">
                  <c:v>动物咬伤</c:v>
                </c:pt>
                <c:pt idx="5">
                  <c:v>动火作业</c:v>
                </c:pt>
                <c:pt idx="6">
                  <c:v>其他</c:v>
                </c:pt>
              </c:strCache>
            </c:strRef>
          </c:cat>
          <c:val>
            <c:numRef>
              <c:f>TRI!$O$5:$O$11</c:f>
              <c:numCache>
                <c:formatCode>General</c:formatCode>
                <c:ptCount val="7"/>
                <c:pt idx="0">
                  <c:v>13</c:v>
                </c:pt>
                <c:pt idx="1">
                  <c:v>16</c:v>
                </c:pt>
                <c:pt idx="2">
                  <c:v>11</c:v>
                </c:pt>
                <c:pt idx="3">
                  <c:v>10</c:v>
                </c:pt>
                <c:pt idx="4">
                  <c:v>13</c:v>
                </c:pt>
                <c:pt idx="5">
                  <c:v>11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75B-4783-803D-A9DD89572A3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TRI!$A$52</c:f>
              <c:strCache>
                <c:ptCount val="1"/>
                <c:pt idx="0">
                  <c:v>OP2-Tier1-2022年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TRI!$B$50:$M$50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TRI!$B$52:$M$52</c:f>
              <c:numCache>
                <c:formatCode>General</c:formatCode>
                <c:ptCount val="12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EF-4391-BFE9-0D85CD43E345}"/>
            </c:ext>
          </c:extLst>
        </c:ser>
        <c:ser>
          <c:idx val="2"/>
          <c:order val="2"/>
          <c:tx>
            <c:strRef>
              <c:f>TRI!$A$53</c:f>
              <c:strCache>
                <c:ptCount val="1"/>
                <c:pt idx="0">
                  <c:v>OP2-Tier2-2022年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TRI!$B$50:$M$50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TRI!$B$53:$M$53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EF-4391-BFE9-0D85CD43E345}"/>
            </c:ext>
          </c:extLst>
        </c:ser>
        <c:ser>
          <c:idx val="3"/>
          <c:order val="3"/>
          <c:tx>
            <c:strRef>
              <c:f>TRI!$A$54</c:f>
              <c:strCache>
                <c:ptCount val="1"/>
                <c:pt idx="0">
                  <c:v>OP2-Tier3-2022年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TRI!$B$50:$M$50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TRI!$B$54:$M$54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EF-4391-BFE9-0D85CD43E3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89323184"/>
        <c:axId val="189323600"/>
      </c:barChart>
      <c:lineChart>
        <c:grouping val="standard"/>
        <c:varyColors val="0"/>
        <c:ser>
          <c:idx val="0"/>
          <c:order val="0"/>
          <c:tx>
            <c:strRef>
              <c:f>TRI!$A$51</c:f>
              <c:strCache>
                <c:ptCount val="1"/>
                <c:pt idx="0">
                  <c:v>OP2-Tier-2021年</c:v>
                </c:pt>
              </c:strCache>
            </c:strRef>
          </c:tx>
          <c:spPr>
            <a:ln w="1270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TRI!$B$50:$M$50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TRI!$B$51:$M$51</c:f>
              <c:numCache>
                <c:formatCode>General</c:formatCode>
                <c:ptCount val="12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EF-4391-BFE9-0D85CD43E3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9323184"/>
        <c:axId val="189323600"/>
      </c:lineChart>
      <c:catAx>
        <c:axId val="1893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9323600"/>
        <c:crosses val="autoZero"/>
        <c:auto val="1"/>
        <c:lblAlgn val="ctr"/>
        <c:lblOffset val="100"/>
        <c:noMultiLvlLbl val="0"/>
      </c:catAx>
      <c:valAx>
        <c:axId val="18932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932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/>
              <a:t>OP2-TRI-</a:t>
            </a:r>
            <a:r>
              <a:rPr lang="zh-CN" altLang="en-US"/>
              <a:t>事故原因分类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47-442D-9120-4D0159AA52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47-442D-9120-4D0159AA52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47-442D-9120-4D0159AA52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47-442D-9120-4D0159AA52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47-442D-9120-4D0159AA52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47-442D-9120-4D0159AA52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A47-442D-9120-4D0159AA52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Sheet1!$H$60:$H$66</c:f>
              <c:strCache>
                <c:ptCount val="7"/>
                <c:pt idx="0">
                  <c:v>化学品安全</c:v>
                </c:pt>
                <c:pt idx="1">
                  <c:v>行走安全</c:v>
                </c:pt>
                <c:pt idx="2">
                  <c:v>搬运安全</c:v>
                </c:pt>
                <c:pt idx="3">
                  <c:v>锋利器械/边缘</c:v>
                </c:pt>
                <c:pt idx="4">
                  <c:v>动物咬伤</c:v>
                </c:pt>
                <c:pt idx="5">
                  <c:v>动火作业</c:v>
                </c:pt>
                <c:pt idx="6">
                  <c:v>其他</c:v>
                </c:pt>
              </c:strCache>
            </c:strRef>
          </c:cat>
          <c:val>
            <c:numRef>
              <c:f>Sheet1!$I$60:$I$66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A47-442D-9120-4D0159AA522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768915858868676"/>
          <c:y val="8.1728789126853371E-2"/>
          <c:w val="0.69939415970745389"/>
          <c:h val="0.749587553354800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废水!$I$5</c:f>
              <c:strCache>
                <c:ptCount val="1"/>
                <c:pt idx="0">
                  <c:v>综合废水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废水!$H$6:$H$8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废水!$I$6:$I$8</c:f>
              <c:numCache>
                <c:formatCode>General</c:formatCode>
                <c:ptCount val="3"/>
                <c:pt idx="0">
                  <c:v>871</c:v>
                </c:pt>
                <c:pt idx="1">
                  <c:v>3091</c:v>
                </c:pt>
                <c:pt idx="2">
                  <c:v>2490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E-44F5-9554-D7F3A946A075}"/>
            </c:ext>
          </c:extLst>
        </c:ser>
        <c:ser>
          <c:idx val="1"/>
          <c:order val="1"/>
          <c:tx>
            <c:strRef>
              <c:f>废水!$J$5</c:f>
              <c:strCache>
                <c:ptCount val="1"/>
                <c:pt idx="0">
                  <c:v>含镍废水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废水!$H$6:$H$8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废水!$J$6:$J$8</c:f>
              <c:numCache>
                <c:formatCode>General</c:formatCode>
                <c:ptCount val="3"/>
                <c:pt idx="0">
                  <c:v>323</c:v>
                </c:pt>
                <c:pt idx="1">
                  <c:v>877</c:v>
                </c:pt>
                <c:pt idx="2">
                  <c:v>1632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E-44F5-9554-D7F3A946A075}"/>
            </c:ext>
          </c:extLst>
        </c:ser>
        <c:ser>
          <c:idx val="2"/>
          <c:order val="2"/>
          <c:tx>
            <c:strRef>
              <c:f>废水!$K$5</c:f>
              <c:strCache>
                <c:ptCount val="1"/>
                <c:pt idx="0">
                  <c:v>含铬废水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废水!$H$6:$H$8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废水!$K$6:$K$8</c:f>
              <c:numCache>
                <c:formatCode>General</c:formatCode>
                <c:ptCount val="3"/>
                <c:pt idx="0">
                  <c:v>417</c:v>
                </c:pt>
                <c:pt idx="1">
                  <c:v>691</c:v>
                </c:pt>
                <c:pt idx="2">
                  <c:v>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E-44F5-9554-D7F3A946A0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23202304"/>
        <c:axId val="623191072"/>
      </c:barChart>
      <c:catAx>
        <c:axId val="62320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23191072"/>
        <c:crosses val="autoZero"/>
        <c:auto val="1"/>
        <c:lblAlgn val="ctr"/>
        <c:lblOffset val="100"/>
        <c:noMultiLvlLbl val="0"/>
      </c:catAx>
      <c:valAx>
        <c:axId val="62319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2320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500008202105119E-2"/>
          <c:y val="0.31661803111427289"/>
          <c:w val="0.1302167849191502"/>
          <c:h val="0.36676335274075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废水!$I$2</c:f>
              <c:strCache>
                <c:ptCount val="1"/>
                <c:pt idx="0">
                  <c:v>综合废水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废水!$H$3:$H$4</c:f>
              <c:strCache>
                <c:ptCount val="2"/>
                <c:pt idx="0">
                  <c:v>Phase1</c:v>
                </c:pt>
                <c:pt idx="1">
                  <c:v>Phase2</c:v>
                </c:pt>
              </c:strCache>
            </c:strRef>
          </c:cat>
          <c:val>
            <c:numRef>
              <c:f>废水!$I$3:$I$4</c:f>
              <c:numCache>
                <c:formatCode>General</c:formatCode>
                <c:ptCount val="2"/>
                <c:pt idx="0">
                  <c:v>3687</c:v>
                </c:pt>
                <c:pt idx="1">
                  <c:v>2765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6-4784-8155-36ED58B79F68}"/>
            </c:ext>
          </c:extLst>
        </c:ser>
        <c:ser>
          <c:idx val="1"/>
          <c:order val="1"/>
          <c:tx>
            <c:strRef>
              <c:f>废水!$J$2</c:f>
              <c:strCache>
                <c:ptCount val="1"/>
                <c:pt idx="0">
                  <c:v>含镍废水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废水!$H$3:$H$4</c:f>
              <c:strCache>
                <c:ptCount val="2"/>
                <c:pt idx="0">
                  <c:v>Phase1</c:v>
                </c:pt>
                <c:pt idx="1">
                  <c:v>Phase2</c:v>
                </c:pt>
              </c:strCache>
            </c:strRef>
          </c:cat>
          <c:val>
            <c:numRef>
              <c:f>废水!$J$3:$J$4</c:f>
              <c:numCache>
                <c:formatCode>General</c:formatCode>
                <c:ptCount val="2"/>
                <c:pt idx="0">
                  <c:v>1200</c:v>
                </c:pt>
                <c:pt idx="1">
                  <c:v>1632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06-4784-8155-36ED58B79F68}"/>
            </c:ext>
          </c:extLst>
        </c:ser>
        <c:ser>
          <c:idx val="2"/>
          <c:order val="2"/>
          <c:tx>
            <c:strRef>
              <c:f>废水!$K$2</c:f>
              <c:strCache>
                <c:ptCount val="1"/>
                <c:pt idx="0">
                  <c:v>含铬废水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废水!$H$3:$H$4</c:f>
              <c:strCache>
                <c:ptCount val="2"/>
                <c:pt idx="0">
                  <c:v>Phase1</c:v>
                </c:pt>
                <c:pt idx="1">
                  <c:v>Phase2</c:v>
                </c:pt>
              </c:strCache>
            </c:strRef>
          </c:cat>
          <c:val>
            <c:numRef>
              <c:f>废水!$K$3:$K$4</c:f>
              <c:numCache>
                <c:formatCode>General</c:formatCode>
                <c:ptCount val="2"/>
                <c:pt idx="0">
                  <c:v>1108</c:v>
                </c:pt>
                <c:pt idx="1">
                  <c:v>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06-4784-8155-36ED58B79F6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64532960"/>
        <c:axId val="664534624"/>
      </c:barChart>
      <c:catAx>
        <c:axId val="66453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64534624"/>
        <c:crosses val="autoZero"/>
        <c:auto val="1"/>
        <c:lblAlgn val="ctr"/>
        <c:lblOffset val="100"/>
        <c:noMultiLvlLbl val="0"/>
      </c:catAx>
      <c:valAx>
        <c:axId val="66453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6453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废水!$E$1</c:f>
              <c:strCache>
                <c:ptCount val="1"/>
                <c:pt idx="0">
                  <c:v>含镍废水-近30日趋势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废水!$D$2:$D$31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废水!$E$2:$E$31</c:f>
              <c:numCache>
                <c:formatCode>General</c:formatCode>
                <c:ptCount val="30"/>
                <c:pt idx="0">
                  <c:v>2454</c:v>
                </c:pt>
                <c:pt idx="1">
                  <c:v>2520</c:v>
                </c:pt>
                <c:pt idx="2">
                  <c:v>2508</c:v>
                </c:pt>
                <c:pt idx="3">
                  <c:v>2447</c:v>
                </c:pt>
                <c:pt idx="4">
                  <c:v>2351</c:v>
                </c:pt>
                <c:pt idx="5">
                  <c:v>2218</c:v>
                </c:pt>
                <c:pt idx="6">
                  <c:v>2455</c:v>
                </c:pt>
                <c:pt idx="7">
                  <c:v>2417</c:v>
                </c:pt>
                <c:pt idx="8">
                  <c:v>2227</c:v>
                </c:pt>
                <c:pt idx="9">
                  <c:v>2551</c:v>
                </c:pt>
                <c:pt idx="10">
                  <c:v>2355</c:v>
                </c:pt>
                <c:pt idx="11">
                  <c:v>2597</c:v>
                </c:pt>
                <c:pt idx="12">
                  <c:v>2350</c:v>
                </c:pt>
                <c:pt idx="13">
                  <c:v>2450</c:v>
                </c:pt>
                <c:pt idx="14">
                  <c:v>2315</c:v>
                </c:pt>
                <c:pt idx="15">
                  <c:v>2274</c:v>
                </c:pt>
                <c:pt idx="16">
                  <c:v>2312</c:v>
                </c:pt>
                <c:pt idx="17">
                  <c:v>2566</c:v>
                </c:pt>
                <c:pt idx="18">
                  <c:v>2502</c:v>
                </c:pt>
                <c:pt idx="19">
                  <c:v>2451</c:v>
                </c:pt>
                <c:pt idx="20">
                  <c:v>2257</c:v>
                </c:pt>
                <c:pt idx="21">
                  <c:v>2346</c:v>
                </c:pt>
                <c:pt idx="22">
                  <c:v>2576</c:v>
                </c:pt>
                <c:pt idx="23">
                  <c:v>2268</c:v>
                </c:pt>
                <c:pt idx="24">
                  <c:v>2366</c:v>
                </c:pt>
                <c:pt idx="25">
                  <c:v>2239</c:v>
                </c:pt>
                <c:pt idx="26">
                  <c:v>2577</c:v>
                </c:pt>
                <c:pt idx="27">
                  <c:v>2461</c:v>
                </c:pt>
                <c:pt idx="28">
                  <c:v>2282</c:v>
                </c:pt>
                <c:pt idx="29">
                  <c:v>2377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37-49BA-8BF9-0EDD67BDA4A9}"/>
            </c:ext>
          </c:extLst>
        </c:ser>
        <c:ser>
          <c:idx val="1"/>
          <c:order val="1"/>
          <c:tx>
            <c:strRef>
              <c:f>废水!$F$1</c:f>
              <c:strCache>
                <c:ptCount val="1"/>
                <c:pt idx="0">
                  <c:v>排放标准（2500）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废水!$D$2:$D$31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废水!$F$2:$F$31</c:f>
              <c:numCache>
                <c:formatCode>General</c:formatCode>
                <c:ptCount val="30"/>
                <c:pt idx="0">
                  <c:v>2500</c:v>
                </c:pt>
                <c:pt idx="1">
                  <c:v>2500</c:v>
                </c:pt>
                <c:pt idx="2">
                  <c:v>2500</c:v>
                </c:pt>
                <c:pt idx="3">
                  <c:v>2500</c:v>
                </c:pt>
                <c:pt idx="4">
                  <c:v>2500</c:v>
                </c:pt>
                <c:pt idx="5">
                  <c:v>2500</c:v>
                </c:pt>
                <c:pt idx="6">
                  <c:v>2500</c:v>
                </c:pt>
                <c:pt idx="7">
                  <c:v>2500</c:v>
                </c:pt>
                <c:pt idx="8">
                  <c:v>2500</c:v>
                </c:pt>
                <c:pt idx="9">
                  <c:v>2500</c:v>
                </c:pt>
                <c:pt idx="10">
                  <c:v>2500</c:v>
                </c:pt>
                <c:pt idx="11">
                  <c:v>2500</c:v>
                </c:pt>
                <c:pt idx="12">
                  <c:v>2500</c:v>
                </c:pt>
                <c:pt idx="13">
                  <c:v>2500</c:v>
                </c:pt>
                <c:pt idx="14">
                  <c:v>2500</c:v>
                </c:pt>
                <c:pt idx="15">
                  <c:v>2500</c:v>
                </c:pt>
                <c:pt idx="16">
                  <c:v>2500</c:v>
                </c:pt>
                <c:pt idx="17">
                  <c:v>2500</c:v>
                </c:pt>
                <c:pt idx="18">
                  <c:v>2500</c:v>
                </c:pt>
                <c:pt idx="19">
                  <c:v>2500</c:v>
                </c:pt>
                <c:pt idx="20">
                  <c:v>2500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37-49BA-8BF9-0EDD67BDA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41392"/>
        <c:axId val="191741808"/>
      </c:scatterChart>
      <c:valAx>
        <c:axId val="191741392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41808"/>
        <c:crosses val="autoZero"/>
        <c:crossBetween val="midCat"/>
      </c:valAx>
      <c:valAx>
        <c:axId val="191741808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741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废水!$B$1</c:f>
              <c:strCache>
                <c:ptCount val="1"/>
                <c:pt idx="0">
                  <c:v>综合废水-近30日趋势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废水!$A$2:$A$31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废水!$B$2:$B$31</c:f>
              <c:numCache>
                <c:formatCode>General</c:formatCode>
                <c:ptCount val="30"/>
                <c:pt idx="0">
                  <c:v>4305</c:v>
                </c:pt>
                <c:pt idx="1">
                  <c:v>4104</c:v>
                </c:pt>
                <c:pt idx="2">
                  <c:v>4191</c:v>
                </c:pt>
                <c:pt idx="3">
                  <c:v>4609</c:v>
                </c:pt>
                <c:pt idx="4">
                  <c:v>4959</c:v>
                </c:pt>
                <c:pt idx="5">
                  <c:v>5081</c:v>
                </c:pt>
                <c:pt idx="6">
                  <c:v>4568</c:v>
                </c:pt>
                <c:pt idx="7">
                  <c:v>4948</c:v>
                </c:pt>
                <c:pt idx="8">
                  <c:v>4688</c:v>
                </c:pt>
                <c:pt idx="9">
                  <c:v>5116</c:v>
                </c:pt>
                <c:pt idx="10">
                  <c:v>4551</c:v>
                </c:pt>
                <c:pt idx="11">
                  <c:v>4884</c:v>
                </c:pt>
                <c:pt idx="12">
                  <c:v>4931</c:v>
                </c:pt>
                <c:pt idx="13">
                  <c:v>5115</c:v>
                </c:pt>
                <c:pt idx="14">
                  <c:v>4723</c:v>
                </c:pt>
                <c:pt idx="15">
                  <c:v>5056</c:v>
                </c:pt>
                <c:pt idx="16">
                  <c:v>4056</c:v>
                </c:pt>
                <c:pt idx="17">
                  <c:v>4477</c:v>
                </c:pt>
                <c:pt idx="18">
                  <c:v>5119</c:v>
                </c:pt>
                <c:pt idx="19">
                  <c:v>4821</c:v>
                </c:pt>
                <c:pt idx="20">
                  <c:v>4058</c:v>
                </c:pt>
                <c:pt idx="21">
                  <c:v>4584</c:v>
                </c:pt>
                <c:pt idx="22">
                  <c:v>4217</c:v>
                </c:pt>
                <c:pt idx="23">
                  <c:v>4511</c:v>
                </c:pt>
                <c:pt idx="24">
                  <c:v>4307</c:v>
                </c:pt>
                <c:pt idx="25">
                  <c:v>4130</c:v>
                </c:pt>
                <c:pt idx="26">
                  <c:v>4794</c:v>
                </c:pt>
                <c:pt idx="27">
                  <c:v>5064</c:v>
                </c:pt>
                <c:pt idx="28">
                  <c:v>4730</c:v>
                </c:pt>
                <c:pt idx="29">
                  <c:v>4107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21-4BFE-AA67-2D1EC5511152}"/>
            </c:ext>
          </c:extLst>
        </c:ser>
        <c:ser>
          <c:idx val="1"/>
          <c:order val="1"/>
          <c:tx>
            <c:strRef>
              <c:f>废水!$C$1</c:f>
              <c:strCache>
                <c:ptCount val="1"/>
                <c:pt idx="0">
                  <c:v>排放标准（5000）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废水!$A$2:$A$31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废水!$C$2:$C$31</c:f>
              <c:numCache>
                <c:formatCode>General</c:formatCode>
                <c:ptCount val="30"/>
                <c:pt idx="0">
                  <c:v>5000</c:v>
                </c:pt>
                <c:pt idx="1">
                  <c:v>5000</c:v>
                </c:pt>
                <c:pt idx="2">
                  <c:v>5000</c:v>
                </c:pt>
                <c:pt idx="3">
                  <c:v>5000</c:v>
                </c:pt>
                <c:pt idx="4">
                  <c:v>5000</c:v>
                </c:pt>
                <c:pt idx="5">
                  <c:v>5000</c:v>
                </c:pt>
                <c:pt idx="6">
                  <c:v>5000</c:v>
                </c:pt>
                <c:pt idx="7">
                  <c:v>5000</c:v>
                </c:pt>
                <c:pt idx="8">
                  <c:v>5000</c:v>
                </c:pt>
                <c:pt idx="9">
                  <c:v>5000</c:v>
                </c:pt>
                <c:pt idx="10">
                  <c:v>5000</c:v>
                </c:pt>
                <c:pt idx="11">
                  <c:v>5000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5000</c:v>
                </c:pt>
                <c:pt idx="16">
                  <c:v>5000</c:v>
                </c:pt>
                <c:pt idx="17">
                  <c:v>5000</c:v>
                </c:pt>
                <c:pt idx="18">
                  <c:v>5000</c:v>
                </c:pt>
                <c:pt idx="19">
                  <c:v>5000</c:v>
                </c:pt>
                <c:pt idx="20">
                  <c:v>5000</c:v>
                </c:pt>
                <c:pt idx="21">
                  <c:v>5000</c:v>
                </c:pt>
                <c:pt idx="22">
                  <c:v>5000</c:v>
                </c:pt>
                <c:pt idx="23">
                  <c:v>5000</c:v>
                </c:pt>
                <c:pt idx="24">
                  <c:v>5000</c:v>
                </c:pt>
                <c:pt idx="25">
                  <c:v>5000</c:v>
                </c:pt>
                <c:pt idx="26">
                  <c:v>5000</c:v>
                </c:pt>
                <c:pt idx="27">
                  <c:v>5000</c:v>
                </c:pt>
                <c:pt idx="28">
                  <c:v>5000</c:v>
                </c:pt>
                <c:pt idx="29">
                  <c:v>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21-4BFE-AA67-2D1EC5511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004032"/>
        <c:axId val="673006528"/>
      </c:scatterChart>
      <c:valAx>
        <c:axId val="673004032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73006528"/>
        <c:crosses val="autoZero"/>
        <c:crossBetween val="midCat"/>
      </c:valAx>
      <c:valAx>
        <c:axId val="673006528"/>
        <c:scaling>
          <c:orientation val="minMax"/>
          <c:min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73004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主界面!$C$71</c:f>
              <c:strCache>
                <c:ptCount val="1"/>
                <c:pt idx="0">
                  <c:v>WIP总数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主界面!$B$72:$B$92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主界面!$C$72:$C$92</c:f>
              <c:numCache>
                <c:formatCode>General</c:formatCode>
                <c:ptCount val="21"/>
                <c:pt idx="0">
                  <c:v>1077641</c:v>
                </c:pt>
                <c:pt idx="1">
                  <c:v>1085048</c:v>
                </c:pt>
                <c:pt idx="2">
                  <c:v>968036</c:v>
                </c:pt>
                <c:pt idx="3">
                  <c:v>1053389</c:v>
                </c:pt>
                <c:pt idx="4">
                  <c:v>996546</c:v>
                </c:pt>
                <c:pt idx="5">
                  <c:v>987723</c:v>
                </c:pt>
                <c:pt idx="6">
                  <c:v>1068496</c:v>
                </c:pt>
                <c:pt idx="7">
                  <c:v>1022954</c:v>
                </c:pt>
                <c:pt idx="8">
                  <c:v>992966</c:v>
                </c:pt>
                <c:pt idx="9">
                  <c:v>976501</c:v>
                </c:pt>
                <c:pt idx="10">
                  <c:v>1078589</c:v>
                </c:pt>
                <c:pt idx="11">
                  <c:v>945420</c:v>
                </c:pt>
                <c:pt idx="12">
                  <c:v>1053446</c:v>
                </c:pt>
                <c:pt idx="13">
                  <c:v>944340</c:v>
                </c:pt>
                <c:pt idx="14">
                  <c:v>949946</c:v>
                </c:pt>
                <c:pt idx="15">
                  <c:v>981947</c:v>
                </c:pt>
                <c:pt idx="16">
                  <c:v>1034747</c:v>
                </c:pt>
                <c:pt idx="17">
                  <c:v>949850</c:v>
                </c:pt>
                <c:pt idx="18">
                  <c:v>1043591</c:v>
                </c:pt>
                <c:pt idx="19">
                  <c:v>1063053</c:v>
                </c:pt>
                <c:pt idx="20">
                  <c:v>1032195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D8-42D7-B1E0-CE53ADACA3AF}"/>
            </c:ext>
          </c:extLst>
        </c:ser>
        <c:ser>
          <c:idx val="1"/>
          <c:order val="1"/>
          <c:tx>
            <c:strRef>
              <c:f>主界面!$D$71</c:f>
              <c:strCache>
                <c:ptCount val="1"/>
                <c:pt idx="0">
                  <c:v>WIP报警数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主界面!$B$72:$B$92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主界面!$D$72:$D$92</c:f>
              <c:numCache>
                <c:formatCode>0</c:formatCode>
                <c:ptCount val="21"/>
                <c:pt idx="0">
                  <c:v>309620.66666666669</c:v>
                </c:pt>
                <c:pt idx="1">
                  <c:v>324855.33333333331</c:v>
                </c:pt>
                <c:pt idx="2">
                  <c:v>322667.33333333331</c:v>
                </c:pt>
                <c:pt idx="3">
                  <c:v>322304.66666666669</c:v>
                </c:pt>
                <c:pt idx="4">
                  <c:v>270394</c:v>
                </c:pt>
                <c:pt idx="5">
                  <c:v>276659.66666666669</c:v>
                </c:pt>
                <c:pt idx="6">
                  <c:v>269225.33333333331</c:v>
                </c:pt>
                <c:pt idx="7">
                  <c:v>324142</c:v>
                </c:pt>
                <c:pt idx="8">
                  <c:v>277023.33333333331</c:v>
                </c:pt>
                <c:pt idx="9">
                  <c:v>286346</c:v>
                </c:pt>
                <c:pt idx="10">
                  <c:v>308379</c:v>
                </c:pt>
                <c:pt idx="11">
                  <c:v>299701.66666666669</c:v>
                </c:pt>
                <c:pt idx="12">
                  <c:v>289317.33333333331</c:v>
                </c:pt>
                <c:pt idx="13">
                  <c:v>286707.66666666669</c:v>
                </c:pt>
                <c:pt idx="14">
                  <c:v>332905.66666666669</c:v>
                </c:pt>
                <c:pt idx="15">
                  <c:v>297237.33333333331</c:v>
                </c:pt>
                <c:pt idx="16">
                  <c:v>325257</c:v>
                </c:pt>
                <c:pt idx="17">
                  <c:v>321573.33333333331</c:v>
                </c:pt>
                <c:pt idx="18">
                  <c:v>287409.66666666669</c:v>
                </c:pt>
                <c:pt idx="19">
                  <c:v>277794.66666666669</c:v>
                </c:pt>
                <c:pt idx="20">
                  <c:v>320895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D8-42D7-B1E0-CE53ADACA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257935"/>
        <c:axId val="401256687"/>
      </c:scatterChart>
      <c:valAx>
        <c:axId val="401257935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1256687"/>
        <c:crosses val="autoZero"/>
        <c:crossBetween val="midCat"/>
      </c:valAx>
      <c:valAx>
        <c:axId val="401256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125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废水!$H$1</c:f>
              <c:strCache>
                <c:ptCount val="1"/>
                <c:pt idx="0">
                  <c:v>含铬废水-近30日趋势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废水!$G$2:$G$31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废水!$H$2:$H$31</c:f>
              <c:numCache>
                <c:formatCode>General</c:formatCode>
                <c:ptCount val="30"/>
                <c:pt idx="0">
                  <c:v>2456</c:v>
                </c:pt>
                <c:pt idx="1">
                  <c:v>2316</c:v>
                </c:pt>
                <c:pt idx="2">
                  <c:v>2393</c:v>
                </c:pt>
                <c:pt idx="3">
                  <c:v>2216</c:v>
                </c:pt>
                <c:pt idx="4">
                  <c:v>2496</c:v>
                </c:pt>
                <c:pt idx="5">
                  <c:v>2204</c:v>
                </c:pt>
                <c:pt idx="6">
                  <c:v>2212</c:v>
                </c:pt>
                <c:pt idx="7">
                  <c:v>2384</c:v>
                </c:pt>
                <c:pt idx="8">
                  <c:v>2531</c:v>
                </c:pt>
                <c:pt idx="9">
                  <c:v>2445</c:v>
                </c:pt>
                <c:pt idx="10">
                  <c:v>2360</c:v>
                </c:pt>
                <c:pt idx="11">
                  <c:v>2246</c:v>
                </c:pt>
                <c:pt idx="12">
                  <c:v>2294</c:v>
                </c:pt>
                <c:pt idx="13">
                  <c:v>2274</c:v>
                </c:pt>
                <c:pt idx="14">
                  <c:v>2385</c:v>
                </c:pt>
                <c:pt idx="15">
                  <c:v>2338</c:v>
                </c:pt>
                <c:pt idx="16">
                  <c:v>2275</c:v>
                </c:pt>
                <c:pt idx="17">
                  <c:v>2337</c:v>
                </c:pt>
                <c:pt idx="18">
                  <c:v>2338</c:v>
                </c:pt>
                <c:pt idx="19">
                  <c:v>2301</c:v>
                </c:pt>
                <c:pt idx="20">
                  <c:v>2437</c:v>
                </c:pt>
                <c:pt idx="21">
                  <c:v>2216</c:v>
                </c:pt>
                <c:pt idx="22">
                  <c:v>2490</c:v>
                </c:pt>
                <c:pt idx="23">
                  <c:v>2253</c:v>
                </c:pt>
                <c:pt idx="24">
                  <c:v>2574</c:v>
                </c:pt>
                <c:pt idx="25">
                  <c:v>2427</c:v>
                </c:pt>
                <c:pt idx="26">
                  <c:v>2474</c:v>
                </c:pt>
                <c:pt idx="27">
                  <c:v>2317</c:v>
                </c:pt>
                <c:pt idx="28">
                  <c:v>2456</c:v>
                </c:pt>
                <c:pt idx="29">
                  <c:v>2206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FF-40D2-A691-EFD950E44B37}"/>
            </c:ext>
          </c:extLst>
        </c:ser>
        <c:ser>
          <c:idx val="1"/>
          <c:order val="1"/>
          <c:tx>
            <c:strRef>
              <c:f>废水!$I$1</c:f>
              <c:strCache>
                <c:ptCount val="1"/>
                <c:pt idx="0">
                  <c:v>排放标准（2500）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废水!$G$2:$G$31</c:f>
              <c:numCache>
                <c:formatCode>m/d;@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废水!$I$2:$I$31</c:f>
              <c:numCache>
                <c:formatCode>General</c:formatCode>
                <c:ptCount val="30"/>
                <c:pt idx="0">
                  <c:v>2500</c:v>
                </c:pt>
                <c:pt idx="1">
                  <c:v>2500</c:v>
                </c:pt>
                <c:pt idx="2">
                  <c:v>2500</c:v>
                </c:pt>
                <c:pt idx="3">
                  <c:v>2500</c:v>
                </c:pt>
                <c:pt idx="4">
                  <c:v>2500</c:v>
                </c:pt>
                <c:pt idx="5">
                  <c:v>2500</c:v>
                </c:pt>
                <c:pt idx="6">
                  <c:v>2500</c:v>
                </c:pt>
                <c:pt idx="7">
                  <c:v>2500</c:v>
                </c:pt>
                <c:pt idx="8">
                  <c:v>2500</c:v>
                </c:pt>
                <c:pt idx="9">
                  <c:v>2500</c:v>
                </c:pt>
                <c:pt idx="10">
                  <c:v>2500</c:v>
                </c:pt>
                <c:pt idx="11">
                  <c:v>2500</c:v>
                </c:pt>
                <c:pt idx="12">
                  <c:v>2500</c:v>
                </c:pt>
                <c:pt idx="13">
                  <c:v>2500</c:v>
                </c:pt>
                <c:pt idx="14">
                  <c:v>2500</c:v>
                </c:pt>
                <c:pt idx="15">
                  <c:v>2500</c:v>
                </c:pt>
                <c:pt idx="16">
                  <c:v>2500</c:v>
                </c:pt>
                <c:pt idx="17">
                  <c:v>2500</c:v>
                </c:pt>
                <c:pt idx="18">
                  <c:v>2500</c:v>
                </c:pt>
                <c:pt idx="19">
                  <c:v>2500</c:v>
                </c:pt>
                <c:pt idx="20">
                  <c:v>2500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FF-40D2-A691-EFD950E44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9693792"/>
        <c:axId val="989692960"/>
      </c:scatterChart>
      <c:valAx>
        <c:axId val="989693792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9692960"/>
        <c:crosses val="autoZero"/>
        <c:crossBetween val="midCat"/>
      </c:valAx>
      <c:valAx>
        <c:axId val="989692960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9693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综合废水超标楼栋</a:t>
            </a:r>
            <a:r>
              <a:rPr lang="en-US" altLang="zh-CN"/>
              <a:t>TOP10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废水!$M$10</c:f>
              <c:strCache>
                <c:ptCount val="1"/>
                <c:pt idx="0">
                  <c:v>综合废水-正常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废水!$K$11:$L$20</c:f>
              <c:multiLvlStrCache>
                <c:ptCount val="10"/>
                <c:lvl>
                  <c:pt idx="0">
                    <c:v>B5</c:v>
                  </c:pt>
                  <c:pt idx="1">
                    <c:v>B2</c:v>
                  </c:pt>
                  <c:pt idx="2">
                    <c:v>B6</c:v>
                  </c:pt>
                  <c:pt idx="3">
                    <c:v>E3</c:v>
                  </c:pt>
                  <c:pt idx="4">
                    <c:v>D4</c:v>
                  </c:pt>
                  <c:pt idx="5">
                    <c:v>E5</c:v>
                  </c:pt>
                  <c:pt idx="6">
                    <c:v>H2</c:v>
                  </c:pt>
                  <c:pt idx="7">
                    <c:v>H1</c:v>
                  </c:pt>
                  <c:pt idx="8">
                    <c:v>N1</c:v>
                  </c:pt>
                  <c:pt idx="9">
                    <c:v>N2</c:v>
                  </c:pt>
                </c:lvl>
                <c:lvl>
                  <c:pt idx="0">
                    <c:v>Phase1</c:v>
                  </c:pt>
                  <c:pt idx="6">
                    <c:v>Phase2</c:v>
                  </c:pt>
                </c:lvl>
              </c:multiLvlStrCache>
            </c:multiLvlStrRef>
          </c:cat>
          <c:val>
            <c:numRef>
              <c:f>废水!$M$11:$M$20</c:f>
              <c:numCache>
                <c:formatCode>General</c:formatCode>
                <c:ptCount val="10"/>
                <c:pt idx="0">
                  <c:v>320</c:v>
                </c:pt>
                <c:pt idx="1">
                  <c:v>330</c:v>
                </c:pt>
                <c:pt idx="2">
                  <c:v>350</c:v>
                </c:pt>
                <c:pt idx="3">
                  <c:v>320</c:v>
                </c:pt>
                <c:pt idx="4">
                  <c:v>360</c:v>
                </c:pt>
                <c:pt idx="5">
                  <c:v>320</c:v>
                </c:pt>
                <c:pt idx="6">
                  <c:v>350</c:v>
                </c:pt>
                <c:pt idx="7">
                  <c:v>330</c:v>
                </c:pt>
                <c:pt idx="8">
                  <c:v>320</c:v>
                </c:pt>
                <c:pt idx="9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1-478A-ADD5-F93FE812DABD}"/>
            </c:ext>
          </c:extLst>
        </c:ser>
        <c:ser>
          <c:idx val="1"/>
          <c:order val="1"/>
          <c:tx>
            <c:strRef>
              <c:f>废水!$N$10</c:f>
              <c:strCache>
                <c:ptCount val="1"/>
                <c:pt idx="0">
                  <c:v>综合废水-超标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废水!$K$11:$L$20</c:f>
              <c:multiLvlStrCache>
                <c:ptCount val="10"/>
                <c:lvl>
                  <c:pt idx="0">
                    <c:v>B5</c:v>
                  </c:pt>
                  <c:pt idx="1">
                    <c:v>B2</c:v>
                  </c:pt>
                  <c:pt idx="2">
                    <c:v>B6</c:v>
                  </c:pt>
                  <c:pt idx="3">
                    <c:v>E3</c:v>
                  </c:pt>
                  <c:pt idx="4">
                    <c:v>D4</c:v>
                  </c:pt>
                  <c:pt idx="5">
                    <c:v>E5</c:v>
                  </c:pt>
                  <c:pt idx="6">
                    <c:v>H2</c:v>
                  </c:pt>
                  <c:pt idx="7">
                    <c:v>H1</c:v>
                  </c:pt>
                  <c:pt idx="8">
                    <c:v>N1</c:v>
                  </c:pt>
                  <c:pt idx="9">
                    <c:v>N2</c:v>
                  </c:pt>
                </c:lvl>
                <c:lvl>
                  <c:pt idx="0">
                    <c:v>Phase1</c:v>
                  </c:pt>
                  <c:pt idx="6">
                    <c:v>Phase2</c:v>
                  </c:pt>
                </c:lvl>
              </c:multiLvlStrCache>
            </c:multiLvlStrRef>
          </c:cat>
          <c:val>
            <c:numRef>
              <c:f>废水!$N$11:$N$20</c:f>
              <c:numCache>
                <c:formatCode>General</c:formatCode>
                <c:ptCount val="10"/>
                <c:pt idx="0">
                  <c:v>138</c:v>
                </c:pt>
                <c:pt idx="1">
                  <c:v>157</c:v>
                </c:pt>
                <c:pt idx="2">
                  <c:v>143</c:v>
                </c:pt>
                <c:pt idx="3">
                  <c:v>135</c:v>
                </c:pt>
                <c:pt idx="4">
                  <c:v>159</c:v>
                </c:pt>
                <c:pt idx="5">
                  <c:v>136</c:v>
                </c:pt>
                <c:pt idx="6">
                  <c:v>138</c:v>
                </c:pt>
                <c:pt idx="7">
                  <c:v>145</c:v>
                </c:pt>
                <c:pt idx="8">
                  <c:v>127</c:v>
                </c:pt>
                <c:pt idx="9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1-478A-ADD5-F93FE812DA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990368704"/>
        <c:axId val="990380352"/>
      </c:barChart>
      <c:catAx>
        <c:axId val="99036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90380352"/>
        <c:crosses val="autoZero"/>
        <c:auto val="1"/>
        <c:lblAlgn val="ctr"/>
        <c:lblOffset val="100"/>
        <c:noMultiLvlLbl val="0"/>
      </c:catAx>
      <c:valAx>
        <c:axId val="99038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9036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含镍废水超标楼栋</a:t>
            </a:r>
            <a:r>
              <a:rPr lang="en-US" altLang="zh-CN"/>
              <a:t>TOP10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废水!$V$10</c:f>
              <c:strCache>
                <c:ptCount val="1"/>
                <c:pt idx="0">
                  <c:v>含镍废水-正常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废水!$T$11:$U$20</c:f>
              <c:multiLvlStrCache>
                <c:ptCount val="10"/>
                <c:lvl>
                  <c:pt idx="0">
                    <c:v>B2</c:v>
                  </c:pt>
                  <c:pt idx="1">
                    <c:v>E5</c:v>
                  </c:pt>
                  <c:pt idx="2">
                    <c:v>D3</c:v>
                  </c:pt>
                  <c:pt idx="3">
                    <c:v>E4</c:v>
                  </c:pt>
                  <c:pt idx="4">
                    <c:v>B6</c:v>
                  </c:pt>
                  <c:pt idx="5">
                    <c:v>B1</c:v>
                  </c:pt>
                  <c:pt idx="6">
                    <c:v>E2</c:v>
                  </c:pt>
                  <c:pt idx="7">
                    <c:v>E6</c:v>
                  </c:pt>
                  <c:pt idx="8">
                    <c:v>H2</c:v>
                  </c:pt>
                  <c:pt idx="9">
                    <c:v>H4</c:v>
                  </c:pt>
                </c:lvl>
                <c:lvl>
                  <c:pt idx="0">
                    <c:v>Phase1</c:v>
                  </c:pt>
                  <c:pt idx="8">
                    <c:v>Phase2</c:v>
                  </c:pt>
                </c:lvl>
              </c:multiLvlStrCache>
            </c:multiLvlStrRef>
          </c:cat>
          <c:val>
            <c:numRef>
              <c:f>废水!$V$11:$V$20</c:f>
              <c:numCache>
                <c:formatCode>General</c:formatCode>
                <c:ptCount val="10"/>
                <c:pt idx="0">
                  <c:v>270</c:v>
                </c:pt>
                <c:pt idx="1">
                  <c:v>280</c:v>
                </c:pt>
                <c:pt idx="2">
                  <c:v>300</c:v>
                </c:pt>
                <c:pt idx="3">
                  <c:v>270</c:v>
                </c:pt>
                <c:pt idx="4">
                  <c:v>310</c:v>
                </c:pt>
                <c:pt idx="5">
                  <c:v>270</c:v>
                </c:pt>
                <c:pt idx="6">
                  <c:v>300</c:v>
                </c:pt>
                <c:pt idx="7">
                  <c:v>280</c:v>
                </c:pt>
                <c:pt idx="8">
                  <c:v>270</c:v>
                </c:pt>
                <c:pt idx="9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D-4AC7-A637-AAE83B74B018}"/>
            </c:ext>
          </c:extLst>
        </c:ser>
        <c:ser>
          <c:idx val="1"/>
          <c:order val="1"/>
          <c:tx>
            <c:strRef>
              <c:f>废水!$W$10</c:f>
              <c:strCache>
                <c:ptCount val="1"/>
                <c:pt idx="0">
                  <c:v>含镍废水-超标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废水!$T$11:$U$20</c:f>
              <c:multiLvlStrCache>
                <c:ptCount val="10"/>
                <c:lvl>
                  <c:pt idx="0">
                    <c:v>B2</c:v>
                  </c:pt>
                  <c:pt idx="1">
                    <c:v>E5</c:v>
                  </c:pt>
                  <c:pt idx="2">
                    <c:v>D3</c:v>
                  </c:pt>
                  <c:pt idx="3">
                    <c:v>E4</c:v>
                  </c:pt>
                  <c:pt idx="4">
                    <c:v>B6</c:v>
                  </c:pt>
                  <c:pt idx="5">
                    <c:v>B1</c:v>
                  </c:pt>
                  <c:pt idx="6">
                    <c:v>E2</c:v>
                  </c:pt>
                  <c:pt idx="7">
                    <c:v>E6</c:v>
                  </c:pt>
                  <c:pt idx="8">
                    <c:v>H2</c:v>
                  </c:pt>
                  <c:pt idx="9">
                    <c:v>H4</c:v>
                  </c:pt>
                </c:lvl>
                <c:lvl>
                  <c:pt idx="0">
                    <c:v>Phase1</c:v>
                  </c:pt>
                  <c:pt idx="8">
                    <c:v>Phase2</c:v>
                  </c:pt>
                </c:lvl>
              </c:multiLvlStrCache>
            </c:multiLvlStrRef>
          </c:cat>
          <c:val>
            <c:numRef>
              <c:f>废水!$W$11:$W$20</c:f>
              <c:numCache>
                <c:formatCode>General</c:formatCode>
                <c:ptCount val="10"/>
                <c:pt idx="0">
                  <c:v>133</c:v>
                </c:pt>
                <c:pt idx="1">
                  <c:v>128</c:v>
                </c:pt>
                <c:pt idx="2">
                  <c:v>147</c:v>
                </c:pt>
                <c:pt idx="3">
                  <c:v>148</c:v>
                </c:pt>
                <c:pt idx="4">
                  <c:v>143</c:v>
                </c:pt>
                <c:pt idx="5">
                  <c:v>117</c:v>
                </c:pt>
                <c:pt idx="6">
                  <c:v>128</c:v>
                </c:pt>
                <c:pt idx="7">
                  <c:v>133</c:v>
                </c:pt>
                <c:pt idx="8">
                  <c:v>143</c:v>
                </c:pt>
                <c:pt idx="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DD-4AC7-A637-AAE83B74B01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58169264"/>
        <c:axId val="458165104"/>
      </c:barChart>
      <c:catAx>
        <c:axId val="45816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8165104"/>
        <c:crosses val="autoZero"/>
        <c:auto val="1"/>
        <c:lblAlgn val="ctr"/>
        <c:lblOffset val="100"/>
        <c:noMultiLvlLbl val="0"/>
      </c:catAx>
      <c:valAx>
        <c:axId val="45816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816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/>
              <a:t>含铬废水超标楼栋</a:t>
            </a:r>
            <a:r>
              <a:rPr lang="en-US" altLang="zh-CN"/>
              <a:t>TOP10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废水!$AB$10</c:f>
              <c:strCache>
                <c:ptCount val="1"/>
                <c:pt idx="0">
                  <c:v>含铬废水-正常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废水!$Z$11:$AA$20</c:f>
              <c:multiLvlStrCache>
                <c:ptCount val="10"/>
                <c:lvl>
                  <c:pt idx="0">
                    <c:v>D4</c:v>
                  </c:pt>
                  <c:pt idx="1">
                    <c:v>E5</c:v>
                  </c:pt>
                  <c:pt idx="2">
                    <c:v>D3</c:v>
                  </c:pt>
                  <c:pt idx="3">
                    <c:v>B6</c:v>
                  </c:pt>
                  <c:pt idx="4">
                    <c:v>B4</c:v>
                  </c:pt>
                  <c:pt idx="5">
                    <c:v>E2</c:v>
                  </c:pt>
                  <c:pt idx="6">
                    <c:v>B3</c:v>
                  </c:pt>
                  <c:pt idx="7">
                    <c:v>H3</c:v>
                  </c:pt>
                  <c:pt idx="8">
                    <c:v>N2</c:v>
                  </c:pt>
                  <c:pt idx="9">
                    <c:v>N1</c:v>
                  </c:pt>
                </c:lvl>
                <c:lvl>
                  <c:pt idx="0">
                    <c:v>Phase1</c:v>
                  </c:pt>
                  <c:pt idx="7">
                    <c:v>Phase2</c:v>
                  </c:pt>
                </c:lvl>
              </c:multiLvlStrCache>
            </c:multiLvlStrRef>
          </c:cat>
          <c:val>
            <c:numRef>
              <c:f>废水!$AB$11:$AB$20</c:f>
              <c:numCache>
                <c:formatCode>General</c:formatCode>
                <c:ptCount val="10"/>
                <c:pt idx="0">
                  <c:v>240</c:v>
                </c:pt>
                <c:pt idx="1">
                  <c:v>250</c:v>
                </c:pt>
                <c:pt idx="2">
                  <c:v>270</c:v>
                </c:pt>
                <c:pt idx="3">
                  <c:v>240</c:v>
                </c:pt>
                <c:pt idx="4">
                  <c:v>280</c:v>
                </c:pt>
                <c:pt idx="5">
                  <c:v>240</c:v>
                </c:pt>
                <c:pt idx="6">
                  <c:v>270</c:v>
                </c:pt>
                <c:pt idx="7">
                  <c:v>250</c:v>
                </c:pt>
                <c:pt idx="8">
                  <c:v>240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4-4674-B6A5-33E8EB779392}"/>
            </c:ext>
          </c:extLst>
        </c:ser>
        <c:ser>
          <c:idx val="1"/>
          <c:order val="1"/>
          <c:tx>
            <c:strRef>
              <c:f>废水!$AC$10</c:f>
              <c:strCache>
                <c:ptCount val="1"/>
                <c:pt idx="0">
                  <c:v>含铬废水-超标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废水!$Z$11:$AA$20</c:f>
              <c:multiLvlStrCache>
                <c:ptCount val="10"/>
                <c:lvl>
                  <c:pt idx="0">
                    <c:v>D4</c:v>
                  </c:pt>
                  <c:pt idx="1">
                    <c:v>E5</c:v>
                  </c:pt>
                  <c:pt idx="2">
                    <c:v>D3</c:v>
                  </c:pt>
                  <c:pt idx="3">
                    <c:v>B6</c:v>
                  </c:pt>
                  <c:pt idx="4">
                    <c:v>B4</c:v>
                  </c:pt>
                  <c:pt idx="5">
                    <c:v>E2</c:v>
                  </c:pt>
                  <c:pt idx="6">
                    <c:v>B3</c:v>
                  </c:pt>
                  <c:pt idx="7">
                    <c:v>H3</c:v>
                  </c:pt>
                  <c:pt idx="8">
                    <c:v>N2</c:v>
                  </c:pt>
                  <c:pt idx="9">
                    <c:v>N1</c:v>
                  </c:pt>
                </c:lvl>
                <c:lvl>
                  <c:pt idx="0">
                    <c:v>Phase1</c:v>
                  </c:pt>
                  <c:pt idx="7">
                    <c:v>Phase2</c:v>
                  </c:pt>
                </c:lvl>
              </c:multiLvlStrCache>
            </c:multiLvlStrRef>
          </c:cat>
          <c:val>
            <c:numRef>
              <c:f>废水!$AC$11:$AC$20</c:f>
              <c:numCache>
                <c:formatCode>General</c:formatCode>
                <c:ptCount val="10"/>
                <c:pt idx="0">
                  <c:v>100</c:v>
                </c:pt>
                <c:pt idx="1">
                  <c:v>130</c:v>
                </c:pt>
                <c:pt idx="2">
                  <c:v>103</c:v>
                </c:pt>
                <c:pt idx="3">
                  <c:v>137</c:v>
                </c:pt>
                <c:pt idx="4">
                  <c:v>88</c:v>
                </c:pt>
                <c:pt idx="5">
                  <c:v>130</c:v>
                </c:pt>
                <c:pt idx="6">
                  <c:v>110</c:v>
                </c:pt>
                <c:pt idx="7">
                  <c:v>143</c:v>
                </c:pt>
                <c:pt idx="8">
                  <c:v>83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84-4674-B6A5-33E8EB779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28305648"/>
        <c:axId val="628307728"/>
      </c:barChart>
      <c:catAx>
        <c:axId val="62830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28307728"/>
        <c:crosses val="autoZero"/>
        <c:auto val="1"/>
        <c:lblAlgn val="ctr"/>
        <c:lblOffset val="100"/>
        <c:noMultiLvlLbl val="0"/>
      </c:catAx>
      <c:valAx>
        <c:axId val="62830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2830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废水!$B$33</c:f>
              <c:strCache>
                <c:ptCount val="1"/>
                <c:pt idx="0">
                  <c:v>含镍废水-近30日趋势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废水!$A$34:$A$63</c:f>
              <c:numCache>
                <c:formatCode>m"月"d"日"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废水!$B$34:$B$63</c:f>
              <c:numCache>
                <c:formatCode>General</c:formatCode>
                <c:ptCount val="30"/>
                <c:pt idx="0">
                  <c:v>142</c:v>
                </c:pt>
                <c:pt idx="1">
                  <c:v>168</c:v>
                </c:pt>
                <c:pt idx="2">
                  <c:v>157</c:v>
                </c:pt>
                <c:pt idx="3">
                  <c:v>177</c:v>
                </c:pt>
                <c:pt idx="4">
                  <c:v>129</c:v>
                </c:pt>
                <c:pt idx="5">
                  <c:v>162</c:v>
                </c:pt>
                <c:pt idx="6">
                  <c:v>159</c:v>
                </c:pt>
                <c:pt idx="7">
                  <c:v>151</c:v>
                </c:pt>
                <c:pt idx="8">
                  <c:v>161</c:v>
                </c:pt>
                <c:pt idx="9">
                  <c:v>164</c:v>
                </c:pt>
                <c:pt idx="10">
                  <c:v>149</c:v>
                </c:pt>
                <c:pt idx="11">
                  <c:v>166</c:v>
                </c:pt>
                <c:pt idx="12">
                  <c:v>146</c:v>
                </c:pt>
                <c:pt idx="13">
                  <c:v>147</c:v>
                </c:pt>
                <c:pt idx="14">
                  <c:v>139</c:v>
                </c:pt>
                <c:pt idx="15">
                  <c:v>137</c:v>
                </c:pt>
                <c:pt idx="16">
                  <c:v>151</c:v>
                </c:pt>
                <c:pt idx="17">
                  <c:v>169</c:v>
                </c:pt>
                <c:pt idx="18">
                  <c:v>160</c:v>
                </c:pt>
                <c:pt idx="19">
                  <c:v>134</c:v>
                </c:pt>
                <c:pt idx="20">
                  <c:v>120</c:v>
                </c:pt>
                <c:pt idx="21">
                  <c:v>149</c:v>
                </c:pt>
                <c:pt idx="22">
                  <c:v>164</c:v>
                </c:pt>
                <c:pt idx="23">
                  <c:v>125</c:v>
                </c:pt>
                <c:pt idx="24">
                  <c:v>151</c:v>
                </c:pt>
                <c:pt idx="25">
                  <c:v>127</c:v>
                </c:pt>
                <c:pt idx="26">
                  <c:v>131</c:v>
                </c:pt>
                <c:pt idx="27">
                  <c:v>169</c:v>
                </c:pt>
                <c:pt idx="28">
                  <c:v>127</c:v>
                </c:pt>
                <c:pt idx="29">
                  <c:v>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FA-43D0-9F26-1F93780C56AF}"/>
            </c:ext>
          </c:extLst>
        </c:ser>
        <c:ser>
          <c:idx val="1"/>
          <c:order val="1"/>
          <c:tx>
            <c:strRef>
              <c:f>废水!$C$33</c:f>
              <c:strCache>
                <c:ptCount val="1"/>
                <c:pt idx="0">
                  <c:v>排放标准（150）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废水!$A$34:$A$63</c:f>
              <c:numCache>
                <c:formatCode>m"月"d"日"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废水!$C$34:$C$63</c:f>
              <c:numCache>
                <c:formatCode>General</c:formatCode>
                <c:ptCount val="30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150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150</c:v>
                </c:pt>
                <c:pt idx="15">
                  <c:v>150</c:v>
                </c:pt>
                <c:pt idx="16">
                  <c:v>150</c:v>
                </c:pt>
                <c:pt idx="17">
                  <c:v>150</c:v>
                </c:pt>
                <c:pt idx="18">
                  <c:v>150</c:v>
                </c:pt>
                <c:pt idx="19">
                  <c:v>150</c:v>
                </c:pt>
                <c:pt idx="20">
                  <c:v>150</c:v>
                </c:pt>
                <c:pt idx="21">
                  <c:v>150</c:v>
                </c:pt>
                <c:pt idx="22">
                  <c:v>150</c:v>
                </c:pt>
                <c:pt idx="23">
                  <c:v>150</c:v>
                </c:pt>
                <c:pt idx="24">
                  <c:v>150</c:v>
                </c:pt>
                <c:pt idx="25">
                  <c:v>150</c:v>
                </c:pt>
                <c:pt idx="26">
                  <c:v>150</c:v>
                </c:pt>
                <c:pt idx="27">
                  <c:v>150</c:v>
                </c:pt>
                <c:pt idx="28">
                  <c:v>150</c:v>
                </c:pt>
                <c:pt idx="29">
                  <c:v>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FA-43D0-9F26-1F93780C5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850784"/>
        <c:axId val="774852032"/>
      </c:scatterChart>
      <c:valAx>
        <c:axId val="77485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月&quot;d&quot;日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74852032"/>
        <c:crosses val="autoZero"/>
        <c:crossBetween val="midCat"/>
      </c:valAx>
      <c:valAx>
        <c:axId val="774852032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74850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废水!$E$33</c:f>
              <c:strCache>
                <c:ptCount val="1"/>
                <c:pt idx="0">
                  <c:v>综合废水-近30日趋势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废水!$D$34:$D$63</c:f>
              <c:numCache>
                <c:formatCode>m"月"d"日"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废水!$E$34:$E$63</c:f>
              <c:numCache>
                <c:formatCode>General</c:formatCode>
                <c:ptCount val="30"/>
                <c:pt idx="0">
                  <c:v>156</c:v>
                </c:pt>
                <c:pt idx="1">
                  <c:v>214</c:v>
                </c:pt>
                <c:pt idx="2">
                  <c:v>197</c:v>
                </c:pt>
                <c:pt idx="3">
                  <c:v>204</c:v>
                </c:pt>
                <c:pt idx="4">
                  <c:v>153</c:v>
                </c:pt>
                <c:pt idx="5">
                  <c:v>209</c:v>
                </c:pt>
                <c:pt idx="6">
                  <c:v>209</c:v>
                </c:pt>
                <c:pt idx="7">
                  <c:v>193</c:v>
                </c:pt>
                <c:pt idx="8">
                  <c:v>182</c:v>
                </c:pt>
                <c:pt idx="9">
                  <c:v>188</c:v>
                </c:pt>
                <c:pt idx="10">
                  <c:v>203</c:v>
                </c:pt>
                <c:pt idx="11">
                  <c:v>196</c:v>
                </c:pt>
                <c:pt idx="12">
                  <c:v>220</c:v>
                </c:pt>
                <c:pt idx="13">
                  <c:v>156</c:v>
                </c:pt>
                <c:pt idx="14">
                  <c:v>205</c:v>
                </c:pt>
                <c:pt idx="15">
                  <c:v>174</c:v>
                </c:pt>
                <c:pt idx="16">
                  <c:v>165</c:v>
                </c:pt>
                <c:pt idx="17">
                  <c:v>165</c:v>
                </c:pt>
                <c:pt idx="18">
                  <c:v>179</c:v>
                </c:pt>
                <c:pt idx="19">
                  <c:v>216</c:v>
                </c:pt>
                <c:pt idx="20">
                  <c:v>196</c:v>
                </c:pt>
                <c:pt idx="21">
                  <c:v>177</c:v>
                </c:pt>
                <c:pt idx="22">
                  <c:v>191</c:v>
                </c:pt>
                <c:pt idx="23">
                  <c:v>213</c:v>
                </c:pt>
                <c:pt idx="24">
                  <c:v>206</c:v>
                </c:pt>
                <c:pt idx="25">
                  <c:v>205</c:v>
                </c:pt>
                <c:pt idx="26">
                  <c:v>209</c:v>
                </c:pt>
                <c:pt idx="27">
                  <c:v>153</c:v>
                </c:pt>
                <c:pt idx="28">
                  <c:v>183</c:v>
                </c:pt>
                <c:pt idx="29">
                  <c:v>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83-4B85-AA1C-5885C38DD21F}"/>
            </c:ext>
          </c:extLst>
        </c:ser>
        <c:ser>
          <c:idx val="1"/>
          <c:order val="1"/>
          <c:tx>
            <c:strRef>
              <c:f>废水!$F$33</c:f>
              <c:strCache>
                <c:ptCount val="1"/>
                <c:pt idx="0">
                  <c:v>排放标准（200）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废水!$D$34:$D$63</c:f>
              <c:numCache>
                <c:formatCode>m"月"d"日"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废水!$F$34:$F$63</c:f>
              <c:numCache>
                <c:formatCode>General</c:formatCode>
                <c:ptCount val="30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483-4B85-AA1C-5885C38DD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202063"/>
        <c:axId val="1909202895"/>
      </c:scatterChart>
      <c:valAx>
        <c:axId val="19092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月&quot;d&quot;日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09202895"/>
        <c:crosses val="autoZero"/>
        <c:crossBetween val="midCat"/>
      </c:valAx>
      <c:valAx>
        <c:axId val="1909202895"/>
        <c:scaling>
          <c:orientation val="minMax"/>
          <c:min val="1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092020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废水!$H$33</c:f>
              <c:strCache>
                <c:ptCount val="1"/>
                <c:pt idx="0">
                  <c:v>含铬废水-近30日趋势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废水!$G$34:$G$63</c:f>
              <c:numCache>
                <c:formatCode>m"月"d"日"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废水!$H$34:$H$63</c:f>
              <c:numCache>
                <c:formatCode>General</c:formatCode>
                <c:ptCount val="30"/>
                <c:pt idx="0">
                  <c:v>166</c:v>
                </c:pt>
                <c:pt idx="1">
                  <c:v>166</c:v>
                </c:pt>
                <c:pt idx="2">
                  <c:v>186</c:v>
                </c:pt>
                <c:pt idx="3">
                  <c:v>199</c:v>
                </c:pt>
                <c:pt idx="4">
                  <c:v>194</c:v>
                </c:pt>
                <c:pt idx="5">
                  <c:v>164</c:v>
                </c:pt>
                <c:pt idx="6">
                  <c:v>189</c:v>
                </c:pt>
                <c:pt idx="7">
                  <c:v>197</c:v>
                </c:pt>
                <c:pt idx="8">
                  <c:v>186</c:v>
                </c:pt>
                <c:pt idx="9">
                  <c:v>190</c:v>
                </c:pt>
                <c:pt idx="10">
                  <c:v>185</c:v>
                </c:pt>
                <c:pt idx="11">
                  <c:v>182</c:v>
                </c:pt>
                <c:pt idx="12">
                  <c:v>162</c:v>
                </c:pt>
                <c:pt idx="13">
                  <c:v>194</c:v>
                </c:pt>
                <c:pt idx="14">
                  <c:v>193</c:v>
                </c:pt>
                <c:pt idx="15">
                  <c:v>184</c:v>
                </c:pt>
                <c:pt idx="16">
                  <c:v>185</c:v>
                </c:pt>
                <c:pt idx="17">
                  <c:v>161</c:v>
                </c:pt>
                <c:pt idx="18">
                  <c:v>159</c:v>
                </c:pt>
                <c:pt idx="19">
                  <c:v>169</c:v>
                </c:pt>
                <c:pt idx="20">
                  <c:v>157</c:v>
                </c:pt>
                <c:pt idx="21">
                  <c:v>154</c:v>
                </c:pt>
                <c:pt idx="22">
                  <c:v>171</c:v>
                </c:pt>
                <c:pt idx="23">
                  <c:v>150</c:v>
                </c:pt>
                <c:pt idx="24">
                  <c:v>198</c:v>
                </c:pt>
                <c:pt idx="25">
                  <c:v>188</c:v>
                </c:pt>
                <c:pt idx="26">
                  <c:v>173</c:v>
                </c:pt>
                <c:pt idx="27">
                  <c:v>157</c:v>
                </c:pt>
                <c:pt idx="28">
                  <c:v>197</c:v>
                </c:pt>
                <c:pt idx="29">
                  <c:v>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B7-498C-AFF2-14572D8963BD}"/>
            </c:ext>
          </c:extLst>
        </c:ser>
        <c:ser>
          <c:idx val="1"/>
          <c:order val="1"/>
          <c:tx>
            <c:strRef>
              <c:f>废水!$I$33</c:f>
              <c:strCache>
                <c:ptCount val="1"/>
                <c:pt idx="0">
                  <c:v>排放标准（180）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废水!$G$34:$G$63</c:f>
              <c:numCache>
                <c:formatCode>m"月"d"日"</c:formatCode>
                <c:ptCount val="30"/>
                <c:pt idx="0">
                  <c:v>44713</c:v>
                </c:pt>
                <c:pt idx="1">
                  <c:v>44714</c:v>
                </c:pt>
                <c:pt idx="2">
                  <c:v>44715</c:v>
                </c:pt>
                <c:pt idx="3">
                  <c:v>44716</c:v>
                </c:pt>
                <c:pt idx="4">
                  <c:v>44717</c:v>
                </c:pt>
                <c:pt idx="5">
                  <c:v>44718</c:v>
                </c:pt>
                <c:pt idx="6">
                  <c:v>44719</c:v>
                </c:pt>
                <c:pt idx="7">
                  <c:v>44720</c:v>
                </c:pt>
                <c:pt idx="8">
                  <c:v>44721</c:v>
                </c:pt>
                <c:pt idx="9">
                  <c:v>44722</c:v>
                </c:pt>
                <c:pt idx="10">
                  <c:v>44723</c:v>
                </c:pt>
                <c:pt idx="11">
                  <c:v>44724</c:v>
                </c:pt>
                <c:pt idx="12">
                  <c:v>44725</c:v>
                </c:pt>
                <c:pt idx="13">
                  <c:v>44726</c:v>
                </c:pt>
                <c:pt idx="14">
                  <c:v>44727</c:v>
                </c:pt>
                <c:pt idx="15">
                  <c:v>44728</c:v>
                </c:pt>
                <c:pt idx="16">
                  <c:v>44729</c:v>
                </c:pt>
                <c:pt idx="17">
                  <c:v>44730</c:v>
                </c:pt>
                <c:pt idx="18">
                  <c:v>44731</c:v>
                </c:pt>
                <c:pt idx="19">
                  <c:v>44732</c:v>
                </c:pt>
                <c:pt idx="20">
                  <c:v>44733</c:v>
                </c:pt>
                <c:pt idx="21">
                  <c:v>44734</c:v>
                </c:pt>
                <c:pt idx="22">
                  <c:v>44735</c:v>
                </c:pt>
                <c:pt idx="23">
                  <c:v>44736</c:v>
                </c:pt>
                <c:pt idx="24">
                  <c:v>44737</c:v>
                </c:pt>
                <c:pt idx="25">
                  <c:v>44738</c:v>
                </c:pt>
                <c:pt idx="26">
                  <c:v>44739</c:v>
                </c:pt>
                <c:pt idx="27">
                  <c:v>44740</c:v>
                </c:pt>
                <c:pt idx="28">
                  <c:v>44741</c:v>
                </c:pt>
                <c:pt idx="29">
                  <c:v>44742</c:v>
                </c:pt>
              </c:numCache>
            </c:numRef>
          </c:xVal>
          <c:yVal>
            <c:numRef>
              <c:f>废水!$I$34:$I$63</c:f>
              <c:numCache>
                <c:formatCode>General</c:formatCode>
                <c:ptCount val="30"/>
                <c:pt idx="0">
                  <c:v>180</c:v>
                </c:pt>
                <c:pt idx="1">
                  <c:v>180</c:v>
                </c:pt>
                <c:pt idx="2">
                  <c:v>180</c:v>
                </c:pt>
                <c:pt idx="3">
                  <c:v>180</c:v>
                </c:pt>
                <c:pt idx="4">
                  <c:v>180</c:v>
                </c:pt>
                <c:pt idx="5">
                  <c:v>180</c:v>
                </c:pt>
                <c:pt idx="6">
                  <c:v>180</c:v>
                </c:pt>
                <c:pt idx="7">
                  <c:v>180</c:v>
                </c:pt>
                <c:pt idx="8">
                  <c:v>180</c:v>
                </c:pt>
                <c:pt idx="9">
                  <c:v>180</c:v>
                </c:pt>
                <c:pt idx="10">
                  <c:v>180</c:v>
                </c:pt>
                <c:pt idx="11">
                  <c:v>180</c:v>
                </c:pt>
                <c:pt idx="12">
                  <c:v>180</c:v>
                </c:pt>
                <c:pt idx="13">
                  <c:v>180</c:v>
                </c:pt>
                <c:pt idx="14">
                  <c:v>180</c:v>
                </c:pt>
                <c:pt idx="15">
                  <c:v>180</c:v>
                </c:pt>
                <c:pt idx="16">
                  <c:v>180</c:v>
                </c:pt>
                <c:pt idx="17">
                  <c:v>180</c:v>
                </c:pt>
                <c:pt idx="18">
                  <c:v>180</c:v>
                </c:pt>
                <c:pt idx="19">
                  <c:v>180</c:v>
                </c:pt>
                <c:pt idx="20">
                  <c:v>180</c:v>
                </c:pt>
                <c:pt idx="21">
                  <c:v>180</c:v>
                </c:pt>
                <c:pt idx="22">
                  <c:v>180</c:v>
                </c:pt>
                <c:pt idx="23">
                  <c:v>180</c:v>
                </c:pt>
                <c:pt idx="24">
                  <c:v>180</c:v>
                </c:pt>
                <c:pt idx="25">
                  <c:v>180</c:v>
                </c:pt>
                <c:pt idx="26">
                  <c:v>180</c:v>
                </c:pt>
                <c:pt idx="27">
                  <c:v>180</c:v>
                </c:pt>
                <c:pt idx="28">
                  <c:v>180</c:v>
                </c:pt>
                <c:pt idx="29">
                  <c:v>180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B7-498C-AFF2-14572D896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920207"/>
        <c:axId val="1805934351"/>
      </c:scatterChart>
      <c:valAx>
        <c:axId val="1805920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月&quot;d&quot;日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05934351"/>
        <c:crosses val="autoZero"/>
        <c:crossBetween val="midCat"/>
      </c:valAx>
      <c:valAx>
        <c:axId val="1805934351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805920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56048936258304"/>
          <c:y val="0.19902255300220062"/>
          <c:w val="0.79226597897749085"/>
          <c:h val="0.431275194242861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10月14日</c:v>
                </c:pt>
                <c:pt idx="1">
                  <c:v>10月15日</c:v>
                </c:pt>
                <c:pt idx="2">
                  <c:v>10月16日</c:v>
                </c:pt>
                <c:pt idx="3">
                  <c:v>10月17日</c:v>
                </c:pt>
                <c:pt idx="4">
                  <c:v>10月18日</c:v>
                </c:pt>
                <c:pt idx="5">
                  <c:v>10月19日</c:v>
                </c:pt>
                <c:pt idx="6">
                  <c:v>当天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0.84</c:v>
                </c:pt>
                <c:pt idx="1">
                  <c:v>0.87</c:v>
                </c:pt>
                <c:pt idx="2">
                  <c:v>0.84</c:v>
                </c:pt>
                <c:pt idx="3">
                  <c:v>0.81</c:v>
                </c:pt>
                <c:pt idx="4">
                  <c:v>0.88</c:v>
                </c:pt>
                <c:pt idx="5">
                  <c:v>0.91400000000000003</c:v>
                </c:pt>
                <c:pt idx="6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40-448F-9904-3B2E9222F8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10月14日</c:v>
                </c:pt>
                <c:pt idx="1">
                  <c:v>10月15日</c:v>
                </c:pt>
                <c:pt idx="2">
                  <c:v>10月16日</c:v>
                </c:pt>
                <c:pt idx="3">
                  <c:v>10月17日</c:v>
                </c:pt>
                <c:pt idx="4">
                  <c:v>10月18日</c:v>
                </c:pt>
                <c:pt idx="5">
                  <c:v>10月19日</c:v>
                </c:pt>
                <c:pt idx="6">
                  <c:v>当天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0.92500000000000004</c:v>
                </c:pt>
                <c:pt idx="1">
                  <c:v>0.94599999999999995</c:v>
                </c:pt>
                <c:pt idx="2">
                  <c:v>0.91300000000000003</c:v>
                </c:pt>
                <c:pt idx="3">
                  <c:v>0.96699999999999997</c:v>
                </c:pt>
                <c:pt idx="4">
                  <c:v>0.94099999999999995</c:v>
                </c:pt>
                <c:pt idx="5">
                  <c:v>0.93700000000000006</c:v>
                </c:pt>
                <c:pt idx="6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40-448F-9904-3B2E9222F8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479795824"/>
        <c:axId val="-1479770800"/>
      </c:lineChart>
      <c:catAx>
        <c:axId val="-147979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9770800"/>
        <c:crosses val="autoZero"/>
        <c:auto val="1"/>
        <c:lblAlgn val="ctr"/>
        <c:lblOffset val="100"/>
        <c:noMultiLvlLbl val="0"/>
      </c:catAx>
      <c:valAx>
        <c:axId val="-147977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979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53637172569564"/>
          <c:y val="0.78325444201425942"/>
          <c:w val="0.30382618282935642"/>
          <c:h val="9.8839753674295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0.84499999999999997</c:v>
                </c:pt>
                <c:pt idx="1">
                  <c:v>0.875</c:v>
                </c:pt>
                <c:pt idx="2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D-424D-82F1-64D9B148F1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0.92800000000000005</c:v>
                </c:pt>
                <c:pt idx="1">
                  <c:v>0.96199999999999997</c:v>
                </c:pt>
                <c:pt idx="2">
                  <c:v>0.97599999999999998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1D-424D-82F1-64D9B148F1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79800720"/>
        <c:axId val="-1479778960"/>
      </c:barChart>
      <c:catAx>
        <c:axId val="-147980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9778960"/>
        <c:crosses val="autoZero"/>
        <c:auto val="1"/>
        <c:lblAlgn val="ctr"/>
        <c:lblOffset val="100"/>
        <c:noMultiLvlLbl val="0"/>
      </c:catAx>
      <c:valAx>
        <c:axId val="-14797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980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Cario</c:v>
                </c:pt>
                <c:pt idx="1">
                  <c:v>Dallas</c:v>
                </c:pt>
                <c:pt idx="2">
                  <c:v>W100G</c:v>
                </c:pt>
                <c:pt idx="3">
                  <c:v>R100G</c:v>
                </c:pt>
                <c:pt idx="4">
                  <c:v>M2114G</c:v>
                </c:pt>
                <c:pt idx="5">
                  <c:v>Geneva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0.84499999999999997</c:v>
                </c:pt>
                <c:pt idx="1">
                  <c:v>0.875</c:v>
                </c:pt>
                <c:pt idx="2">
                  <c:v>0.89500000000000002</c:v>
                </c:pt>
                <c:pt idx="3">
                  <c:v>0.84499999999999997</c:v>
                </c:pt>
                <c:pt idx="4">
                  <c:v>0.875</c:v>
                </c:pt>
                <c:pt idx="5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0-4B22-BE37-5D3207080E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Cario</c:v>
                </c:pt>
                <c:pt idx="1">
                  <c:v>Dallas</c:v>
                </c:pt>
                <c:pt idx="2">
                  <c:v>W100G</c:v>
                </c:pt>
                <c:pt idx="3">
                  <c:v>R100G</c:v>
                </c:pt>
                <c:pt idx="4">
                  <c:v>M2114G</c:v>
                </c:pt>
                <c:pt idx="5">
                  <c:v>Geneva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0.92800000000000005</c:v>
                </c:pt>
                <c:pt idx="1">
                  <c:v>0.96199999999999997</c:v>
                </c:pt>
                <c:pt idx="2">
                  <c:v>0.97599999999999998</c:v>
                </c:pt>
                <c:pt idx="3">
                  <c:v>0.92800000000000005</c:v>
                </c:pt>
                <c:pt idx="4">
                  <c:v>0.96199999999999997</c:v>
                </c:pt>
                <c:pt idx="5">
                  <c:v>0.97599999999999998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D0-4B22-BE37-5D3207080EC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79788752"/>
        <c:axId val="-1479786032"/>
      </c:barChart>
      <c:catAx>
        <c:axId val="-147978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9786032"/>
        <c:crosses val="autoZero"/>
        <c:auto val="1"/>
        <c:lblAlgn val="ctr"/>
        <c:lblOffset val="100"/>
        <c:noMultiLvlLbl val="0"/>
      </c:catAx>
      <c:valAx>
        <c:axId val="-147978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978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99945640356599"/>
          <c:y val="0.15287037037037038"/>
          <c:w val="0.77924331376386169"/>
          <c:h val="0.47828703703703701"/>
        </c:manualLayout>
      </c:layout>
      <c:scatterChart>
        <c:scatterStyle val="lineMarker"/>
        <c:varyColors val="0"/>
        <c:ser>
          <c:idx val="0"/>
          <c:order val="0"/>
          <c:tx>
            <c:strRef>
              <c:f>主界面!$J$71</c:f>
              <c:strCache>
                <c:ptCount val="1"/>
                <c:pt idx="0">
                  <c:v>30min以内</c:v>
                </c:pt>
              </c:strCache>
            </c:strRef>
          </c:tx>
          <c:spPr>
            <a:ln w="19050" cap="rnd">
              <a:solidFill>
                <a:srgbClr val="A5A5A5"/>
              </a:solidFill>
              <a:round/>
            </a:ln>
            <a:effectLst/>
          </c:spPr>
          <c:marker>
            <c:symbol val="none"/>
          </c:marker>
          <c:xVal>
            <c:numRef>
              <c:f>主界面!$I$72:$I$92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主界面!$J$72:$J$92</c:f>
              <c:numCache>
                <c:formatCode>General</c:formatCode>
                <c:ptCount val="21"/>
                <c:pt idx="0">
                  <c:v>17</c:v>
                </c:pt>
                <c:pt idx="1">
                  <c:v>15</c:v>
                </c:pt>
                <c:pt idx="2">
                  <c:v>9</c:v>
                </c:pt>
                <c:pt idx="3">
                  <c:v>17</c:v>
                </c:pt>
                <c:pt idx="4">
                  <c:v>13</c:v>
                </c:pt>
                <c:pt idx="5">
                  <c:v>8</c:v>
                </c:pt>
                <c:pt idx="6">
                  <c:v>6</c:v>
                </c:pt>
                <c:pt idx="7">
                  <c:v>18</c:v>
                </c:pt>
                <c:pt idx="8">
                  <c:v>12</c:v>
                </c:pt>
                <c:pt idx="9">
                  <c:v>5</c:v>
                </c:pt>
                <c:pt idx="10">
                  <c:v>13</c:v>
                </c:pt>
                <c:pt idx="11">
                  <c:v>20</c:v>
                </c:pt>
                <c:pt idx="12">
                  <c:v>19</c:v>
                </c:pt>
                <c:pt idx="13">
                  <c:v>12</c:v>
                </c:pt>
                <c:pt idx="14">
                  <c:v>18</c:v>
                </c:pt>
                <c:pt idx="15">
                  <c:v>18</c:v>
                </c:pt>
                <c:pt idx="16">
                  <c:v>11</c:v>
                </c:pt>
                <c:pt idx="17">
                  <c:v>17</c:v>
                </c:pt>
                <c:pt idx="18">
                  <c:v>14</c:v>
                </c:pt>
                <c:pt idx="19">
                  <c:v>19</c:v>
                </c:pt>
                <c:pt idx="2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33-4860-83D9-685E1231C9F7}"/>
            </c:ext>
          </c:extLst>
        </c:ser>
        <c:ser>
          <c:idx val="1"/>
          <c:order val="1"/>
          <c:tx>
            <c:strRef>
              <c:f>主界面!$K$71</c:f>
              <c:strCache>
                <c:ptCount val="1"/>
                <c:pt idx="0">
                  <c:v>30~60min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主界面!$I$72:$I$92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主界面!$K$72:$K$92</c:f>
              <c:numCache>
                <c:formatCode>General</c:formatCode>
                <c:ptCount val="21"/>
                <c:pt idx="0">
                  <c:v>15</c:v>
                </c:pt>
                <c:pt idx="1">
                  <c:v>10</c:v>
                </c:pt>
                <c:pt idx="2">
                  <c:v>13</c:v>
                </c:pt>
                <c:pt idx="3">
                  <c:v>12</c:v>
                </c:pt>
                <c:pt idx="4">
                  <c:v>12</c:v>
                </c:pt>
                <c:pt idx="5">
                  <c:v>13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13</c:v>
                </c:pt>
                <c:pt idx="12">
                  <c:v>10</c:v>
                </c:pt>
                <c:pt idx="13">
                  <c:v>14</c:v>
                </c:pt>
                <c:pt idx="14">
                  <c:v>11</c:v>
                </c:pt>
                <c:pt idx="15">
                  <c:v>12</c:v>
                </c:pt>
                <c:pt idx="16">
                  <c:v>15</c:v>
                </c:pt>
                <c:pt idx="17">
                  <c:v>11</c:v>
                </c:pt>
                <c:pt idx="18">
                  <c:v>12</c:v>
                </c:pt>
                <c:pt idx="19">
                  <c:v>13</c:v>
                </c:pt>
                <c:pt idx="20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33-4860-83D9-685E1231C9F7}"/>
            </c:ext>
          </c:extLst>
        </c:ser>
        <c:ser>
          <c:idx val="2"/>
          <c:order val="2"/>
          <c:tx>
            <c:strRef>
              <c:f>主界面!$L$71</c:f>
              <c:strCache>
                <c:ptCount val="1"/>
                <c:pt idx="0">
                  <c:v>60min以上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主界面!$I$72:$I$92</c:f>
              <c:numCache>
                <c:formatCode>m/d/yyyy</c:formatCode>
                <c:ptCount val="21"/>
                <c:pt idx="0">
                  <c:v>44825</c:v>
                </c:pt>
                <c:pt idx="1">
                  <c:v>44824</c:v>
                </c:pt>
                <c:pt idx="2">
                  <c:v>44823</c:v>
                </c:pt>
                <c:pt idx="3">
                  <c:v>44822</c:v>
                </c:pt>
                <c:pt idx="4">
                  <c:v>44821</c:v>
                </c:pt>
                <c:pt idx="5">
                  <c:v>44820</c:v>
                </c:pt>
                <c:pt idx="6">
                  <c:v>44819</c:v>
                </c:pt>
                <c:pt idx="7">
                  <c:v>44818</c:v>
                </c:pt>
                <c:pt idx="8">
                  <c:v>44817</c:v>
                </c:pt>
                <c:pt idx="9">
                  <c:v>44816</c:v>
                </c:pt>
                <c:pt idx="10">
                  <c:v>44815</c:v>
                </c:pt>
                <c:pt idx="11">
                  <c:v>44814</c:v>
                </c:pt>
                <c:pt idx="12">
                  <c:v>44813</c:v>
                </c:pt>
                <c:pt idx="13">
                  <c:v>44812</c:v>
                </c:pt>
                <c:pt idx="14">
                  <c:v>44811</c:v>
                </c:pt>
                <c:pt idx="15">
                  <c:v>44810</c:v>
                </c:pt>
                <c:pt idx="16">
                  <c:v>44809</c:v>
                </c:pt>
                <c:pt idx="17">
                  <c:v>44808</c:v>
                </c:pt>
                <c:pt idx="18">
                  <c:v>44807</c:v>
                </c:pt>
                <c:pt idx="19">
                  <c:v>44806</c:v>
                </c:pt>
                <c:pt idx="20">
                  <c:v>44805</c:v>
                </c:pt>
              </c:numCache>
            </c:numRef>
          </c:xVal>
          <c:yVal>
            <c:numRef>
              <c:f>主界面!$L$72:$L$92</c:f>
              <c:numCache>
                <c:formatCode>General</c:formatCode>
                <c:ptCount val="21"/>
                <c:pt idx="0">
                  <c:v>6</c:v>
                </c:pt>
                <c:pt idx="1">
                  <c:v>8</c:v>
                </c:pt>
                <c:pt idx="2">
                  <c:v>7</c:v>
                </c:pt>
                <c:pt idx="3">
                  <c:v>10</c:v>
                </c:pt>
                <c:pt idx="4">
                  <c:v>5</c:v>
                </c:pt>
                <c:pt idx="5">
                  <c:v>9</c:v>
                </c:pt>
                <c:pt idx="6">
                  <c:v>5</c:v>
                </c:pt>
                <c:pt idx="7">
                  <c:v>9</c:v>
                </c:pt>
                <c:pt idx="8">
                  <c:v>7</c:v>
                </c:pt>
                <c:pt idx="9">
                  <c:v>6</c:v>
                </c:pt>
                <c:pt idx="10">
                  <c:v>10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6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9</c:v>
                </c:pt>
                <c:pt idx="20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933-4860-83D9-685E1231C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296511"/>
        <c:axId val="542301919"/>
      </c:scatterChart>
      <c:valAx>
        <c:axId val="542296511"/>
        <c:scaling>
          <c:orientation val="minMax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2301919"/>
        <c:crosses val="autoZero"/>
        <c:crossBetween val="midCat"/>
      </c:valAx>
      <c:valAx>
        <c:axId val="54230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22965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1706892802783223E-3"/>
          <c:y val="0.77605740740740736"/>
          <c:w val="0.99482918757928407"/>
          <c:h val="0.141627777777777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5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一次TOP项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组装不良</c:v>
                </c:pt>
                <c:pt idx="1">
                  <c:v>三伤不良</c:v>
                </c:pt>
                <c:pt idx="2">
                  <c:v>成型不良</c:v>
                </c:pt>
                <c:pt idx="3">
                  <c:v>CNC不良</c:v>
                </c:pt>
                <c:pt idx="4">
                  <c:v>表面不良</c:v>
                </c:pt>
                <c:pt idx="5">
                  <c:v>阳极不良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0.84499999999999997</c:v>
                </c:pt>
                <c:pt idx="1">
                  <c:v>0.875</c:v>
                </c:pt>
                <c:pt idx="2">
                  <c:v>0.89500000000000002</c:v>
                </c:pt>
                <c:pt idx="3">
                  <c:v>0.84499999999999997</c:v>
                </c:pt>
                <c:pt idx="4">
                  <c:v>0.875</c:v>
                </c:pt>
                <c:pt idx="5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E-4417-BB5D-8A612BD3F8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二次TOP项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组装不良</c:v>
                </c:pt>
                <c:pt idx="1">
                  <c:v>三伤不良</c:v>
                </c:pt>
                <c:pt idx="2">
                  <c:v>成型不良</c:v>
                </c:pt>
                <c:pt idx="3">
                  <c:v>CNC不良</c:v>
                </c:pt>
                <c:pt idx="4">
                  <c:v>表面不良</c:v>
                </c:pt>
                <c:pt idx="5">
                  <c:v>阳极不良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0.92800000000000005</c:v>
                </c:pt>
                <c:pt idx="1">
                  <c:v>0.96199999999999997</c:v>
                </c:pt>
                <c:pt idx="2">
                  <c:v>0.97599999999999998</c:v>
                </c:pt>
                <c:pt idx="3">
                  <c:v>0.92800000000000005</c:v>
                </c:pt>
                <c:pt idx="4">
                  <c:v>0.96199999999999997</c:v>
                </c:pt>
                <c:pt idx="5">
                  <c:v>0.97599999999999998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E-4417-BB5D-8A612BD3F8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64242848"/>
        <c:axId val="-1464240672"/>
      </c:barChart>
      <c:catAx>
        <c:axId val="-146424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4240672"/>
        <c:crosses val="autoZero"/>
        <c:auto val="1"/>
        <c:lblAlgn val="ctr"/>
        <c:lblOffset val="100"/>
        <c:noMultiLvlLbl val="0"/>
      </c:catAx>
      <c:valAx>
        <c:axId val="-14642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424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856984748352823"/>
          <c:y val="0.78194445584625616"/>
          <c:w val="0.38286012299979705"/>
          <c:h val="0.13334578411171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Cario-CNC</c:v>
                </c:pt>
                <c:pt idx="1">
                  <c:v>Cario-PVD</c:v>
                </c:pt>
                <c:pt idx="2">
                  <c:v>Cario-组装</c:v>
                </c:pt>
                <c:pt idx="3">
                  <c:v>Cario-OQC</c:v>
                </c:pt>
                <c:pt idx="4">
                  <c:v>Dallas-CNC</c:v>
                </c:pt>
                <c:pt idx="5">
                  <c:v>Dallas-PVD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0.84499999999999997</c:v>
                </c:pt>
                <c:pt idx="1">
                  <c:v>0.875</c:v>
                </c:pt>
                <c:pt idx="2">
                  <c:v>0.89500000000000002</c:v>
                </c:pt>
                <c:pt idx="3">
                  <c:v>0.84499999999999997</c:v>
                </c:pt>
                <c:pt idx="4">
                  <c:v>0.875</c:v>
                </c:pt>
                <c:pt idx="5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2-4BAB-8CD1-3F5552D838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Cario-CNC</c:v>
                </c:pt>
                <c:pt idx="1">
                  <c:v>Cario-PVD</c:v>
                </c:pt>
                <c:pt idx="2">
                  <c:v>Cario-组装</c:v>
                </c:pt>
                <c:pt idx="3">
                  <c:v>Cario-OQC</c:v>
                </c:pt>
                <c:pt idx="4">
                  <c:v>Dallas-CNC</c:v>
                </c:pt>
                <c:pt idx="5">
                  <c:v>Dallas-PVD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0.92800000000000005</c:v>
                </c:pt>
                <c:pt idx="1">
                  <c:v>0.96199999999999997</c:v>
                </c:pt>
                <c:pt idx="2">
                  <c:v>0.97599999999999998</c:v>
                </c:pt>
                <c:pt idx="3">
                  <c:v>0.92800000000000005</c:v>
                </c:pt>
                <c:pt idx="4">
                  <c:v>0.96199999999999997</c:v>
                </c:pt>
                <c:pt idx="5">
                  <c:v>0.97599999999999998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A2-4BAB-8CD1-3F5552D838F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64242304"/>
        <c:axId val="-1464243392"/>
      </c:barChart>
      <c:catAx>
        <c:axId val="-146424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4243392"/>
        <c:crosses val="autoZero"/>
        <c:auto val="1"/>
        <c:lblAlgn val="ctr"/>
        <c:lblOffset val="100"/>
        <c:noMultiLvlLbl val="0"/>
      </c:catAx>
      <c:valAx>
        <c:axId val="-14642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424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ALT</c:v>
                </c:pt>
                <c:pt idx="1">
                  <c:v>推力</c:v>
                </c:pt>
                <c:pt idx="2">
                  <c:v>四点折弯</c:v>
                </c:pt>
                <c:pt idx="3">
                  <c:v>RCVR粗糙度</c:v>
                </c:pt>
                <c:pt idx="4">
                  <c:v>。。。</c:v>
                </c:pt>
                <c:pt idx="5">
                  <c:v>光泽度
光泽度
光泽度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0.84499999999999997</c:v>
                </c:pt>
                <c:pt idx="1">
                  <c:v>0.875</c:v>
                </c:pt>
                <c:pt idx="2">
                  <c:v>0.89500000000000002</c:v>
                </c:pt>
                <c:pt idx="3">
                  <c:v>0.84499999999999997</c:v>
                </c:pt>
                <c:pt idx="4">
                  <c:v>0.875</c:v>
                </c:pt>
                <c:pt idx="5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5-49C7-89E8-F7DF26B00B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ALT</c:v>
                </c:pt>
                <c:pt idx="1">
                  <c:v>推力</c:v>
                </c:pt>
                <c:pt idx="2">
                  <c:v>四点折弯</c:v>
                </c:pt>
                <c:pt idx="3">
                  <c:v>RCVR粗糙度</c:v>
                </c:pt>
                <c:pt idx="4">
                  <c:v>。。。</c:v>
                </c:pt>
                <c:pt idx="5">
                  <c:v>光泽度
光泽度
光泽度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0.92800000000000005</c:v>
                </c:pt>
                <c:pt idx="1">
                  <c:v>0.96199999999999997</c:v>
                </c:pt>
                <c:pt idx="2">
                  <c:v>0.97599999999999998</c:v>
                </c:pt>
                <c:pt idx="3">
                  <c:v>0.92800000000000005</c:v>
                </c:pt>
                <c:pt idx="4">
                  <c:v>0.96199999999999997</c:v>
                </c:pt>
                <c:pt idx="5">
                  <c:v>0.97599999999999998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E5-49C7-89E8-F7DF26B00B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846573728"/>
        <c:axId val="-1846591680"/>
      </c:barChart>
      <c:catAx>
        <c:axId val="-18465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46591680"/>
        <c:crosses val="autoZero"/>
        <c:auto val="1"/>
        <c:lblAlgn val="ctr"/>
        <c:lblOffset val="100"/>
        <c:noMultiLvlLbl val="0"/>
      </c:catAx>
      <c:valAx>
        <c:axId val="-184659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4657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56048936258304"/>
          <c:y val="0.19902255300220062"/>
          <c:w val="0.79226597897749085"/>
          <c:h val="0.431275194242861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10月14日</c:v>
                </c:pt>
                <c:pt idx="1">
                  <c:v>10月15日</c:v>
                </c:pt>
                <c:pt idx="2">
                  <c:v>10月16日</c:v>
                </c:pt>
                <c:pt idx="3">
                  <c:v>10月17日</c:v>
                </c:pt>
                <c:pt idx="4">
                  <c:v>10月18日</c:v>
                </c:pt>
                <c:pt idx="5">
                  <c:v>10月19日</c:v>
                </c:pt>
                <c:pt idx="6">
                  <c:v>当天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0.84</c:v>
                </c:pt>
                <c:pt idx="1">
                  <c:v>0.87</c:v>
                </c:pt>
                <c:pt idx="2">
                  <c:v>0.84</c:v>
                </c:pt>
                <c:pt idx="3">
                  <c:v>0.81</c:v>
                </c:pt>
                <c:pt idx="4">
                  <c:v>0.88</c:v>
                </c:pt>
                <c:pt idx="5">
                  <c:v>0.91400000000000003</c:v>
                </c:pt>
                <c:pt idx="6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CC-4535-81D6-D679751CF2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10月14日</c:v>
                </c:pt>
                <c:pt idx="1">
                  <c:v>10月15日</c:v>
                </c:pt>
                <c:pt idx="2">
                  <c:v>10月16日</c:v>
                </c:pt>
                <c:pt idx="3">
                  <c:v>10月17日</c:v>
                </c:pt>
                <c:pt idx="4">
                  <c:v>10月18日</c:v>
                </c:pt>
                <c:pt idx="5">
                  <c:v>10月19日</c:v>
                </c:pt>
                <c:pt idx="6">
                  <c:v>当天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0.92500000000000004</c:v>
                </c:pt>
                <c:pt idx="1">
                  <c:v>0.94599999999999995</c:v>
                </c:pt>
                <c:pt idx="2">
                  <c:v>0.91300000000000003</c:v>
                </c:pt>
                <c:pt idx="3">
                  <c:v>0.96699999999999997</c:v>
                </c:pt>
                <c:pt idx="4">
                  <c:v>0.94099999999999995</c:v>
                </c:pt>
                <c:pt idx="5">
                  <c:v>0.93700000000000006</c:v>
                </c:pt>
                <c:pt idx="6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CC-4535-81D6-D679751CF27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239801312"/>
        <c:axId val="-1239784448"/>
      </c:lineChart>
      <c:catAx>
        <c:axId val="-12398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784448"/>
        <c:crosses val="autoZero"/>
        <c:auto val="1"/>
        <c:lblAlgn val="ctr"/>
        <c:lblOffset val="100"/>
        <c:noMultiLvlLbl val="0"/>
      </c:catAx>
      <c:valAx>
        <c:axId val="-123978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8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53637172569564"/>
          <c:y val="0.78325444201425942"/>
          <c:w val="0.30382618282935642"/>
          <c:h val="9.8839753674295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Cario-CNC</c:v>
                </c:pt>
                <c:pt idx="1">
                  <c:v>Cario-PVD</c:v>
                </c:pt>
                <c:pt idx="2">
                  <c:v>Cario-组装</c:v>
                </c:pt>
                <c:pt idx="3">
                  <c:v>Cario-OQC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0.84499999999999997</c:v>
                </c:pt>
                <c:pt idx="1">
                  <c:v>0.875</c:v>
                </c:pt>
                <c:pt idx="2">
                  <c:v>0.89500000000000002</c:v>
                </c:pt>
                <c:pt idx="3">
                  <c:v>0.84499999999999997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C-4AB6-B659-027030261D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Cario-CNC</c:v>
                </c:pt>
                <c:pt idx="1">
                  <c:v>Cario-PVD</c:v>
                </c:pt>
                <c:pt idx="2">
                  <c:v>Cario-组装</c:v>
                </c:pt>
                <c:pt idx="3">
                  <c:v>Cario-OQC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0.92800000000000005</c:v>
                </c:pt>
                <c:pt idx="1">
                  <c:v>0.96199999999999997</c:v>
                </c:pt>
                <c:pt idx="2">
                  <c:v>0.97599999999999998</c:v>
                </c:pt>
                <c:pt idx="3">
                  <c:v>0.92800000000000005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6C-4AB6-B659-027030261DE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9787168"/>
        <c:axId val="-1239782272"/>
      </c:barChart>
      <c:catAx>
        <c:axId val="-123978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782272"/>
        <c:crosses val="autoZero"/>
        <c:auto val="1"/>
        <c:lblAlgn val="ctr"/>
        <c:lblOffset val="100"/>
        <c:noMultiLvlLbl val="0"/>
      </c:catAx>
      <c:valAx>
        <c:axId val="-123978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78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IPQC2</c:v>
                </c:pt>
                <c:pt idx="1">
                  <c:v>IPQC5</c:v>
                </c:pt>
                <c:pt idx="2">
                  <c:v>0.66 AIM</c:v>
                </c:pt>
                <c:pt idx="3">
                  <c:v>HE磁通量</c:v>
                </c:pt>
                <c:pt idx="4">
                  <c:v>。。。</c:v>
                </c:pt>
                <c:pt idx="5">
                  <c:v>OQC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0.84499999999999997</c:v>
                </c:pt>
                <c:pt idx="1">
                  <c:v>0.875</c:v>
                </c:pt>
                <c:pt idx="2">
                  <c:v>0.89500000000000002</c:v>
                </c:pt>
                <c:pt idx="3">
                  <c:v>0.84499999999999997</c:v>
                </c:pt>
                <c:pt idx="4">
                  <c:v>0.875</c:v>
                </c:pt>
                <c:pt idx="5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3-4C8B-8BD4-A0F8A87B16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IPQC2</c:v>
                </c:pt>
                <c:pt idx="1">
                  <c:v>IPQC5</c:v>
                </c:pt>
                <c:pt idx="2">
                  <c:v>0.66 AIM</c:v>
                </c:pt>
                <c:pt idx="3">
                  <c:v>HE磁通量</c:v>
                </c:pt>
                <c:pt idx="4">
                  <c:v>。。。</c:v>
                </c:pt>
                <c:pt idx="5">
                  <c:v>OQC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0.92800000000000005</c:v>
                </c:pt>
                <c:pt idx="1">
                  <c:v>0.96199999999999997</c:v>
                </c:pt>
                <c:pt idx="2">
                  <c:v>0.97599999999999998</c:v>
                </c:pt>
                <c:pt idx="3">
                  <c:v>0.92800000000000005</c:v>
                </c:pt>
                <c:pt idx="4">
                  <c:v>0.96199999999999997</c:v>
                </c:pt>
                <c:pt idx="5">
                  <c:v>0.97599999999999998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3-4C8B-8BD4-A0F8A87B16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818894960"/>
        <c:axId val="-1818892784"/>
      </c:barChart>
      <c:catAx>
        <c:axId val="-181889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18892784"/>
        <c:crosses val="autoZero"/>
        <c:auto val="1"/>
        <c:lblAlgn val="ctr"/>
        <c:lblOffset val="100"/>
        <c:noMultiLvlLbl val="0"/>
      </c:catAx>
      <c:valAx>
        <c:axId val="-181889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1889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04847410654752"/>
          <c:y val="7.45733627158955E-2"/>
          <c:w val="0.84541033776800811"/>
          <c:h val="0.5910705133772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B5</c:v>
                </c:pt>
                <c:pt idx="1">
                  <c:v>H1</c:v>
                </c:pt>
                <c:pt idx="2">
                  <c:v>E4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0.89500000000000002</c:v>
                </c:pt>
                <c:pt idx="1">
                  <c:v>0.84499999999999997</c:v>
                </c:pt>
                <c:pt idx="2">
                  <c:v>0.84499999999999997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6-41AD-B5F2-F17BBC4877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B5</c:v>
                </c:pt>
                <c:pt idx="1">
                  <c:v>H1</c:v>
                </c:pt>
                <c:pt idx="2">
                  <c:v>E4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0.97599999999999998</c:v>
                </c:pt>
                <c:pt idx="1">
                  <c:v>0.92800000000000005</c:v>
                </c:pt>
                <c:pt idx="2">
                  <c:v>0.92800000000000005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6-41AD-B5F2-F17BBC4877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819324320"/>
        <c:axId val="-1819319968"/>
      </c:barChart>
      <c:catAx>
        <c:axId val="-181932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19319968"/>
        <c:crosses val="autoZero"/>
        <c:auto val="1"/>
        <c:lblAlgn val="ctr"/>
        <c:lblOffset val="100"/>
        <c:noMultiLvlLbl val="0"/>
      </c:catAx>
      <c:valAx>
        <c:axId val="-181931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1932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56048936258304"/>
          <c:y val="0.19902255300220062"/>
          <c:w val="0.79226597897749085"/>
          <c:h val="0.431275194242861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10月14日</c:v>
                </c:pt>
                <c:pt idx="1">
                  <c:v>10月15日</c:v>
                </c:pt>
                <c:pt idx="2">
                  <c:v>10月16日</c:v>
                </c:pt>
                <c:pt idx="3">
                  <c:v>10月17日</c:v>
                </c:pt>
                <c:pt idx="4">
                  <c:v>10月18日</c:v>
                </c:pt>
                <c:pt idx="5">
                  <c:v>10月19日</c:v>
                </c:pt>
                <c:pt idx="6">
                  <c:v>当天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0.84</c:v>
                </c:pt>
                <c:pt idx="1">
                  <c:v>0.87</c:v>
                </c:pt>
                <c:pt idx="2">
                  <c:v>0.84</c:v>
                </c:pt>
                <c:pt idx="3">
                  <c:v>0.81</c:v>
                </c:pt>
                <c:pt idx="4">
                  <c:v>0.88</c:v>
                </c:pt>
                <c:pt idx="5">
                  <c:v>0.91400000000000003</c:v>
                </c:pt>
                <c:pt idx="6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CA-4C15-9031-64A351C521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10月14日</c:v>
                </c:pt>
                <c:pt idx="1">
                  <c:v>10月15日</c:v>
                </c:pt>
                <c:pt idx="2">
                  <c:v>10月16日</c:v>
                </c:pt>
                <c:pt idx="3">
                  <c:v>10月17日</c:v>
                </c:pt>
                <c:pt idx="4">
                  <c:v>10月18日</c:v>
                </c:pt>
                <c:pt idx="5">
                  <c:v>10月19日</c:v>
                </c:pt>
                <c:pt idx="6">
                  <c:v>当天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0.92500000000000004</c:v>
                </c:pt>
                <c:pt idx="1">
                  <c:v>0.94599999999999995</c:v>
                </c:pt>
                <c:pt idx="2">
                  <c:v>0.91300000000000003</c:v>
                </c:pt>
                <c:pt idx="3">
                  <c:v>0.96699999999999997</c:v>
                </c:pt>
                <c:pt idx="4">
                  <c:v>0.94099999999999995</c:v>
                </c:pt>
                <c:pt idx="5">
                  <c:v>0.93700000000000006</c:v>
                </c:pt>
                <c:pt idx="6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A-4C15-9031-64A351C521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474750208"/>
        <c:axId val="-1474747488"/>
      </c:lineChart>
      <c:catAx>
        <c:axId val="-14747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747488"/>
        <c:crosses val="autoZero"/>
        <c:auto val="1"/>
        <c:lblAlgn val="ctr"/>
        <c:lblOffset val="100"/>
        <c:noMultiLvlLbl val="0"/>
      </c:catAx>
      <c:valAx>
        <c:axId val="-147474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7475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87852343338532"/>
          <c:y val="0.86348805898696179"/>
          <c:w val="0.30382618282935642"/>
          <c:h val="9.8839753674295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投入数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451366501970135E-17"/>
                  <c:y val="-7.391211646600750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20-444E-9771-58C49F094009}"/>
                </c:ext>
              </c:extLst>
            </c:dLbl>
            <c:dLbl>
              <c:idx val="1"/>
              <c:layout>
                <c:manualLayout>
                  <c:x val="2.34017610654398E-3"/>
                  <c:y val="1.1033763345727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20-444E-9771-58C49F094009}"/>
                </c:ext>
              </c:extLst>
            </c:dLbl>
            <c:dLbl>
              <c:idx val="2"/>
              <c:layout>
                <c:manualLayout>
                  <c:x val="-8.5805466007880541E-17"/>
                  <c:y val="-9.41573709863185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20-444E-9771-58C49F0940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1468155</c:v>
                </c:pt>
                <c:pt idx="1">
                  <c:v>7844923</c:v>
                </c:pt>
                <c:pt idx="2">
                  <c:v>1966955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20-444E-9771-58C49F0940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不良数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1061584958895777E-2"/>
                  <c:y val="-1.8766713294516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20-444E-9771-58C49F0940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4571</c:v>
                </c:pt>
                <c:pt idx="1">
                  <c:v>6524</c:v>
                </c:pt>
                <c:pt idx="2">
                  <c:v>5397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20-444E-9771-58C49F0940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239807296"/>
        <c:axId val="-12397953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比例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6425990917168456E-2"/>
                  <c:y val="-6.32664203759719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20-444E-9771-58C49F094009}"/>
                </c:ext>
              </c:extLst>
            </c:dLbl>
            <c:dLbl>
              <c:idx val="1"/>
              <c:layout>
                <c:manualLayout>
                  <c:x val="-5.2384934277904575E-2"/>
                  <c:y val="-0.107552914639152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20-444E-9771-58C49F094009}"/>
                </c:ext>
              </c:extLst>
            </c:dLbl>
            <c:dLbl>
              <c:idx val="2"/>
              <c:layout>
                <c:manualLayout>
                  <c:x val="-4.5364405958272631E-2"/>
                  <c:y val="-6.3266420375971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E20-444E-9771-58C49F0940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OP1</c:v>
                </c:pt>
                <c:pt idx="1">
                  <c:v>OP2</c:v>
                </c:pt>
                <c:pt idx="2">
                  <c:v>OP3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3.1134314837329845E-3</c:v>
                </c:pt>
                <c:pt idx="1">
                  <c:v>8.3162065453032494E-4</c:v>
                </c:pt>
                <c:pt idx="2">
                  <c:v>2.7438350140191309E-3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E20-444E-9771-58C49F0940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239779008"/>
        <c:axId val="-1239799136"/>
      </c:lineChart>
      <c:valAx>
        <c:axId val="-1239795328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807296"/>
        <c:crosses val="autoZero"/>
        <c:crossBetween val="between"/>
      </c:valAx>
      <c:catAx>
        <c:axId val="-123980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795328"/>
        <c:crosses val="autoZero"/>
        <c:auto val="1"/>
        <c:lblAlgn val="ctr"/>
        <c:lblOffset val="100"/>
        <c:noMultiLvlLbl val="0"/>
      </c:catAx>
      <c:valAx>
        <c:axId val="-12397991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779008"/>
        <c:crosses val="max"/>
        <c:crossBetween val="between"/>
      </c:valAx>
      <c:catAx>
        <c:axId val="-1239779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239799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投入数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633165664218675E-2"/>
                  <c:y val="-7.391215815089112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42D-4310-B338-A6C0E02310EF}"/>
                </c:ext>
              </c:extLst>
            </c:dLbl>
            <c:dLbl>
              <c:idx val="1"/>
              <c:layout>
                <c:manualLayout>
                  <c:x val="2.34017610654398E-3"/>
                  <c:y val="1.1033763345727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2D-4310-B338-A6C0E02310EF}"/>
                </c:ext>
              </c:extLst>
            </c:dLbl>
            <c:dLbl>
              <c:idx val="2"/>
              <c:layout>
                <c:manualLayout>
                  <c:x val="1.4886431929906171E-2"/>
                  <c:y val="-5.47780723280871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42D-4310-B338-A6C0E02310EF}"/>
                </c:ext>
              </c:extLst>
            </c:dLbl>
            <c:dLbl>
              <c:idx val="3"/>
              <c:layout>
                <c:manualLayout>
                  <c:x val="8.5065325313749551E-3"/>
                  <c:y val="8.79603915341583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2D-4310-B338-A6C0E02310EF}"/>
                </c:ext>
              </c:extLst>
            </c:dLbl>
            <c:dLbl>
              <c:idx val="4"/>
              <c:layout>
                <c:manualLayout>
                  <c:x val="2.1266331328438168E-3"/>
                  <c:y val="1.27973240003479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2D-4310-B338-A6C0E02310EF}"/>
                </c:ext>
              </c:extLst>
            </c:dLbl>
            <c:dLbl>
              <c:idx val="5"/>
              <c:layout>
                <c:manualLayout>
                  <c:x val="4.2532662656874776E-3"/>
                  <c:y val="-1.67221298632268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2D-4310-B338-A6C0E02310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PDX224</c:v>
                </c:pt>
                <c:pt idx="1">
                  <c:v>Dallas</c:v>
                </c:pt>
                <c:pt idx="2">
                  <c:v>Cairo</c:v>
                </c:pt>
                <c:pt idx="3">
                  <c:v>R100G</c:v>
                </c:pt>
                <c:pt idx="4">
                  <c:v>W100G</c:v>
                </c:pt>
                <c:pt idx="5">
                  <c:v>V30G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1468155</c:v>
                </c:pt>
                <c:pt idx="1">
                  <c:v>6844923</c:v>
                </c:pt>
                <c:pt idx="2">
                  <c:v>2844923</c:v>
                </c:pt>
                <c:pt idx="3">
                  <c:v>1166955</c:v>
                </c:pt>
                <c:pt idx="4">
                  <c:v>666955</c:v>
                </c:pt>
                <c:pt idx="5">
                  <c:v>266955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2D-4310-B338-A6C0E0231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不良数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555005700883859E-2"/>
                  <c:y val="5.51556873118497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2D-4310-B338-A6C0E02310EF}"/>
                </c:ext>
              </c:extLst>
            </c:dLbl>
            <c:dLbl>
              <c:idx val="1"/>
              <c:layout>
                <c:manualLayout>
                  <c:x val="2.7646230726968604E-2"/>
                  <c:y val="6.40415892715270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42D-4310-B338-A6C0E02310EF}"/>
                </c:ext>
              </c:extLst>
            </c:dLbl>
            <c:dLbl>
              <c:idx val="3"/>
              <c:layout>
                <c:manualLayout>
                  <c:x val="6.3798993985311383E-3"/>
                  <c:y val="1.23178963690646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42D-4310-B338-A6C0E02310EF}"/>
                </c:ext>
              </c:extLst>
            </c:dLbl>
            <c:dLbl>
              <c:idx val="4"/>
              <c:layout>
                <c:manualLayout>
                  <c:x val="2.5519597594124865E-2"/>
                  <c:y val="2.43853240653551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42D-4310-B338-A6C0E02310EF}"/>
                </c:ext>
              </c:extLst>
            </c:dLbl>
            <c:dLbl>
              <c:idx val="5"/>
              <c:layout>
                <c:manualLayout>
                  <c:x val="1.2759798797062433E-2"/>
                  <c:y val="2.43853240653551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42D-4310-B338-A6C0E02310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PDX224</c:v>
                </c:pt>
                <c:pt idx="1">
                  <c:v>Dallas</c:v>
                </c:pt>
                <c:pt idx="2">
                  <c:v>Cairo</c:v>
                </c:pt>
                <c:pt idx="3">
                  <c:v>R100G</c:v>
                </c:pt>
                <c:pt idx="4">
                  <c:v>W100G</c:v>
                </c:pt>
                <c:pt idx="5">
                  <c:v>V30G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4571</c:v>
                </c:pt>
                <c:pt idx="1">
                  <c:v>4524</c:v>
                </c:pt>
                <c:pt idx="2">
                  <c:v>2524</c:v>
                </c:pt>
                <c:pt idx="3">
                  <c:v>2397</c:v>
                </c:pt>
                <c:pt idx="4">
                  <c:v>1397</c:v>
                </c:pt>
                <c:pt idx="5">
                  <c:v>1397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2D-4310-B338-A6C0E02310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466231104"/>
        <c:axId val="-14662441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比例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6425990917168456E-2"/>
                  <c:y val="-6.32664203759719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42D-4310-B338-A6C0E02310EF}"/>
                </c:ext>
              </c:extLst>
            </c:dLbl>
            <c:dLbl>
              <c:idx val="1"/>
              <c:layout>
                <c:manualLayout>
                  <c:x val="-4.1751836649122784E-2"/>
                  <c:y val="-8.93413151899690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42D-4310-B338-A6C0E02310EF}"/>
                </c:ext>
              </c:extLst>
            </c:dLbl>
            <c:dLbl>
              <c:idx val="2"/>
              <c:layout>
                <c:manualLayout>
                  <c:x val="-5.3870966283487566E-2"/>
                  <c:y val="-6.32662835706890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42D-4310-B338-A6C0E02310EF}"/>
                </c:ext>
              </c:extLst>
            </c:dLbl>
            <c:dLbl>
              <c:idx val="3"/>
              <c:layout>
                <c:manualLayout>
                  <c:x val="-4.7604766404421066E-2"/>
                  <c:y val="-8.49872710290916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42D-4310-B338-A6C0E02310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PDX224</c:v>
                </c:pt>
                <c:pt idx="1">
                  <c:v>Dallas</c:v>
                </c:pt>
                <c:pt idx="2">
                  <c:v>Cairo</c:v>
                </c:pt>
                <c:pt idx="3">
                  <c:v>R100G</c:v>
                </c:pt>
                <c:pt idx="4">
                  <c:v>W100G</c:v>
                </c:pt>
                <c:pt idx="5">
                  <c:v>V30G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3.1134314837329845E-3</c:v>
                </c:pt>
                <c:pt idx="1">
                  <c:v>6.6092781467373706E-4</c:v>
                </c:pt>
                <c:pt idx="2">
                  <c:v>8.8719448645886018E-4</c:v>
                </c:pt>
                <c:pt idx="3">
                  <c:v>2.0540637813797448E-3</c:v>
                </c:pt>
                <c:pt idx="4">
                  <c:v>2.0945940880569155E-3</c:v>
                </c:pt>
                <c:pt idx="5">
                  <c:v>5.2330917195782057E-3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42D-4310-B338-A6C0E02310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466228928"/>
        <c:axId val="-1466217504"/>
      </c:lineChart>
      <c:valAx>
        <c:axId val="-146624416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1104"/>
        <c:crosses val="autoZero"/>
        <c:crossBetween val="between"/>
      </c:valAx>
      <c:catAx>
        <c:axId val="-1466231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44160"/>
        <c:crosses val="autoZero"/>
        <c:auto val="1"/>
        <c:lblAlgn val="ctr"/>
        <c:lblOffset val="100"/>
        <c:noMultiLvlLbl val="0"/>
      </c:catAx>
      <c:valAx>
        <c:axId val="-146621750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28928"/>
        <c:crosses val="max"/>
        <c:crossBetween val="between"/>
      </c:valAx>
      <c:catAx>
        <c:axId val="-1466228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66217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8727446577924"/>
          <c:y val="0.1990225306117745"/>
          <c:w val="0.79226597897749085"/>
          <c:h val="0.431275194242861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一次良率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10/14</c:v>
                </c:pt>
                <c:pt idx="1">
                  <c:v>10/15</c:v>
                </c:pt>
                <c:pt idx="2">
                  <c:v>10/16</c:v>
                </c:pt>
                <c:pt idx="3">
                  <c:v>10/17</c:v>
                </c:pt>
                <c:pt idx="4">
                  <c:v>10/18</c:v>
                </c:pt>
                <c:pt idx="5">
                  <c:v>10/19</c:v>
                </c:pt>
                <c:pt idx="6">
                  <c:v>当天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0.84</c:v>
                </c:pt>
                <c:pt idx="1">
                  <c:v>0.87</c:v>
                </c:pt>
                <c:pt idx="2">
                  <c:v>0.84</c:v>
                </c:pt>
                <c:pt idx="3">
                  <c:v>0.81</c:v>
                </c:pt>
                <c:pt idx="4">
                  <c:v>0.88</c:v>
                </c:pt>
                <c:pt idx="5">
                  <c:v>0.91400000000000003</c:v>
                </c:pt>
                <c:pt idx="6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0-4BB4-9601-6F0A436E4F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二次良率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10/14</c:v>
                </c:pt>
                <c:pt idx="1">
                  <c:v>10/15</c:v>
                </c:pt>
                <c:pt idx="2">
                  <c:v>10/16</c:v>
                </c:pt>
                <c:pt idx="3">
                  <c:v>10/17</c:v>
                </c:pt>
                <c:pt idx="4">
                  <c:v>10/18</c:v>
                </c:pt>
                <c:pt idx="5">
                  <c:v>10/19</c:v>
                </c:pt>
                <c:pt idx="6">
                  <c:v>当天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0.92500000000000004</c:v>
                </c:pt>
                <c:pt idx="1">
                  <c:v>0.94599999999999995</c:v>
                </c:pt>
                <c:pt idx="2">
                  <c:v>0.91300000000000003</c:v>
                </c:pt>
                <c:pt idx="3">
                  <c:v>0.96699999999999997</c:v>
                </c:pt>
                <c:pt idx="4">
                  <c:v>0.94099999999999995</c:v>
                </c:pt>
                <c:pt idx="5">
                  <c:v>0.93700000000000006</c:v>
                </c:pt>
                <c:pt idx="6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D0-4BB4-9601-6F0A436E4F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716451888"/>
        <c:axId val="-716454608"/>
      </c:lineChart>
      <c:catAx>
        <c:axId val="-71645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16454608"/>
        <c:crosses val="autoZero"/>
        <c:auto val="1"/>
        <c:lblAlgn val="ctr"/>
        <c:lblOffset val="100"/>
        <c:noMultiLvlLbl val="0"/>
      </c:catAx>
      <c:valAx>
        <c:axId val="-7164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1645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313709502065666"/>
          <c:y val="0.78325444201425942"/>
          <c:w val="0.71114318330071757"/>
          <c:h val="9.8839753674295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投入数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3798993985312363E-3"/>
                  <c:y val="-4.9884851329634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38-4211-B474-91E24DD674B9}"/>
                </c:ext>
              </c:extLst>
            </c:dLbl>
            <c:dLbl>
              <c:idx val="1"/>
              <c:layout>
                <c:manualLayout>
                  <c:x val="2.34017610654398E-3"/>
                  <c:y val="1.1033763345727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38-4211-B474-91E24DD674B9}"/>
                </c:ext>
              </c:extLst>
            </c:dLbl>
            <c:dLbl>
              <c:idx val="2"/>
              <c:layout>
                <c:manualLayout>
                  <c:x val="-6.3798993985312163E-3"/>
                  <c:y val="-5.47780723280871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38-4211-B474-91E24DD674B9}"/>
                </c:ext>
              </c:extLst>
            </c:dLbl>
            <c:dLbl>
              <c:idx val="3"/>
              <c:layout>
                <c:manualLayout>
                  <c:x val="2.1266331328438168E-3"/>
                  <c:y val="1.27973240003479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38-4211-B474-91E24DD674B9}"/>
                </c:ext>
              </c:extLst>
            </c:dLbl>
            <c:dLbl>
              <c:idx val="4"/>
              <c:layout>
                <c:manualLayout>
                  <c:x val="4.2532662656874776E-3"/>
                  <c:y val="-1.67221298632268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38-4211-B474-91E24DD674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GLFX</c:v>
                </c:pt>
                <c:pt idx="1">
                  <c:v>ZZFX</c:v>
                </c:pt>
                <c:pt idx="2">
                  <c:v>WXJGP</c:v>
                </c:pt>
                <c:pt idx="3">
                  <c:v>CDFX</c:v>
                </c:pt>
                <c:pt idx="4">
                  <c:v>CQCompal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1468155</c:v>
                </c:pt>
                <c:pt idx="1">
                  <c:v>4938473</c:v>
                </c:pt>
                <c:pt idx="2">
                  <c:v>88149</c:v>
                </c:pt>
                <c:pt idx="3">
                  <c:v>69879</c:v>
                </c:pt>
                <c:pt idx="4">
                  <c:v>142243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38-4211-B474-91E24DD674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不良数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218400366651646E-3"/>
                  <c:y val="3.58681655272891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38-4211-B474-91E24DD674B9}"/>
                </c:ext>
              </c:extLst>
            </c:dLbl>
            <c:dLbl>
              <c:idx val="1"/>
              <c:layout>
                <c:manualLayout>
                  <c:x val="2.7646230726968604E-2"/>
                  <c:y val="6.40415892715270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38-4211-B474-91E24DD674B9}"/>
                </c:ext>
              </c:extLst>
            </c:dLbl>
            <c:dLbl>
              <c:idx val="2"/>
              <c:layout>
                <c:manualLayout>
                  <c:x val="3.1899496992656082E-2"/>
                  <c:y val="6.084859168730691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38-4211-B474-91E24DD674B9}"/>
                </c:ext>
              </c:extLst>
            </c:dLbl>
            <c:dLbl>
              <c:idx val="3"/>
              <c:layout>
                <c:manualLayout>
                  <c:x val="2.5519597594124865E-2"/>
                  <c:y val="2.43853240653551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38-4211-B474-91E24DD674B9}"/>
                </c:ext>
              </c:extLst>
            </c:dLbl>
            <c:dLbl>
              <c:idx val="4"/>
              <c:layout>
                <c:manualLayout>
                  <c:x val="1.2759798797062433E-2"/>
                  <c:y val="2.43853240653551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438-4211-B474-91E24DD674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GLFX</c:v>
                </c:pt>
                <c:pt idx="1">
                  <c:v>ZZFX</c:v>
                </c:pt>
                <c:pt idx="2">
                  <c:v>WXJGP</c:v>
                </c:pt>
                <c:pt idx="3">
                  <c:v>CDFX</c:v>
                </c:pt>
                <c:pt idx="4">
                  <c:v>CQCompal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2983</c:v>
                </c:pt>
                <c:pt idx="1">
                  <c:v>2598</c:v>
                </c:pt>
                <c:pt idx="2">
                  <c:v>146</c:v>
                </c:pt>
                <c:pt idx="3">
                  <c:v>339</c:v>
                </c:pt>
                <c:pt idx="4">
                  <c:v>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438-4211-B474-91E24DD674B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466230016"/>
        <c:axId val="-14662376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比例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0046072585840209E-2"/>
                  <c:y val="-1.4702128696922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438-4211-B474-91E24DD674B9}"/>
                </c:ext>
              </c:extLst>
            </c:dLbl>
            <c:dLbl>
              <c:idx val="1"/>
              <c:layout>
                <c:manualLayout>
                  <c:x val="-4.1751836649122784E-2"/>
                  <c:y val="-8.93413151899690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438-4211-B474-91E24DD674B9}"/>
                </c:ext>
              </c:extLst>
            </c:dLbl>
            <c:dLbl>
              <c:idx val="2"/>
              <c:layout>
                <c:manualLayout>
                  <c:x val="-5.3870966283487566E-2"/>
                  <c:y val="-6.32662835706890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438-4211-B474-91E24DD674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GLFX</c:v>
                </c:pt>
                <c:pt idx="1">
                  <c:v>ZZFX</c:v>
                </c:pt>
                <c:pt idx="2">
                  <c:v>WXJGP</c:v>
                </c:pt>
                <c:pt idx="3">
                  <c:v>CDFX</c:v>
                </c:pt>
                <c:pt idx="4">
                  <c:v>CQCompal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2.0318018192901975E-3</c:v>
                </c:pt>
                <c:pt idx="1">
                  <c:v>5.2607354540563445E-4</c:v>
                </c:pt>
                <c:pt idx="2">
                  <c:v>1.6562865148782176E-3</c:v>
                </c:pt>
                <c:pt idx="3">
                  <c:v>4.8512428626626023E-3</c:v>
                </c:pt>
                <c:pt idx="4">
                  <c:v>6.3553215272456288E-3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438-4211-B474-91E24DD674B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466220768"/>
        <c:axId val="-1466216960"/>
      </c:lineChart>
      <c:valAx>
        <c:axId val="-1466237632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0016"/>
        <c:crosses val="autoZero"/>
        <c:crossBetween val="between"/>
      </c:valAx>
      <c:catAx>
        <c:axId val="-146623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7632"/>
        <c:crosses val="autoZero"/>
        <c:auto val="1"/>
        <c:lblAlgn val="ctr"/>
        <c:lblOffset val="100"/>
        <c:noMultiLvlLbl val="0"/>
      </c:catAx>
      <c:valAx>
        <c:axId val="-146621696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20768"/>
        <c:crosses val="max"/>
        <c:crossBetween val="between"/>
      </c:valAx>
      <c:catAx>
        <c:axId val="-1466220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66216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缺陷数量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3798993985312363E-3"/>
                  <c:y val="-4.9884851329634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B1-4DAE-B178-0E9E3462F0AF}"/>
                </c:ext>
              </c:extLst>
            </c:dLbl>
            <c:dLbl>
              <c:idx val="1"/>
              <c:layout>
                <c:manualLayout>
                  <c:x val="2.34017610654398E-3"/>
                  <c:y val="1.10337633457275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B1-4DAE-B178-0E9E3462F0AF}"/>
                </c:ext>
              </c:extLst>
            </c:dLbl>
            <c:dLbl>
              <c:idx val="2"/>
              <c:layout>
                <c:manualLayout>
                  <c:x val="-6.3798993985312163E-3"/>
                  <c:y val="-5.47780723280871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B1-4DAE-B178-0E9E3462F0AF}"/>
                </c:ext>
              </c:extLst>
            </c:dLbl>
            <c:dLbl>
              <c:idx val="3"/>
              <c:layout>
                <c:manualLayout>
                  <c:x val="2.1266331328438168E-3"/>
                  <c:y val="1.27973240003479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B1-4DAE-B178-0E9E3462F0AF}"/>
                </c:ext>
              </c:extLst>
            </c:dLbl>
            <c:dLbl>
              <c:idx val="4"/>
              <c:layout>
                <c:manualLayout>
                  <c:x val="4.2532662656874776E-3"/>
                  <c:y val="-1.67221298632268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B1-4DAE-B178-0E9E3462F0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螺孔大</c:v>
                </c:pt>
                <c:pt idx="1">
                  <c:v>高频不良</c:v>
                </c:pt>
                <c:pt idx="2">
                  <c:v>AXI NG</c:v>
                </c:pt>
                <c:pt idx="3">
                  <c:v>碰刮伤</c:v>
                </c:pt>
                <c:pt idx="4">
                  <c:v>异色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1682</c:v>
                </c:pt>
                <c:pt idx="1">
                  <c:v>1200</c:v>
                </c:pt>
                <c:pt idx="2">
                  <c:v>881</c:v>
                </c:pt>
                <c:pt idx="3">
                  <c:v>369</c:v>
                </c:pt>
                <c:pt idx="4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B1-4DAE-B178-0E9E3462F0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466242528"/>
        <c:axId val="-14662360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不良率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9218400366651646E-3"/>
                  <c:y val="3.58681655272891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B1-4DAE-B178-0E9E3462F0AF}"/>
                </c:ext>
              </c:extLst>
            </c:dLbl>
            <c:dLbl>
              <c:idx val="1"/>
              <c:layout>
                <c:manualLayout>
                  <c:x val="2.7646230726968604E-2"/>
                  <c:y val="6.40415892715270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B1-4DAE-B178-0E9E3462F0AF}"/>
                </c:ext>
              </c:extLst>
            </c:dLbl>
            <c:dLbl>
              <c:idx val="2"/>
              <c:layout>
                <c:manualLayout>
                  <c:x val="3.1899496992656082E-2"/>
                  <c:y val="6.08485916873069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B1-4DAE-B178-0E9E3462F0AF}"/>
                </c:ext>
              </c:extLst>
            </c:dLbl>
            <c:dLbl>
              <c:idx val="3"/>
              <c:layout>
                <c:manualLayout>
                  <c:x val="2.5519597594124865E-2"/>
                  <c:y val="2.4385324065355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B1-4DAE-B178-0E9E3462F0AF}"/>
                </c:ext>
              </c:extLst>
            </c:dLbl>
            <c:dLbl>
              <c:idx val="4"/>
              <c:layout>
                <c:manualLayout>
                  <c:x val="1.2759798797062433E-2"/>
                  <c:y val="2.4385324065355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8B1-4DAE-B178-0E9E3462F0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螺孔大</c:v>
                </c:pt>
                <c:pt idx="1">
                  <c:v>高频不良</c:v>
                </c:pt>
                <c:pt idx="2">
                  <c:v>AXI NG</c:v>
                </c:pt>
                <c:pt idx="3">
                  <c:v>碰刮伤</c:v>
                </c:pt>
                <c:pt idx="4">
                  <c:v>异色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1.1999999999999999E-3</c:v>
                </c:pt>
                <c:pt idx="1">
                  <c:v>8.0000000000000004E-4</c:v>
                </c:pt>
                <c:pt idx="2">
                  <c:v>5.0000000000000001E-4</c:v>
                </c:pt>
                <c:pt idx="3">
                  <c:v>2.9999999999999997E-4</c:v>
                </c:pt>
                <c:pt idx="4">
                  <c:v>2.0000000000000001E-4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8B1-4DAE-B178-0E9E3462F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6229472"/>
        <c:axId val="-1466222944"/>
      </c:lineChart>
      <c:valAx>
        <c:axId val="-146623600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42528"/>
        <c:crosses val="autoZero"/>
        <c:crossBetween val="between"/>
      </c:valAx>
      <c:catAx>
        <c:axId val="-146624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6000"/>
        <c:crosses val="autoZero"/>
        <c:auto val="1"/>
        <c:lblAlgn val="ctr"/>
        <c:lblOffset val="100"/>
        <c:noMultiLvlLbl val="0"/>
      </c:catAx>
      <c:valAx>
        <c:axId val="-146622294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29472"/>
        <c:crosses val="max"/>
        <c:crossBetween val="between"/>
      </c:valAx>
      <c:catAx>
        <c:axId val="-1466229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66222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CTU </a:t>
            </a:r>
            <a:r>
              <a:rPr lang="zh-CN" altLang="en-US" dirty="0"/>
              <a:t>近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r>
              <a:rPr lang="en-US" altLang="zh-CN" sz="960" b="0" i="0" u="none" strike="noStrike" baseline="0" dirty="0">
                <a:effectLst/>
              </a:rPr>
              <a:t>CRR</a:t>
            </a:r>
            <a:r>
              <a:rPr lang="zh-CN" altLang="en-US" dirty="0"/>
              <a:t>趋势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Sheet2!$C$5</c:f>
              <c:strCache>
                <c:ptCount val="1"/>
                <c:pt idx="0">
                  <c:v>投入数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Sheet2!$B$6:$B$12</c:f>
              <c:numCache>
                <c:formatCode>m/d;@</c:formatCode>
                <c:ptCount val="7"/>
                <c:pt idx="0">
                  <c:v>44876</c:v>
                </c:pt>
                <c:pt idx="1">
                  <c:v>44875</c:v>
                </c:pt>
                <c:pt idx="2">
                  <c:v>44874</c:v>
                </c:pt>
                <c:pt idx="3">
                  <c:v>44873</c:v>
                </c:pt>
                <c:pt idx="4">
                  <c:v>44872</c:v>
                </c:pt>
                <c:pt idx="5">
                  <c:v>44871</c:v>
                </c:pt>
                <c:pt idx="6">
                  <c:v>44870</c:v>
                </c:pt>
              </c:numCache>
            </c:numRef>
          </c:cat>
          <c:val>
            <c:numRef>
              <c:f>Sheet2!$C$6:$C$12</c:f>
              <c:numCache>
                <c:formatCode>General</c:formatCode>
                <c:ptCount val="7"/>
                <c:pt idx="0">
                  <c:v>9650313</c:v>
                </c:pt>
                <c:pt idx="1">
                  <c:v>9511361</c:v>
                </c:pt>
                <c:pt idx="2">
                  <c:v>9852659</c:v>
                </c:pt>
                <c:pt idx="3">
                  <c:v>9689449</c:v>
                </c:pt>
                <c:pt idx="4">
                  <c:v>9830748</c:v>
                </c:pt>
                <c:pt idx="5">
                  <c:v>9991861</c:v>
                </c:pt>
                <c:pt idx="6">
                  <c:v>9559714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E-4060-BF0A-E15DD7C5B750}"/>
            </c:ext>
          </c:extLst>
        </c:ser>
        <c:ser>
          <c:idx val="2"/>
          <c:order val="2"/>
          <c:tx>
            <c:strRef>
              <c:f>Sheet2!$E$5</c:f>
              <c:strCache>
                <c:ptCount val="1"/>
                <c:pt idx="0">
                  <c:v>不良数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Sheet2!$B$6:$B$12</c:f>
              <c:numCache>
                <c:formatCode>m/d;@</c:formatCode>
                <c:ptCount val="7"/>
                <c:pt idx="0">
                  <c:v>44876</c:v>
                </c:pt>
                <c:pt idx="1">
                  <c:v>44875</c:v>
                </c:pt>
                <c:pt idx="2">
                  <c:v>44874</c:v>
                </c:pt>
                <c:pt idx="3">
                  <c:v>44873</c:v>
                </c:pt>
                <c:pt idx="4">
                  <c:v>44872</c:v>
                </c:pt>
                <c:pt idx="5">
                  <c:v>44871</c:v>
                </c:pt>
                <c:pt idx="6">
                  <c:v>44870</c:v>
                </c:pt>
              </c:numCache>
            </c:numRef>
          </c:cat>
          <c:val>
            <c:numRef>
              <c:f>Sheet2!$E$6:$E$12</c:f>
              <c:numCache>
                <c:formatCode>General</c:formatCode>
                <c:ptCount val="7"/>
                <c:pt idx="0">
                  <c:v>13271</c:v>
                </c:pt>
                <c:pt idx="1">
                  <c:v>10136</c:v>
                </c:pt>
                <c:pt idx="2">
                  <c:v>11027</c:v>
                </c:pt>
                <c:pt idx="3">
                  <c:v>11323</c:v>
                </c:pt>
                <c:pt idx="4">
                  <c:v>13370</c:v>
                </c:pt>
                <c:pt idx="5">
                  <c:v>11607</c:v>
                </c:pt>
                <c:pt idx="6">
                  <c:v>14886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0E-4060-BF0A-E15DD7C5B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27631968"/>
        <c:axId val="1827617824"/>
      </c:barChart>
      <c:lineChart>
        <c:grouping val="standard"/>
        <c:varyColors val="0"/>
        <c:ser>
          <c:idx val="1"/>
          <c:order val="1"/>
          <c:tx>
            <c:strRef>
              <c:f>Sheet2!$D$5</c:f>
              <c:strCache>
                <c:ptCount val="1"/>
                <c:pt idx="0">
                  <c:v>不良率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Sheet2!$B$6:$B$12</c:f>
              <c:numCache>
                <c:formatCode>m/d;@</c:formatCode>
                <c:ptCount val="7"/>
                <c:pt idx="0">
                  <c:v>44876</c:v>
                </c:pt>
                <c:pt idx="1">
                  <c:v>44875</c:v>
                </c:pt>
                <c:pt idx="2">
                  <c:v>44874</c:v>
                </c:pt>
                <c:pt idx="3">
                  <c:v>44873</c:v>
                </c:pt>
                <c:pt idx="4">
                  <c:v>44872</c:v>
                </c:pt>
                <c:pt idx="5">
                  <c:v>44871</c:v>
                </c:pt>
                <c:pt idx="6">
                  <c:v>44870</c:v>
                </c:pt>
              </c:numCache>
            </c:numRef>
          </c:cat>
          <c:val>
            <c:numRef>
              <c:f>Sheet2!$D$6:$D$12</c:f>
              <c:numCache>
                <c:formatCode>0.00%</c:formatCode>
                <c:ptCount val="7"/>
                <c:pt idx="0">
                  <c:v>1.3751885560603059E-3</c:v>
                </c:pt>
                <c:pt idx="1">
                  <c:v>1.0656729357659751E-3</c:v>
                </c:pt>
                <c:pt idx="2">
                  <c:v>1.1191902612279589E-3</c:v>
                </c:pt>
                <c:pt idx="3">
                  <c:v>1.1685907010811451E-3</c:v>
                </c:pt>
                <c:pt idx="4">
                  <c:v>1.3600185865816111E-3</c:v>
                </c:pt>
                <c:pt idx="5">
                  <c:v>1.1616454632425331E-3</c:v>
                </c:pt>
                <c:pt idx="6">
                  <c:v>1.5571595551917138E-3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0E-4060-BF0A-E15DD7C5B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7638208"/>
        <c:axId val="1827633632"/>
      </c:lineChart>
      <c:dateAx>
        <c:axId val="1827631968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7617824"/>
        <c:crosses val="autoZero"/>
        <c:auto val="1"/>
        <c:lblOffset val="100"/>
        <c:baseTimeUnit val="days"/>
      </c:dateAx>
      <c:valAx>
        <c:axId val="18276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7631968"/>
        <c:crosses val="autoZero"/>
        <c:crossBetween val="between"/>
      </c:valAx>
      <c:valAx>
        <c:axId val="182763363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7638208"/>
        <c:crosses val="max"/>
        <c:crossBetween val="between"/>
      </c:valAx>
      <c:dateAx>
        <c:axId val="18276382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82763363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4749626719403105E-3"/>
                  <c:y val="2.0376404457200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A2-4451-9486-6372A58BF75C}"/>
                </c:ext>
              </c:extLst>
            </c:dLbl>
            <c:dLbl>
              <c:idx val="1"/>
              <c:layout>
                <c:manualLayout>
                  <c:x val="0"/>
                  <c:y val="-5.57172135216167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A2-4451-9486-6372A58BF75C}"/>
                </c:ext>
              </c:extLst>
            </c:dLbl>
            <c:dLbl>
              <c:idx val="2"/>
              <c:layout>
                <c:manualLayout>
                  <c:x val="0"/>
                  <c:y val="-5.57172135216167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A2-4451-9486-6372A58BF75C}"/>
                </c:ext>
              </c:extLst>
            </c:dLbl>
            <c:dLbl>
              <c:idx val="3"/>
              <c:layout>
                <c:manualLayout>
                  <c:x val="0"/>
                  <c:y val="4.34071861439385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A2-4451-9486-6372A58BF75C}"/>
                </c:ext>
              </c:extLst>
            </c:dLbl>
            <c:dLbl>
              <c:idx val="4"/>
              <c:layout>
                <c:manualLayout>
                  <c:x val="0"/>
                  <c:y val="2.271398600010147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A2-4451-9486-6372A58BF75C}"/>
                </c:ext>
              </c:extLst>
            </c:dLbl>
            <c:dLbl>
              <c:idx val="5"/>
              <c:layout>
                <c:manualLayout>
                  <c:x val="2.2374813359701553E-3"/>
                  <c:y val="-4.10687221617999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A2-4451-9486-6372A58BF75C}"/>
                </c:ext>
              </c:extLst>
            </c:dLbl>
            <c:dLbl>
              <c:idx val="6"/>
              <c:layout>
                <c:manualLayout>
                  <c:x val="0"/>
                  <c:y val="1.69273906933545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BA2-4451-9486-6372A58BF7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OP1</c:v>
                </c:pt>
                <c:pt idx="1">
                  <c:v>machining</c:v>
                </c:pt>
                <c:pt idx="2">
                  <c:v>PVD&amp;Ano</c:v>
                </c:pt>
                <c:pt idx="3">
                  <c:v>ASSY</c:v>
                </c:pt>
                <c:pt idx="4">
                  <c:v>OP2 Phase2</c:v>
                </c:pt>
                <c:pt idx="5">
                  <c:v>OP3</c:v>
                </c:pt>
                <c:pt idx="6">
                  <c:v>CQA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93</c:v>
                </c:pt>
                <c:pt idx="1">
                  <c:v>96</c:v>
                </c:pt>
                <c:pt idx="2">
                  <c:v>96</c:v>
                </c:pt>
                <c:pt idx="3">
                  <c:v>86</c:v>
                </c:pt>
                <c:pt idx="4">
                  <c:v>83</c:v>
                </c:pt>
                <c:pt idx="5">
                  <c:v>90</c:v>
                </c:pt>
                <c:pt idx="6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BA2-4451-9486-6372A58BF7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66233280"/>
        <c:axId val="-1466232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2589003748221684E-2"/>
                  <c:y val="3.92244241532443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BA2-4451-9486-6372A58BF75C}"/>
                </c:ext>
              </c:extLst>
            </c:dLbl>
            <c:dLbl>
              <c:idx val="6"/>
              <c:layout>
                <c:manualLayout>
                  <c:x val="-3.4826485084191845E-2"/>
                  <c:y val="4.4827913317993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BA2-4451-9486-6372A58BF7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OP1</c:v>
                </c:pt>
                <c:pt idx="1">
                  <c:v>machining</c:v>
                </c:pt>
                <c:pt idx="2">
                  <c:v>PVD&amp;Ano</c:v>
                </c:pt>
                <c:pt idx="3">
                  <c:v>ASSY</c:v>
                </c:pt>
                <c:pt idx="4">
                  <c:v>OP2 Phase2</c:v>
                </c:pt>
                <c:pt idx="5">
                  <c:v>OP3</c:v>
                </c:pt>
                <c:pt idx="6">
                  <c:v>CQA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85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BA2-4451-9486-6372A58BF7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466233280"/>
        <c:axId val="-1466232736"/>
      </c:lineChart>
      <c:catAx>
        <c:axId val="-1466233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2736"/>
        <c:crosses val="autoZero"/>
        <c:auto val="1"/>
        <c:lblAlgn val="ctr"/>
        <c:lblOffset val="100"/>
        <c:noMultiLvlLbl val="0"/>
      </c:catAx>
      <c:valAx>
        <c:axId val="-146623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3-41B3-A4DA-4A2B7162E142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33-41B3-A4DA-4A2B7162E1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33-41B3-A4DA-4A2B7162E142}"/>
              </c:ext>
            </c:extLst>
          </c:dPt>
          <c:dLbls>
            <c:dLbl>
              <c:idx val="0"/>
              <c:layout>
                <c:manualLayout>
                  <c:x val="0.20386292551370755"/>
                  <c:y val="0.1129677129932377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A5B026A-00A4-443A-958F-4D94CE5D9A21}" type="CATEGORYNAME">
                      <a:rPr lang="zh-CN" altLang="en-US" smtClean="0"/>
                      <a:pPr>
                        <a:defRPr/>
                      </a:pPr>
                      <a:t>[类别名称]</a:t>
                    </a:fld>
                    <a:r>
                      <a:rPr lang="zh-CN" altLang="en-US" baseline="0" dirty="0"/>
                      <a:t>     </a:t>
                    </a:r>
                    <a:fld id="{973024E9-DAC2-452E-B6F7-59DC324E068E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45185314037125"/>
                      <c:h val="0.118972909366051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433-41B3-A4DA-4A2B7162E142}"/>
                </c:ext>
              </c:extLst>
            </c:dLbl>
            <c:dLbl>
              <c:idx val="1"/>
              <c:layout>
                <c:manualLayout>
                  <c:x val="0.41556072262286975"/>
                  <c:y val="-0.63188971924188131"/>
                </c:manualLayout>
              </c:layout>
              <c:tx>
                <c:rich>
                  <a:bodyPr/>
                  <a:lstStyle/>
                  <a:p>
                    <a:fld id="{A6B8C909-55EF-4DE9-9054-21584A1C21D0}" type="CATEGORYNAME">
                      <a:rPr lang="zh-CN" altLang="en-US" smtClean="0"/>
                      <a:pPr/>
                      <a:t>[类别名称]</a:t>
                    </a:fld>
                    <a:r>
                      <a:rPr lang="zh-CN" altLang="en-US" dirty="0"/>
                      <a:t> </a:t>
                    </a:r>
                    <a:r>
                      <a:rPr lang="zh-CN" altLang="en-US" baseline="0" dirty="0"/>
                      <a:t>  </a:t>
                    </a:r>
                    <a:fld id="{AFF3EDA9-CFFB-407A-BFF1-2541ACCEB28A}" type="VALUE">
                      <a:rPr lang="en-US" altLang="zh-CN" baseline="0" smtClean="0"/>
                      <a:pPr/>
                      <a:t>[值]</a:t>
                    </a:fld>
                    <a:endParaRPr lang="zh-CN" altLang="en-US" baseline="0" dirty="0"/>
                  </a:p>
                </c:rich>
              </c:tx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433-41B3-A4DA-4A2B7162E142}"/>
                </c:ext>
              </c:extLst>
            </c:dLbl>
            <c:dLbl>
              <c:idx val="2"/>
              <c:layout>
                <c:manualLayout>
                  <c:x val="0.29749751683964915"/>
                  <c:y val="0.3955735770550569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41B26-7B4B-4CB4-A179-CB41AB2EF448}" type="CATEGORYNAME">
                      <a:rPr lang="zh-CN" altLang="en-US" smtClean="0"/>
                      <a:pPr>
                        <a:defRPr/>
                      </a:pPr>
                      <a:t>[类别名称]</a:t>
                    </a:fld>
                    <a:r>
                      <a:rPr lang="zh-CN" altLang="en-US" baseline="0" dirty="0"/>
                      <a:t>    </a:t>
                    </a:r>
                    <a:fld id="{935472B2-4F7C-4081-A13E-A0EA5E2A75C2}" type="VALUE">
                      <a:rPr lang="en-US" altLang="zh-CN" baseline="0" smtClean="0"/>
                      <a:pPr>
                        <a:defRPr/>
                      </a:pPr>
                      <a:t>[值]</a:t>
                    </a:fld>
                    <a:endParaRPr lang="zh-CN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12923485036813"/>
                      <c:h val="9.534854652444532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433-41B3-A4DA-4A2B7162E1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1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高风险</c:v>
                </c:pt>
                <c:pt idx="1">
                  <c:v>中风险</c:v>
                </c:pt>
                <c:pt idx="2">
                  <c:v>低风险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68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33-41B3-A4DA-4A2B7162E1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9-4433-A8CD-6ECC69F36E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9-4433-A8CD-6ECC69F36E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9-4433-A8CD-6ECC69F36E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9-4433-A8CD-6ECC69F36E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B9-4433-A8CD-6ECC69F36ED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EB9-4433-A8CD-6ECC69F36ED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EB9-4433-A8CD-6ECC69F36ED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EB9-4433-A8CD-6ECC69F36ED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EB9-4433-A8CD-6ECC69F36E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记录</c:v>
                </c:pt>
                <c:pt idx="1">
                  <c:v>未按文件执行</c:v>
                </c:pt>
                <c:pt idx="2">
                  <c:v>维护保养</c:v>
                </c:pt>
                <c:pt idx="3">
                  <c:v>文件</c:v>
                </c:pt>
                <c:pt idx="4">
                  <c:v>过程特征超标</c:v>
                </c:pt>
                <c:pt idx="5">
                  <c:v>工作环境</c:v>
                </c:pt>
                <c:pt idx="6">
                  <c:v>人员管理</c:v>
                </c:pt>
                <c:pt idx="7">
                  <c:v>潜在的风险</c:v>
                </c:pt>
                <c:pt idx="8">
                  <c:v>未按SOP执行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30</c:v>
                </c:pt>
                <c:pt idx="1">
                  <c:v>16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EB9-4433-A8CD-6ECC69F36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10917844118366"/>
          <c:y val="0.17455207521365596"/>
          <c:w val="0.85908976641516321"/>
          <c:h val="0.51106527352935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重复发生率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5B-446E-B2DC-59B4162DAD5E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5B-446E-B2DC-59B4162DAD5E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5B-446E-B2DC-59B4162DAD5E}"/>
              </c:ext>
            </c:extLst>
          </c:dPt>
          <c:dLbls>
            <c:dLbl>
              <c:idx val="0"/>
              <c:layout>
                <c:manualLayout>
                  <c:x val="-4.4749626719403105E-3"/>
                  <c:y val="2.0376404457200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5B-446E-B2DC-59B4162DAD5E}"/>
                </c:ext>
              </c:extLst>
            </c:dLbl>
            <c:dLbl>
              <c:idx val="1"/>
              <c:layout>
                <c:manualLayout>
                  <c:x val="0"/>
                  <c:y val="-5.57172135216167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5B-446E-B2DC-59B4162DAD5E}"/>
                </c:ext>
              </c:extLst>
            </c:dLbl>
            <c:dLbl>
              <c:idx val="2"/>
              <c:layout>
                <c:manualLayout>
                  <c:x val="0"/>
                  <c:y val="-5.57172135216167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A5B-446E-B2DC-59B4162DAD5E}"/>
                </c:ext>
              </c:extLst>
            </c:dLbl>
            <c:dLbl>
              <c:idx val="3"/>
              <c:layout>
                <c:manualLayout>
                  <c:x val="0"/>
                  <c:y val="4.34071861439385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5B-446E-B2DC-59B4162DAD5E}"/>
                </c:ext>
              </c:extLst>
            </c:dLbl>
            <c:dLbl>
              <c:idx val="4"/>
              <c:layout>
                <c:manualLayout>
                  <c:x val="0"/>
                  <c:y val="1.41841676492355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5B-446E-B2DC-59B4162DAD5E}"/>
                </c:ext>
              </c:extLst>
            </c:dLbl>
            <c:dLbl>
              <c:idx val="5"/>
              <c:layout>
                <c:manualLayout>
                  <c:x val="2.2374813359701553E-3"/>
                  <c:y val="-4.10687221617999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5B-446E-B2DC-59B4162DAD5E}"/>
                </c:ext>
              </c:extLst>
            </c:dLbl>
            <c:dLbl>
              <c:idx val="6"/>
              <c:layout>
                <c:manualLayout>
                  <c:x val="0"/>
                  <c:y val="1.69273906933545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A5B-446E-B2DC-59B4162DAD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OP1</c:v>
                </c:pt>
                <c:pt idx="1">
                  <c:v>machining</c:v>
                </c:pt>
                <c:pt idx="2">
                  <c:v>PVD&amp;Ano</c:v>
                </c:pt>
                <c:pt idx="3">
                  <c:v>ASSY</c:v>
                </c:pt>
                <c:pt idx="4">
                  <c:v>OP2 Phase2</c:v>
                </c:pt>
                <c:pt idx="5">
                  <c:v>OP3</c:v>
                </c:pt>
                <c:pt idx="6">
                  <c:v>CQA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6.6699999999999995E-2</c:v>
                </c:pt>
                <c:pt idx="4">
                  <c:v>0.1111</c:v>
                </c:pt>
                <c:pt idx="5">
                  <c:v>9.0899999999999995E-2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5B-446E-B2DC-59B4162DAD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66236544"/>
        <c:axId val="-14662272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OP1</c:v>
                </c:pt>
                <c:pt idx="1">
                  <c:v>machining</c:v>
                </c:pt>
                <c:pt idx="2">
                  <c:v>PVD&amp;Ano</c:v>
                </c:pt>
                <c:pt idx="3">
                  <c:v>ASSY</c:v>
                </c:pt>
                <c:pt idx="4">
                  <c:v>OP2 Phase2</c:v>
                </c:pt>
                <c:pt idx="5">
                  <c:v>OP3</c:v>
                </c:pt>
                <c:pt idx="6">
                  <c:v>CQA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7.0000000000000007E-2</c:v>
                </c:pt>
                <c:pt idx="6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A5B-446E-B2DC-59B4162DAD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466236544"/>
        <c:axId val="-1466227296"/>
      </c:lineChart>
      <c:catAx>
        <c:axId val="-146623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27296"/>
        <c:crosses val="autoZero"/>
        <c:auto val="1"/>
        <c:lblAlgn val="ctr"/>
        <c:lblOffset val="100"/>
        <c:noMultiLvlLbl val="0"/>
      </c:catAx>
      <c:valAx>
        <c:axId val="-1466227296"/>
        <c:scaling>
          <c:orientation val="minMax"/>
          <c:max val="0.12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654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489918625833802"/>
          <c:y val="8.4768259131793675E-3"/>
          <c:w val="0.34582798128015374"/>
          <c:h val="0.121891072271108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56</c:v>
                </c:pt>
                <c:pt idx="1">
                  <c:v>45</c:v>
                </c:pt>
                <c:pt idx="2">
                  <c:v>25</c:v>
                </c:pt>
                <c:pt idx="3">
                  <c:v>62</c:v>
                </c:pt>
                <c:pt idx="4">
                  <c:v>74</c:v>
                </c:pt>
                <c:pt idx="5">
                  <c:v>54</c:v>
                </c:pt>
                <c:pt idx="6">
                  <c:v>84</c:v>
                </c:pt>
                <c:pt idx="7">
                  <c:v>79</c:v>
                </c:pt>
                <c:pt idx="8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4B-41C2-84D1-A871FC262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66234368"/>
        <c:axId val="-1466225120"/>
      </c:lineChart>
      <c:catAx>
        <c:axId val="-146623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25120"/>
        <c:crosses val="autoZero"/>
        <c:auto val="1"/>
        <c:lblAlgn val="ctr"/>
        <c:lblOffset val="100"/>
        <c:noMultiLvlLbl val="0"/>
      </c:catAx>
      <c:valAx>
        <c:axId val="-146622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46623436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5C-4924-A29F-B67A1D77CE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5C-4924-A29F-B67A1D77CE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5C-4924-A29F-B67A1D77CE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记录</c:v>
                </c:pt>
                <c:pt idx="1">
                  <c:v>维护保养</c:v>
                </c:pt>
                <c:pt idx="2">
                  <c:v>未按SOP执行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5C-4924-A29F-B67A1D77C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C7-4F0E-BC46-C63768847D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C7-4F0E-BC46-C63768847D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C7-4F0E-BC46-C63768847D17}"/>
              </c:ext>
            </c:extLst>
          </c:dPt>
          <c:cat>
            <c:strRef>
              <c:f>Sheet1!$A$2:$A$4</c:f>
              <c:strCache>
                <c:ptCount val="3"/>
                <c:pt idx="0">
                  <c:v>高风险</c:v>
                </c:pt>
                <c:pt idx="1">
                  <c:v>中风险</c:v>
                </c:pt>
                <c:pt idx="2">
                  <c:v>低风险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C7-4F0E-BC46-C63768847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'Aging Inventory'!$H$4:$H$8</cx:f>
        <cx:lvl ptCount="5">
          <cx:pt idx="0">原材</cx:pt>
          <cx:pt idx="1">耗材</cx:pt>
          <cx:pt idx="2">半成品</cx:pt>
          <cx:pt idx="3">成品</cx:pt>
          <cx:pt idx="4">NG品</cx:pt>
        </cx:lvl>
      </cx:strDim>
      <cx:numDim type="size">
        <cx:f>'Aging Inventory'!$I$4:$I$8</cx:f>
        <cx:lvl ptCount="5" formatCode="G/通用格式">
          <cx:pt idx="0">488</cx:pt>
          <cx:pt idx="1">546</cx:pt>
          <cx:pt idx="2">1578</cx:pt>
          <cx:pt idx="3">2890</cx:pt>
          <cx:pt idx="4">345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pPr>
            <a:r>
              <a:rPr lang="en-US" altLang="zh-CN" sz="1200" b="0" i="0" baseline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CTU </a:t>
            </a:r>
            <a:r>
              <a:rPr lang="zh-CN" altLang="zh-CN" sz="1200" b="0" i="0" baseline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当日</a:t>
            </a:r>
            <a:r>
              <a:rPr lang="en-US" altLang="zh-CN" sz="1200" b="0" i="0" baseline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Aging Inventory</a:t>
            </a:r>
            <a:r>
              <a:rPr lang="zh-CN" altLang="zh-CN" sz="1200" b="0" i="0" baseline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分布情况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x:rich>
      </cx:tx>
    </cx:title>
    <cx:plotArea>
      <cx:plotAreaRegion>
        <cx:series layoutId="treemap" uniqueId="{8534ED57-2951-4E1C-8D60-680AD08F67A0}"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0" i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pP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1200" b="0" i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defRPr>
          </a:pPr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0.02907</cdr:x>
      <cdr:y>0.00408</cdr:y>
    </cdr:from>
    <cdr:to>
      <cdr:x>0.19</cdr:x>
      <cdr:y>0.10956</cdr:y>
    </cdr:to>
    <cdr:sp macro="" textlink="">
      <cdr:nvSpPr>
        <cdr:cNvPr id="2" name="Rounded Rectangle 121">
          <a:extLst xmlns:a="http://schemas.openxmlformats.org/drawingml/2006/main">
            <a:ext uri="{FF2B5EF4-FFF2-40B4-BE49-F238E27FC236}">
              <a16:creationId xmlns:a16="http://schemas.microsoft.com/office/drawing/2014/main" id="{2C057F5C-A89B-5832-956E-5D1A8D977C97}"/>
            </a:ext>
          </a:extLst>
        </cdr:cNvPr>
        <cdr:cNvSpPr/>
      </cdr:nvSpPr>
      <cdr:spPr>
        <a:xfrm xmlns:a="http://schemas.openxmlformats.org/drawingml/2006/main">
          <a:off x="91461" y="5723"/>
          <a:ext cx="506273" cy="148134"/>
        </a:xfrm>
        <a:prstGeom xmlns:a="http://schemas.openxmlformats.org/drawingml/2006/main" prst="round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选择制程</a:t>
          </a:r>
          <a:endParaRPr kumimoji="0" lang="en-CN" sz="6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0.20456</cdr:x>
      <cdr:y>0.00447</cdr:y>
    </cdr:from>
    <cdr:to>
      <cdr:x>0.36549</cdr:x>
      <cdr:y>0.10996</cdr:y>
    </cdr:to>
    <cdr:sp macro="" textlink="">
      <cdr:nvSpPr>
        <cdr:cNvPr id="5" name="Rounded Rectangle 121">
          <a:extLst xmlns:a="http://schemas.openxmlformats.org/drawingml/2006/main">
            <a:ext uri="{FF2B5EF4-FFF2-40B4-BE49-F238E27FC236}">
              <a16:creationId xmlns:a16="http://schemas.microsoft.com/office/drawing/2014/main" id="{F0654FA0-58C3-30EA-2A46-A2CB21040FA0}"/>
            </a:ext>
          </a:extLst>
        </cdr:cNvPr>
        <cdr:cNvSpPr/>
      </cdr:nvSpPr>
      <cdr:spPr>
        <a:xfrm xmlns:a="http://schemas.openxmlformats.org/drawingml/2006/main">
          <a:off x="643550" y="6274"/>
          <a:ext cx="506273" cy="148134"/>
        </a:xfrm>
        <a:prstGeom xmlns:a="http://schemas.openxmlformats.org/drawingml/2006/main" prst="round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选择楼栋</a:t>
          </a:r>
          <a:endParaRPr kumimoji="0" lang="en-CN" sz="6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0.37815</cdr:x>
      <cdr:y>0.00409</cdr:y>
    </cdr:from>
    <cdr:to>
      <cdr:x>0.53908</cdr:x>
      <cdr:y>0.10958</cdr:y>
    </cdr:to>
    <cdr:sp macro="" textlink="">
      <cdr:nvSpPr>
        <cdr:cNvPr id="6" name="Rounded Rectangle 121">
          <a:extLst xmlns:a="http://schemas.openxmlformats.org/drawingml/2006/main">
            <a:ext uri="{FF2B5EF4-FFF2-40B4-BE49-F238E27FC236}">
              <a16:creationId xmlns:a16="http://schemas.microsoft.com/office/drawing/2014/main" id="{E27E2D76-D332-BE73-5112-F78943A05B50}"/>
            </a:ext>
          </a:extLst>
        </cdr:cNvPr>
        <cdr:cNvSpPr/>
      </cdr:nvSpPr>
      <cdr:spPr>
        <a:xfrm xmlns:a="http://schemas.openxmlformats.org/drawingml/2006/main">
          <a:off x="1189650" y="5745"/>
          <a:ext cx="506273" cy="148134"/>
        </a:xfrm>
        <a:prstGeom xmlns:a="http://schemas.openxmlformats.org/drawingml/2006/main" prst="round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选择线别</a:t>
          </a:r>
          <a:endParaRPr kumimoji="0" lang="en-CN" sz="6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0.55137</cdr:x>
      <cdr:y>0.00436</cdr:y>
    </cdr:from>
    <cdr:to>
      <cdr:x>0.71229</cdr:x>
      <cdr:y>0.10985</cdr:y>
    </cdr:to>
    <cdr:sp macro="" textlink="">
      <cdr:nvSpPr>
        <cdr:cNvPr id="7" name="Rounded Rectangle 121">
          <a:extLst xmlns:a="http://schemas.openxmlformats.org/drawingml/2006/main">
            <a:ext uri="{FF2B5EF4-FFF2-40B4-BE49-F238E27FC236}">
              <a16:creationId xmlns:a16="http://schemas.microsoft.com/office/drawing/2014/main" id="{ADE83809-2553-EB4E-5B60-9219791C57C1}"/>
            </a:ext>
          </a:extLst>
        </cdr:cNvPr>
        <cdr:cNvSpPr/>
      </cdr:nvSpPr>
      <cdr:spPr>
        <a:xfrm xmlns:a="http://schemas.openxmlformats.org/drawingml/2006/main">
          <a:off x="1734582" y="6120"/>
          <a:ext cx="506273" cy="148134"/>
        </a:xfrm>
        <a:prstGeom xmlns:a="http://schemas.openxmlformats.org/drawingml/2006/main" prst="round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选择版本</a:t>
          </a:r>
          <a:endParaRPr kumimoji="0" lang="en-CN" sz="6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0.88507</cdr:x>
      <cdr:y>0.00493</cdr:y>
    </cdr:from>
    <cdr:to>
      <cdr:x>0.97078</cdr:x>
      <cdr:y>0.11933</cdr:y>
    </cdr:to>
    <cdr:sp macro="" textlink="">
      <cdr:nvSpPr>
        <cdr:cNvPr id="2" name="Rounded Rectangle 112">
          <a:extLst xmlns:a="http://schemas.openxmlformats.org/drawingml/2006/main">
            <a:ext uri="{FF2B5EF4-FFF2-40B4-BE49-F238E27FC236}">
              <a16:creationId xmlns:a16="http://schemas.microsoft.com/office/drawing/2014/main" id="{CCBE4AD2-89B7-EAEC-7288-5D18C15DD614}"/>
            </a:ext>
          </a:extLst>
        </cdr:cNvPr>
        <cdr:cNvSpPr/>
      </cdr:nvSpPr>
      <cdr:spPr>
        <a:xfrm xmlns:a="http://schemas.openxmlformats.org/drawingml/2006/main">
          <a:off x="3624944" y="6575"/>
          <a:ext cx="351040" cy="152455"/>
        </a:xfrm>
        <a:prstGeom xmlns:a="http://schemas.openxmlformats.org/drawingml/2006/main" prst="round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一次</a:t>
          </a:r>
          <a:endParaRPr kumimoji="0" lang="en-CN" sz="6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BEFE8-49D2-4F3C-B142-4ECAA889DAC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AE08-487C-423C-A40A-CA73EFC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5AE08-487C-423C-A40A-CA73EFC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</a:t>
            </a:r>
            <a:r>
              <a:rPr lang="en-US" altLang="zh-CN"/>
              <a:t>Scope selection</a:t>
            </a:r>
            <a:r>
              <a:rPr lang="zh-CN" altLang="en-US"/>
              <a:t>筛选</a:t>
            </a:r>
            <a:r>
              <a:rPr lang="en-US" altLang="zh-CN"/>
              <a:t>OP2-ASSY-Geneva-E3-CNC1</a:t>
            </a:r>
            <a:r>
              <a:rPr lang="zh-CN" altLang="en-US"/>
              <a:t>的数据，</a:t>
            </a:r>
            <a:r>
              <a:rPr lang="en-US" altLang="zh-CN"/>
              <a:t>Attendance</a:t>
            </a:r>
            <a:r>
              <a:rPr lang="zh-CN" altLang="en-US"/>
              <a:t>模块出现人力异常，点击查看，即可跳转到</a:t>
            </a:r>
            <a:r>
              <a:rPr lang="en-US" altLang="zh-CN"/>
              <a:t>OP2-ASSY-Geneva-E3-CNC1</a:t>
            </a:r>
            <a:r>
              <a:rPr lang="zh-CN" altLang="en-US"/>
              <a:t>人力出勤详情页面；</a:t>
            </a:r>
            <a:endParaRPr lang="en-US" altLang="zh-CN"/>
          </a:p>
          <a:p>
            <a:r>
              <a:rPr lang="zh-CN" altLang="en-US"/>
              <a:t>该页面展示</a:t>
            </a:r>
            <a:r>
              <a:rPr lang="en-US" altLang="zh-CN"/>
              <a:t>CNC1</a:t>
            </a:r>
            <a:r>
              <a:rPr lang="zh-CN" altLang="en-US"/>
              <a:t>制程下班长负责的站别的出勤情况，以及展示</a:t>
            </a:r>
            <a:r>
              <a:rPr lang="en-US" altLang="zh-CN"/>
              <a:t>CNC1</a:t>
            </a:r>
            <a:r>
              <a:rPr lang="zh-CN" altLang="en-US"/>
              <a:t>的缺勤</a:t>
            </a:r>
            <a:r>
              <a:rPr lang="en-US" altLang="zh-CN"/>
              <a:t>TOP10</a:t>
            </a:r>
            <a:r>
              <a:rPr lang="zh-CN" altLang="en-US"/>
              <a:t>报表；</a:t>
            </a:r>
            <a:endParaRPr lang="en-US" altLang="zh-CN"/>
          </a:p>
          <a:p>
            <a:r>
              <a:rPr lang="zh-CN" altLang="en-US"/>
              <a:t>该页面正上方中心位置展示</a:t>
            </a:r>
            <a:r>
              <a:rPr lang="en-US" altLang="zh-CN"/>
              <a:t>CNC1</a:t>
            </a:r>
            <a:r>
              <a:rPr lang="zh-CN" altLang="en-US"/>
              <a:t>近</a:t>
            </a:r>
            <a:r>
              <a:rPr lang="en-US" altLang="zh-CN"/>
              <a:t>30</a:t>
            </a:r>
            <a:r>
              <a:rPr lang="zh-CN" altLang="en-US"/>
              <a:t>日出勤趋势；</a:t>
            </a:r>
            <a:endParaRPr lang="en-US" altLang="zh-CN"/>
          </a:p>
          <a:p>
            <a:r>
              <a:rPr lang="en-US" altLang="zh-CN"/>
              <a:t>-------------------------------------------------------------------------</a:t>
            </a:r>
          </a:p>
          <a:p>
            <a:r>
              <a:rPr lang="zh-CN" altLang="en-US"/>
              <a:t>人力出勤页面，点击异常数据，弹出异常人力（</a:t>
            </a:r>
            <a:r>
              <a:rPr lang="en-US" altLang="zh-CN"/>
              <a:t>30</a:t>
            </a:r>
            <a:r>
              <a:rPr lang="zh-CN" altLang="en-US"/>
              <a:t>天）的趋势，显示在看板正上方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74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</a:t>
            </a:r>
            <a:r>
              <a:rPr lang="en-US" altLang="zh-CN"/>
              <a:t>Scope selection</a:t>
            </a:r>
            <a:r>
              <a:rPr lang="zh-CN" altLang="en-US"/>
              <a:t>未做筛选，</a:t>
            </a:r>
            <a:r>
              <a:rPr lang="en-US" altLang="zh-CN"/>
              <a:t>KPI Main Interface</a:t>
            </a:r>
            <a:r>
              <a:rPr lang="zh-CN" altLang="en-US"/>
              <a:t>展示整个</a:t>
            </a:r>
            <a:r>
              <a:rPr lang="en-US" altLang="zh-CN"/>
              <a:t>CTU Site</a:t>
            </a:r>
            <a:r>
              <a:rPr lang="zh-CN" altLang="en-US"/>
              <a:t>的数据，点击</a:t>
            </a:r>
            <a:r>
              <a:rPr lang="en-US" altLang="zh-CN"/>
              <a:t>I/O</a:t>
            </a:r>
            <a:r>
              <a:rPr lang="zh-CN" altLang="en-US"/>
              <a:t>模块查看，即可跳转到</a:t>
            </a:r>
            <a:r>
              <a:rPr lang="en-US" altLang="zh-CN"/>
              <a:t>KPI Interface-CTU-I/O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此时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I/O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维度，按照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个维度（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OP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Project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Function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Building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）展示，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Main KPI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筛选的维度，在当前页面不做展示；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Backlog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（当月）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滚动计划（当月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input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实际产出（当月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output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），</a:t>
            </a:r>
            <a:r>
              <a:rPr lang="en-US" altLang="zh-CN" err="1">
                <a:latin typeface="SimHei" panose="02010609060101010101" pitchFamily="49" charset="-122"/>
                <a:ea typeface="SimHei" panose="02010609060101010101" pitchFamily="49" charset="-122"/>
              </a:rPr>
              <a:t>CumBacklog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从专案开始时计算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该页面数据来自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生管模块的生产达成战情报表；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3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当前页面为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Level5-I/O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明细，该页面可以筛选专案、楼栋、版本、颜色、制程等，通过筛选要求查看数据，报表中实际产出以及良率部分经过计算比较，如未达成则该行数据显示红色；</a:t>
            </a:r>
            <a:endParaRPr lang="en-US" altLang="zh-CN"/>
          </a:p>
          <a:p>
            <a:r>
              <a:rPr lang="zh-CN" altLang="en-US"/>
              <a:t>在当前</a:t>
            </a:r>
            <a:r>
              <a:rPr lang="en-US" altLang="zh-CN"/>
              <a:t>KPI Interface-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OP2-Cairo-CNC-(E2/D3/D6/D5/E5) </a:t>
            </a:r>
            <a:r>
              <a:rPr lang="en-US" altLang="zh-CN"/>
              <a:t>I/O</a:t>
            </a:r>
            <a:r>
              <a:rPr lang="zh-CN" altLang="en-US"/>
              <a:t>看板页面，</a:t>
            </a:r>
            <a:endParaRPr lang="en-US" altLang="zh-CN"/>
          </a:p>
          <a:p>
            <a:r>
              <a:rPr lang="zh-CN" altLang="en-US"/>
              <a:t>点击</a:t>
            </a:r>
            <a:r>
              <a:rPr lang="en-US" altLang="zh-CN"/>
              <a:t>Item</a:t>
            </a:r>
            <a:r>
              <a:rPr lang="zh-CN" altLang="en-US"/>
              <a:t>列，可以查看该行生产数据详细数据，若出现良率异常，可以锁定良率异常发生的时间段；</a:t>
            </a:r>
            <a:endParaRPr lang="en-US" altLang="zh-CN"/>
          </a:p>
          <a:p>
            <a:r>
              <a:rPr lang="zh-CN" altLang="en-US"/>
              <a:t>分时段，未达到目标红色突出显示</a:t>
            </a:r>
            <a:endParaRPr lang="en-US" altLang="zh-CN"/>
          </a:p>
          <a:p>
            <a:r>
              <a:rPr lang="zh-CN" altLang="en-US"/>
              <a:t>页面刷新</a:t>
            </a:r>
            <a:r>
              <a:rPr lang="en-US" altLang="zh-CN"/>
              <a:t>5min/</a:t>
            </a:r>
            <a:r>
              <a:rPr lang="zh-CN" altLang="en-US"/>
              <a:t>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确认哪些制程分线体？标准化最小单元</a:t>
            </a:r>
            <a:endParaRPr lang="en-US" altLang="zh-CN"/>
          </a:p>
          <a:p>
            <a:r>
              <a:rPr lang="en-US" altLang="zh-CN"/>
              <a:t>CNC</a:t>
            </a:r>
            <a:r>
              <a:rPr lang="zh-CN" altLang="en-US"/>
              <a:t>怎么办？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在当前</a:t>
            </a:r>
            <a:r>
              <a:rPr lang="en-US" altLang="zh-CN"/>
              <a:t>KPI Interface-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OP2-Cairo-CNC-(E2/D3/D6/D5/E5) </a:t>
            </a:r>
            <a:r>
              <a:rPr lang="en-US" altLang="zh-CN"/>
              <a:t>I/O</a:t>
            </a:r>
            <a:r>
              <a:rPr lang="zh-CN" altLang="en-US"/>
              <a:t>看板页面，</a:t>
            </a:r>
            <a:endParaRPr lang="en-US" altLang="zh-CN"/>
          </a:p>
          <a:p>
            <a:r>
              <a:rPr lang="zh-CN" altLang="en-US"/>
              <a:t>点击报表中良率数值可跳转到良率报表页面；</a:t>
            </a:r>
            <a:endParaRPr lang="en-US" altLang="zh-CN"/>
          </a:p>
          <a:p>
            <a:r>
              <a:rPr lang="zh-CN" altLang="en-US"/>
              <a:t>点击报表中</a:t>
            </a:r>
            <a:r>
              <a:rPr lang="en-US" altLang="zh-CN"/>
              <a:t>NG</a:t>
            </a:r>
            <a:r>
              <a:rPr lang="zh-CN" altLang="en-US"/>
              <a:t>数量可跳转至</a:t>
            </a:r>
            <a:r>
              <a:rPr lang="en-US" altLang="zh-CN"/>
              <a:t>2H</a:t>
            </a:r>
            <a:r>
              <a:rPr lang="zh-CN" altLang="en-US"/>
              <a:t>良率看板；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69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界面，搜索范围未做筛选，</a:t>
            </a:r>
            <a:r>
              <a:rPr lang="en-US" altLang="zh-CN"/>
              <a:t>KPI Main Interface</a:t>
            </a:r>
            <a:r>
              <a:rPr lang="zh-CN" altLang="en-US"/>
              <a:t>展示整个</a:t>
            </a:r>
            <a:r>
              <a:rPr lang="en-US" altLang="zh-CN"/>
              <a:t>CTU Site</a:t>
            </a:r>
            <a:r>
              <a:rPr lang="zh-CN" altLang="en-US"/>
              <a:t>的数据，点击</a:t>
            </a:r>
            <a:r>
              <a:rPr lang="en-US" altLang="zh-CN"/>
              <a:t>WIP Alarm</a:t>
            </a:r>
            <a:r>
              <a:rPr lang="zh-CN" altLang="en-US"/>
              <a:t>模块查看，即可跳转到</a:t>
            </a:r>
            <a:r>
              <a:rPr lang="en-US" altLang="zh-CN"/>
              <a:t>Level1-CTU-WIP Alarm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维度，按照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个维度（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Project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Function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Building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）展示，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Main KPI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筛选的维度，在当前页面不做展示；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按维度统计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报警总数与报警率，报警率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=WIP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/WIP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总数*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100%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看板左上方统计当前维度的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Total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数据，正上方按报警时长统计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报警数量的分布区域，点击报警时长分布任一柱状图，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下方四个图表刷新为柱状图所在时段的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报警数分布情况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，详见下一张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；若点击楼栋柱状图，则跳转至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Level5-WIP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看板界面；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39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界面，搜索范围未做筛选，</a:t>
            </a:r>
            <a:r>
              <a:rPr lang="en-US" altLang="zh-CN"/>
              <a:t>KPI Main Interface</a:t>
            </a:r>
            <a:r>
              <a:rPr lang="zh-CN" altLang="en-US"/>
              <a:t>展示整个</a:t>
            </a:r>
            <a:r>
              <a:rPr lang="en-US" altLang="zh-CN"/>
              <a:t>CTU Site</a:t>
            </a:r>
            <a:r>
              <a:rPr lang="zh-CN" altLang="en-US"/>
              <a:t>的数据，点击</a:t>
            </a:r>
            <a:r>
              <a:rPr lang="en-US" altLang="zh-CN"/>
              <a:t>WIP Alarm</a:t>
            </a:r>
            <a:r>
              <a:rPr lang="zh-CN" altLang="en-US"/>
              <a:t>模块查看，即可跳转到</a:t>
            </a:r>
            <a:r>
              <a:rPr lang="en-US" altLang="zh-CN"/>
              <a:t>Level1-CTU-WIP Alarm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维度，按照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个维度（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Project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Function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Building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）展示，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Main KPI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筛选的维度，在当前页面不做展示；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按维度统计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报警总数与报警率，报警率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=WIP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/WIP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总数*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100%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看板左上方统计当前维度的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Total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数据，正上方按报警时长统计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报警数量的分布区域，点击报警时长分布任一柱状图，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下方四个图表刷新为柱状图所在时段的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报警数分布情况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，详见下一张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；若点击楼栋柱状图，则跳转至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Level5-WIP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看板界面；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10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界面，搜索范围未做筛选，</a:t>
            </a:r>
            <a:r>
              <a:rPr lang="en-US" altLang="zh-CN"/>
              <a:t>KPI Main Interface</a:t>
            </a:r>
            <a:r>
              <a:rPr lang="zh-CN" altLang="en-US"/>
              <a:t>展示整个</a:t>
            </a:r>
            <a:r>
              <a:rPr lang="en-US" altLang="zh-CN"/>
              <a:t>CTU Site</a:t>
            </a:r>
            <a:r>
              <a:rPr lang="zh-CN" altLang="en-US"/>
              <a:t>的数据，点击</a:t>
            </a:r>
            <a:r>
              <a:rPr lang="en-US" altLang="zh-CN"/>
              <a:t>WIP Alarm</a:t>
            </a:r>
            <a:r>
              <a:rPr lang="zh-CN" altLang="en-US"/>
              <a:t>模块查看，即可跳转到</a:t>
            </a:r>
            <a:r>
              <a:rPr lang="en-US" altLang="zh-CN"/>
              <a:t>Level1-CTU-WIP Alarm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维度，按照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个维度（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Project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Function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Building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）展示，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Main KPI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筛选的维度，在当前页面不做展示；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按维度统计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报警总数与报警率，报警率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=WIP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/WIP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总数*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100%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看板左上方统计当前维度的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Total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数据，正上方按报警时长统计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报警数量的分布区域，点击报警时长分布任一柱状图，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下方四个图表刷新为柱状图所在时段的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报警数分布情况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，详见下一张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；若点击楼栋柱状图，则跳转至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Level5-WIP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看板界面；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470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</a:t>
            </a:r>
            <a:r>
              <a:rPr lang="en-US" altLang="zh-CN"/>
              <a:t>Scope selection</a:t>
            </a:r>
            <a:r>
              <a:rPr lang="zh-CN" altLang="en-US"/>
              <a:t>未做筛选，</a:t>
            </a:r>
            <a:r>
              <a:rPr lang="en-US" altLang="zh-CN"/>
              <a:t>KPI Main Interface</a:t>
            </a:r>
            <a:r>
              <a:rPr lang="zh-CN" altLang="en-US"/>
              <a:t>展示整个</a:t>
            </a:r>
            <a:r>
              <a:rPr lang="en-US" altLang="zh-CN"/>
              <a:t>CTU Site</a:t>
            </a:r>
            <a:r>
              <a:rPr lang="zh-CN" altLang="en-US"/>
              <a:t>的数据，点击</a:t>
            </a:r>
            <a:r>
              <a:rPr lang="en-US" altLang="zh-CN"/>
              <a:t>WIP Alarm</a:t>
            </a:r>
            <a:r>
              <a:rPr lang="zh-CN" altLang="en-US"/>
              <a:t>模块查看，即可跳转到</a:t>
            </a:r>
            <a:r>
              <a:rPr lang="en-US" altLang="zh-CN"/>
              <a:t>Level1-CTU-WIP Alarm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维度，按照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个维度（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Project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Function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Building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）展示，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Main KPI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筛选的维度，在当前页面不做展示；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按维度统计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报警总数与报警率，报警率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=WIP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报警总数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/WIP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总数*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100%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看板左上方统计当前维度的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Total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数据，正上方按报警时长统计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报警数量的分布区域，点击下方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、专案、功能厂任一柱状图，报警时长分布刷新为该柱状图的统计数据；若点击楼栋柱状图，则跳转至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Level5-WIP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看板界面；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89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Level1-WIP Alarm</a:t>
            </a:r>
            <a:r>
              <a:rPr lang="zh-CN" altLang="en-US"/>
              <a:t>界面，点击楼栋任一柱状图，即可跳转到</a:t>
            </a:r>
            <a:r>
              <a:rPr lang="en-US" altLang="zh-CN"/>
              <a:t>Level5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Level5-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OP2-Geneva-CNC-D3</a:t>
            </a: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/D5/D6/E1/E2/E5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WIP Alarm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维度，可以查看当前维度的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WIP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统计数据，包括柱状图统计、板块统计、报警时长分布统计、报表统计以及站点物料报警数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TOP10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搜索内容时间筛选可以选择日期、时间段、月累计、年累计的数据；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BY</a:t>
            </a:r>
            <a:r>
              <a:rPr lang="zh-CN" altLang="en-US"/>
              <a:t>楼栋的，按今天的</a:t>
            </a:r>
            <a:r>
              <a:rPr lang="en-US" altLang="zh-CN"/>
              <a:t>UPPH</a:t>
            </a:r>
            <a:r>
              <a:rPr lang="zh-CN" altLang="en-US"/>
              <a:t>从低到高的排序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7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1E30A4-ADFB-C145-B080-9AE697862C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32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损失占比：损失时间（</a:t>
            </a:r>
            <a:r>
              <a:rPr lang="en-US" altLang="zh-CN"/>
              <a:t>min</a:t>
            </a:r>
            <a:r>
              <a:rPr lang="zh-CN" altLang="en-US"/>
              <a:t>）</a:t>
            </a:r>
            <a:r>
              <a:rPr lang="en-US" altLang="zh-CN"/>
              <a:t>/</a:t>
            </a:r>
            <a:r>
              <a:rPr lang="zh-CN" altLang="en-US"/>
              <a:t>总时间（机台数</a:t>
            </a:r>
            <a:r>
              <a:rPr lang="en-US" altLang="zh-CN"/>
              <a:t>*24h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目标为滚动目标，且按每个时段每</a:t>
            </a:r>
            <a:r>
              <a:rPr lang="en-US" altLang="zh-CN"/>
              <a:t>5min</a:t>
            </a:r>
            <a:r>
              <a:rPr lang="zh-CN" altLang="en-US"/>
              <a:t>刷新</a:t>
            </a:r>
            <a:endParaRPr lang="en-US" altLang="zh-CN"/>
          </a:p>
          <a:p>
            <a:r>
              <a:rPr lang="zh-CN" altLang="en-US"/>
              <a:t>实时</a:t>
            </a:r>
            <a:r>
              <a:rPr lang="en-US" altLang="zh-CN"/>
              <a:t>UPPH</a:t>
            </a:r>
            <a:r>
              <a:rPr lang="zh-CN" altLang="en-US"/>
              <a:t>，每</a:t>
            </a:r>
            <a:r>
              <a:rPr lang="en-US" altLang="zh-CN"/>
              <a:t>5min</a:t>
            </a:r>
            <a:r>
              <a:rPr lang="zh-CN" altLang="en-US"/>
              <a:t>刷新一次</a:t>
            </a:r>
            <a:endParaRPr lang="en-US" altLang="zh-CN"/>
          </a:p>
          <a:p>
            <a:r>
              <a:rPr lang="en-US" altLang="zh-CN"/>
              <a:t>UPPH=</a:t>
            </a:r>
            <a:r>
              <a:rPr lang="zh-CN" altLang="en-US"/>
              <a:t>维度产能</a:t>
            </a:r>
            <a:r>
              <a:rPr lang="en-US" altLang="zh-CN"/>
              <a:t>/</a:t>
            </a:r>
            <a:r>
              <a:rPr lang="zh-CN" altLang="en-US"/>
              <a:t>维度实际人力出勤，实际人力出勤需要扣除中途请假和提前下班的人数，每</a:t>
            </a:r>
            <a:r>
              <a:rPr lang="en-US" altLang="zh-CN"/>
              <a:t>5min</a:t>
            </a:r>
            <a:r>
              <a:rPr lang="zh-CN" altLang="en-US"/>
              <a:t>抓取一次产能和人力数据；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495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TRI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按照新规严重度分为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Tier1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Tier2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Tier3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，共三个等级，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级严重程度最高；看板左上角按新规严重度统计每个等级发生工伤的次数；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界面，搜索范围未做筛选，</a:t>
            </a:r>
            <a:r>
              <a:rPr lang="en-US" altLang="zh-CN"/>
              <a:t>KPI Main Interface</a:t>
            </a:r>
            <a:r>
              <a:rPr lang="zh-CN" altLang="en-US"/>
              <a:t>展示整个</a:t>
            </a:r>
            <a:r>
              <a:rPr lang="en-US" altLang="zh-CN"/>
              <a:t>CTU Site</a:t>
            </a:r>
            <a:r>
              <a:rPr lang="zh-CN" altLang="en-US"/>
              <a:t>的数据，点击</a:t>
            </a:r>
            <a:r>
              <a:rPr lang="en-US" altLang="zh-CN"/>
              <a:t>TRI</a:t>
            </a:r>
            <a:r>
              <a:rPr lang="zh-CN" altLang="en-US"/>
              <a:t>模块查看，即可跳转到</a:t>
            </a:r>
            <a:r>
              <a:rPr lang="en-US" altLang="zh-CN"/>
              <a:t>Level1-CTU-TRI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TRI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维度，按照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个维度（厂区、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、部门）展示，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Main KPI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筛选的维度，在当前页面不做展示；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搜索内容时间筛选可以选择日期、时间段、月累计、年累计的数据；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33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TRI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按照新规严重度分为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Tier1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Tier2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Tier3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，共三个等级，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级严重程度最高；看板左上角按新规严重度统计每个等级发生工伤的次数； 饼状图统计该维度下工伤事故原因分类以及对应数量；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/>
              <a:t>在</a:t>
            </a:r>
            <a:r>
              <a:rPr lang="en-US" altLang="zh-CN"/>
              <a:t>Level1-CTU-TRI</a:t>
            </a:r>
            <a:r>
              <a:rPr lang="zh-CN" altLang="en-US"/>
              <a:t>界面，点击任一柱状图</a:t>
            </a:r>
            <a:r>
              <a:rPr lang="en-US" altLang="zh-CN"/>
              <a:t>TRI</a:t>
            </a:r>
            <a:r>
              <a:rPr lang="zh-CN" altLang="en-US"/>
              <a:t>，即可跳转到</a:t>
            </a:r>
            <a:r>
              <a:rPr lang="en-US" altLang="zh-CN"/>
              <a:t>Level5</a:t>
            </a:r>
            <a:r>
              <a:rPr lang="zh-CN" altLang="en-US"/>
              <a:t>看板页面；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TRI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Level5-OP2-TRI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维度，可以查看工伤明细，报表来自环管作业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安全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工伤明细；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搜索内容时间筛选可以选择日期、时间段、月累计、年累计的数据；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41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废水统计分为综合废水、含镍废水、含铬废水，按照废水排放标准判定排放是否超标排放；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界面，搜索条件未做筛选，</a:t>
            </a:r>
            <a:r>
              <a:rPr lang="en-US" altLang="zh-CN"/>
              <a:t>KPI Main Interface</a:t>
            </a:r>
            <a:r>
              <a:rPr lang="zh-CN" altLang="en-US"/>
              <a:t>展示整个</a:t>
            </a:r>
            <a:r>
              <a:rPr lang="en-US" altLang="zh-CN"/>
              <a:t>CTU Site</a:t>
            </a:r>
            <a:r>
              <a:rPr lang="zh-CN" altLang="en-US"/>
              <a:t>的数据，点击废水模块查看，即可跳转到</a:t>
            </a:r>
            <a:r>
              <a:rPr lang="en-US" altLang="zh-CN"/>
              <a:t>Level1-CTU-</a:t>
            </a:r>
            <a:r>
              <a:rPr lang="zh-CN" altLang="en-US"/>
              <a:t>废水（</a:t>
            </a:r>
            <a:r>
              <a:rPr lang="en-US" altLang="zh-CN"/>
              <a:t>T</a:t>
            </a:r>
            <a:r>
              <a:rPr lang="zh-CN" altLang="en-US"/>
              <a:t>）看板页面；废水统计单位：吨（</a:t>
            </a:r>
            <a:r>
              <a:rPr lang="en-US" altLang="zh-CN"/>
              <a:t>T</a:t>
            </a:r>
            <a:r>
              <a:rPr lang="zh-CN" altLang="en-US"/>
              <a:t>）；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当前废水看板展示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维度，按照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个维度（厂区、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、楼栋，楼栋按照废水类型统计）展示，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Main KPI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筛选的维度，在当前页面不做展示；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搜索内容时间筛选可以选择日期、时间段、月累计、年累计的数据；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看板正上方以折线图统计近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30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日当前维度综合废水、含镍废水、含铬废水排放趋势；点击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PC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、厂区的柱状图，根据点击部位的废水类型，相应折线图刷新为该柱状图近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30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日排放趋势；若时间筛选选择其他时间段，则统计选择的时间段内的废水排放趋势；点击楼栋柱状图则跳转至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的废水看板界面；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511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废水统计分为综合废水、含镍废水、含铬废水，按照废水排放标准判定排放是否超标；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/>
              <a:t>在</a:t>
            </a:r>
            <a:r>
              <a:rPr lang="en-US" altLang="zh-CN"/>
              <a:t>Level1-CTU-</a:t>
            </a:r>
            <a:r>
              <a:rPr lang="zh-CN" altLang="en-US"/>
              <a:t>废水（</a:t>
            </a:r>
            <a:r>
              <a:rPr lang="en-US" altLang="zh-CN"/>
              <a:t>T</a:t>
            </a:r>
            <a:r>
              <a:rPr lang="zh-CN" altLang="en-US"/>
              <a:t>）界面，点击某一楼栋的柱状图，即可跳转到</a:t>
            </a:r>
            <a:r>
              <a:rPr lang="en-US" altLang="zh-CN"/>
              <a:t>Level5</a:t>
            </a:r>
            <a:r>
              <a:rPr lang="zh-CN" altLang="en-US"/>
              <a:t>的废水看板界面；</a:t>
            </a:r>
            <a:endParaRPr lang="en-US" altLang="zh-CN"/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当前废水看板展示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Level5-Phase1-OP2-E3-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废水维度，可以查看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E3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最近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15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天（按当天起算）的排放明细报表，报表来自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环管作业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废水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楼栋的废水排放明细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搜索内容时间筛选可以选择日期、时间段、月累计、年累计的数据；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看板正上方以折线图统计近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30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日当前维度排放趋势，默认统计综合废水；在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Level1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废水看板界面点击某一柱状图，跳转后的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Level5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界面折线图则呈现该柱状图近</a:t>
            </a:r>
            <a:r>
              <a:rPr lang="en-US" altLang="zh-CN">
                <a:latin typeface="SimHei" panose="02010609060101010101" pitchFamily="49" charset="-122"/>
                <a:ea typeface="SimHei" panose="02010609060101010101" pitchFamily="49" charset="-122"/>
              </a:rPr>
              <a:t>30</a:t>
            </a:r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日排放趋势；若时间筛选选择其他时间段，则统计该时间段的废水排放趋势，下方废水排放明细随时间段选择更新；</a:t>
            </a:r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866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EE7E-6B80-4978-B415-1007AA2502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91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EE7E-6B80-4978-B415-1007AA2502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3279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51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9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当前页面为</a:t>
            </a:r>
            <a:r>
              <a:rPr lang="en-US" altLang="zh-CN"/>
              <a:t>KPI</a:t>
            </a:r>
            <a:r>
              <a:rPr lang="zh-CN" altLang="en-US"/>
              <a:t>主界面，</a:t>
            </a:r>
            <a:r>
              <a:rPr lang="en-US" altLang="zh-CN"/>
              <a:t>Scope selection</a:t>
            </a:r>
            <a:r>
              <a:rPr lang="zh-CN" altLang="en-US"/>
              <a:t>可以筛选厂别（</a:t>
            </a:r>
            <a:r>
              <a:rPr lang="en-US" altLang="zh-CN"/>
              <a:t>OP1</a:t>
            </a:r>
            <a:r>
              <a:rPr lang="zh-CN" altLang="en-US"/>
              <a:t>、</a:t>
            </a:r>
            <a:r>
              <a:rPr lang="en-US" altLang="zh-CN"/>
              <a:t>OP2</a:t>
            </a:r>
            <a:r>
              <a:rPr lang="zh-CN" altLang="en-US"/>
              <a:t>、</a:t>
            </a:r>
            <a:r>
              <a:rPr lang="en-US" altLang="zh-CN"/>
              <a:t>OP3</a:t>
            </a:r>
            <a:r>
              <a:rPr lang="zh-CN" altLang="en-US"/>
              <a:t>），专案（</a:t>
            </a:r>
            <a:r>
              <a:rPr lang="en-US" altLang="zh-CN"/>
              <a:t>Geneva</a:t>
            </a:r>
            <a:r>
              <a:rPr lang="zh-CN" altLang="en-US"/>
              <a:t>、</a:t>
            </a:r>
            <a:r>
              <a:rPr lang="en-US" altLang="zh-CN"/>
              <a:t>Cairo……</a:t>
            </a:r>
            <a:r>
              <a:rPr lang="zh-CN" altLang="en-US"/>
              <a:t>），功能厂（</a:t>
            </a:r>
            <a:r>
              <a:rPr lang="en-US" altLang="zh-CN"/>
              <a:t>CNC</a:t>
            </a:r>
            <a:r>
              <a:rPr lang="zh-CN" altLang="en-US"/>
              <a:t>、</a:t>
            </a:r>
            <a:r>
              <a:rPr lang="en-US" altLang="zh-CN"/>
              <a:t>PVD</a:t>
            </a:r>
            <a:r>
              <a:rPr lang="zh-CN" altLang="en-US"/>
              <a:t>、</a:t>
            </a:r>
            <a:r>
              <a:rPr lang="en-US" altLang="zh-CN"/>
              <a:t>ASSY</a:t>
            </a:r>
            <a:r>
              <a:rPr lang="zh-CN" altLang="en-US"/>
              <a:t>、</a:t>
            </a:r>
            <a:r>
              <a:rPr lang="en-US" altLang="zh-CN"/>
              <a:t>CQA</a:t>
            </a:r>
            <a:r>
              <a:rPr lang="zh-CN" altLang="en-US"/>
              <a:t>），楼栋（</a:t>
            </a:r>
            <a:r>
              <a:rPr lang="en-US" altLang="zh-CN"/>
              <a:t>Bx</a:t>
            </a:r>
            <a:r>
              <a:rPr lang="zh-CN" altLang="en-US"/>
              <a:t>、</a:t>
            </a:r>
            <a:r>
              <a:rPr lang="en-US" altLang="zh-CN"/>
              <a:t>Dx</a:t>
            </a:r>
            <a:r>
              <a:rPr lang="zh-CN" altLang="en-US"/>
              <a:t>、</a:t>
            </a:r>
            <a:r>
              <a:rPr lang="en-US" altLang="zh-CN"/>
              <a:t>Ex</a:t>
            </a:r>
            <a:r>
              <a:rPr lang="zh-CN" altLang="en-US"/>
              <a:t>）、</a:t>
            </a:r>
            <a:r>
              <a:rPr lang="en-US" altLang="zh-CN" err="1"/>
              <a:t>ReportLine</a:t>
            </a:r>
            <a:r>
              <a:rPr lang="zh-CN" altLang="en-US"/>
              <a:t>、</a:t>
            </a:r>
            <a:r>
              <a:rPr lang="en-US" altLang="zh-CN"/>
              <a:t>Process</a:t>
            </a:r>
            <a:r>
              <a:rPr lang="zh-CN" altLang="en-US"/>
              <a:t>（制程）、</a:t>
            </a:r>
            <a:r>
              <a:rPr lang="en-US" altLang="zh-CN"/>
              <a:t>Cell</a:t>
            </a:r>
            <a:r>
              <a:rPr lang="zh-CN" altLang="en-US"/>
              <a:t>（线别）、</a:t>
            </a:r>
            <a:r>
              <a:rPr lang="en-US" altLang="zh-CN"/>
              <a:t>Station</a:t>
            </a:r>
            <a:r>
              <a:rPr lang="zh-CN" altLang="en-US"/>
              <a:t>（站别）、白班</a:t>
            </a:r>
            <a:r>
              <a:rPr lang="en-US" altLang="zh-CN"/>
              <a:t>/</a:t>
            </a:r>
            <a:r>
              <a:rPr lang="zh-CN" altLang="en-US"/>
              <a:t>夜班；</a:t>
            </a:r>
            <a:endParaRPr lang="en-US" altLang="zh-CN"/>
          </a:p>
          <a:p>
            <a:r>
              <a:rPr lang="en-US" altLang="zh-CN"/>
              <a:t>Time Selection</a:t>
            </a:r>
            <a:r>
              <a:rPr lang="zh-CN" altLang="en-US"/>
              <a:t>可以根据时间筛选往期数据，月累计、年累计；若用户不做筛选，看板页面默认显示</a:t>
            </a:r>
            <a:r>
              <a:rPr lang="en-US" altLang="zh-CN"/>
              <a:t>CTU Site</a:t>
            </a:r>
            <a:r>
              <a:rPr lang="zh-CN" altLang="en-US"/>
              <a:t>，当天（</a:t>
            </a:r>
            <a:r>
              <a:rPr lang="en-US" altLang="zh-CN"/>
              <a:t>today</a:t>
            </a:r>
            <a:r>
              <a:rPr lang="zh-CN" altLang="en-US"/>
              <a:t>）的数据。</a:t>
            </a:r>
            <a:endParaRPr lang="en-US" altLang="zh-CN"/>
          </a:p>
          <a:p>
            <a:r>
              <a:rPr lang="zh-CN" altLang="en-US"/>
              <a:t>看板模块可以自由组合，</a:t>
            </a:r>
            <a:r>
              <a:rPr lang="en-US" altLang="zh-CN"/>
              <a:t>KPI module Customize</a:t>
            </a:r>
            <a:r>
              <a:rPr lang="zh-CN" altLang="en-US"/>
              <a:t>可以供用户选择想要的看板组合到看板区域，且看板区域用户不想看的模块可以自由删减，并可以在</a:t>
            </a:r>
            <a:r>
              <a:rPr lang="en-US" altLang="zh-CN"/>
              <a:t>KPI module Customize</a:t>
            </a:r>
            <a:r>
              <a:rPr lang="zh-CN" altLang="en-US"/>
              <a:t>找回</a:t>
            </a:r>
            <a:endParaRPr lang="en-US" altLang="zh-CN"/>
          </a:p>
          <a:p>
            <a:r>
              <a:rPr lang="en-US" altLang="zh-CN"/>
              <a:t>WIP</a:t>
            </a:r>
            <a:r>
              <a:rPr lang="zh-CN" altLang="en-US"/>
              <a:t>、</a:t>
            </a:r>
            <a:r>
              <a:rPr lang="en-US" altLang="zh-CN"/>
              <a:t>DT</a:t>
            </a:r>
            <a:r>
              <a:rPr lang="zh-CN" altLang="en-US"/>
              <a:t>、</a:t>
            </a:r>
            <a:r>
              <a:rPr lang="en-US" altLang="zh-CN"/>
              <a:t>UPPH</a:t>
            </a:r>
            <a:r>
              <a:rPr lang="zh-CN" altLang="en-US"/>
              <a:t>、</a:t>
            </a:r>
            <a:r>
              <a:rPr lang="en-US" altLang="zh-CN"/>
              <a:t>OEE</a:t>
            </a:r>
            <a:r>
              <a:rPr lang="zh-CN" altLang="en-US"/>
              <a:t>计划在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7</a:t>
            </a:r>
            <a:r>
              <a:rPr lang="zh-CN" altLang="en-US"/>
              <a:t>日前加入</a:t>
            </a:r>
            <a:r>
              <a:rPr lang="en-US" altLang="zh-CN"/>
              <a:t>demo</a:t>
            </a:r>
            <a:r>
              <a:rPr lang="zh-CN" altLang="en-US"/>
              <a:t>与</a:t>
            </a:r>
            <a:r>
              <a:rPr lang="en-US" altLang="zh-CN"/>
              <a:t>BRD</a:t>
            </a:r>
            <a:r>
              <a:rPr lang="zh-CN" altLang="en-US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502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9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BY</a:t>
            </a:r>
            <a:r>
              <a:rPr lang="zh-CN" altLang="en-US"/>
              <a:t>楼栋的，按今天的</a:t>
            </a:r>
            <a:r>
              <a:rPr lang="en-US" altLang="zh-CN"/>
              <a:t>UPPH</a:t>
            </a:r>
            <a:r>
              <a:rPr lang="zh-CN" altLang="en-US"/>
              <a:t>从低到高的排序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61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当前页面为</a:t>
            </a:r>
            <a:r>
              <a:rPr lang="en-US" altLang="zh-CN"/>
              <a:t>KPI</a:t>
            </a:r>
            <a:r>
              <a:rPr lang="zh-CN" altLang="en-US"/>
              <a:t>主界面，</a:t>
            </a:r>
            <a:r>
              <a:rPr lang="en-US" altLang="zh-CN"/>
              <a:t>Scope selection</a:t>
            </a:r>
            <a:r>
              <a:rPr lang="zh-CN" altLang="en-US"/>
              <a:t>可以筛选厂别（</a:t>
            </a:r>
            <a:r>
              <a:rPr lang="en-US" altLang="zh-CN"/>
              <a:t>OP1</a:t>
            </a:r>
            <a:r>
              <a:rPr lang="zh-CN" altLang="en-US"/>
              <a:t>、</a:t>
            </a:r>
            <a:r>
              <a:rPr lang="en-US" altLang="zh-CN"/>
              <a:t>OP2</a:t>
            </a:r>
            <a:r>
              <a:rPr lang="zh-CN" altLang="en-US"/>
              <a:t>、</a:t>
            </a:r>
            <a:r>
              <a:rPr lang="en-US" altLang="zh-CN"/>
              <a:t>OP3</a:t>
            </a:r>
            <a:r>
              <a:rPr lang="zh-CN" altLang="en-US"/>
              <a:t>），专案（</a:t>
            </a:r>
            <a:r>
              <a:rPr lang="en-US" altLang="zh-CN"/>
              <a:t>Geneva</a:t>
            </a:r>
            <a:r>
              <a:rPr lang="zh-CN" altLang="en-US"/>
              <a:t>、</a:t>
            </a:r>
            <a:r>
              <a:rPr lang="en-US" altLang="zh-CN"/>
              <a:t>Cairo……</a:t>
            </a:r>
            <a:r>
              <a:rPr lang="zh-CN" altLang="en-US"/>
              <a:t>），功能厂（</a:t>
            </a:r>
            <a:r>
              <a:rPr lang="en-US" altLang="zh-CN"/>
              <a:t>CNC</a:t>
            </a:r>
            <a:r>
              <a:rPr lang="zh-CN" altLang="en-US"/>
              <a:t>、</a:t>
            </a:r>
            <a:r>
              <a:rPr lang="en-US" altLang="zh-CN"/>
              <a:t>PVD</a:t>
            </a:r>
            <a:r>
              <a:rPr lang="zh-CN" altLang="en-US"/>
              <a:t>、</a:t>
            </a:r>
            <a:r>
              <a:rPr lang="en-US" altLang="zh-CN"/>
              <a:t>ASSY</a:t>
            </a:r>
            <a:r>
              <a:rPr lang="zh-CN" altLang="en-US"/>
              <a:t>、</a:t>
            </a:r>
            <a:r>
              <a:rPr lang="en-US" altLang="zh-CN"/>
              <a:t>CQA</a:t>
            </a:r>
            <a:r>
              <a:rPr lang="zh-CN" altLang="en-US"/>
              <a:t>），楼栋（</a:t>
            </a:r>
            <a:r>
              <a:rPr lang="en-US" altLang="zh-CN"/>
              <a:t>Bx</a:t>
            </a:r>
            <a:r>
              <a:rPr lang="zh-CN" altLang="en-US"/>
              <a:t>、</a:t>
            </a:r>
            <a:r>
              <a:rPr lang="en-US" altLang="zh-CN"/>
              <a:t>Dx</a:t>
            </a:r>
            <a:r>
              <a:rPr lang="zh-CN" altLang="en-US"/>
              <a:t>、</a:t>
            </a:r>
            <a:r>
              <a:rPr lang="en-US" altLang="zh-CN"/>
              <a:t>Ex</a:t>
            </a:r>
            <a:r>
              <a:rPr lang="zh-CN" altLang="en-US"/>
              <a:t>）、</a:t>
            </a:r>
            <a:r>
              <a:rPr lang="en-US" altLang="zh-CN" err="1"/>
              <a:t>ReportLine</a:t>
            </a:r>
            <a:r>
              <a:rPr lang="zh-CN" altLang="en-US"/>
              <a:t>、</a:t>
            </a:r>
            <a:r>
              <a:rPr lang="en-US" altLang="zh-CN"/>
              <a:t>Process</a:t>
            </a:r>
            <a:r>
              <a:rPr lang="zh-CN" altLang="en-US"/>
              <a:t>（制程）、</a:t>
            </a:r>
            <a:r>
              <a:rPr lang="en-US" altLang="zh-CN"/>
              <a:t>Cell</a:t>
            </a:r>
            <a:r>
              <a:rPr lang="zh-CN" altLang="en-US"/>
              <a:t>（线别）、</a:t>
            </a:r>
            <a:r>
              <a:rPr lang="en-US" altLang="zh-CN"/>
              <a:t>Station</a:t>
            </a:r>
            <a:r>
              <a:rPr lang="zh-CN" altLang="en-US"/>
              <a:t>（站别）、白班</a:t>
            </a:r>
            <a:r>
              <a:rPr lang="en-US" altLang="zh-CN"/>
              <a:t>/</a:t>
            </a:r>
            <a:r>
              <a:rPr lang="zh-CN" altLang="en-US"/>
              <a:t>夜班；</a:t>
            </a:r>
            <a:endParaRPr lang="en-US" altLang="zh-CN"/>
          </a:p>
          <a:p>
            <a:r>
              <a:rPr lang="en-US" altLang="zh-CN"/>
              <a:t>Time Selection</a:t>
            </a:r>
            <a:r>
              <a:rPr lang="zh-CN" altLang="en-US"/>
              <a:t>可以根据时间筛选往期数据，月累计、年累计；若用户不做筛选，看板页面默认显示</a:t>
            </a:r>
            <a:r>
              <a:rPr lang="en-US" altLang="zh-CN"/>
              <a:t>CTU Site</a:t>
            </a:r>
            <a:r>
              <a:rPr lang="zh-CN" altLang="en-US"/>
              <a:t>，当天（</a:t>
            </a:r>
            <a:r>
              <a:rPr lang="en-US" altLang="zh-CN"/>
              <a:t>today</a:t>
            </a:r>
            <a:r>
              <a:rPr lang="zh-CN" altLang="en-US"/>
              <a:t>）的数据。</a:t>
            </a:r>
            <a:endParaRPr lang="en-US" altLang="zh-CN"/>
          </a:p>
          <a:p>
            <a:r>
              <a:rPr lang="zh-CN" altLang="en-US"/>
              <a:t>看板模块可以自由组合，</a:t>
            </a:r>
            <a:r>
              <a:rPr lang="en-US" altLang="zh-CN"/>
              <a:t>KPI module Customize</a:t>
            </a:r>
            <a:r>
              <a:rPr lang="zh-CN" altLang="en-US"/>
              <a:t>可以供用户选择想要的看板组合到看板区域，且看板区域用户不想看的模块可以自由删减，并可以在</a:t>
            </a:r>
            <a:r>
              <a:rPr lang="en-US" altLang="zh-CN"/>
              <a:t>KPI module Customize</a:t>
            </a:r>
            <a:r>
              <a:rPr lang="zh-CN" altLang="en-US"/>
              <a:t>找回</a:t>
            </a:r>
            <a:endParaRPr lang="en-US" altLang="zh-CN"/>
          </a:p>
          <a:p>
            <a:r>
              <a:rPr lang="en-US" altLang="zh-CN"/>
              <a:t>WIP</a:t>
            </a:r>
            <a:r>
              <a:rPr lang="zh-CN" altLang="en-US"/>
              <a:t>、</a:t>
            </a:r>
            <a:r>
              <a:rPr lang="en-US" altLang="zh-CN"/>
              <a:t>DT</a:t>
            </a:r>
            <a:r>
              <a:rPr lang="zh-CN" altLang="en-US"/>
              <a:t>、</a:t>
            </a:r>
            <a:r>
              <a:rPr lang="en-US" altLang="zh-CN"/>
              <a:t>UPPH</a:t>
            </a:r>
            <a:r>
              <a:rPr lang="zh-CN" altLang="en-US"/>
              <a:t>、</a:t>
            </a:r>
            <a:r>
              <a:rPr lang="en-US" altLang="zh-CN"/>
              <a:t>OEE</a:t>
            </a:r>
            <a:r>
              <a:rPr lang="zh-CN" altLang="en-US"/>
              <a:t>计划在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7</a:t>
            </a:r>
            <a:r>
              <a:rPr lang="zh-CN" altLang="en-US"/>
              <a:t>日前加入</a:t>
            </a:r>
            <a:r>
              <a:rPr lang="en-US" altLang="zh-CN"/>
              <a:t>demo</a:t>
            </a:r>
            <a:r>
              <a:rPr lang="zh-CN" altLang="en-US"/>
              <a:t>与</a:t>
            </a:r>
            <a:r>
              <a:rPr lang="en-US" altLang="zh-CN"/>
              <a:t>BRD</a:t>
            </a:r>
            <a:r>
              <a:rPr lang="zh-CN" altLang="en-US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当前页面为</a:t>
            </a:r>
            <a:r>
              <a:rPr lang="en-US" altLang="zh-CN"/>
              <a:t>KPI</a:t>
            </a:r>
            <a:r>
              <a:rPr lang="zh-CN" altLang="en-US"/>
              <a:t>主界面，</a:t>
            </a:r>
            <a:r>
              <a:rPr lang="en-US" altLang="zh-CN"/>
              <a:t>Scope selection</a:t>
            </a:r>
            <a:r>
              <a:rPr lang="zh-CN" altLang="en-US"/>
              <a:t>可以筛选厂别（</a:t>
            </a:r>
            <a:r>
              <a:rPr lang="en-US" altLang="zh-CN"/>
              <a:t>OP1</a:t>
            </a:r>
            <a:r>
              <a:rPr lang="zh-CN" altLang="en-US"/>
              <a:t>、</a:t>
            </a:r>
            <a:r>
              <a:rPr lang="en-US" altLang="zh-CN"/>
              <a:t>OP2</a:t>
            </a:r>
            <a:r>
              <a:rPr lang="zh-CN" altLang="en-US"/>
              <a:t>、</a:t>
            </a:r>
            <a:r>
              <a:rPr lang="en-US" altLang="zh-CN"/>
              <a:t>OP3</a:t>
            </a:r>
            <a:r>
              <a:rPr lang="zh-CN" altLang="en-US"/>
              <a:t>），专案（</a:t>
            </a:r>
            <a:r>
              <a:rPr lang="en-US" altLang="zh-CN"/>
              <a:t>Geneva</a:t>
            </a:r>
            <a:r>
              <a:rPr lang="zh-CN" altLang="en-US"/>
              <a:t>、</a:t>
            </a:r>
            <a:r>
              <a:rPr lang="en-US" altLang="zh-CN"/>
              <a:t>Cairo……</a:t>
            </a:r>
            <a:r>
              <a:rPr lang="zh-CN" altLang="en-US"/>
              <a:t>），功能厂（</a:t>
            </a:r>
            <a:r>
              <a:rPr lang="en-US" altLang="zh-CN"/>
              <a:t>CNC</a:t>
            </a:r>
            <a:r>
              <a:rPr lang="zh-CN" altLang="en-US"/>
              <a:t>、</a:t>
            </a:r>
            <a:r>
              <a:rPr lang="en-US" altLang="zh-CN"/>
              <a:t>PVD</a:t>
            </a:r>
            <a:r>
              <a:rPr lang="zh-CN" altLang="en-US"/>
              <a:t>、</a:t>
            </a:r>
            <a:r>
              <a:rPr lang="en-US" altLang="zh-CN"/>
              <a:t>ASSY</a:t>
            </a:r>
            <a:r>
              <a:rPr lang="zh-CN" altLang="en-US"/>
              <a:t>、</a:t>
            </a:r>
            <a:r>
              <a:rPr lang="en-US" altLang="zh-CN"/>
              <a:t>CQA</a:t>
            </a:r>
            <a:r>
              <a:rPr lang="zh-CN" altLang="en-US"/>
              <a:t>），楼栋（</a:t>
            </a:r>
            <a:r>
              <a:rPr lang="en-US" altLang="zh-CN"/>
              <a:t>Bx</a:t>
            </a:r>
            <a:r>
              <a:rPr lang="zh-CN" altLang="en-US"/>
              <a:t>、</a:t>
            </a:r>
            <a:r>
              <a:rPr lang="en-US" altLang="zh-CN"/>
              <a:t>Dx</a:t>
            </a:r>
            <a:r>
              <a:rPr lang="zh-CN" altLang="en-US"/>
              <a:t>、</a:t>
            </a:r>
            <a:r>
              <a:rPr lang="en-US" altLang="zh-CN"/>
              <a:t>Ex</a:t>
            </a:r>
            <a:r>
              <a:rPr lang="zh-CN" altLang="en-US"/>
              <a:t>）、</a:t>
            </a:r>
            <a:r>
              <a:rPr lang="en-US" altLang="zh-CN" err="1"/>
              <a:t>ReportLine</a:t>
            </a:r>
            <a:r>
              <a:rPr lang="zh-CN" altLang="en-US"/>
              <a:t>、</a:t>
            </a:r>
            <a:r>
              <a:rPr lang="en-US" altLang="zh-CN"/>
              <a:t>Process</a:t>
            </a:r>
            <a:r>
              <a:rPr lang="zh-CN" altLang="en-US"/>
              <a:t>（制程）、</a:t>
            </a:r>
            <a:r>
              <a:rPr lang="en-US" altLang="zh-CN"/>
              <a:t>Cell</a:t>
            </a:r>
            <a:r>
              <a:rPr lang="zh-CN" altLang="en-US"/>
              <a:t>（线别）、</a:t>
            </a:r>
            <a:r>
              <a:rPr lang="en-US" altLang="zh-CN"/>
              <a:t>Station</a:t>
            </a:r>
            <a:r>
              <a:rPr lang="zh-CN" altLang="en-US"/>
              <a:t>（站别）、白班</a:t>
            </a:r>
            <a:r>
              <a:rPr lang="en-US" altLang="zh-CN"/>
              <a:t>/</a:t>
            </a:r>
            <a:r>
              <a:rPr lang="zh-CN" altLang="en-US"/>
              <a:t>夜班；</a:t>
            </a:r>
            <a:endParaRPr lang="en-US" altLang="zh-CN"/>
          </a:p>
          <a:p>
            <a:r>
              <a:rPr lang="en-US" altLang="zh-CN"/>
              <a:t>Time Selection</a:t>
            </a:r>
            <a:r>
              <a:rPr lang="zh-CN" altLang="en-US"/>
              <a:t>可以根据时间筛选往期数据，月累计、年累计；若用户不做筛选，看板页面默认显示</a:t>
            </a:r>
            <a:r>
              <a:rPr lang="en-US" altLang="zh-CN"/>
              <a:t>CTU Site</a:t>
            </a:r>
            <a:r>
              <a:rPr lang="zh-CN" altLang="en-US"/>
              <a:t>，当天（</a:t>
            </a:r>
            <a:r>
              <a:rPr lang="en-US" altLang="zh-CN"/>
              <a:t>today</a:t>
            </a:r>
            <a:r>
              <a:rPr lang="zh-CN" altLang="en-US"/>
              <a:t>）的数据。</a:t>
            </a:r>
            <a:endParaRPr lang="en-US" altLang="zh-CN"/>
          </a:p>
          <a:p>
            <a:r>
              <a:rPr lang="zh-CN" altLang="en-US"/>
              <a:t>看板模块可以自由组合，</a:t>
            </a:r>
            <a:r>
              <a:rPr lang="en-US" altLang="zh-CN"/>
              <a:t>KPI module Customize</a:t>
            </a:r>
            <a:r>
              <a:rPr lang="zh-CN" altLang="en-US"/>
              <a:t>可以供用户选择想要的看板组合到看板区域，且看板区域用户不想看的模块可以自由删减，并可以在</a:t>
            </a:r>
            <a:r>
              <a:rPr lang="en-US" altLang="zh-CN"/>
              <a:t>KPI module Customize</a:t>
            </a:r>
            <a:r>
              <a:rPr lang="zh-CN" altLang="en-US"/>
              <a:t>找回</a:t>
            </a:r>
            <a:endParaRPr lang="en-US" altLang="zh-CN"/>
          </a:p>
          <a:p>
            <a:r>
              <a:rPr lang="en-US" altLang="zh-CN"/>
              <a:t>WIP</a:t>
            </a:r>
            <a:r>
              <a:rPr lang="zh-CN" altLang="en-US"/>
              <a:t>、</a:t>
            </a:r>
            <a:r>
              <a:rPr lang="en-US" altLang="zh-CN"/>
              <a:t>DT</a:t>
            </a:r>
            <a:r>
              <a:rPr lang="zh-CN" altLang="en-US"/>
              <a:t>、</a:t>
            </a:r>
            <a:r>
              <a:rPr lang="en-US" altLang="zh-CN"/>
              <a:t>UPPH</a:t>
            </a:r>
            <a:r>
              <a:rPr lang="zh-CN" altLang="en-US"/>
              <a:t>、</a:t>
            </a:r>
            <a:r>
              <a:rPr lang="en-US" altLang="zh-CN"/>
              <a:t>OEE</a:t>
            </a:r>
            <a:r>
              <a:rPr lang="zh-CN" altLang="en-US"/>
              <a:t>计划在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7</a:t>
            </a:r>
            <a:r>
              <a:rPr lang="zh-CN" altLang="en-US"/>
              <a:t>日前加入</a:t>
            </a:r>
            <a:r>
              <a:rPr lang="en-US" altLang="zh-CN"/>
              <a:t>demo</a:t>
            </a:r>
            <a:r>
              <a:rPr lang="zh-CN" altLang="en-US"/>
              <a:t>与</a:t>
            </a:r>
            <a:r>
              <a:rPr lang="en-US" altLang="zh-CN"/>
              <a:t>BRD</a:t>
            </a:r>
            <a:r>
              <a:rPr lang="zh-CN" altLang="en-US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89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看板右上角“最大化”按钮，点击可以将虚线看板区域最大化呈现，便于车间、大屏显示器全屏展示；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按钮后，看板内各模块右下角自动出现“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X”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符号，下方点击“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X“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符号可以删减该模块，模块可以在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CN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 module Customize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找回；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按钮后，虚线看板区域弹出个性化模块选择区，用户可以拖拽个性化模块选择区的模块放至看板区，实现看板区个性化配置；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5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界面右侧，“</a:t>
            </a:r>
            <a:r>
              <a:rPr lang="en-US" altLang="zh-CN"/>
              <a:t>Overview/Detail</a:t>
            </a:r>
            <a:r>
              <a:rPr lang="zh-CN" altLang="en-US"/>
              <a:t>”按钮，可以切换主界面看板区的呈现方式；</a:t>
            </a:r>
            <a:endParaRPr lang="en-US" altLang="zh-CN"/>
          </a:p>
          <a:p>
            <a:r>
              <a:rPr lang="en-US" altLang="zh-CN"/>
              <a:t>Overview</a:t>
            </a:r>
            <a:r>
              <a:rPr lang="zh-CN" altLang="en-US"/>
              <a:t>状态：当前看板区各模块以缩略图方式呈现重点数据指标；</a:t>
            </a:r>
            <a:endParaRPr lang="en-US" altLang="zh-CN"/>
          </a:p>
          <a:p>
            <a:r>
              <a:rPr lang="en-US" altLang="zh-CN"/>
              <a:t>Detail</a:t>
            </a:r>
            <a:r>
              <a:rPr lang="zh-CN" altLang="en-US"/>
              <a:t>状态：当前看板区以详细报表、图表呈现各模块的数据，呈现维度根据筛选条件改变；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40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Scope Selection </a:t>
            </a:r>
            <a:r>
              <a:rPr lang="zh-CN" altLang="en-US"/>
              <a:t>筛选</a:t>
            </a:r>
            <a:r>
              <a:rPr lang="en-US" altLang="zh-CN"/>
              <a:t>OP2-Geneva-ASSY-E5</a:t>
            </a:r>
            <a:r>
              <a:rPr lang="zh-CN" altLang="en-US"/>
              <a:t>后，选择</a:t>
            </a:r>
            <a:r>
              <a:rPr lang="en-US" altLang="zh-CN"/>
              <a:t>Detail</a:t>
            </a:r>
            <a:r>
              <a:rPr lang="zh-CN" altLang="en-US"/>
              <a:t>模式，看板区各模块展示</a:t>
            </a:r>
            <a:r>
              <a:rPr lang="en-US" altLang="zh-CN"/>
              <a:t>E5</a:t>
            </a:r>
            <a:r>
              <a:rPr lang="zh-CN" altLang="en-US"/>
              <a:t>的出勤、生产、良率等情况；</a:t>
            </a:r>
            <a:endParaRPr lang="en-US" altLang="zh-CN"/>
          </a:p>
          <a:p>
            <a:r>
              <a:rPr lang="zh-CN" altLang="en-US"/>
              <a:t>页面排版要求：横向三个模块为一行，模块较多时，陆续往下填充；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02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KPI Main Interface</a:t>
            </a:r>
            <a:r>
              <a:rPr lang="zh-CN" altLang="en-US"/>
              <a:t>界面，</a:t>
            </a:r>
            <a:r>
              <a:rPr lang="en-US" altLang="zh-CN"/>
              <a:t>Scope selection</a:t>
            </a:r>
            <a:r>
              <a:rPr lang="zh-CN" altLang="en-US"/>
              <a:t>未做筛选，点击查看</a:t>
            </a:r>
            <a:r>
              <a:rPr lang="en-US" altLang="zh-CN"/>
              <a:t>Attendance</a:t>
            </a:r>
            <a:r>
              <a:rPr lang="zh-CN" altLang="en-US"/>
              <a:t>模块，即可跳转到</a:t>
            </a:r>
            <a:r>
              <a:rPr lang="en-US" altLang="zh-CN"/>
              <a:t>KPI Interface-CTU Site</a:t>
            </a:r>
            <a:r>
              <a:rPr lang="zh-CN" altLang="en-US"/>
              <a:t>人力出勤详情页面；</a:t>
            </a:r>
            <a:endParaRPr lang="en-US" altLang="zh-CN"/>
          </a:p>
          <a:p>
            <a:r>
              <a:rPr lang="zh-CN" altLang="en-US"/>
              <a:t>在人力详情页面，在</a:t>
            </a:r>
            <a:r>
              <a:rPr lang="en-US" altLang="zh-CN"/>
              <a:t>CTU Site</a:t>
            </a:r>
            <a:r>
              <a:rPr lang="zh-CN" altLang="en-US"/>
              <a:t>维度依次往下展开五个维度和</a:t>
            </a:r>
            <a:r>
              <a:rPr lang="en-US" altLang="zh-CN" err="1"/>
              <a:t>ReportLine</a:t>
            </a:r>
            <a:r>
              <a:rPr lang="zh-CN" altLang="en-US"/>
              <a:t>维度，查看各维度人力情况，标红的数据为人力出勤异常点；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KPI Main Interface</a:t>
            </a:r>
            <a:r>
              <a:rPr lang="zh-CN" altLang="en-US"/>
              <a:t>界面已筛选的维度，跳转后的页面只展示已筛选维度的下级维度数据；</a:t>
            </a:r>
            <a:endParaRPr lang="en-US" altLang="zh-CN"/>
          </a:p>
          <a:p>
            <a:r>
              <a:rPr lang="zh-CN" altLang="en-US"/>
              <a:t>该页面正上方中心位置展示</a:t>
            </a:r>
            <a:r>
              <a:rPr lang="en-US" altLang="zh-CN"/>
              <a:t>CTU</a:t>
            </a:r>
            <a:r>
              <a:rPr lang="zh-CN" altLang="en-US"/>
              <a:t>近</a:t>
            </a:r>
            <a:r>
              <a:rPr lang="en-US" altLang="zh-CN"/>
              <a:t>30</a:t>
            </a:r>
            <a:r>
              <a:rPr lang="zh-CN" altLang="en-US"/>
              <a:t>日出勤趋势；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该页面若点击某一柱状图，则顶部的出勤趋势会更新为该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r>
              <a:rPr lang="en-US" altLang="zh-CN" sz="12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功能厂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ReportLine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的近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日出勤趋势；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点击制程、楼栋则跳转至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Level5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查看人力出勤详情；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----------------------------------------------</a:t>
            </a:r>
          </a:p>
          <a:p>
            <a:r>
              <a:rPr lang="en-US" altLang="zh-CN"/>
              <a:t>By building</a:t>
            </a:r>
            <a:r>
              <a:rPr lang="zh-CN" altLang="en-US"/>
              <a:t>统一样式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5AE08-487C-423C-A40A-CA73EFC6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3E7E-4924-4CF8-AB13-94821FCF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08480-0515-40A1-9641-CD08D169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BF4A2-D642-465E-9A22-ACA8B4C7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12A44D-FE4B-4B34-881A-D2C91C78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3682A-2183-46D0-83E1-7D1F7555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A6213D-F583-4C7E-A886-C93D697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EB4D-A66E-4ED7-86EA-A9B797594EA3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89052E-9FB4-4E2A-95AF-08C14F79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F785E-4B5A-4ECA-9408-D3151F74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C495-CED1-410A-83A2-692ACE8425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81E9ED-BB33-400C-861D-F73F86EEF4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5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F3371-4A5E-4E8F-8D9E-FF06F86C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5F6F0-75B2-4774-96C5-32F5D6FE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C495-CED1-410A-83A2-692ACE8425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E77B26-3E18-4DA9-901D-267D9ECB8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arge, standing, person, table&#10;&#10;Description automatically generated">
            <a:extLst>
              <a:ext uri="{FF2B5EF4-FFF2-40B4-BE49-F238E27FC236}">
                <a16:creationId xmlns:a16="http://schemas.microsoft.com/office/drawing/2014/main" id="{ACBEB8C0-57E0-6B4A-BC38-7D736CB71E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332"/>
            <a:ext cx="12192000" cy="6858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FDF1F040-F43D-F94E-907F-CB4C29649FF6}"/>
              </a:ext>
            </a:extLst>
          </p:cNvPr>
          <p:cNvSpPr/>
          <p:nvPr userDrawn="1"/>
        </p:nvSpPr>
        <p:spPr>
          <a:xfrm>
            <a:off x="0" y="0"/>
            <a:ext cx="10771879" cy="6858000"/>
          </a:xfrm>
          <a:custGeom>
            <a:avLst/>
            <a:gdLst>
              <a:gd name="connsiteX0" fmla="*/ 0 w 10771879"/>
              <a:gd name="connsiteY0" fmla="*/ 0 h 6858000"/>
              <a:gd name="connsiteX1" fmla="*/ 7038976 w 10771879"/>
              <a:gd name="connsiteY1" fmla="*/ 0 h 6858000"/>
              <a:gd name="connsiteX2" fmla="*/ 7038976 w 10771879"/>
              <a:gd name="connsiteY2" fmla="*/ 7030 h 6858000"/>
              <a:gd name="connsiteX3" fmla="*/ 7039037 w 10771879"/>
              <a:gd name="connsiteY3" fmla="*/ 0 h 6858000"/>
              <a:gd name="connsiteX4" fmla="*/ 10771879 w 10771879"/>
              <a:gd name="connsiteY4" fmla="*/ 6858000 h 6858000"/>
              <a:gd name="connsiteX5" fmla="*/ 7038976 w 10771879"/>
              <a:gd name="connsiteY5" fmla="*/ 6858000 h 6858000"/>
              <a:gd name="connsiteX6" fmla="*/ 6979535 w 10771879"/>
              <a:gd name="connsiteY6" fmla="*/ 6858000 h 6858000"/>
              <a:gd name="connsiteX7" fmla="*/ 0 w 1077187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71879" h="6858000">
                <a:moveTo>
                  <a:pt x="0" y="0"/>
                </a:moveTo>
                <a:lnTo>
                  <a:pt x="7038976" y="0"/>
                </a:lnTo>
                <a:lnTo>
                  <a:pt x="7038976" y="7030"/>
                </a:lnTo>
                <a:lnTo>
                  <a:pt x="7039037" y="0"/>
                </a:lnTo>
                <a:lnTo>
                  <a:pt x="10771879" y="6858000"/>
                </a:lnTo>
                <a:lnTo>
                  <a:pt x="7038976" y="6858000"/>
                </a:lnTo>
                <a:lnTo>
                  <a:pt x="69795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DEB78B-F39A-2943-8398-5AF5522F5401}"/>
              </a:ext>
            </a:extLst>
          </p:cNvPr>
          <p:cNvSpPr/>
          <p:nvPr userDrawn="1"/>
        </p:nvSpPr>
        <p:spPr>
          <a:xfrm rot="10800000">
            <a:off x="0" y="0"/>
            <a:ext cx="9063905" cy="6858000"/>
          </a:xfrm>
          <a:custGeom>
            <a:avLst/>
            <a:gdLst>
              <a:gd name="connsiteX0" fmla="*/ 9063905 w 9063905"/>
              <a:gd name="connsiteY0" fmla="*/ 6858000 h 6858000"/>
              <a:gd name="connsiteX1" fmla="*/ 5613215 w 9063905"/>
              <a:gd name="connsiteY1" fmla="*/ 6858000 h 6858000"/>
              <a:gd name="connsiteX2" fmla="*/ 3744366 w 9063905"/>
              <a:gd name="connsiteY2" fmla="*/ 6858000 h 6858000"/>
              <a:gd name="connsiteX3" fmla="*/ 0 w 9063905"/>
              <a:gd name="connsiteY3" fmla="*/ 6858000 h 6858000"/>
              <a:gd name="connsiteX4" fmla="*/ 3737391 w 9063905"/>
              <a:gd name="connsiteY4" fmla="*/ 0 h 6858000"/>
              <a:gd name="connsiteX5" fmla="*/ 3744366 w 9063905"/>
              <a:gd name="connsiteY5" fmla="*/ 25501 h 6858000"/>
              <a:gd name="connsiteX6" fmla="*/ 3744366 w 9063905"/>
              <a:gd name="connsiteY6" fmla="*/ 0 h 6858000"/>
              <a:gd name="connsiteX7" fmla="*/ 9063905 w 906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3905" h="6858000">
                <a:moveTo>
                  <a:pt x="9063905" y="6858000"/>
                </a:moveTo>
                <a:lnTo>
                  <a:pt x="5613215" y="6858000"/>
                </a:lnTo>
                <a:lnTo>
                  <a:pt x="3744366" y="6858000"/>
                </a:lnTo>
                <a:lnTo>
                  <a:pt x="0" y="6858000"/>
                </a:lnTo>
                <a:lnTo>
                  <a:pt x="3737391" y="0"/>
                </a:lnTo>
                <a:lnTo>
                  <a:pt x="3744366" y="25501"/>
                </a:lnTo>
                <a:lnTo>
                  <a:pt x="3744366" y="0"/>
                </a:lnTo>
                <a:lnTo>
                  <a:pt x="9063905" y="0"/>
                </a:lnTo>
                <a:close/>
              </a:path>
            </a:pathLst>
          </a:custGeom>
          <a:solidFill>
            <a:schemeClr val="tx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EF0BD-1FA6-9941-9F05-642D9F7AEC84}"/>
              </a:ext>
            </a:extLst>
          </p:cNvPr>
          <p:cNvGrpSpPr/>
          <p:nvPr userDrawn="1"/>
        </p:nvGrpSpPr>
        <p:grpSpPr>
          <a:xfrm>
            <a:off x="7726560" y="905016"/>
            <a:ext cx="346362" cy="1340390"/>
            <a:chOff x="10819113" y="-279033"/>
            <a:chExt cx="990401" cy="3832766"/>
          </a:xfrm>
          <a:solidFill>
            <a:schemeClr val="bg2"/>
          </a:solidFill>
        </p:grpSpPr>
        <p:sp>
          <p:nvSpPr>
            <p:cNvPr id="18" name="Trapezoid 23">
              <a:extLst>
                <a:ext uri="{FF2B5EF4-FFF2-40B4-BE49-F238E27FC236}">
                  <a16:creationId xmlns:a16="http://schemas.microsoft.com/office/drawing/2014/main" id="{994EA996-59ED-CB4B-9767-F7A05290BA24}"/>
                </a:ext>
              </a:extLst>
            </p:cNvPr>
            <p:cNvSpPr/>
            <p:nvPr/>
          </p:nvSpPr>
          <p:spPr>
            <a:xfrm rot="6932527">
              <a:off x="10297909" y="2236933"/>
              <a:ext cx="1838004" cy="795595"/>
            </a:xfrm>
            <a:custGeom>
              <a:avLst/>
              <a:gdLst>
                <a:gd name="connsiteX0" fmla="*/ 0 w 1294318"/>
                <a:gd name="connsiteY0" fmla="*/ 552450 h 552450"/>
                <a:gd name="connsiteX1" fmla="*/ 138113 w 1294318"/>
                <a:gd name="connsiteY1" fmla="*/ 0 h 552450"/>
                <a:gd name="connsiteX2" fmla="*/ 1156206 w 1294318"/>
                <a:gd name="connsiteY2" fmla="*/ 0 h 552450"/>
                <a:gd name="connsiteX3" fmla="*/ 1294318 w 1294318"/>
                <a:gd name="connsiteY3" fmla="*/ 552450 h 552450"/>
                <a:gd name="connsiteX4" fmla="*/ 0 w 1294318"/>
                <a:gd name="connsiteY4" fmla="*/ 552450 h 552450"/>
                <a:gd name="connsiteX0" fmla="*/ 0 w 1294318"/>
                <a:gd name="connsiteY0" fmla="*/ 598514 h 598514"/>
                <a:gd name="connsiteX1" fmla="*/ 182959 w 1294318"/>
                <a:gd name="connsiteY1" fmla="*/ 0 h 598514"/>
                <a:gd name="connsiteX2" fmla="*/ 1156206 w 1294318"/>
                <a:gd name="connsiteY2" fmla="*/ 46064 h 598514"/>
                <a:gd name="connsiteX3" fmla="*/ 1294318 w 1294318"/>
                <a:gd name="connsiteY3" fmla="*/ 598514 h 598514"/>
                <a:gd name="connsiteX4" fmla="*/ 0 w 1294318"/>
                <a:gd name="connsiteY4" fmla="*/ 598514 h 598514"/>
                <a:gd name="connsiteX0" fmla="*/ 0 w 1621502"/>
                <a:gd name="connsiteY0" fmla="*/ 709123 h 709123"/>
                <a:gd name="connsiteX1" fmla="*/ 510143 w 1621502"/>
                <a:gd name="connsiteY1" fmla="*/ 0 h 709123"/>
                <a:gd name="connsiteX2" fmla="*/ 1483390 w 1621502"/>
                <a:gd name="connsiteY2" fmla="*/ 46064 h 709123"/>
                <a:gd name="connsiteX3" fmla="*/ 1621502 w 1621502"/>
                <a:gd name="connsiteY3" fmla="*/ 598514 h 709123"/>
                <a:gd name="connsiteX4" fmla="*/ 0 w 1621502"/>
                <a:gd name="connsiteY4" fmla="*/ 709123 h 709123"/>
                <a:gd name="connsiteX0" fmla="*/ 0 w 1842364"/>
                <a:gd name="connsiteY0" fmla="*/ 709123 h 795595"/>
                <a:gd name="connsiteX1" fmla="*/ 510143 w 1842364"/>
                <a:gd name="connsiteY1" fmla="*/ 0 h 795595"/>
                <a:gd name="connsiteX2" fmla="*/ 1483390 w 1842364"/>
                <a:gd name="connsiteY2" fmla="*/ 46064 h 795595"/>
                <a:gd name="connsiteX3" fmla="*/ 1842364 w 1842364"/>
                <a:gd name="connsiteY3" fmla="*/ 795595 h 795595"/>
                <a:gd name="connsiteX4" fmla="*/ 0 w 1842364"/>
                <a:gd name="connsiteY4" fmla="*/ 709123 h 795595"/>
                <a:gd name="connsiteX0" fmla="*/ 0 w 1842364"/>
                <a:gd name="connsiteY0" fmla="*/ 709123 h 795595"/>
                <a:gd name="connsiteX1" fmla="*/ 510143 w 1842364"/>
                <a:gd name="connsiteY1" fmla="*/ 0 h 795595"/>
                <a:gd name="connsiteX2" fmla="*/ 1331053 w 1842364"/>
                <a:gd name="connsiteY2" fmla="*/ 147013 h 795595"/>
                <a:gd name="connsiteX3" fmla="*/ 1842364 w 1842364"/>
                <a:gd name="connsiteY3" fmla="*/ 795595 h 795595"/>
                <a:gd name="connsiteX4" fmla="*/ 0 w 1842364"/>
                <a:gd name="connsiteY4" fmla="*/ 709123 h 795595"/>
                <a:gd name="connsiteX0" fmla="*/ 0 w 1842364"/>
                <a:gd name="connsiteY0" fmla="*/ 709123 h 795595"/>
                <a:gd name="connsiteX1" fmla="*/ 510143 w 1842364"/>
                <a:gd name="connsiteY1" fmla="*/ 0 h 795595"/>
                <a:gd name="connsiteX2" fmla="*/ 1487623 w 1842364"/>
                <a:gd name="connsiteY2" fmla="*/ 47560 h 795595"/>
                <a:gd name="connsiteX3" fmla="*/ 1842364 w 1842364"/>
                <a:gd name="connsiteY3" fmla="*/ 795595 h 795595"/>
                <a:gd name="connsiteX4" fmla="*/ 0 w 1842364"/>
                <a:gd name="connsiteY4" fmla="*/ 709123 h 795595"/>
                <a:gd name="connsiteX0" fmla="*/ 0 w 1768516"/>
                <a:gd name="connsiteY0" fmla="*/ 709021 h 795595"/>
                <a:gd name="connsiteX1" fmla="*/ 436295 w 1768516"/>
                <a:gd name="connsiteY1" fmla="*/ 0 h 795595"/>
                <a:gd name="connsiteX2" fmla="*/ 1413775 w 1768516"/>
                <a:gd name="connsiteY2" fmla="*/ 47560 h 795595"/>
                <a:gd name="connsiteX3" fmla="*/ 1768516 w 1768516"/>
                <a:gd name="connsiteY3" fmla="*/ 795595 h 795595"/>
                <a:gd name="connsiteX4" fmla="*/ 0 w 1768516"/>
                <a:gd name="connsiteY4" fmla="*/ 709021 h 795595"/>
                <a:gd name="connsiteX0" fmla="*/ 0 w 1838004"/>
                <a:gd name="connsiteY0" fmla="*/ 703520 h 795595"/>
                <a:gd name="connsiteX1" fmla="*/ 505783 w 1838004"/>
                <a:gd name="connsiteY1" fmla="*/ 0 h 795595"/>
                <a:gd name="connsiteX2" fmla="*/ 1483263 w 1838004"/>
                <a:gd name="connsiteY2" fmla="*/ 47560 h 795595"/>
                <a:gd name="connsiteX3" fmla="*/ 1838004 w 1838004"/>
                <a:gd name="connsiteY3" fmla="*/ 795595 h 795595"/>
                <a:gd name="connsiteX4" fmla="*/ 0 w 1838004"/>
                <a:gd name="connsiteY4" fmla="*/ 703520 h 79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004" h="795595">
                  <a:moveTo>
                    <a:pt x="0" y="703520"/>
                  </a:moveTo>
                  <a:lnTo>
                    <a:pt x="505783" y="0"/>
                  </a:lnTo>
                  <a:lnTo>
                    <a:pt x="1483263" y="47560"/>
                  </a:lnTo>
                  <a:lnTo>
                    <a:pt x="1838004" y="795595"/>
                  </a:lnTo>
                  <a:lnTo>
                    <a:pt x="0" y="703520"/>
                  </a:lnTo>
                  <a:close/>
                </a:path>
              </a:pathLst>
            </a:custGeom>
            <a:solidFill>
              <a:srgbClr val="3CA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21">
              <a:extLst>
                <a:ext uri="{FF2B5EF4-FFF2-40B4-BE49-F238E27FC236}">
                  <a16:creationId xmlns:a16="http://schemas.microsoft.com/office/drawing/2014/main" id="{AEED0AFB-BDBA-654A-AD79-55F27E3B5653}"/>
                </a:ext>
              </a:extLst>
            </p:cNvPr>
            <p:cNvSpPr/>
            <p:nvPr/>
          </p:nvSpPr>
          <p:spPr>
            <a:xfrm rot="3564618">
              <a:off x="10053796" y="671900"/>
              <a:ext cx="2706651" cy="804785"/>
            </a:xfrm>
            <a:custGeom>
              <a:avLst/>
              <a:gdLst>
                <a:gd name="connsiteX0" fmla="*/ 0 w 2153892"/>
                <a:gd name="connsiteY0" fmla="*/ 691171 h 691171"/>
                <a:gd name="connsiteX1" fmla="*/ 148616 w 2153892"/>
                <a:gd name="connsiteY1" fmla="*/ 0 h 691171"/>
                <a:gd name="connsiteX2" fmla="*/ 2005276 w 2153892"/>
                <a:gd name="connsiteY2" fmla="*/ 0 h 691171"/>
                <a:gd name="connsiteX3" fmla="*/ 2153892 w 2153892"/>
                <a:gd name="connsiteY3" fmla="*/ 691171 h 691171"/>
                <a:gd name="connsiteX4" fmla="*/ 0 w 2153892"/>
                <a:gd name="connsiteY4" fmla="*/ 691171 h 691171"/>
                <a:gd name="connsiteX0" fmla="*/ 0 w 2153892"/>
                <a:gd name="connsiteY0" fmla="*/ 763728 h 763728"/>
                <a:gd name="connsiteX1" fmla="*/ 169378 w 2153892"/>
                <a:gd name="connsiteY1" fmla="*/ 0 h 763728"/>
                <a:gd name="connsiteX2" fmla="*/ 2005276 w 2153892"/>
                <a:gd name="connsiteY2" fmla="*/ 72557 h 763728"/>
                <a:gd name="connsiteX3" fmla="*/ 2153892 w 2153892"/>
                <a:gd name="connsiteY3" fmla="*/ 763728 h 763728"/>
                <a:gd name="connsiteX4" fmla="*/ 0 w 2153892"/>
                <a:gd name="connsiteY4" fmla="*/ 763728 h 763728"/>
                <a:gd name="connsiteX0" fmla="*/ 0 w 2153892"/>
                <a:gd name="connsiteY0" fmla="*/ 763728 h 763728"/>
                <a:gd name="connsiteX1" fmla="*/ 169378 w 2153892"/>
                <a:gd name="connsiteY1" fmla="*/ 0 h 763728"/>
                <a:gd name="connsiteX2" fmla="*/ 2012358 w 2153892"/>
                <a:gd name="connsiteY2" fmla="*/ 73055 h 763728"/>
                <a:gd name="connsiteX3" fmla="*/ 2153892 w 2153892"/>
                <a:gd name="connsiteY3" fmla="*/ 763728 h 763728"/>
                <a:gd name="connsiteX4" fmla="*/ 0 w 2153892"/>
                <a:gd name="connsiteY4" fmla="*/ 763728 h 763728"/>
                <a:gd name="connsiteX0" fmla="*/ 0 w 2448226"/>
                <a:gd name="connsiteY0" fmla="*/ 763728 h 808635"/>
                <a:gd name="connsiteX1" fmla="*/ 169378 w 2448226"/>
                <a:gd name="connsiteY1" fmla="*/ 0 h 808635"/>
                <a:gd name="connsiteX2" fmla="*/ 2012358 w 2448226"/>
                <a:gd name="connsiteY2" fmla="*/ 73055 h 808635"/>
                <a:gd name="connsiteX3" fmla="*/ 2448226 w 2448226"/>
                <a:gd name="connsiteY3" fmla="*/ 808635 h 808635"/>
                <a:gd name="connsiteX4" fmla="*/ 0 w 2448226"/>
                <a:gd name="connsiteY4" fmla="*/ 763728 h 808635"/>
                <a:gd name="connsiteX0" fmla="*/ 0 w 2706651"/>
                <a:gd name="connsiteY0" fmla="*/ 714230 h 808635"/>
                <a:gd name="connsiteX1" fmla="*/ 427803 w 2706651"/>
                <a:gd name="connsiteY1" fmla="*/ 0 h 808635"/>
                <a:gd name="connsiteX2" fmla="*/ 2270783 w 2706651"/>
                <a:gd name="connsiteY2" fmla="*/ 73055 h 808635"/>
                <a:gd name="connsiteX3" fmla="*/ 2706651 w 2706651"/>
                <a:gd name="connsiteY3" fmla="*/ 808635 h 808635"/>
                <a:gd name="connsiteX4" fmla="*/ 0 w 2706651"/>
                <a:gd name="connsiteY4" fmla="*/ 714230 h 808635"/>
                <a:gd name="connsiteX0" fmla="*/ 0 w 2706651"/>
                <a:gd name="connsiteY0" fmla="*/ 641175 h 735580"/>
                <a:gd name="connsiteX1" fmla="*/ 527435 w 2706651"/>
                <a:gd name="connsiteY1" fmla="*/ 7972 h 735580"/>
                <a:gd name="connsiteX2" fmla="*/ 2270783 w 2706651"/>
                <a:gd name="connsiteY2" fmla="*/ 0 h 735580"/>
                <a:gd name="connsiteX3" fmla="*/ 2706651 w 2706651"/>
                <a:gd name="connsiteY3" fmla="*/ 735580 h 735580"/>
                <a:gd name="connsiteX4" fmla="*/ 0 w 2706651"/>
                <a:gd name="connsiteY4" fmla="*/ 641175 h 735580"/>
                <a:gd name="connsiteX0" fmla="*/ 0 w 2706651"/>
                <a:gd name="connsiteY0" fmla="*/ 714728 h 809133"/>
                <a:gd name="connsiteX1" fmla="*/ 420721 w 2706651"/>
                <a:gd name="connsiteY1" fmla="*/ 0 h 809133"/>
                <a:gd name="connsiteX2" fmla="*/ 2270783 w 2706651"/>
                <a:gd name="connsiteY2" fmla="*/ 73553 h 809133"/>
                <a:gd name="connsiteX3" fmla="*/ 2706651 w 2706651"/>
                <a:gd name="connsiteY3" fmla="*/ 809133 h 809133"/>
                <a:gd name="connsiteX4" fmla="*/ 0 w 2706651"/>
                <a:gd name="connsiteY4" fmla="*/ 714728 h 809133"/>
                <a:gd name="connsiteX0" fmla="*/ 0 w 2706651"/>
                <a:gd name="connsiteY0" fmla="*/ 714728 h 809133"/>
                <a:gd name="connsiteX1" fmla="*/ 420721 w 2706651"/>
                <a:gd name="connsiteY1" fmla="*/ 0 h 809133"/>
                <a:gd name="connsiteX2" fmla="*/ 2272399 w 2706651"/>
                <a:gd name="connsiteY2" fmla="*/ 70820 h 809133"/>
                <a:gd name="connsiteX3" fmla="*/ 2706651 w 2706651"/>
                <a:gd name="connsiteY3" fmla="*/ 809133 h 809133"/>
                <a:gd name="connsiteX4" fmla="*/ 0 w 2706651"/>
                <a:gd name="connsiteY4" fmla="*/ 714728 h 809133"/>
                <a:gd name="connsiteX0" fmla="*/ 0 w 2706651"/>
                <a:gd name="connsiteY0" fmla="*/ 711995 h 806400"/>
                <a:gd name="connsiteX1" fmla="*/ 419105 w 2706651"/>
                <a:gd name="connsiteY1" fmla="*/ 0 h 806400"/>
                <a:gd name="connsiteX2" fmla="*/ 2272399 w 2706651"/>
                <a:gd name="connsiteY2" fmla="*/ 68087 h 806400"/>
                <a:gd name="connsiteX3" fmla="*/ 2706651 w 2706651"/>
                <a:gd name="connsiteY3" fmla="*/ 806400 h 806400"/>
                <a:gd name="connsiteX4" fmla="*/ 0 w 2706651"/>
                <a:gd name="connsiteY4" fmla="*/ 711995 h 806400"/>
                <a:gd name="connsiteX0" fmla="*/ 0 w 2706651"/>
                <a:gd name="connsiteY0" fmla="*/ 708764 h 803169"/>
                <a:gd name="connsiteX1" fmla="*/ 424571 w 2706651"/>
                <a:gd name="connsiteY1" fmla="*/ 0 h 803169"/>
                <a:gd name="connsiteX2" fmla="*/ 2272399 w 2706651"/>
                <a:gd name="connsiteY2" fmla="*/ 64856 h 803169"/>
                <a:gd name="connsiteX3" fmla="*/ 2706651 w 2706651"/>
                <a:gd name="connsiteY3" fmla="*/ 803169 h 803169"/>
                <a:gd name="connsiteX4" fmla="*/ 0 w 2706651"/>
                <a:gd name="connsiteY4" fmla="*/ 708764 h 803169"/>
                <a:gd name="connsiteX0" fmla="*/ 0 w 2706651"/>
                <a:gd name="connsiteY0" fmla="*/ 710380 h 804785"/>
                <a:gd name="connsiteX1" fmla="*/ 421837 w 2706651"/>
                <a:gd name="connsiteY1" fmla="*/ 0 h 804785"/>
                <a:gd name="connsiteX2" fmla="*/ 2272399 w 2706651"/>
                <a:gd name="connsiteY2" fmla="*/ 66472 h 804785"/>
                <a:gd name="connsiteX3" fmla="*/ 2706651 w 2706651"/>
                <a:gd name="connsiteY3" fmla="*/ 804785 h 804785"/>
                <a:gd name="connsiteX4" fmla="*/ 0 w 2706651"/>
                <a:gd name="connsiteY4" fmla="*/ 710380 h 80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51" h="804785">
                  <a:moveTo>
                    <a:pt x="0" y="710380"/>
                  </a:moveTo>
                  <a:lnTo>
                    <a:pt x="421837" y="0"/>
                  </a:lnTo>
                  <a:lnTo>
                    <a:pt x="2272399" y="66472"/>
                  </a:lnTo>
                  <a:lnTo>
                    <a:pt x="2706651" y="804785"/>
                  </a:lnTo>
                  <a:lnTo>
                    <a:pt x="0" y="7103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E2BFD3-3A54-BD49-801F-362E4A5E69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311" y="-1"/>
            <a:ext cx="6365676" cy="229053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2996A-8F47-BA4B-81C7-C7C291B6F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311" y="2398302"/>
            <a:ext cx="6365676" cy="83146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2082C6-6867-304A-A846-A15BF1584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3541713"/>
            <a:ext cx="4665663" cy="2095500"/>
          </a:xfrm>
        </p:spPr>
        <p:txBody>
          <a:bodyPr>
            <a:normAutofit/>
          </a:bodyPr>
          <a:lstStyle>
            <a:lvl1pPr marL="0" indent="0">
              <a:lnSpc>
                <a:spcPts val="1680"/>
              </a:lnSpc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endParaRPr lang="en-US"/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2C5204-3A54-AB4B-9628-F8D590F2B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901" y="5817274"/>
            <a:ext cx="2151452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208D55BA-680F-7947-8650-4A85722149CE}"/>
              </a:ext>
            </a:extLst>
          </p:cNvPr>
          <p:cNvSpPr/>
          <p:nvPr userDrawn="1"/>
        </p:nvSpPr>
        <p:spPr>
          <a:xfrm>
            <a:off x="3220820" y="1"/>
            <a:ext cx="8971180" cy="1054117"/>
          </a:xfrm>
          <a:custGeom>
            <a:avLst/>
            <a:gdLst>
              <a:gd name="connsiteX0" fmla="*/ 0 w 8971180"/>
              <a:gd name="connsiteY0" fmla="*/ 0 h 1054117"/>
              <a:gd name="connsiteX1" fmla="*/ 8971180 w 8971180"/>
              <a:gd name="connsiteY1" fmla="*/ 0 h 1054117"/>
              <a:gd name="connsiteX2" fmla="*/ 8971180 w 8971180"/>
              <a:gd name="connsiteY2" fmla="*/ 1054117 h 1054117"/>
              <a:gd name="connsiteX3" fmla="*/ 0 w 8971180"/>
              <a:gd name="connsiteY3" fmla="*/ 1054117 h 1054117"/>
              <a:gd name="connsiteX4" fmla="*/ 0 w 8971180"/>
              <a:gd name="connsiteY4" fmla="*/ 0 h 105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1180" h="1054117">
                <a:moveTo>
                  <a:pt x="0" y="0"/>
                </a:moveTo>
                <a:lnTo>
                  <a:pt x="8971180" y="0"/>
                </a:lnTo>
                <a:lnTo>
                  <a:pt x="8971180" y="1054117"/>
                </a:lnTo>
                <a:lnTo>
                  <a:pt x="0" y="10541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0B5723D-1A52-2045-8AB1-D889B99ED6BD}"/>
              </a:ext>
            </a:extLst>
          </p:cNvPr>
          <p:cNvSpPr/>
          <p:nvPr userDrawn="1"/>
        </p:nvSpPr>
        <p:spPr>
          <a:xfrm>
            <a:off x="263611" y="0"/>
            <a:ext cx="9654393" cy="1054118"/>
          </a:xfrm>
          <a:custGeom>
            <a:avLst/>
            <a:gdLst>
              <a:gd name="connsiteX0" fmla="*/ 9078658 w 9654393"/>
              <a:gd name="connsiteY0" fmla="*/ 0 h 1054118"/>
              <a:gd name="connsiteX1" fmla="*/ 9654393 w 9654393"/>
              <a:gd name="connsiteY1" fmla="*/ 0 h 1054118"/>
              <a:gd name="connsiteX2" fmla="*/ 9078661 w 9654393"/>
              <a:gd name="connsiteY2" fmla="*/ 1054112 h 1054118"/>
              <a:gd name="connsiteX3" fmla="*/ 9078661 w 9654393"/>
              <a:gd name="connsiteY3" fmla="*/ 1054118 h 1054118"/>
              <a:gd name="connsiteX4" fmla="*/ 9078658 w 9654393"/>
              <a:gd name="connsiteY4" fmla="*/ 1054118 h 1054118"/>
              <a:gd name="connsiteX5" fmla="*/ 0 w 9654393"/>
              <a:gd name="connsiteY5" fmla="*/ 1054118 h 1054118"/>
              <a:gd name="connsiteX6" fmla="*/ 0 w 9654393"/>
              <a:gd name="connsiteY6" fmla="*/ 1 h 1054118"/>
              <a:gd name="connsiteX7" fmla="*/ 9078658 w 9654393"/>
              <a:gd name="connsiteY7" fmla="*/ 1 h 1054118"/>
              <a:gd name="connsiteX8" fmla="*/ 9078658 w 9654393"/>
              <a:gd name="connsiteY8" fmla="*/ 0 h 105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4393" h="1054118">
                <a:moveTo>
                  <a:pt x="9078658" y="0"/>
                </a:moveTo>
                <a:lnTo>
                  <a:pt x="9654393" y="0"/>
                </a:lnTo>
                <a:lnTo>
                  <a:pt x="9078661" y="1054112"/>
                </a:lnTo>
                <a:lnTo>
                  <a:pt x="9078661" y="1054118"/>
                </a:lnTo>
                <a:lnTo>
                  <a:pt x="9078658" y="1054118"/>
                </a:lnTo>
                <a:lnTo>
                  <a:pt x="0" y="1054118"/>
                </a:lnTo>
                <a:lnTo>
                  <a:pt x="0" y="1"/>
                </a:lnTo>
                <a:lnTo>
                  <a:pt x="9078658" y="1"/>
                </a:lnTo>
                <a:lnTo>
                  <a:pt x="907865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7990EC1-2ADD-E540-9353-DA0E6483A310}"/>
              </a:ext>
            </a:extLst>
          </p:cNvPr>
          <p:cNvSpPr/>
          <p:nvPr userDrawn="1"/>
        </p:nvSpPr>
        <p:spPr>
          <a:xfrm>
            <a:off x="0" y="0"/>
            <a:ext cx="9654393" cy="1054118"/>
          </a:xfrm>
          <a:custGeom>
            <a:avLst/>
            <a:gdLst>
              <a:gd name="connsiteX0" fmla="*/ 9078658 w 9654393"/>
              <a:gd name="connsiteY0" fmla="*/ 0 h 1054118"/>
              <a:gd name="connsiteX1" fmla="*/ 9654393 w 9654393"/>
              <a:gd name="connsiteY1" fmla="*/ 0 h 1054118"/>
              <a:gd name="connsiteX2" fmla="*/ 9078661 w 9654393"/>
              <a:gd name="connsiteY2" fmla="*/ 1054112 h 1054118"/>
              <a:gd name="connsiteX3" fmla="*/ 9078661 w 9654393"/>
              <a:gd name="connsiteY3" fmla="*/ 1054118 h 1054118"/>
              <a:gd name="connsiteX4" fmla="*/ 9078658 w 9654393"/>
              <a:gd name="connsiteY4" fmla="*/ 1054118 h 1054118"/>
              <a:gd name="connsiteX5" fmla="*/ 0 w 9654393"/>
              <a:gd name="connsiteY5" fmla="*/ 1054118 h 1054118"/>
              <a:gd name="connsiteX6" fmla="*/ 0 w 9654393"/>
              <a:gd name="connsiteY6" fmla="*/ 1 h 1054118"/>
              <a:gd name="connsiteX7" fmla="*/ 9078658 w 9654393"/>
              <a:gd name="connsiteY7" fmla="*/ 1 h 1054118"/>
              <a:gd name="connsiteX8" fmla="*/ 9078658 w 9654393"/>
              <a:gd name="connsiteY8" fmla="*/ 0 h 105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4393" h="1054118">
                <a:moveTo>
                  <a:pt x="9078658" y="0"/>
                </a:moveTo>
                <a:lnTo>
                  <a:pt x="9654393" y="0"/>
                </a:lnTo>
                <a:lnTo>
                  <a:pt x="9078661" y="1054112"/>
                </a:lnTo>
                <a:lnTo>
                  <a:pt x="9078661" y="1054118"/>
                </a:lnTo>
                <a:lnTo>
                  <a:pt x="9078658" y="1054118"/>
                </a:lnTo>
                <a:lnTo>
                  <a:pt x="0" y="1054118"/>
                </a:lnTo>
                <a:lnTo>
                  <a:pt x="0" y="1"/>
                </a:lnTo>
                <a:lnTo>
                  <a:pt x="9078658" y="1"/>
                </a:lnTo>
                <a:lnTo>
                  <a:pt x="907865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48F98-B6A2-1743-BF94-0A798E3E2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27159"/>
            <a:ext cx="8328056" cy="986828"/>
          </a:xfrm>
        </p:spPr>
        <p:txBody>
          <a:bodyPr anchor="ctr">
            <a:normAutofit/>
          </a:bodyPr>
          <a:lstStyle>
            <a:lvl1pPr>
              <a:defRPr sz="2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C44D-D99C-6344-B0D5-46D24829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71600"/>
            <a:ext cx="110109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C974-6566-604C-A5D7-240797A4546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3B88A40-E78F-6746-87E4-E178EA71B0D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BC2CD0D-3752-2E46-A40A-13B1DE7BD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592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ea typeface="Arial Narrow" charset="0"/>
                <a:cs typeface="Arial Narrow" charset="0"/>
              </a:rPr>
              <a:t>BUSINESS CONFIDENTIAL   |   ©Jabil Inc. 2022. All Rights Reserved.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033E52-221A-AF4C-87CB-92C7FB417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155" y="336935"/>
            <a:ext cx="1707836" cy="4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6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24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71CD-F3B1-0E48-8729-C89D9263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0731-5C63-A943-A972-9D7FF0EA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D2B2-24F0-4242-A504-98C8B8AF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8316-8B0F-426C-BC28-C714AD81A26D}" type="datetime1">
              <a:rPr lang="zh-CN" altLang="en-US" smtClean="0"/>
              <a:t>2022/11/11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A1E9-1AF1-C447-BFCE-7B369BAF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6B96-8623-5A43-BC49-029C7C3F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A622-61EB-7743-9EDD-3A901333B2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789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63B5-218C-48A3-AD40-DEB0FBBB1E8A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519B-61F9-4361-9AEC-EE797C065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00AB6-DD5F-4D3D-A397-F45C8540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5694D-7446-4D09-A4C5-45DD4EE2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9CF64-881D-42F3-A76D-BC00C9A8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1CF4-9E97-4F67-B215-A94A0E433D08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A2D35-9851-43C8-810E-8890B7B7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62A6F-D709-4A15-A43B-73BFDA70C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8D65-1F78-436C-933A-08039601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8388D-3253-6049-B4D6-7D19437A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DAF1E-99CD-E44D-ACED-77F420DD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AB8F-A782-EF4B-973B-A648135F8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592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>
                <a:solidFill>
                  <a:schemeClr val="bg1">
                    <a:lumMod val="75000"/>
                  </a:schemeClr>
                </a:solidFill>
                <a:ea typeface="Arial Narrow" charset="0"/>
                <a:cs typeface="Arial Narrow" charset="0"/>
              </a:rPr>
              <a:t>BUSINESS CONFIDENTIAL   |   ©Jabil Inc. 2022. All Rights Reserved.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0D79-76F2-124D-80C6-8A6675A24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8129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3B88A40-E78F-6746-87E4-E178EA71B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">
          <p15:clr>
            <a:srgbClr val="F26B43"/>
          </p15:clr>
        </p15:guide>
        <p15:guide id="2" pos="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D9CE3-17E3-EB47-9F5D-79DE9AFC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D1B2-87A6-954D-A90A-E95CBFCBE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F89B-21B0-8F4C-A9CE-F42F00141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BAD-AD92-4031-891A-D9A765877439}" type="datetime1">
              <a:rPr lang="zh-CN" altLang="en-US" smtClean="0"/>
              <a:t>2022/11/11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C429-5ABB-E148-B322-F9BB1BA7C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806F-7187-B246-BAFB-F230B531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A622-61EB-7743-9EDD-3A901333B2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18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chart" Target="../charts/char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6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0.xml"/><Relationship Id="rId3" Type="http://schemas.openxmlformats.org/officeDocument/2006/relationships/image" Target="../media/image6.png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1.xml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microsoft.com/office/2014/relationships/chartEx" Target="../charts/chartEx1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5.xml"/><Relationship Id="rId3" Type="http://schemas.openxmlformats.org/officeDocument/2006/relationships/image" Target="../media/image6.png"/><Relationship Id="rId7" Type="http://schemas.openxmlformats.org/officeDocument/2006/relationships/chart" Target="../charts/chart4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3.xml"/><Relationship Id="rId5" Type="http://schemas.openxmlformats.org/officeDocument/2006/relationships/chart" Target="../charts/chart4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9.xml"/><Relationship Id="rId3" Type="http://schemas.openxmlformats.org/officeDocument/2006/relationships/image" Target="../media/image6.png"/><Relationship Id="rId7" Type="http://schemas.openxmlformats.org/officeDocument/2006/relationships/chart" Target="../charts/chart4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7.xml"/><Relationship Id="rId5" Type="http://schemas.openxmlformats.org/officeDocument/2006/relationships/chart" Target="../charts/chart46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5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1.xml"/><Relationship Id="rId5" Type="http://schemas.openxmlformats.org/officeDocument/2006/relationships/chart" Target="../charts/chart50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6.xml"/><Relationship Id="rId3" Type="http://schemas.openxmlformats.org/officeDocument/2006/relationships/image" Target="../media/image6.png"/><Relationship Id="rId7" Type="http://schemas.openxmlformats.org/officeDocument/2006/relationships/chart" Target="../charts/chart5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4.xml"/><Relationship Id="rId5" Type="http://schemas.openxmlformats.org/officeDocument/2006/relationships/chart" Target="../charts/chart5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8.xml"/><Relationship Id="rId5" Type="http://schemas.openxmlformats.org/officeDocument/2006/relationships/chart" Target="../charts/chart57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3" Type="http://schemas.openxmlformats.org/officeDocument/2006/relationships/image" Target="../media/image6.png"/><Relationship Id="rId7" Type="http://schemas.openxmlformats.org/officeDocument/2006/relationships/chart" Target="../charts/chart6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60.xml"/><Relationship Id="rId5" Type="http://schemas.openxmlformats.org/officeDocument/2006/relationships/chart" Target="../charts/chart59.xml"/><Relationship Id="rId4" Type="http://schemas.openxmlformats.org/officeDocument/2006/relationships/image" Target="../media/image7.svg"/><Relationship Id="rId9" Type="http://schemas.openxmlformats.org/officeDocument/2006/relationships/chart" Target="../charts/char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65.xml"/><Relationship Id="rId5" Type="http://schemas.openxmlformats.org/officeDocument/2006/relationships/chart" Target="../charts/chart64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9.xml"/><Relationship Id="rId3" Type="http://schemas.openxmlformats.org/officeDocument/2006/relationships/image" Target="../media/image6.png"/><Relationship Id="rId7" Type="http://schemas.openxmlformats.org/officeDocument/2006/relationships/chart" Target="../charts/chart68.xml"/><Relationship Id="rId12" Type="http://schemas.openxmlformats.org/officeDocument/2006/relationships/chart" Target="../charts/chart7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67.xml"/><Relationship Id="rId11" Type="http://schemas.openxmlformats.org/officeDocument/2006/relationships/chart" Target="../charts/chart72.xml"/><Relationship Id="rId5" Type="http://schemas.openxmlformats.org/officeDocument/2006/relationships/chart" Target="../charts/chart66.xml"/><Relationship Id="rId10" Type="http://schemas.openxmlformats.org/officeDocument/2006/relationships/chart" Target="../charts/chart71.xml"/><Relationship Id="rId4" Type="http://schemas.openxmlformats.org/officeDocument/2006/relationships/image" Target="../media/image7.svg"/><Relationship Id="rId9" Type="http://schemas.openxmlformats.org/officeDocument/2006/relationships/chart" Target="../charts/chart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7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75.xml"/><Relationship Id="rId5" Type="http://schemas.openxmlformats.org/officeDocument/2006/relationships/chart" Target="../charts/chart74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3" Type="http://schemas.openxmlformats.org/officeDocument/2006/relationships/chart" Target="../charts/chart77.xml"/><Relationship Id="rId7" Type="http://schemas.openxmlformats.org/officeDocument/2006/relationships/chart" Target="../charts/chart8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80.xml"/><Relationship Id="rId5" Type="http://schemas.openxmlformats.org/officeDocument/2006/relationships/chart" Target="../charts/chart79.xml"/><Relationship Id="rId4" Type="http://schemas.openxmlformats.org/officeDocument/2006/relationships/chart" Target="../charts/chart7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6.xml"/><Relationship Id="rId3" Type="http://schemas.openxmlformats.org/officeDocument/2006/relationships/chart" Target="../charts/chart82.xml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85.xml"/><Relationship Id="rId5" Type="http://schemas.openxmlformats.org/officeDocument/2006/relationships/chart" Target="../charts/chart84.xml"/><Relationship Id="rId4" Type="http://schemas.openxmlformats.org/officeDocument/2006/relationships/chart" Target="../charts/chart8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1.xml"/><Relationship Id="rId3" Type="http://schemas.openxmlformats.org/officeDocument/2006/relationships/image" Target="../media/image6.png"/><Relationship Id="rId7" Type="http://schemas.openxmlformats.org/officeDocument/2006/relationships/chart" Target="../charts/chart9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89.xml"/><Relationship Id="rId5" Type="http://schemas.openxmlformats.org/officeDocument/2006/relationships/chart" Target="../charts/chart88.xml"/><Relationship Id="rId4" Type="http://schemas.openxmlformats.org/officeDocument/2006/relationships/image" Target="../media/image7.svg"/><Relationship Id="rId9" Type="http://schemas.openxmlformats.org/officeDocument/2006/relationships/chart" Target="../charts/chart9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chart" Target="../charts/chart8.xml"/><Relationship Id="rId18" Type="http://schemas.openxmlformats.org/officeDocument/2006/relationships/chart" Target="../charts/chart13.xml"/><Relationship Id="rId3" Type="http://schemas.openxmlformats.org/officeDocument/2006/relationships/image" Target="../media/image6.png"/><Relationship Id="rId7" Type="http://schemas.openxmlformats.org/officeDocument/2006/relationships/chart" Target="../charts/chart2.xml"/><Relationship Id="rId12" Type="http://schemas.openxmlformats.org/officeDocument/2006/relationships/chart" Target="../charts/chart7.xml"/><Relationship Id="rId17" Type="http://schemas.openxmlformats.org/officeDocument/2006/relationships/chart" Target="../charts/chart12.xml"/><Relationship Id="rId2" Type="http://schemas.openxmlformats.org/officeDocument/2006/relationships/notesSlide" Target="../notesSlides/notesSlide3.xml"/><Relationship Id="rId16" Type="http://schemas.openxmlformats.org/officeDocument/2006/relationships/chart" Target="../charts/chart11.xml"/><Relationship Id="rId20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8.png"/><Relationship Id="rId15" Type="http://schemas.openxmlformats.org/officeDocument/2006/relationships/chart" Target="../charts/chart10.xml"/><Relationship Id="rId10" Type="http://schemas.openxmlformats.org/officeDocument/2006/relationships/chart" Target="../charts/chart5.xml"/><Relationship Id="rId19" Type="http://schemas.openxmlformats.org/officeDocument/2006/relationships/chart" Target="../charts/chart14.xml"/><Relationship Id="rId4" Type="http://schemas.openxmlformats.org/officeDocument/2006/relationships/image" Target="../media/image7.svg"/><Relationship Id="rId9" Type="http://schemas.openxmlformats.org/officeDocument/2006/relationships/chart" Target="../charts/chart4.xml"/><Relationship Id="rId14" Type="http://schemas.openxmlformats.org/officeDocument/2006/relationships/chart" Target="../charts/char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6.xml"/><Relationship Id="rId3" Type="http://schemas.openxmlformats.org/officeDocument/2006/relationships/image" Target="../media/image6.png"/><Relationship Id="rId7" Type="http://schemas.openxmlformats.org/officeDocument/2006/relationships/chart" Target="../charts/chart9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94.xml"/><Relationship Id="rId5" Type="http://schemas.openxmlformats.org/officeDocument/2006/relationships/chart" Target="../charts/chart93.xml"/><Relationship Id="rId10" Type="http://schemas.openxmlformats.org/officeDocument/2006/relationships/image" Target="../media/image18.tiff"/><Relationship Id="rId4" Type="http://schemas.openxmlformats.org/officeDocument/2006/relationships/image" Target="../media/image7.svg"/><Relationship Id="rId9" Type="http://schemas.openxmlformats.org/officeDocument/2006/relationships/chart" Target="../charts/chart9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99.xml"/><Relationship Id="rId5" Type="http://schemas.openxmlformats.org/officeDocument/2006/relationships/chart" Target="../charts/chart98.xml"/><Relationship Id="rId4" Type="http://schemas.openxmlformats.org/officeDocument/2006/relationships/image" Target="../media/image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chart" Target="../charts/chart10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01.xml"/><Relationship Id="rId5" Type="http://schemas.openxmlformats.org/officeDocument/2006/relationships/chart" Target="../charts/chart100.xml"/><Relationship Id="rId4" Type="http://schemas.openxmlformats.org/officeDocument/2006/relationships/image" Target="../media/image7.svg"/><Relationship Id="rId9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4.xml"/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13" Type="http://schemas.openxmlformats.org/officeDocument/2006/relationships/chart" Target="../charts/chart25.xml"/><Relationship Id="rId18" Type="http://schemas.openxmlformats.org/officeDocument/2006/relationships/chart" Target="../charts/chart28.xml"/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12" Type="http://schemas.openxmlformats.org/officeDocument/2006/relationships/chart" Target="../charts/chart24.xml"/><Relationship Id="rId17" Type="http://schemas.openxmlformats.org/officeDocument/2006/relationships/chart" Target="../charts/chart27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9.xml"/><Relationship Id="rId11" Type="http://schemas.openxmlformats.org/officeDocument/2006/relationships/chart" Target="../charts/chart23.xml"/><Relationship Id="rId5" Type="http://schemas.openxmlformats.org/officeDocument/2006/relationships/chart" Target="../charts/chart18.xml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chart" Target="../charts/chart17.xml"/><Relationship Id="rId9" Type="http://schemas.openxmlformats.org/officeDocument/2006/relationships/chart" Target="../charts/chart22.xml"/><Relationship Id="rId14" Type="http://schemas.openxmlformats.org/officeDocument/2006/relationships/chart" Target="../charts/char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5">
            <a:extLst>
              <a:ext uri="{FF2B5EF4-FFF2-40B4-BE49-F238E27FC236}">
                <a16:creationId xmlns:a16="http://schemas.microsoft.com/office/drawing/2014/main" id="{10B4D60A-9B4A-40B5-9EE3-C3A2109AF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312" y="1388362"/>
            <a:ext cx="6210838" cy="1802799"/>
          </a:xfrm>
        </p:spPr>
        <p:txBody>
          <a:bodyPr>
            <a:normAutofit/>
          </a:bodyPr>
          <a:lstStyle/>
          <a:p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KPI Interface DEMO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97094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OP2-ASSY-Geneva-E3-CNC1 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人力出勤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0893434-FE50-633F-C06F-0707829E72A6}"/>
              </a:ext>
            </a:extLst>
          </p:cNvPr>
          <p:cNvSpPr/>
          <p:nvPr/>
        </p:nvSpPr>
        <p:spPr>
          <a:xfrm>
            <a:off x="1" y="2128328"/>
            <a:ext cx="1487424" cy="4072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Cell/Station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6AAF8D-A642-3120-1D8B-A32B6B870B8E}"/>
              </a:ext>
            </a:extLst>
          </p:cNvPr>
          <p:cNvSpPr/>
          <p:nvPr/>
        </p:nvSpPr>
        <p:spPr>
          <a:xfrm>
            <a:off x="1487425" y="8058025"/>
            <a:ext cx="399198" cy="143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BECD5B-F1AD-CEC6-B656-EEDAC8924CEB}"/>
              </a:ext>
            </a:extLst>
          </p:cNvPr>
          <p:cNvSpPr/>
          <p:nvPr/>
        </p:nvSpPr>
        <p:spPr>
          <a:xfrm>
            <a:off x="2626615" y="8058025"/>
            <a:ext cx="399198" cy="143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AE1E59-D0C5-EB29-94BE-769345CA8E26}"/>
              </a:ext>
            </a:extLst>
          </p:cNvPr>
          <p:cNvSpPr/>
          <p:nvPr/>
        </p:nvSpPr>
        <p:spPr>
          <a:xfrm>
            <a:off x="5472685" y="8058025"/>
            <a:ext cx="399198" cy="143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E996E9D7-4066-AA69-F717-444E04915C1F}"/>
              </a:ext>
            </a:extLst>
          </p:cNvPr>
          <p:cNvSpPr/>
          <p:nvPr/>
        </p:nvSpPr>
        <p:spPr>
          <a:xfrm>
            <a:off x="0" y="816397"/>
            <a:ext cx="2879124" cy="10185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新员工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0-7D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23(3%)    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缺勤率：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7-14D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56(5%)  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缺勤率：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5%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81C0AA2A-DBC5-41EE-7C83-0BCDCA0FF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192771"/>
              </p:ext>
            </p:extLst>
          </p:nvPr>
        </p:nvGraphicFramePr>
        <p:xfrm>
          <a:off x="2941727" y="499984"/>
          <a:ext cx="4316506" cy="159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644AB3-5A8C-8C5B-AA0A-DE521E6E959C}"/>
              </a:ext>
            </a:extLst>
          </p:cNvPr>
          <p:cNvGraphicFramePr>
            <a:graphicFrameLocks noGrp="1"/>
          </p:cNvGraphicFramePr>
          <p:nvPr/>
        </p:nvGraphicFramePr>
        <p:xfrm>
          <a:off x="5472684" y="2128329"/>
          <a:ext cx="6480000" cy="3557850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87173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419512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1270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06571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533844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23595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6366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47986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4218253"/>
                    </a:ext>
                  </a:extLst>
                </a:gridCol>
              </a:tblGrid>
              <a:tr h="360000">
                <a:tc gridSpan="9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CNC1-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缺勤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7127"/>
                  </a:ext>
                </a:extLst>
              </a:tr>
              <a:tr h="154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专案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楼栋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制程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排班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缺勤次数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2983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1403426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肖玉琴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白固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07049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2797428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袁彩玉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47489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2387932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仁勇威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50094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2304489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余俊杰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51997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3928402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38371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3318294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白固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624605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2384792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白固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6975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3847652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黄俊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79096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3348572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张龙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70081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2363019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何勇军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u="none" strike="noStrike" kern="1200" noProof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RCAM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班长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文员</a:t>
                      </a:r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94730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3FD8CE35-07DD-F30E-1FF5-E40BDBA09323}"/>
              </a:ext>
            </a:extLst>
          </p:cNvPr>
          <p:cNvGraphicFramePr>
            <a:graphicFrameLocks/>
          </p:cNvGraphicFramePr>
          <p:nvPr/>
        </p:nvGraphicFramePr>
        <p:xfrm>
          <a:off x="0" y="2535602"/>
          <a:ext cx="5472684" cy="3150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37B7517-5C1A-59E2-1EC1-FA3B86DBAAB7}"/>
              </a:ext>
            </a:extLst>
          </p:cNvPr>
          <p:cNvSpPr txBox="1"/>
          <p:nvPr/>
        </p:nvSpPr>
        <p:spPr>
          <a:xfrm>
            <a:off x="5777484" y="6196818"/>
            <a:ext cx="387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err="1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OnGoing</a:t>
            </a:r>
            <a:r>
              <a:rPr lang="en-US" altLang="zh-CN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discussion w/HR – </a:t>
            </a: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考勤系统，即点击缺勤人员，跳转点名系统处理人力异常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6490E05-C5FE-C294-1389-C3DE8ACA092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716236" y="5686179"/>
            <a:ext cx="136846" cy="51063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最大化 纯色填充">
            <a:extLst>
              <a:ext uri="{FF2B5EF4-FFF2-40B4-BE49-F238E27FC236}">
                <a16:creationId xmlns:a16="http://schemas.microsoft.com/office/drawing/2014/main" id="{E29C02AE-498B-8071-1E58-82CC691C0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27" name="Rounded Rectangle 112">
            <a:extLst>
              <a:ext uri="{FF2B5EF4-FFF2-40B4-BE49-F238E27FC236}">
                <a16:creationId xmlns:a16="http://schemas.microsoft.com/office/drawing/2014/main" id="{D5E3283D-E7B2-A514-2727-1D987D892DA1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48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   CTU-I/O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B00E6A4-3904-EE10-6004-CB7F27DCD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62817"/>
              </p:ext>
            </p:extLst>
          </p:nvPr>
        </p:nvGraphicFramePr>
        <p:xfrm>
          <a:off x="10510" y="3346986"/>
          <a:ext cx="5856515" cy="1296000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755679">
                  <a:extLst>
                    <a:ext uri="{9D8B030D-6E8A-4147-A177-3AD203B41FA5}">
                      <a16:colId xmlns:a16="http://schemas.microsoft.com/office/drawing/2014/main" val="2157936407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3246446135"/>
                    </a:ext>
                  </a:extLst>
                </a:gridCol>
                <a:gridCol w="1025564">
                  <a:extLst>
                    <a:ext uri="{9D8B030D-6E8A-4147-A177-3AD203B41FA5}">
                      <a16:colId xmlns:a16="http://schemas.microsoft.com/office/drawing/2014/main" val="2527627702"/>
                    </a:ext>
                  </a:extLst>
                </a:gridCol>
                <a:gridCol w="985082">
                  <a:extLst>
                    <a:ext uri="{9D8B030D-6E8A-4147-A177-3AD203B41FA5}">
                      <a16:colId xmlns:a16="http://schemas.microsoft.com/office/drawing/2014/main" val="855412381"/>
                    </a:ext>
                  </a:extLst>
                </a:gridCol>
                <a:gridCol w="985082">
                  <a:extLst>
                    <a:ext uri="{9D8B030D-6E8A-4147-A177-3AD203B41FA5}">
                      <a16:colId xmlns:a16="http://schemas.microsoft.com/office/drawing/2014/main" val="2978853210"/>
                    </a:ext>
                  </a:extLst>
                </a:gridCol>
                <a:gridCol w="998577">
                  <a:extLst>
                    <a:ext uri="{9D8B030D-6E8A-4147-A177-3AD203B41FA5}">
                      <a16:colId xmlns:a16="http://schemas.microsoft.com/office/drawing/2014/main" val="7804362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 OP</a:t>
                      </a:r>
                      <a:endParaRPr lang="zh-CN" alt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Plan Output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Output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产能达成率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Backlog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Cum Backlog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240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334,762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339,283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101.35%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4,521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-149,284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036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1,319,384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1,302,394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98.71%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16,990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-492,384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93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OP3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879,231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862,746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98.13%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-16,485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</a:t>
                      </a:r>
                      <a:r>
                        <a:rPr lang="en-US" altLang="zh-CN" sz="8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-327,413 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9334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CD7985D-DC3C-D74E-259E-B335E0320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53007"/>
              </p:ext>
            </p:extLst>
          </p:nvPr>
        </p:nvGraphicFramePr>
        <p:xfrm>
          <a:off x="5987519" y="1157419"/>
          <a:ext cx="6193971" cy="3485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685">
                  <a:extLst>
                    <a:ext uri="{9D8B030D-6E8A-4147-A177-3AD203B41FA5}">
                      <a16:colId xmlns:a16="http://schemas.microsoft.com/office/drawing/2014/main" val="79595644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2329293473"/>
                    </a:ext>
                  </a:extLst>
                </a:gridCol>
                <a:gridCol w="1000354">
                  <a:extLst>
                    <a:ext uri="{9D8B030D-6E8A-4147-A177-3AD203B41FA5}">
                      <a16:colId xmlns:a16="http://schemas.microsoft.com/office/drawing/2014/main" val="1338484148"/>
                    </a:ext>
                  </a:extLst>
                </a:gridCol>
                <a:gridCol w="1000354">
                  <a:extLst>
                    <a:ext uri="{9D8B030D-6E8A-4147-A177-3AD203B41FA5}">
                      <a16:colId xmlns:a16="http://schemas.microsoft.com/office/drawing/2014/main" val="309446157"/>
                    </a:ext>
                  </a:extLst>
                </a:gridCol>
                <a:gridCol w="1014057">
                  <a:extLst>
                    <a:ext uri="{9D8B030D-6E8A-4147-A177-3AD203B41FA5}">
                      <a16:colId xmlns:a16="http://schemas.microsoft.com/office/drawing/2014/main" val="865720914"/>
                    </a:ext>
                  </a:extLst>
                </a:gridCol>
                <a:gridCol w="1014057">
                  <a:extLst>
                    <a:ext uri="{9D8B030D-6E8A-4147-A177-3AD203B41FA5}">
                      <a16:colId xmlns:a16="http://schemas.microsoft.com/office/drawing/2014/main" val="140066228"/>
                    </a:ext>
                  </a:extLst>
                </a:gridCol>
              </a:tblGrid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 </a:t>
                      </a:r>
                      <a:r>
                        <a:rPr lang="zh-CN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Plan Output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Output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产能达成率</a:t>
                      </a:r>
                      <a:r>
                        <a:rPr lang="en-US" altLang="zh-CN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Backlog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Cum Backlog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31057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project 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334,762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339,283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101.35%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4,521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-149,284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6241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Geneva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634,291.00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632,049.00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99.65%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-2,242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-239,482.00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81856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Dallas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420,394.00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412,309.00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98.08%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-8,085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-213,948.00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26444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264,699.00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258,036.00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97.48%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-6,663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-38,954.00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55934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V30G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328,718.00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323,849.00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98.52%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-4,869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-102,938.00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57704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M2114G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129,384.00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128,374.00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99.22%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-1,010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-89,284.00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515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R100G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193,847.00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183,764.00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94.80%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-10,083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-70,394.00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09025"/>
                  </a:ext>
                </a:extLst>
              </a:tr>
              <a:tr h="3872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W100G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227,282.00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226,759.00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99.77%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 </a:t>
                      </a:r>
                      <a:r>
                        <a:rPr lang="en-US" altLang="zh-CN" sz="1000" b="0" i="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-523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-64,797.00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58226"/>
                  </a:ext>
                </a:extLst>
              </a:tr>
            </a:tbl>
          </a:graphicData>
        </a:graphic>
      </p:graphicFrame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14" name="Rounded Rectangle 112">
            <a:extLst>
              <a:ext uri="{FF2B5EF4-FFF2-40B4-BE49-F238E27FC236}">
                <a16:creationId xmlns:a16="http://schemas.microsoft.com/office/drawing/2014/main" id="{2AAF34C1-83DF-6D0F-4679-95DDB6288EDD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4C4BDEE-6821-025A-647E-E32EE88AD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31365"/>
              </p:ext>
            </p:extLst>
          </p:nvPr>
        </p:nvGraphicFramePr>
        <p:xfrm>
          <a:off x="10158" y="4964910"/>
          <a:ext cx="12053519" cy="1721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14">
                  <a:extLst>
                    <a:ext uri="{9D8B030D-6E8A-4147-A177-3AD203B41FA5}">
                      <a16:colId xmlns:a16="http://schemas.microsoft.com/office/drawing/2014/main" val="688320773"/>
                    </a:ext>
                  </a:extLst>
                </a:gridCol>
                <a:gridCol w="2401505">
                  <a:extLst>
                    <a:ext uri="{9D8B030D-6E8A-4147-A177-3AD203B41FA5}">
                      <a16:colId xmlns:a16="http://schemas.microsoft.com/office/drawing/2014/main" val="801941005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484653903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441763411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2995093307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4144324875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3573778147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4165675497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1040280865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3573411706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3097130937"/>
                    </a:ext>
                  </a:extLst>
                </a:gridCol>
                <a:gridCol w="829580">
                  <a:extLst>
                    <a:ext uri="{9D8B030D-6E8A-4147-A177-3AD203B41FA5}">
                      <a16:colId xmlns:a16="http://schemas.microsoft.com/office/drawing/2014/main" val="3324359773"/>
                    </a:ext>
                  </a:extLst>
                </a:gridCol>
              </a:tblGrid>
              <a:tr h="2869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Station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Daily Fresh Output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Cum Output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Daily Yield%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49443"/>
                  </a:ext>
                </a:extLst>
              </a:tr>
              <a:tr h="286954">
                <a:tc vMerge="1">
                  <a:txBody>
                    <a:bodyPr/>
                    <a:lstStyle/>
                    <a:p>
                      <a:r>
                        <a:rPr lang="en-US" altLang="zh-CN"/>
                        <a:t>Function</a:t>
                      </a:r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altLang="zh-CN"/>
                        <a:t>Station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Plan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Actual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Plan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Actual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Actual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Plan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Projected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</a:t>
                      </a:r>
                      <a:endParaRPr lang="zh-CN" altLang="en-US" sz="10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27856"/>
                  </a:ext>
                </a:extLst>
              </a:tr>
              <a:tr h="286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CNC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ump1</a:t>
                      </a:r>
                      <a:endParaRPr lang="zh-CN" altLang="en-US" sz="10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36,351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11,641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-24,710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266,193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32,048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-234,145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31,320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84737"/>
                  </a:ext>
                </a:extLst>
              </a:tr>
              <a:tr h="286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Assembly 1 QC</a:t>
                      </a:r>
                      <a:endParaRPr lang="zh-CN" altLang="en-US" sz="10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40,497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11,263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-29,234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316,608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136,632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-179,967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96,151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96.33%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802181"/>
                  </a:ext>
                </a:extLst>
              </a:tr>
              <a:tr h="286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ASSY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出料检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41,730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13,536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-28,194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326,622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153,882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-172,740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7,963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9573"/>
                  </a:ext>
                </a:extLst>
              </a:tr>
              <a:tr h="286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CQA</a:t>
                      </a:r>
                      <a:endParaRPr lang="zh-CN" altLang="en-US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OQC</a:t>
                      </a:r>
                      <a:r>
                        <a:rPr lang="zh-CN" alt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44,455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18,854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-25,601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371,373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163,756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-207,617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8,847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96.39%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94.39%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099636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DDE8963B-F2BB-BF3B-A457-2455D5956A76}"/>
              </a:ext>
            </a:extLst>
          </p:cNvPr>
          <p:cNvSpPr/>
          <p:nvPr/>
        </p:nvSpPr>
        <p:spPr>
          <a:xfrm rot="5400000">
            <a:off x="10662964" y="7046008"/>
            <a:ext cx="2919594" cy="13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F2C1AA0-6BFF-4843-2A11-DFDEBCAB6D0A}"/>
              </a:ext>
            </a:extLst>
          </p:cNvPr>
          <p:cNvSpPr/>
          <p:nvPr/>
        </p:nvSpPr>
        <p:spPr>
          <a:xfrm>
            <a:off x="12053517" y="5550874"/>
            <a:ext cx="138480" cy="104334"/>
          </a:xfrm>
          <a:prstGeom prst="triangle">
            <a:avLst>
              <a:gd name="adj" fmla="val 50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9767A2-4204-24DE-819E-179BE76125B2}"/>
              </a:ext>
            </a:extLst>
          </p:cNvPr>
          <p:cNvSpPr/>
          <p:nvPr/>
        </p:nvSpPr>
        <p:spPr>
          <a:xfrm rot="5400000">
            <a:off x="11620805" y="6115446"/>
            <a:ext cx="1003903" cy="1384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1B0E54F-60F2-AC0C-038E-20303F448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086318"/>
              </p:ext>
            </p:extLst>
          </p:nvPr>
        </p:nvGraphicFramePr>
        <p:xfrm>
          <a:off x="49991" y="1157419"/>
          <a:ext cx="5817034" cy="2189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173913C-CBBF-BDFB-0683-42944A57AB0A}"/>
              </a:ext>
            </a:extLst>
          </p:cNvPr>
          <p:cNvSpPr txBox="1"/>
          <p:nvPr/>
        </p:nvSpPr>
        <p:spPr>
          <a:xfrm>
            <a:off x="-109984" y="4703298"/>
            <a:ext cx="695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进入该页面下表默认无数据，点击上方</a:t>
            </a:r>
            <a:r>
              <a:rPr lang="en-US" altLang="zh-CN" sz="1400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1400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、专案后，下表刷新为所点击专案下的产出数据，点击功能厂，上方趋势图刷新显示该功能厂的趋势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CFA0277-911C-F592-A9BC-857B84CA1AF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044858" y="1458576"/>
            <a:ext cx="322080" cy="324472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0B4621-E722-D9CB-3D4B-03394EA6FBD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38986" y="5226518"/>
            <a:ext cx="2527952" cy="42869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3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OP2-Cairo-CNC-(E2/D3/D6/D5/E5) I/O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8" name="图形 67" descr="最大化 纯色填充">
            <a:extLst>
              <a:ext uri="{FF2B5EF4-FFF2-40B4-BE49-F238E27FC236}">
                <a16:creationId xmlns:a16="http://schemas.microsoft.com/office/drawing/2014/main" id="{99A9FA8A-AD95-11BB-24A7-A93E85255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6F41D8ED-72D6-0463-9082-F01C142BCB85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AF31057-F297-1278-2AB4-B3251F8CA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17709"/>
              </p:ext>
            </p:extLst>
          </p:nvPr>
        </p:nvGraphicFramePr>
        <p:xfrm>
          <a:off x="10" y="980862"/>
          <a:ext cx="12191988" cy="1436606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828602">
                  <a:extLst>
                    <a:ext uri="{9D8B030D-6E8A-4147-A177-3AD203B41FA5}">
                      <a16:colId xmlns:a16="http://schemas.microsoft.com/office/drawing/2014/main" val="2376663122"/>
                    </a:ext>
                  </a:extLst>
                </a:gridCol>
                <a:gridCol w="689386">
                  <a:extLst>
                    <a:ext uri="{9D8B030D-6E8A-4147-A177-3AD203B41FA5}">
                      <a16:colId xmlns:a16="http://schemas.microsoft.com/office/drawing/2014/main" val="1755175799"/>
                    </a:ext>
                  </a:extLst>
                </a:gridCol>
                <a:gridCol w="689386">
                  <a:extLst>
                    <a:ext uri="{9D8B030D-6E8A-4147-A177-3AD203B41FA5}">
                      <a16:colId xmlns:a16="http://schemas.microsoft.com/office/drawing/2014/main" val="68537816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570998793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383112169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1928065978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2169852150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3212964368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753451085"/>
                    </a:ext>
                  </a:extLst>
                </a:gridCol>
                <a:gridCol w="585978">
                  <a:extLst>
                    <a:ext uri="{9D8B030D-6E8A-4147-A177-3AD203B41FA5}">
                      <a16:colId xmlns:a16="http://schemas.microsoft.com/office/drawing/2014/main" val="1363451123"/>
                    </a:ext>
                  </a:extLst>
                </a:gridCol>
                <a:gridCol w="585978">
                  <a:extLst>
                    <a:ext uri="{9D8B030D-6E8A-4147-A177-3AD203B41FA5}">
                      <a16:colId xmlns:a16="http://schemas.microsoft.com/office/drawing/2014/main" val="2477095797"/>
                    </a:ext>
                  </a:extLst>
                </a:gridCol>
                <a:gridCol w="585978">
                  <a:extLst>
                    <a:ext uri="{9D8B030D-6E8A-4147-A177-3AD203B41FA5}">
                      <a16:colId xmlns:a16="http://schemas.microsoft.com/office/drawing/2014/main" val="4128293144"/>
                    </a:ext>
                  </a:extLst>
                </a:gridCol>
                <a:gridCol w="482571">
                  <a:extLst>
                    <a:ext uri="{9D8B030D-6E8A-4147-A177-3AD203B41FA5}">
                      <a16:colId xmlns:a16="http://schemas.microsoft.com/office/drawing/2014/main" val="1417844040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4173953530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4056688850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2758106607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3274991810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2578088330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1223934169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471367475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1375232705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116931246"/>
                    </a:ext>
                  </a:extLst>
                </a:gridCol>
                <a:gridCol w="459591">
                  <a:extLst>
                    <a:ext uri="{9D8B030D-6E8A-4147-A177-3AD203B41FA5}">
                      <a16:colId xmlns:a16="http://schemas.microsoft.com/office/drawing/2014/main" val="3019836036"/>
                    </a:ext>
                  </a:extLst>
                </a:gridCol>
                <a:gridCol w="390653">
                  <a:extLst>
                    <a:ext uri="{9D8B030D-6E8A-4147-A177-3AD203B41FA5}">
                      <a16:colId xmlns:a16="http://schemas.microsoft.com/office/drawing/2014/main" val="2646547500"/>
                    </a:ext>
                  </a:extLst>
                </a:gridCol>
              </a:tblGrid>
              <a:tr h="474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站别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今日计划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滚动计划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滚动产出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滚动达成率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目标良率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FnPY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WIP&gt;7days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885290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组内撑中板</a:t>
                      </a:r>
                      <a:endParaRPr lang="zh-CN" alt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94.08%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98.30%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36,786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36,786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2,540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2,950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2,254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16331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Grinding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3,229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3,229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2,540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2,950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2,254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2865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2,540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2,950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2,254 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3468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84CA4A-41D7-9708-08D9-43AFEDFB4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9886"/>
              </p:ext>
            </p:extLst>
          </p:nvPr>
        </p:nvGraphicFramePr>
        <p:xfrm>
          <a:off x="0" y="4254593"/>
          <a:ext cx="12191998" cy="2644199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738788">
                  <a:extLst>
                    <a:ext uri="{9D8B030D-6E8A-4147-A177-3AD203B41FA5}">
                      <a16:colId xmlns:a16="http://schemas.microsoft.com/office/drawing/2014/main" val="2376663122"/>
                    </a:ext>
                  </a:extLst>
                </a:gridCol>
                <a:gridCol w="419631">
                  <a:extLst>
                    <a:ext uri="{9D8B030D-6E8A-4147-A177-3AD203B41FA5}">
                      <a16:colId xmlns:a16="http://schemas.microsoft.com/office/drawing/2014/main" val="581444720"/>
                    </a:ext>
                  </a:extLst>
                </a:gridCol>
                <a:gridCol w="461385">
                  <a:extLst>
                    <a:ext uri="{9D8B030D-6E8A-4147-A177-3AD203B41FA5}">
                      <a16:colId xmlns:a16="http://schemas.microsoft.com/office/drawing/2014/main" val="1287601052"/>
                    </a:ext>
                  </a:extLst>
                </a:gridCol>
                <a:gridCol w="440507">
                  <a:extLst>
                    <a:ext uri="{9D8B030D-6E8A-4147-A177-3AD203B41FA5}">
                      <a16:colId xmlns:a16="http://schemas.microsoft.com/office/drawing/2014/main" val="3783452694"/>
                    </a:ext>
                  </a:extLst>
                </a:gridCol>
                <a:gridCol w="614664">
                  <a:extLst>
                    <a:ext uri="{9D8B030D-6E8A-4147-A177-3AD203B41FA5}">
                      <a16:colId xmlns:a16="http://schemas.microsoft.com/office/drawing/2014/main" val="2476859199"/>
                    </a:ext>
                  </a:extLst>
                </a:gridCol>
                <a:gridCol w="614664">
                  <a:extLst>
                    <a:ext uri="{9D8B030D-6E8A-4147-A177-3AD203B41FA5}">
                      <a16:colId xmlns:a16="http://schemas.microsoft.com/office/drawing/2014/main" val="68537816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570998793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2638672967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1928065978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2169852150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3212964368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753451085"/>
                    </a:ext>
                  </a:extLst>
                </a:gridCol>
                <a:gridCol w="522462">
                  <a:extLst>
                    <a:ext uri="{9D8B030D-6E8A-4147-A177-3AD203B41FA5}">
                      <a16:colId xmlns:a16="http://schemas.microsoft.com/office/drawing/2014/main" val="1363451123"/>
                    </a:ext>
                  </a:extLst>
                </a:gridCol>
                <a:gridCol w="522462">
                  <a:extLst>
                    <a:ext uri="{9D8B030D-6E8A-4147-A177-3AD203B41FA5}">
                      <a16:colId xmlns:a16="http://schemas.microsoft.com/office/drawing/2014/main" val="2477095797"/>
                    </a:ext>
                  </a:extLst>
                </a:gridCol>
                <a:gridCol w="522462">
                  <a:extLst>
                    <a:ext uri="{9D8B030D-6E8A-4147-A177-3AD203B41FA5}">
                      <a16:colId xmlns:a16="http://schemas.microsoft.com/office/drawing/2014/main" val="295706431"/>
                    </a:ext>
                  </a:extLst>
                </a:gridCol>
                <a:gridCol w="430265">
                  <a:extLst>
                    <a:ext uri="{9D8B030D-6E8A-4147-A177-3AD203B41FA5}">
                      <a16:colId xmlns:a16="http://schemas.microsoft.com/office/drawing/2014/main" val="1417844040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4173953530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4056688850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2758106607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3274991810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2578088330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1223934169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471367475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1375232705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116931246"/>
                    </a:ext>
                  </a:extLst>
                </a:gridCol>
                <a:gridCol w="409775">
                  <a:extLst>
                    <a:ext uri="{9D8B030D-6E8A-4147-A177-3AD203B41FA5}">
                      <a16:colId xmlns:a16="http://schemas.microsoft.com/office/drawing/2014/main" val="3019836036"/>
                    </a:ext>
                  </a:extLst>
                </a:gridCol>
                <a:gridCol w="348308">
                  <a:extLst>
                    <a:ext uri="{9D8B030D-6E8A-4147-A177-3AD203B41FA5}">
                      <a16:colId xmlns:a16="http://schemas.microsoft.com/office/drawing/2014/main" val="2646547500"/>
                    </a:ext>
                  </a:extLst>
                </a:gridCol>
              </a:tblGrid>
              <a:tr h="4128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站别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Cell/</a:t>
                      </a:r>
                    </a:p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machine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今日计划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滚动计划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滚动产出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滚动达成率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目标良率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FnPY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WIP&gt;7days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885290"/>
                  </a:ext>
                </a:extLst>
              </a:tr>
              <a:tr h="27892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组内撑中板</a:t>
                      </a:r>
                      <a:endParaRPr lang="zh-CN" alt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E2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Area1</a:t>
                      </a:r>
                      <a:endParaRPr lang="zh-CN" alt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861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98.40%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98.20%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16331"/>
                  </a:ext>
                </a:extLst>
              </a:tr>
              <a:tr h="2789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861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97.90%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96.90%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329756"/>
                  </a:ext>
                </a:extLst>
              </a:tr>
              <a:tr h="2789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915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861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98.30%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98.50%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84797"/>
                  </a:ext>
                </a:extLst>
              </a:tr>
              <a:tr h="2789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Area2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12424"/>
                  </a:ext>
                </a:extLst>
              </a:tr>
              <a:tr h="278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Area3</a:t>
                      </a: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41129"/>
                  </a:ext>
                </a:extLst>
              </a:tr>
              <a:tr h="2789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Area4</a:t>
                      </a: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524035"/>
                  </a:ext>
                </a:extLst>
              </a:tr>
              <a:tr h="2789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D5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10334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98.70%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998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751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97949"/>
                  </a:ext>
                </a:extLst>
              </a:tr>
              <a:tr h="27892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E5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10334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97.80%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998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751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019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175B5C-4095-C7E3-90CA-6D562A5F7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37597"/>
              </p:ext>
            </p:extLst>
          </p:nvPr>
        </p:nvGraphicFramePr>
        <p:xfrm>
          <a:off x="0" y="2582037"/>
          <a:ext cx="12192001" cy="1507987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797805">
                  <a:extLst>
                    <a:ext uri="{9D8B030D-6E8A-4147-A177-3AD203B41FA5}">
                      <a16:colId xmlns:a16="http://schemas.microsoft.com/office/drawing/2014/main" val="880571412"/>
                    </a:ext>
                  </a:extLst>
                </a:gridCol>
                <a:gridCol w="453153">
                  <a:extLst>
                    <a:ext uri="{9D8B030D-6E8A-4147-A177-3AD203B41FA5}">
                      <a16:colId xmlns:a16="http://schemas.microsoft.com/office/drawing/2014/main" val="3634270547"/>
                    </a:ext>
                  </a:extLst>
                </a:gridCol>
                <a:gridCol w="663765">
                  <a:extLst>
                    <a:ext uri="{9D8B030D-6E8A-4147-A177-3AD203B41FA5}">
                      <a16:colId xmlns:a16="http://schemas.microsoft.com/office/drawing/2014/main" val="1480161777"/>
                    </a:ext>
                  </a:extLst>
                </a:gridCol>
                <a:gridCol w="663765">
                  <a:extLst>
                    <a:ext uri="{9D8B030D-6E8A-4147-A177-3AD203B41FA5}">
                      <a16:colId xmlns:a16="http://schemas.microsoft.com/office/drawing/2014/main" val="4203663473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2700634790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4996732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1570379480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1397886897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731797260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3962987036"/>
                    </a:ext>
                  </a:extLst>
                </a:gridCol>
                <a:gridCol w="564200">
                  <a:extLst>
                    <a:ext uri="{9D8B030D-6E8A-4147-A177-3AD203B41FA5}">
                      <a16:colId xmlns:a16="http://schemas.microsoft.com/office/drawing/2014/main" val="1064867074"/>
                    </a:ext>
                  </a:extLst>
                </a:gridCol>
                <a:gridCol w="564200">
                  <a:extLst>
                    <a:ext uri="{9D8B030D-6E8A-4147-A177-3AD203B41FA5}">
                      <a16:colId xmlns:a16="http://schemas.microsoft.com/office/drawing/2014/main" val="340418808"/>
                    </a:ext>
                  </a:extLst>
                </a:gridCol>
                <a:gridCol w="564200">
                  <a:extLst>
                    <a:ext uri="{9D8B030D-6E8A-4147-A177-3AD203B41FA5}">
                      <a16:colId xmlns:a16="http://schemas.microsoft.com/office/drawing/2014/main" val="1720450185"/>
                    </a:ext>
                  </a:extLst>
                </a:gridCol>
                <a:gridCol w="464636">
                  <a:extLst>
                    <a:ext uri="{9D8B030D-6E8A-4147-A177-3AD203B41FA5}">
                      <a16:colId xmlns:a16="http://schemas.microsoft.com/office/drawing/2014/main" val="178135976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972238582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1681640064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2629704768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4174618796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2348820376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1839763783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5756425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1070789087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2562564388"/>
                    </a:ext>
                  </a:extLst>
                </a:gridCol>
                <a:gridCol w="442509">
                  <a:extLst>
                    <a:ext uri="{9D8B030D-6E8A-4147-A177-3AD203B41FA5}">
                      <a16:colId xmlns:a16="http://schemas.microsoft.com/office/drawing/2014/main" val="3585368955"/>
                    </a:ext>
                  </a:extLst>
                </a:gridCol>
                <a:gridCol w="376133">
                  <a:extLst>
                    <a:ext uri="{9D8B030D-6E8A-4147-A177-3AD203B41FA5}">
                      <a16:colId xmlns:a16="http://schemas.microsoft.com/office/drawing/2014/main" val="1839903853"/>
                    </a:ext>
                  </a:extLst>
                </a:gridCol>
              </a:tblGrid>
              <a:tr h="3444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站别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今日计划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滚动计划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滚动产出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滚动达成率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目标良率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FnPY</a:t>
                      </a:r>
                      <a:endParaRPr lang="zh-CN" altLang="en-US" sz="8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WIP&gt;7days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UPH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47362"/>
                  </a:ext>
                </a:extLst>
              </a:tr>
              <a:tr h="23271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组内撑中板</a:t>
                      </a: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E2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10334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99.60%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998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751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04063"/>
                  </a:ext>
                </a:extLst>
              </a:tr>
              <a:tr h="2327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</a:t>
                      </a:r>
                      <a:r>
                        <a:rPr kumimoji="0" lang="zh-CN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组内撑中板</a:t>
                      </a: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D5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10334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98.70%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998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751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94272"/>
                  </a:ext>
                </a:extLst>
              </a:tr>
              <a:tr h="2327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</a:t>
                      </a:r>
                      <a:r>
                        <a:rPr kumimoji="0" lang="zh-CN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组内撑中板</a:t>
                      </a: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E5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10984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10334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97.80%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12262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847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998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569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983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1190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567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751 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952824"/>
                  </a:ext>
                </a:extLst>
              </a:tr>
              <a:tr h="2327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Grinding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3,229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3,229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2,540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2,950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2,254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59261"/>
                  </a:ext>
                </a:extLst>
              </a:tr>
              <a:tr h="2327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8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94.08%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2,540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2,950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3,570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1,701 </a:t>
                      </a:r>
                      <a:endParaRPr lang="en-US" altLang="zh-CN" sz="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2,254 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81755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582637E-8AE3-8AEF-2997-05084518C92E}"/>
              </a:ext>
            </a:extLst>
          </p:cNvPr>
          <p:cNvSpPr txBox="1"/>
          <p:nvPr/>
        </p:nvSpPr>
        <p:spPr>
          <a:xfrm>
            <a:off x="785071" y="473702"/>
            <a:ext cx="387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进入该界面默认展示下列第一个报表，点击站别旁边“</a:t>
            </a:r>
            <a:r>
              <a:rPr lang="en-US" altLang="zh-CN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”符号可以往下展开查看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8888B-CA82-7DE2-768C-AF00F563A307}"/>
              </a:ext>
            </a:extLst>
          </p:cNvPr>
          <p:cNvSpPr txBox="1"/>
          <p:nvPr/>
        </p:nvSpPr>
        <p:spPr>
          <a:xfrm>
            <a:off x="5892800" y="473702"/>
            <a:ext cx="4660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点击“</a:t>
            </a:r>
            <a:r>
              <a:rPr lang="en-US" altLang="zh-CN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”符号展开站别，查看站别所属楼栋，该站别维度产出根据楼栋划分；点击“</a:t>
            </a:r>
            <a:r>
              <a:rPr lang="en-US" altLang="zh-CN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”符号展开楼栋，可以查看</a:t>
            </a:r>
            <a:r>
              <a:rPr lang="en-US" altLang="zh-CN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Cell/Area</a:t>
            </a: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，楼栋维度产出根据</a:t>
            </a:r>
            <a:r>
              <a:rPr lang="en-US" altLang="zh-CN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Cell/Area</a:t>
            </a: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50FB7A-EB34-2D86-C6FA-673673BD283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65917" y="996922"/>
            <a:ext cx="2557906" cy="58678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C4D8A9-289B-48BE-BA10-9929A11E49F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253765" y="843034"/>
            <a:ext cx="4639035" cy="420973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5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图片包含 图形用户界面&#10;&#10;描述已自动生成">
            <a:extLst>
              <a:ext uri="{FF2B5EF4-FFF2-40B4-BE49-F238E27FC236}">
                <a16:creationId xmlns:a16="http://schemas.microsoft.com/office/drawing/2014/main" id="{568FB690-30AA-02C5-120A-576F8D518E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7086" y="4819352"/>
            <a:ext cx="4194027" cy="191341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968BC3F9-1853-4CC7-78EB-2450FD500B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1936" y="4554395"/>
            <a:ext cx="4651391" cy="2307238"/>
          </a:xfrm>
          <a:prstGeom prst="rect">
            <a:avLst/>
          </a:prstGeom>
        </p:spPr>
      </p:pic>
      <p:sp>
        <p:nvSpPr>
          <p:cNvPr id="63" name="TextBox 12">
            <a:extLst>
              <a:ext uri="{FF2B5EF4-FFF2-40B4-BE49-F238E27FC236}">
                <a16:creationId xmlns:a16="http://schemas.microsoft.com/office/drawing/2014/main" id="{81923AE1-74B0-049B-2021-84DFA9C4FA00}"/>
              </a:ext>
            </a:extLst>
          </p:cNvPr>
          <p:cNvSpPr txBox="1"/>
          <p:nvPr/>
        </p:nvSpPr>
        <p:spPr>
          <a:xfrm>
            <a:off x="7232559" y="5003136"/>
            <a:ext cx="3315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品管待更新</a:t>
            </a: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0F60838D-F320-7CF5-369B-9F89EBDFBF50}"/>
              </a:ext>
            </a:extLst>
          </p:cNvPr>
          <p:cNvSpPr txBox="1"/>
          <p:nvPr/>
        </p:nvSpPr>
        <p:spPr>
          <a:xfrm>
            <a:off x="1862687" y="5418634"/>
            <a:ext cx="3461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品管待更新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E6FED3-809D-62C4-FA81-5497D6267131}"/>
              </a:ext>
            </a:extLst>
          </p:cNvPr>
          <p:cNvSpPr txBox="1"/>
          <p:nvPr/>
        </p:nvSpPr>
        <p:spPr>
          <a:xfrm>
            <a:off x="-53167" y="5003135"/>
            <a:ext cx="1420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点击报表中良率数值可跳转到良率报表页面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769A6C-129D-6D92-CE52-648998BFDFAE}"/>
              </a:ext>
            </a:extLst>
          </p:cNvPr>
          <p:cNvSpPr txBox="1"/>
          <p:nvPr/>
        </p:nvSpPr>
        <p:spPr>
          <a:xfrm>
            <a:off x="5879515" y="4982355"/>
            <a:ext cx="1420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点击报表中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NG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数量可跳转至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2H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良率看板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F33DFCB6-D2A2-1EE9-F869-9797B5DE40C1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OP2-Cairo-CNC-(E2/D3/D6/D5/E5) I/O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形 29" descr="最大化 纯色填充">
            <a:extLst>
              <a:ext uri="{FF2B5EF4-FFF2-40B4-BE49-F238E27FC236}">
                <a16:creationId xmlns:a16="http://schemas.microsoft.com/office/drawing/2014/main" id="{F8F87ADA-A793-9A72-FCFA-A598C7D7C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27" name="Rounded Rectangle 112">
            <a:extLst>
              <a:ext uri="{FF2B5EF4-FFF2-40B4-BE49-F238E27FC236}">
                <a16:creationId xmlns:a16="http://schemas.microsoft.com/office/drawing/2014/main" id="{15C196F2-410D-582F-8A7A-F9EDF520E39D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42E42E-54CF-3235-ED2C-4A1F8625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02461"/>
              </p:ext>
            </p:extLst>
          </p:nvPr>
        </p:nvGraphicFramePr>
        <p:xfrm>
          <a:off x="10" y="980862"/>
          <a:ext cx="12191983" cy="3681303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835690">
                  <a:extLst>
                    <a:ext uri="{9D8B030D-6E8A-4147-A177-3AD203B41FA5}">
                      <a16:colId xmlns:a16="http://schemas.microsoft.com/office/drawing/2014/main" val="2376663122"/>
                    </a:ext>
                  </a:extLst>
                </a:gridCol>
                <a:gridCol w="695283">
                  <a:extLst>
                    <a:ext uri="{9D8B030D-6E8A-4147-A177-3AD203B41FA5}">
                      <a16:colId xmlns:a16="http://schemas.microsoft.com/office/drawing/2014/main" val="642080112"/>
                    </a:ext>
                  </a:extLst>
                </a:gridCol>
                <a:gridCol w="695283">
                  <a:extLst>
                    <a:ext uri="{9D8B030D-6E8A-4147-A177-3AD203B41FA5}">
                      <a16:colId xmlns:a16="http://schemas.microsoft.com/office/drawing/2014/main" val="68537816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570998793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4198000242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1928065978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2169852150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3212964368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753451085"/>
                    </a:ext>
                  </a:extLst>
                </a:gridCol>
                <a:gridCol w="590991">
                  <a:extLst>
                    <a:ext uri="{9D8B030D-6E8A-4147-A177-3AD203B41FA5}">
                      <a16:colId xmlns:a16="http://schemas.microsoft.com/office/drawing/2014/main" val="1363451123"/>
                    </a:ext>
                  </a:extLst>
                </a:gridCol>
                <a:gridCol w="590991">
                  <a:extLst>
                    <a:ext uri="{9D8B030D-6E8A-4147-A177-3AD203B41FA5}">
                      <a16:colId xmlns:a16="http://schemas.microsoft.com/office/drawing/2014/main" val="2477095797"/>
                    </a:ext>
                  </a:extLst>
                </a:gridCol>
                <a:gridCol w="486699">
                  <a:extLst>
                    <a:ext uri="{9D8B030D-6E8A-4147-A177-3AD203B41FA5}">
                      <a16:colId xmlns:a16="http://schemas.microsoft.com/office/drawing/2014/main" val="2379163341"/>
                    </a:ext>
                  </a:extLst>
                </a:gridCol>
                <a:gridCol w="486699">
                  <a:extLst>
                    <a:ext uri="{9D8B030D-6E8A-4147-A177-3AD203B41FA5}">
                      <a16:colId xmlns:a16="http://schemas.microsoft.com/office/drawing/2014/main" val="1417844040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4173953530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4056688850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2758106607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3274991810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2578088330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1223934169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471367475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1375232705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116931246"/>
                    </a:ext>
                  </a:extLst>
                </a:gridCol>
                <a:gridCol w="463522">
                  <a:extLst>
                    <a:ext uri="{9D8B030D-6E8A-4147-A177-3AD203B41FA5}">
                      <a16:colId xmlns:a16="http://schemas.microsoft.com/office/drawing/2014/main" val="3019836036"/>
                    </a:ext>
                  </a:extLst>
                </a:gridCol>
                <a:gridCol w="393995">
                  <a:extLst>
                    <a:ext uri="{9D8B030D-6E8A-4147-A177-3AD203B41FA5}">
                      <a16:colId xmlns:a16="http://schemas.microsoft.com/office/drawing/2014/main" val="2646547500"/>
                    </a:ext>
                  </a:extLst>
                </a:gridCol>
              </a:tblGrid>
              <a:tr h="474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站别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今日计划</a:t>
                      </a: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滚动计划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滚动产出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滚动达成率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目标良率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FnPY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WIP&gt;7days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UPH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20:30</a:t>
                      </a:r>
                      <a:endParaRPr lang="en-US" altLang="zh-CN" sz="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24" marR="5324" marT="53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885290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IM2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30,850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2,702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1,170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4,214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2,420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3,144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2,186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2,827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2,310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2,337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16331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CNC4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5,574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5,574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2,855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3,136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3,076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3,700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3,710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1,811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2,136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4,373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5,157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2865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组内撑中板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31,001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36,786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36,786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2,828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1,019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3,069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3,570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2,254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346839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Grinding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31,001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3,229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3,229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2,828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1,019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3,069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3,570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2,254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03447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清洗</a:t>
                      </a: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31,001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2,828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1,019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3,069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3,570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2,254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67951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CNC4-1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31,001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2,945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2,945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2,828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1,019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3,069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3,570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2,254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70624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Polish1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31,001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1,327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1,327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2,828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2,994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1,019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3,069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2,950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3,570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2,254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26569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清洗</a:t>
                      </a: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32,951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31,001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96.6%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3,710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3,710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2,060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2,367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2,160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3,024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1,706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1,680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3,600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3,570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2,440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2,254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221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Coating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32,852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32,852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30,910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3,697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2,540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2,780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2,440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2,040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2,984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2,203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1,680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3,305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3,570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2,238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50535"/>
                  </a:ext>
                </a:extLst>
              </a:tr>
              <a:tr h="32067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32,852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32,852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30,909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98.83%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5,398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5,398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output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2,210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2,743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1,972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3,293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2,110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1,514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2,996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2,620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2,920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3,045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5585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017CA51-268F-9B33-90CE-9080FCC54C34}"/>
              </a:ext>
            </a:extLst>
          </p:cNvPr>
          <p:cNvCxnSpPr>
            <a:cxnSpLocks/>
          </p:cNvCxnSpPr>
          <p:nvPr/>
        </p:nvCxnSpPr>
        <p:spPr>
          <a:xfrm flipH="1">
            <a:off x="3352800" y="3918857"/>
            <a:ext cx="833718" cy="9004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D4440B9-17CA-685B-035C-C68CB994B72B}"/>
              </a:ext>
            </a:extLst>
          </p:cNvPr>
          <p:cNvCxnSpPr>
            <a:cxnSpLocks/>
          </p:cNvCxnSpPr>
          <p:nvPr/>
        </p:nvCxnSpPr>
        <p:spPr>
          <a:xfrm>
            <a:off x="3478491" y="3918857"/>
            <a:ext cx="3723445" cy="9004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CTU-Plan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BF387FC-F3F9-2592-40ED-6FFCFD62E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459353"/>
              </p:ext>
            </p:extLst>
          </p:nvPr>
        </p:nvGraphicFramePr>
        <p:xfrm>
          <a:off x="-5" y="1074709"/>
          <a:ext cx="6325386" cy="2959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C39AC23-AFC1-E615-3747-A3AC236F2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039267"/>
              </p:ext>
            </p:extLst>
          </p:nvPr>
        </p:nvGraphicFramePr>
        <p:xfrm>
          <a:off x="-1" y="4034669"/>
          <a:ext cx="6325381" cy="2634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60F110E-54DC-E050-2C61-83F688086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603139"/>
              </p:ext>
            </p:extLst>
          </p:nvPr>
        </p:nvGraphicFramePr>
        <p:xfrm>
          <a:off x="6325380" y="1074654"/>
          <a:ext cx="5866620" cy="2959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D8515F7-2797-C5A8-6DA6-8759F8CAC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159981"/>
              </p:ext>
            </p:extLst>
          </p:nvPr>
        </p:nvGraphicFramePr>
        <p:xfrm>
          <a:off x="6325378" y="4034615"/>
          <a:ext cx="5866621" cy="255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4802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CTU-Aging Inventory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1E09C-4671-338B-12FF-65B2DC746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62301"/>
              </p:ext>
            </p:extLst>
          </p:nvPr>
        </p:nvGraphicFramePr>
        <p:xfrm>
          <a:off x="53417" y="4270081"/>
          <a:ext cx="5976593" cy="1664692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771173">
                  <a:extLst>
                    <a:ext uri="{9D8B030D-6E8A-4147-A177-3AD203B41FA5}">
                      <a16:colId xmlns:a16="http://schemas.microsoft.com/office/drawing/2014/main" val="2157936407"/>
                    </a:ext>
                  </a:extLst>
                </a:gridCol>
                <a:gridCol w="1129220">
                  <a:extLst>
                    <a:ext uri="{9D8B030D-6E8A-4147-A177-3AD203B41FA5}">
                      <a16:colId xmlns:a16="http://schemas.microsoft.com/office/drawing/2014/main" val="3246446135"/>
                    </a:ext>
                  </a:extLst>
                </a:gridCol>
                <a:gridCol w="1046590">
                  <a:extLst>
                    <a:ext uri="{9D8B030D-6E8A-4147-A177-3AD203B41FA5}">
                      <a16:colId xmlns:a16="http://schemas.microsoft.com/office/drawing/2014/main" val="2527627702"/>
                    </a:ext>
                  </a:extLst>
                </a:gridCol>
                <a:gridCol w="1005280">
                  <a:extLst>
                    <a:ext uri="{9D8B030D-6E8A-4147-A177-3AD203B41FA5}">
                      <a16:colId xmlns:a16="http://schemas.microsoft.com/office/drawing/2014/main" val="855412381"/>
                    </a:ext>
                  </a:extLst>
                </a:gridCol>
                <a:gridCol w="1005280">
                  <a:extLst>
                    <a:ext uri="{9D8B030D-6E8A-4147-A177-3AD203B41FA5}">
                      <a16:colId xmlns:a16="http://schemas.microsoft.com/office/drawing/2014/main" val="2978853210"/>
                    </a:ext>
                  </a:extLst>
                </a:gridCol>
                <a:gridCol w="1019050">
                  <a:extLst>
                    <a:ext uri="{9D8B030D-6E8A-4147-A177-3AD203B41FA5}">
                      <a16:colId xmlns:a16="http://schemas.microsoft.com/office/drawing/2014/main" val="780436204"/>
                    </a:ext>
                  </a:extLst>
                </a:gridCol>
              </a:tblGrid>
              <a:tr h="4161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 OP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原材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耗材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半成品</a:t>
                      </a:r>
                      <a:endParaRPr lang="en-US" altLang="zh-CN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成品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NG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24068"/>
                  </a:ext>
                </a:extLst>
              </a:tr>
              <a:tr h="41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90843"/>
                  </a:ext>
                </a:extLst>
              </a:tr>
              <a:tr h="41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93715"/>
                  </a:ext>
                </a:extLst>
              </a:tr>
              <a:tr h="416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3397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AF84F4E-CA33-CDB8-1574-641C77896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31430"/>
              </p:ext>
            </p:extLst>
          </p:nvPr>
        </p:nvGraphicFramePr>
        <p:xfrm>
          <a:off x="6096000" y="3305591"/>
          <a:ext cx="5976592" cy="2916000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973394">
                  <a:extLst>
                    <a:ext uri="{9D8B030D-6E8A-4147-A177-3AD203B41FA5}">
                      <a16:colId xmlns:a16="http://schemas.microsoft.com/office/drawing/2014/main" val="3752203091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3647146539"/>
                    </a:ext>
                  </a:extLst>
                </a:gridCol>
                <a:gridCol w="951035">
                  <a:extLst>
                    <a:ext uri="{9D8B030D-6E8A-4147-A177-3AD203B41FA5}">
                      <a16:colId xmlns:a16="http://schemas.microsoft.com/office/drawing/2014/main" val="1096525842"/>
                    </a:ext>
                  </a:extLst>
                </a:gridCol>
                <a:gridCol w="1005279">
                  <a:extLst>
                    <a:ext uri="{9D8B030D-6E8A-4147-A177-3AD203B41FA5}">
                      <a16:colId xmlns:a16="http://schemas.microsoft.com/office/drawing/2014/main" val="191145999"/>
                    </a:ext>
                  </a:extLst>
                </a:gridCol>
                <a:gridCol w="1005279">
                  <a:extLst>
                    <a:ext uri="{9D8B030D-6E8A-4147-A177-3AD203B41FA5}">
                      <a16:colId xmlns:a16="http://schemas.microsoft.com/office/drawing/2014/main" val="294638064"/>
                    </a:ext>
                  </a:extLst>
                </a:gridCol>
                <a:gridCol w="1019051">
                  <a:extLst>
                    <a:ext uri="{9D8B030D-6E8A-4147-A177-3AD203B41FA5}">
                      <a16:colId xmlns:a16="http://schemas.microsoft.com/office/drawing/2014/main" val="274737945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 Project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原材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耗材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半成品</a:t>
                      </a:r>
                      <a:endParaRPr lang="en-US" altLang="zh-CN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成品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NG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0875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project X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61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Geneva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667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Dallas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94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Cairo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908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V30G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4473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M2114G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67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R100G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570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W100G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456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图表 14">
                <a:extLst>
                  <a:ext uri="{FF2B5EF4-FFF2-40B4-BE49-F238E27FC236}">
                    <a16:creationId xmlns:a16="http://schemas.microsoft.com/office/drawing/2014/main" id="{ABAC5AB0-580C-DB15-BFDE-43907AAF4F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8253566"/>
                  </p:ext>
                </p:extLst>
              </p:nvPr>
            </p:nvGraphicFramePr>
            <p:xfrm>
              <a:off x="6030011" y="1086440"/>
              <a:ext cx="6042582" cy="22191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5" name="图表 14">
                <a:extLst>
                  <a:ext uri="{FF2B5EF4-FFF2-40B4-BE49-F238E27FC236}">
                    <a16:creationId xmlns:a16="http://schemas.microsoft.com/office/drawing/2014/main" id="{ABAC5AB0-580C-DB15-BFDE-43907AAF4F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0011" y="1086440"/>
                <a:ext cx="6042582" cy="221915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6D583B3-A720-4DE1-76BD-611D575CB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156557"/>
              </p:ext>
            </p:extLst>
          </p:nvPr>
        </p:nvGraphicFramePr>
        <p:xfrm>
          <a:off x="53416" y="1086440"/>
          <a:ext cx="5976593" cy="3092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78884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CTU-WIP&amp;Alarm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id="{119D3973-4E63-3471-D074-D0EDD6823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536457"/>
              </p:ext>
            </p:extLst>
          </p:nvPr>
        </p:nvGraphicFramePr>
        <p:xfrm>
          <a:off x="0" y="2064914"/>
          <a:ext cx="6095996" cy="2293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Rounded Rectangle 4">
            <a:extLst>
              <a:ext uri="{FF2B5EF4-FFF2-40B4-BE49-F238E27FC236}">
                <a16:creationId xmlns:a16="http://schemas.microsoft.com/office/drawing/2014/main" id="{AB51D821-96F7-890A-FFB2-30C280A47AB6}"/>
              </a:ext>
            </a:extLst>
          </p:cNvPr>
          <p:cNvSpPr/>
          <p:nvPr/>
        </p:nvSpPr>
        <p:spPr>
          <a:xfrm>
            <a:off x="0" y="4338806"/>
            <a:ext cx="878959" cy="281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专案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EB26EBDF-5A3B-B1C1-6F0C-E1CFB3A19D63}"/>
              </a:ext>
            </a:extLst>
          </p:cNvPr>
          <p:cNvSpPr/>
          <p:nvPr/>
        </p:nvSpPr>
        <p:spPr>
          <a:xfrm>
            <a:off x="6095996" y="2167827"/>
            <a:ext cx="699248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F41CFB67-E7C6-9192-8234-E5E9194A9AB8}"/>
              </a:ext>
            </a:extLst>
          </p:cNvPr>
          <p:cNvSpPr/>
          <p:nvPr/>
        </p:nvSpPr>
        <p:spPr>
          <a:xfrm>
            <a:off x="6095996" y="4348144"/>
            <a:ext cx="1015745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功能厂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5B0BB64-E4E7-DAD3-44E1-E104CACD8F4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792935" y="1008034"/>
            <a:ext cx="848081" cy="266110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D9E9653-6285-6419-FD53-5FB2ED8A6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040694"/>
              </p:ext>
            </p:extLst>
          </p:nvPr>
        </p:nvGraphicFramePr>
        <p:xfrm>
          <a:off x="6096003" y="2060241"/>
          <a:ext cx="6095997" cy="2293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FAAEF10-9ECF-4DEC-0BC7-271EECDDD56E}"/>
              </a:ext>
            </a:extLst>
          </p:cNvPr>
          <p:cNvSpPr txBox="1"/>
          <p:nvPr/>
        </p:nvSpPr>
        <p:spPr>
          <a:xfrm>
            <a:off x="6854922" y="829844"/>
            <a:ext cx="34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点击堆叠图区域，报警时长分布显示合理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超合理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的情况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C3B98FC-5554-AF0A-6C9C-3BE3E2DE416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589292" y="1476175"/>
            <a:ext cx="533569" cy="184985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BB6510-92BD-7FE3-D4DD-0D130B081C8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54072" y="1476175"/>
            <a:ext cx="4835220" cy="84317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120E4D4-2778-1949-037B-8773F1FBA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469442"/>
              </p:ext>
            </p:extLst>
          </p:nvPr>
        </p:nvGraphicFramePr>
        <p:xfrm>
          <a:off x="-8" y="4606706"/>
          <a:ext cx="6096004" cy="2249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35400560-0978-25FD-3393-72AC09612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801465"/>
              </p:ext>
            </p:extLst>
          </p:nvPr>
        </p:nvGraphicFramePr>
        <p:xfrm>
          <a:off x="6095996" y="4338082"/>
          <a:ext cx="6103237" cy="25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18A362AE-55C5-847C-8B31-C73452BEF822}"/>
              </a:ext>
            </a:extLst>
          </p:cNvPr>
          <p:cNvSpPr/>
          <p:nvPr/>
        </p:nvSpPr>
        <p:spPr>
          <a:xfrm>
            <a:off x="0" y="772946"/>
            <a:ext cx="2567578" cy="10185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CTU Total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1017321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超合理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288271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总报警率：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62281D-64BB-3B73-95BF-E13C61880A2C}"/>
              </a:ext>
            </a:extLst>
          </p:cNvPr>
          <p:cNvSpPr txBox="1"/>
          <p:nvPr/>
        </p:nvSpPr>
        <p:spPr>
          <a:xfrm>
            <a:off x="1058565" y="84704"/>
            <a:ext cx="346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7-14D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柱状图，下方四个图表刷新为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7-14D</a:t>
            </a: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在各个维度下的分布情况，详见下一张</a:t>
            </a:r>
            <a:r>
              <a:rPr lang="en-US" altLang="zh-CN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06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CTU-WIP&amp;Alarm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id="{119D3973-4E63-3471-D074-D0EDD6823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91854"/>
              </p:ext>
            </p:extLst>
          </p:nvPr>
        </p:nvGraphicFramePr>
        <p:xfrm>
          <a:off x="-5652" y="2331207"/>
          <a:ext cx="6096000" cy="1997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Rounded Rectangle 4">
            <a:extLst>
              <a:ext uri="{FF2B5EF4-FFF2-40B4-BE49-F238E27FC236}">
                <a16:creationId xmlns:a16="http://schemas.microsoft.com/office/drawing/2014/main" id="{AB51D821-96F7-890A-FFB2-30C280A47AB6}"/>
              </a:ext>
            </a:extLst>
          </p:cNvPr>
          <p:cNvSpPr/>
          <p:nvPr/>
        </p:nvSpPr>
        <p:spPr>
          <a:xfrm>
            <a:off x="-5652" y="4330848"/>
            <a:ext cx="878959" cy="281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专案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EB26EBDF-5A3B-B1C1-6F0C-E1CFB3A19D63}"/>
              </a:ext>
            </a:extLst>
          </p:cNvPr>
          <p:cNvSpPr/>
          <p:nvPr/>
        </p:nvSpPr>
        <p:spPr>
          <a:xfrm>
            <a:off x="6101654" y="2328947"/>
            <a:ext cx="699248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F41CFB67-E7C6-9192-8234-E5E9194A9AB8}"/>
              </a:ext>
            </a:extLst>
          </p:cNvPr>
          <p:cNvSpPr/>
          <p:nvPr/>
        </p:nvSpPr>
        <p:spPr>
          <a:xfrm>
            <a:off x="6090350" y="4330850"/>
            <a:ext cx="1015745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功能厂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777BF2F3-63F2-E929-7488-16E2A8E6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791444"/>
              </p:ext>
            </p:extLst>
          </p:nvPr>
        </p:nvGraphicFramePr>
        <p:xfrm>
          <a:off x="6090348" y="2334825"/>
          <a:ext cx="6101652" cy="199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FFDD3182-CF89-40EB-212D-8A963315A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163049"/>
              </p:ext>
            </p:extLst>
          </p:nvPr>
        </p:nvGraphicFramePr>
        <p:xfrm>
          <a:off x="-5652" y="4338085"/>
          <a:ext cx="6101652" cy="251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A5EEB9D5-AB34-4ADE-29DB-C30885D97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323879"/>
              </p:ext>
            </p:extLst>
          </p:nvPr>
        </p:nvGraphicFramePr>
        <p:xfrm>
          <a:off x="6090350" y="4338085"/>
          <a:ext cx="6101650" cy="251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CB314EEC-8BC3-53A7-9A62-CB07D98B0F81}"/>
              </a:ext>
            </a:extLst>
          </p:cNvPr>
          <p:cNvSpPr/>
          <p:nvPr/>
        </p:nvSpPr>
        <p:spPr>
          <a:xfrm>
            <a:off x="0" y="772946"/>
            <a:ext cx="2567578" cy="10185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CTU Total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1017321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超合理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288271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总报警率：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71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OP2-Geneva-CNC-D3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/D5/D6/E1/E2/E5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WIP&amp;Alarm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D62789B4-221F-D8C2-A483-172D4E0F624A}"/>
              </a:ext>
            </a:extLst>
          </p:cNvPr>
          <p:cNvSpPr/>
          <p:nvPr/>
        </p:nvSpPr>
        <p:spPr>
          <a:xfrm>
            <a:off x="470209" y="1222678"/>
            <a:ext cx="1053791" cy="43200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WIP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报警＞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7D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37067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7543FB99-5ED9-BC84-975D-867C3B43AB5A}"/>
              </a:ext>
            </a:extLst>
          </p:cNvPr>
          <p:cNvSpPr/>
          <p:nvPr/>
        </p:nvSpPr>
        <p:spPr>
          <a:xfrm>
            <a:off x="3208169" y="1222678"/>
            <a:ext cx="1053791" cy="432000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WIP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总数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234578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6BD0E0DF-08B8-6B2E-F0C9-3EE2D40E1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815978"/>
              </p:ext>
            </p:extLst>
          </p:nvPr>
        </p:nvGraphicFramePr>
        <p:xfrm>
          <a:off x="8275848" y="1654676"/>
          <a:ext cx="3219994" cy="4667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图表 37">
            <a:extLst>
              <a:ext uri="{FF2B5EF4-FFF2-40B4-BE49-F238E27FC236}">
                <a16:creationId xmlns:a16="http://schemas.microsoft.com/office/drawing/2014/main" id="{046D46AE-6EF8-4410-9B46-52F2F102D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457577"/>
              </p:ext>
            </p:extLst>
          </p:nvPr>
        </p:nvGraphicFramePr>
        <p:xfrm>
          <a:off x="470209" y="1654677"/>
          <a:ext cx="3791751" cy="204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795AFE2-E4F6-C2AB-ED03-CF2B9C962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4295"/>
              </p:ext>
            </p:extLst>
          </p:nvPr>
        </p:nvGraphicFramePr>
        <p:xfrm>
          <a:off x="470209" y="3696889"/>
          <a:ext cx="7690800" cy="361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00">
                  <a:extLst>
                    <a:ext uri="{9D8B030D-6E8A-4147-A177-3AD203B41FA5}">
                      <a16:colId xmlns:a16="http://schemas.microsoft.com/office/drawing/2014/main" val="1829039872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1279058682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1174528313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960060176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1303738541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3254455381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155538420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1584647540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1167669875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692969312"/>
                    </a:ext>
                  </a:extLst>
                </a:gridCol>
                <a:gridCol w="576810">
                  <a:extLst>
                    <a:ext uri="{9D8B030D-6E8A-4147-A177-3AD203B41FA5}">
                      <a16:colId xmlns:a16="http://schemas.microsoft.com/office/drawing/2014/main" val="3719267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站点名称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&lt;24H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1-4D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4-7D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7-14D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14-30D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&gt;30D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站点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报警总数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站点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站点报警率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2104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Geneva-E2IM-Birth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102165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邵慢瞧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96368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Geneva-D5Decoating-In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51954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李奎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9317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Geneva-D6Cleaning9-In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于腾辉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84485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Geneva-CNC4-Out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李红军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29861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Geneva-IPQC2-ReW-In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74.23%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罗泽宁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9527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Geneva-Check-Q2-Count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3867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Geneva-FVT-SIM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戴仲开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常永裕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何贵权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5112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Geneva-Polish2-In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43.11%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李奎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84679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Geneva-Check-Q2Rework-Count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23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Geneva-D5Sanding-In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26386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朱志超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049466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01584722-0F8C-7E62-B5DB-D401B3708479}"/>
              </a:ext>
            </a:extLst>
          </p:cNvPr>
          <p:cNvSpPr/>
          <p:nvPr/>
        </p:nvSpPr>
        <p:spPr>
          <a:xfrm rot="5400000">
            <a:off x="6405598" y="5857016"/>
            <a:ext cx="3649305" cy="13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77098A55-EAFC-71F6-AACA-75FB9DEA3738}"/>
              </a:ext>
            </a:extLst>
          </p:cNvPr>
          <p:cNvSpPr/>
          <p:nvPr/>
        </p:nvSpPr>
        <p:spPr>
          <a:xfrm rot="10800000">
            <a:off x="8161007" y="7751388"/>
            <a:ext cx="138479" cy="104334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F03AC62-5281-4B4E-C38D-5FA5E28CF69C}"/>
              </a:ext>
            </a:extLst>
          </p:cNvPr>
          <p:cNvSpPr/>
          <p:nvPr/>
        </p:nvSpPr>
        <p:spPr>
          <a:xfrm>
            <a:off x="8161007" y="3997028"/>
            <a:ext cx="138480" cy="104334"/>
          </a:xfrm>
          <a:prstGeom prst="triangle">
            <a:avLst>
              <a:gd name="adj" fmla="val 50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9D792C2-6669-36C9-EA75-32A53170731E}"/>
              </a:ext>
            </a:extLst>
          </p:cNvPr>
          <p:cNvSpPr/>
          <p:nvPr/>
        </p:nvSpPr>
        <p:spPr>
          <a:xfrm rot="5400000">
            <a:off x="7542450" y="4747445"/>
            <a:ext cx="1375595" cy="138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ounded Rectangle 112">
            <a:extLst>
              <a:ext uri="{FF2B5EF4-FFF2-40B4-BE49-F238E27FC236}">
                <a16:creationId xmlns:a16="http://schemas.microsoft.com/office/drawing/2014/main" id="{88FBE62D-4FA2-D93A-4CFD-1F3277A20812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E7B0CB30-4A6D-DAC8-AC66-6617E60102F1}"/>
              </a:ext>
            </a:extLst>
          </p:cNvPr>
          <p:cNvSpPr/>
          <p:nvPr/>
        </p:nvSpPr>
        <p:spPr>
          <a:xfrm>
            <a:off x="1839189" y="1222678"/>
            <a:ext cx="1053791" cy="432000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报警率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16.41%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DF6BE96F-0BE3-0166-F9C9-EEBCC39D9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364353"/>
              </p:ext>
            </p:extLst>
          </p:nvPr>
        </p:nvGraphicFramePr>
        <p:xfrm>
          <a:off x="4261960" y="1654676"/>
          <a:ext cx="4013888" cy="204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2570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CTU Site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UPPH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形 23" descr="最大化 纯色填充">
            <a:extLst>
              <a:ext uri="{FF2B5EF4-FFF2-40B4-BE49-F238E27FC236}">
                <a16:creationId xmlns:a16="http://schemas.microsoft.com/office/drawing/2014/main" id="{F00AABE2-2397-07C6-555C-9F163BFD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F188FD3-2D45-C5A6-36C7-73AD57EA7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405088"/>
              </p:ext>
            </p:extLst>
          </p:nvPr>
        </p:nvGraphicFramePr>
        <p:xfrm>
          <a:off x="0" y="1398494"/>
          <a:ext cx="4184574" cy="2505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B39A83C9-B1A1-99A8-80CF-8FFD612D5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332207"/>
              </p:ext>
            </p:extLst>
          </p:nvPr>
        </p:nvGraphicFramePr>
        <p:xfrm>
          <a:off x="0" y="4222376"/>
          <a:ext cx="5674712" cy="241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3BCA0106-F85E-C401-8EF0-6F01BA3AD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53019"/>
              </p:ext>
            </p:extLst>
          </p:nvPr>
        </p:nvGraphicFramePr>
        <p:xfrm>
          <a:off x="4184574" y="1091631"/>
          <a:ext cx="8007425" cy="270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8CB4CC34-7938-204B-BD0A-97F4CB104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513136"/>
              </p:ext>
            </p:extLst>
          </p:nvPr>
        </p:nvGraphicFramePr>
        <p:xfrm>
          <a:off x="5674712" y="4221834"/>
          <a:ext cx="6517287" cy="241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Rounded Rectangle 112">
            <a:extLst>
              <a:ext uri="{FF2B5EF4-FFF2-40B4-BE49-F238E27FC236}">
                <a16:creationId xmlns:a16="http://schemas.microsoft.com/office/drawing/2014/main" id="{DED8AB8A-967F-82D6-24FC-3A8BD1043B15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085D101A-D726-EE39-8C73-10CA094E2C43}"/>
              </a:ext>
            </a:extLst>
          </p:cNvPr>
          <p:cNvSpPr/>
          <p:nvPr/>
        </p:nvSpPr>
        <p:spPr>
          <a:xfrm>
            <a:off x="0" y="3904266"/>
            <a:ext cx="1015745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功能厂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F6B4FC9-6934-970C-61CC-9D5255B8902E}"/>
              </a:ext>
            </a:extLst>
          </p:cNvPr>
          <p:cNvSpPr/>
          <p:nvPr/>
        </p:nvSpPr>
        <p:spPr>
          <a:xfrm>
            <a:off x="0" y="1080383"/>
            <a:ext cx="824753" cy="31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DF96AF26-3C44-8462-20E9-914B5A009DE8}"/>
              </a:ext>
            </a:extLst>
          </p:cNvPr>
          <p:cNvSpPr/>
          <p:nvPr/>
        </p:nvSpPr>
        <p:spPr>
          <a:xfrm>
            <a:off x="5674712" y="3904921"/>
            <a:ext cx="878959" cy="31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专案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3029BC-837A-D87F-DFD4-14F07DB8AB19}"/>
              </a:ext>
            </a:extLst>
          </p:cNvPr>
          <p:cNvSpPr/>
          <p:nvPr/>
        </p:nvSpPr>
        <p:spPr>
          <a:xfrm>
            <a:off x="8399886" y="6634262"/>
            <a:ext cx="3551970" cy="18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836CE36-1B72-77B2-5F08-15C42AD9EACC}"/>
              </a:ext>
            </a:extLst>
          </p:cNvPr>
          <p:cNvSpPr/>
          <p:nvPr/>
        </p:nvSpPr>
        <p:spPr>
          <a:xfrm rot="5400000">
            <a:off x="11925271" y="6615256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C9648A48-8BD0-9CB3-C114-F7A5E96F8E8A}"/>
              </a:ext>
            </a:extLst>
          </p:cNvPr>
          <p:cNvSpPr/>
          <p:nvPr/>
        </p:nvSpPr>
        <p:spPr>
          <a:xfrm rot="16200000">
            <a:off x="5943034" y="6625154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48A41-CA6F-BBB7-6C1D-3FE0A5C5B30C}"/>
              </a:ext>
            </a:extLst>
          </p:cNvPr>
          <p:cNvSpPr/>
          <p:nvPr/>
        </p:nvSpPr>
        <p:spPr>
          <a:xfrm>
            <a:off x="6212346" y="6593321"/>
            <a:ext cx="1533001" cy="184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68421E-C927-ED45-36C2-5D3A563CABBD}"/>
              </a:ext>
            </a:extLst>
          </p:cNvPr>
          <p:cNvSpPr txBox="1"/>
          <p:nvPr/>
        </p:nvSpPr>
        <p:spPr>
          <a:xfrm>
            <a:off x="2120318" y="436247"/>
            <a:ext cx="360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点击柱状图，近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UPPD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趋势按柱状图维度刷新数据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5E7C889-8B95-3A62-7728-9CBEFEFCE795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316391" y="1082578"/>
            <a:ext cx="1608502" cy="131581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E8FF7BC-164D-6264-3DA8-4EA873A7AAB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924893" y="1082578"/>
            <a:ext cx="3702279" cy="21909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0C305D-B70D-9CC2-DDBE-236EE5306B5F}"/>
              </a:ext>
            </a:extLst>
          </p:cNvPr>
          <p:cNvSpPr txBox="1"/>
          <p:nvPr/>
        </p:nvSpPr>
        <p:spPr>
          <a:xfrm>
            <a:off x="2120318" y="3891730"/>
            <a:ext cx="360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点击功能厂柱状图跳转至</a:t>
            </a:r>
            <a:r>
              <a:rPr lang="en-US" altLang="zh-CN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8726B6C-A9B3-074D-E834-846B42DF099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620652" y="4261062"/>
            <a:ext cx="1304241" cy="100852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5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22F5D4A-BE2F-FBCA-8A1E-6A7DEE58F7D3}"/>
              </a:ext>
            </a:extLst>
          </p:cNvPr>
          <p:cNvGraphicFramePr>
            <a:graphicFrameLocks noGrp="1"/>
          </p:cNvGraphicFramePr>
          <p:nvPr/>
        </p:nvGraphicFramePr>
        <p:xfrm>
          <a:off x="0" y="1391927"/>
          <a:ext cx="12192000" cy="5255815"/>
        </p:xfrm>
        <a:graphic>
          <a:graphicData uri="http://schemas.openxmlformats.org/drawingml/2006/table">
            <a:tbl>
              <a:tblPr/>
              <a:tblGrid>
                <a:gridCol w="474431">
                  <a:extLst>
                    <a:ext uri="{9D8B030D-6E8A-4147-A177-3AD203B41FA5}">
                      <a16:colId xmlns:a16="http://schemas.microsoft.com/office/drawing/2014/main" val="1583448045"/>
                    </a:ext>
                  </a:extLst>
                </a:gridCol>
                <a:gridCol w="2073356">
                  <a:extLst>
                    <a:ext uri="{9D8B030D-6E8A-4147-A177-3AD203B41FA5}">
                      <a16:colId xmlns:a16="http://schemas.microsoft.com/office/drawing/2014/main" val="3552668798"/>
                    </a:ext>
                  </a:extLst>
                </a:gridCol>
                <a:gridCol w="648853">
                  <a:extLst>
                    <a:ext uri="{9D8B030D-6E8A-4147-A177-3AD203B41FA5}">
                      <a16:colId xmlns:a16="http://schemas.microsoft.com/office/drawing/2014/main" val="1660196289"/>
                    </a:ext>
                  </a:extLst>
                </a:gridCol>
                <a:gridCol w="648853">
                  <a:extLst>
                    <a:ext uri="{9D8B030D-6E8A-4147-A177-3AD203B41FA5}">
                      <a16:colId xmlns:a16="http://schemas.microsoft.com/office/drawing/2014/main" val="244620537"/>
                    </a:ext>
                  </a:extLst>
                </a:gridCol>
                <a:gridCol w="648853">
                  <a:extLst>
                    <a:ext uri="{9D8B030D-6E8A-4147-A177-3AD203B41FA5}">
                      <a16:colId xmlns:a16="http://schemas.microsoft.com/office/drawing/2014/main" val="3999565695"/>
                    </a:ext>
                  </a:extLst>
                </a:gridCol>
                <a:gridCol w="648853">
                  <a:extLst>
                    <a:ext uri="{9D8B030D-6E8A-4147-A177-3AD203B41FA5}">
                      <a16:colId xmlns:a16="http://schemas.microsoft.com/office/drawing/2014/main" val="722317169"/>
                    </a:ext>
                  </a:extLst>
                </a:gridCol>
                <a:gridCol w="648853">
                  <a:extLst>
                    <a:ext uri="{9D8B030D-6E8A-4147-A177-3AD203B41FA5}">
                      <a16:colId xmlns:a16="http://schemas.microsoft.com/office/drawing/2014/main" val="1857507854"/>
                    </a:ext>
                  </a:extLst>
                </a:gridCol>
                <a:gridCol w="1946556">
                  <a:extLst>
                    <a:ext uri="{9D8B030D-6E8A-4147-A177-3AD203B41FA5}">
                      <a16:colId xmlns:a16="http://schemas.microsoft.com/office/drawing/2014/main" val="623527011"/>
                    </a:ext>
                  </a:extLst>
                </a:gridCol>
                <a:gridCol w="736256">
                  <a:extLst>
                    <a:ext uri="{9D8B030D-6E8A-4147-A177-3AD203B41FA5}">
                      <a16:colId xmlns:a16="http://schemas.microsoft.com/office/drawing/2014/main" val="1332642026"/>
                    </a:ext>
                  </a:extLst>
                </a:gridCol>
                <a:gridCol w="929284">
                  <a:extLst>
                    <a:ext uri="{9D8B030D-6E8A-4147-A177-3AD203B41FA5}">
                      <a16:colId xmlns:a16="http://schemas.microsoft.com/office/drawing/2014/main" val="3858322237"/>
                    </a:ext>
                  </a:extLst>
                </a:gridCol>
                <a:gridCol w="929284">
                  <a:extLst>
                    <a:ext uri="{9D8B030D-6E8A-4147-A177-3AD203B41FA5}">
                      <a16:colId xmlns:a16="http://schemas.microsoft.com/office/drawing/2014/main" val="1822066189"/>
                    </a:ext>
                  </a:extLst>
                </a:gridCol>
                <a:gridCol w="929284">
                  <a:extLst>
                    <a:ext uri="{9D8B030D-6E8A-4147-A177-3AD203B41FA5}">
                      <a16:colId xmlns:a16="http://schemas.microsoft.com/office/drawing/2014/main" val="933909356"/>
                    </a:ext>
                  </a:extLst>
                </a:gridCol>
                <a:gridCol w="929284">
                  <a:extLst>
                    <a:ext uri="{9D8B030D-6E8A-4147-A177-3AD203B41FA5}">
                      <a16:colId xmlns:a16="http://schemas.microsoft.com/office/drawing/2014/main" val="1162238916"/>
                    </a:ext>
                  </a:extLst>
                </a:gridCol>
              </a:tblGrid>
              <a:tr h="333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Levels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Site-OP/Plant-Project/Fun-Process/Building-</a:t>
                      </a:r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Introduction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8437"/>
                  </a:ext>
                </a:extLst>
              </a:tr>
              <a:tr h="20559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en-US" sz="1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采集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状态呈现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趋势呈现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横向比较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73552"/>
                  </a:ext>
                </a:extLst>
              </a:tr>
              <a:tr h="2318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</a:t>
                      </a:r>
                      <a:b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</a:t>
                      </a: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1.Yield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一二次良率报表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&amp; Top10 &amp; commonality 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●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16191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CRR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客退率</a:t>
                      </a:r>
                      <a:r>
                        <a:rPr lang="zh-CN" alt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（含</a:t>
                      </a:r>
                      <a:r>
                        <a:rPr lang="en-US" altLang="zh-CN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FATP</a:t>
                      </a:r>
                      <a:r>
                        <a:rPr lang="zh-CN" alt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上线良率）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46411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3.FAI/IPQC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首件、巡检良率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987166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4.IPQA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良率稽核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07137"/>
                  </a:ext>
                </a:extLst>
              </a:tr>
              <a:tr h="23183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</a:t>
                      </a:r>
                      <a:b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</a:t>
                      </a: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1.I/O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产出达成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hourly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10453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2.WIP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物料呆滞及报警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409993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3.Attendance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出勤率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离职率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正式工比例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65919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4.UPPH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人均每小时产出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3333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69192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5.Plan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投料及人力需求计划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-6months 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71696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6.Aging</a:t>
                      </a:r>
                      <a:r>
                        <a:rPr lang="zh-CN" alt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Inventory</a:t>
                      </a:r>
                    </a:p>
                  </a:txBody>
                  <a:tcPr marL="6907" marR="6907" marT="690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库存呆滞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(E&amp;O)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11975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7.Scrap%</a:t>
                      </a:r>
                    </a:p>
                  </a:txBody>
                  <a:tcPr marL="6907" marR="6907" marT="690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BOM</a:t>
                      </a:r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报废率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80627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</a:t>
                      </a:r>
                      <a:r>
                        <a:rPr lang="en-US" altLang="zh-CN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OEE/DT</a:t>
                      </a:r>
                      <a:endParaRPr lang="en-US" sz="1000" b="1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设备效率及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</a:t>
                      </a:r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deep</a:t>
                      </a:r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dive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176370"/>
                  </a:ext>
                </a:extLst>
              </a:tr>
              <a:tr h="23183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b="1" i="0" u="none" strike="noStrike" kern="1200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工管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en-US" altLang="zh-CN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Layout%</a:t>
                      </a:r>
                      <a:endParaRPr lang="en-US" sz="1000" b="1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空间利用率及布局呈现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F1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手动</a:t>
                      </a:r>
                      <a:endParaRPr lang="en-US" sz="1000" b="1" i="0" u="none" strike="noStrike" dirty="0">
                        <a:solidFill>
                          <a:srgbClr val="000F1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F1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891068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2.Lean</a:t>
                      </a:r>
                    </a:p>
                  </a:txBody>
                  <a:tcPr marL="6907" marR="6907" marT="690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精益改善效益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F1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47460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2.IE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标准数据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标准数据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Plan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F1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手动</a:t>
                      </a:r>
                      <a:endParaRPr lang="en-US" sz="1000" b="1" i="0" u="none" strike="noStrike" dirty="0">
                        <a:solidFill>
                          <a:srgbClr val="000F1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F1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0772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4.SS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刀具标准数据</a:t>
                      </a:r>
                    </a:p>
                  </a:txBody>
                  <a:tcPr marL="6907" marR="6907" marT="6907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刀具标准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Plan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F1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手动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i="0" u="none" strike="noStrike" dirty="0">
                        <a:solidFill>
                          <a:srgbClr val="000F1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111864"/>
                  </a:ext>
                </a:extLst>
              </a:tr>
              <a:tr h="2318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</a:t>
                      </a:r>
                      <a:b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</a:t>
                      </a: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1.Actual Cost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PNL/SS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Actual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各项对比及趋势 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0605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30633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ifecycle </a:t>
                      </a:r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ost</a:t>
                      </a:r>
                    </a:p>
                  </a:txBody>
                  <a:tcPr marL="6907" marR="6907" marT="69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历史运营成本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6415"/>
                  </a:ext>
                </a:extLst>
              </a:tr>
              <a:tr h="2318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</a:t>
                      </a:r>
                      <a:b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b="1" i="0" u="none" strike="noStrike" dirty="0">
                          <a:solidFill>
                            <a:srgbClr val="20376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</a:t>
                      </a:r>
                    </a:p>
                  </a:txBody>
                  <a:tcPr marL="6907" marR="6907" marT="69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1.TRI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工伤事件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手动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13439"/>
                  </a:ext>
                </a:extLst>
              </a:tr>
              <a:tr h="2318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废水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液排放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废水、废气排放达标情况</a:t>
                      </a:r>
                      <a:endParaRPr lang="zh-CN" altLang="en-US" sz="1000" b="1" i="0" u="none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3333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0605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●</a:t>
                      </a: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07" marR="6907" marT="69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510297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AE0F4D8D-5AC1-4E8C-87BB-27FB17F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159"/>
            <a:ext cx="8328056" cy="986828"/>
          </a:xfrm>
        </p:spPr>
        <p:txBody>
          <a:bodyPr/>
          <a:lstStyle/>
          <a:p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irmala UI" panose="020B0502040204020203" pitchFamily="34" charset="0"/>
              </a:rPr>
              <a:t>MMS</a:t>
            </a:r>
            <a:endParaRPr 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6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</a:t>
            </a: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OP2-Geneva-ASSY-E5 UPPH</a:t>
            </a:r>
            <a:r>
              <a: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形 23" descr="最大化 纯色填充">
            <a:extLst>
              <a:ext uri="{FF2B5EF4-FFF2-40B4-BE49-F238E27FC236}">
                <a16:creationId xmlns:a16="http://schemas.microsoft.com/office/drawing/2014/main" id="{F00AABE2-2397-07C6-555C-9F163BFD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621C3244-0508-1611-7E72-7CE386212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235171"/>
              </p:ext>
            </p:extLst>
          </p:nvPr>
        </p:nvGraphicFramePr>
        <p:xfrm>
          <a:off x="2373636" y="1108714"/>
          <a:ext cx="9603753" cy="2579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D7296960-FBD2-ACA5-CABC-61CD8422A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540705"/>
              </p:ext>
            </p:extLst>
          </p:nvPr>
        </p:nvGraphicFramePr>
        <p:xfrm>
          <a:off x="-40203" y="3800946"/>
          <a:ext cx="12182212" cy="2699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4E561D50-EFE8-70C2-0E58-CAAAA37EA3C3}"/>
              </a:ext>
            </a:extLst>
          </p:cNvPr>
          <p:cNvSpPr/>
          <p:nvPr/>
        </p:nvSpPr>
        <p:spPr>
          <a:xfrm>
            <a:off x="199704" y="1108714"/>
            <a:ext cx="2116687" cy="257936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UPPH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12.87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UPPH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13.44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产出：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53,210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达成率：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101%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ounded Rectangle 112">
            <a:extLst>
              <a:ext uri="{FF2B5EF4-FFF2-40B4-BE49-F238E27FC236}">
                <a16:creationId xmlns:a16="http://schemas.microsoft.com/office/drawing/2014/main" id="{CA6BB0D2-EB18-0839-4896-79856CB7537A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EC6DDA-97FA-5632-025E-6531EFA3BB3F}"/>
              </a:ext>
            </a:extLst>
          </p:cNvPr>
          <p:cNvSpPr txBox="1"/>
          <p:nvPr/>
        </p:nvSpPr>
        <p:spPr>
          <a:xfrm>
            <a:off x="2120318" y="436247"/>
            <a:ext cx="360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此处可以筛选查看</a:t>
            </a:r>
            <a:r>
              <a:rPr lang="en-US" altLang="zh-CN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，计算出料检的产出</a:t>
            </a:r>
            <a:endParaRPr lang="en-US" altLang="zh-CN" dirty="0">
              <a:solidFill>
                <a:prstClr val="black"/>
              </a:solidFill>
              <a:highlight>
                <a:srgbClr val="FF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6ECF1D-1878-2805-8C6E-B48923DE9433}"/>
              </a:ext>
            </a:extLst>
          </p:cNvPr>
          <p:cNvSpPr txBox="1"/>
          <p:nvPr/>
        </p:nvSpPr>
        <p:spPr>
          <a:xfrm>
            <a:off x="7962071" y="358833"/>
            <a:ext cx="360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点击柱状图，近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UPPD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趋势按柱状图所在维度刷新数据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BDA1D86-ABD1-0C59-EE51-57AAACBA55A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850503" y="681999"/>
            <a:ext cx="3111568" cy="439119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AED368C-637D-CE60-A552-70166B819A60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7962071" y="681999"/>
            <a:ext cx="497582" cy="455019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C1E8D64-6224-F78E-C2CB-1F27B77A2905}"/>
              </a:ext>
            </a:extLst>
          </p:cNvPr>
          <p:cNvCxnSpPr>
            <a:cxnSpLocks/>
            <a:stCxn id="36" idx="1"/>
            <a:endCxn id="26" idx="0"/>
          </p:cNvCxnSpPr>
          <p:nvPr/>
        </p:nvCxnSpPr>
        <p:spPr>
          <a:xfrm flipH="1">
            <a:off x="7175512" y="681999"/>
            <a:ext cx="786559" cy="42671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675EE1D-2643-A368-9116-62FFAF1F667D}"/>
              </a:ext>
            </a:extLst>
          </p:cNvPr>
          <p:cNvSpPr/>
          <p:nvPr/>
        </p:nvSpPr>
        <p:spPr>
          <a:xfrm>
            <a:off x="7131823" y="6535524"/>
            <a:ext cx="4705238" cy="18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C9B01A88-3C78-F82A-4A64-82040375E07C}"/>
              </a:ext>
            </a:extLst>
          </p:cNvPr>
          <p:cNvSpPr/>
          <p:nvPr/>
        </p:nvSpPr>
        <p:spPr>
          <a:xfrm rot="5400000">
            <a:off x="11810476" y="6561027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5C5CB9C0-7E0A-49FC-6AD4-4965354764B1}"/>
              </a:ext>
            </a:extLst>
          </p:cNvPr>
          <p:cNvSpPr/>
          <p:nvPr/>
        </p:nvSpPr>
        <p:spPr>
          <a:xfrm rot="16200000">
            <a:off x="405159" y="6563461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E052A2E-3F25-57FC-0BF0-171AF10390B4}"/>
              </a:ext>
            </a:extLst>
          </p:cNvPr>
          <p:cNvSpPr/>
          <p:nvPr/>
        </p:nvSpPr>
        <p:spPr>
          <a:xfrm>
            <a:off x="694654" y="6536876"/>
            <a:ext cx="1533001" cy="184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022E31-88EB-3FC1-C06F-6811B60B51BC}"/>
              </a:ext>
            </a:extLst>
          </p:cNvPr>
          <p:cNvSpPr/>
          <p:nvPr/>
        </p:nvSpPr>
        <p:spPr>
          <a:xfrm>
            <a:off x="712702" y="1272619"/>
            <a:ext cx="1163352" cy="329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ASSY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23A26F-0FD6-80F1-DFEE-578F6907E74A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461155" y="934404"/>
            <a:ext cx="659163" cy="40587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 descr="放大镜 纯色填充">
            <a:extLst>
              <a:ext uri="{FF2B5EF4-FFF2-40B4-BE49-F238E27FC236}">
                <a16:creationId xmlns:a16="http://schemas.microsoft.com/office/drawing/2014/main" id="{DE48BC33-9F17-B3F6-8CDD-617237038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2380" y="1285652"/>
            <a:ext cx="303871" cy="30387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4F9A05-A97F-1124-4EB1-92D1FED6515E}"/>
              </a:ext>
            </a:extLst>
          </p:cNvPr>
          <p:cNvSpPr/>
          <p:nvPr/>
        </p:nvSpPr>
        <p:spPr>
          <a:xfrm>
            <a:off x="9788" y="3806590"/>
            <a:ext cx="1163352" cy="329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All Cell</a:t>
            </a:r>
            <a:endParaRPr lang="zh-CN" altLang="en-US" dirty="0"/>
          </a:p>
        </p:txBody>
      </p:sp>
      <p:pic>
        <p:nvPicPr>
          <p:cNvPr id="12" name="图形 11" descr="放大镜 纯色填充">
            <a:extLst>
              <a:ext uri="{FF2B5EF4-FFF2-40B4-BE49-F238E27FC236}">
                <a16:creationId xmlns:a16="http://schemas.microsoft.com/office/drawing/2014/main" id="{F0C457EA-CEC0-D9A9-24A6-644F1E187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466" y="3819623"/>
            <a:ext cx="303871" cy="3038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465865-3781-FB5A-9EE8-FD4D1E7072F6}"/>
              </a:ext>
            </a:extLst>
          </p:cNvPr>
          <p:cNvSpPr txBox="1"/>
          <p:nvPr/>
        </p:nvSpPr>
        <p:spPr>
          <a:xfrm>
            <a:off x="2120318" y="3144349"/>
            <a:ext cx="360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此处可以筛选当前维度下楼栋、制程段、</a:t>
            </a:r>
            <a:r>
              <a:rPr lang="en-US" altLang="zh-CN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Cell/Area</a:t>
            </a:r>
            <a:r>
              <a:rPr lang="zh-CN" altLang="en-US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的实时</a:t>
            </a:r>
            <a:r>
              <a:rPr lang="en-US" altLang="zh-CN" dirty="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UPPH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AAEFF4-C006-421C-B268-BF9A462842D6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1143337" y="3467515"/>
            <a:ext cx="976981" cy="5040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8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CTU-TRI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63DA2280-E677-9537-4D6E-AF9CDF850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53287"/>
              </p:ext>
            </p:extLst>
          </p:nvPr>
        </p:nvGraphicFramePr>
        <p:xfrm>
          <a:off x="0" y="4643120"/>
          <a:ext cx="12192000" cy="221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C1A73579-0EE5-9264-E88B-C7D4F9EB5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005001"/>
              </p:ext>
            </p:extLst>
          </p:nvPr>
        </p:nvGraphicFramePr>
        <p:xfrm>
          <a:off x="-2" y="2470927"/>
          <a:ext cx="6096000" cy="1878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91625E67-AD7D-D4A9-9649-A70BA957D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837842"/>
              </p:ext>
            </p:extLst>
          </p:nvPr>
        </p:nvGraphicFramePr>
        <p:xfrm>
          <a:off x="6096000" y="2467919"/>
          <a:ext cx="6096000" cy="188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A0E7FAF9-9386-622E-5C7E-D559B2CF0D01}"/>
              </a:ext>
            </a:extLst>
          </p:cNvPr>
          <p:cNvSpPr/>
          <p:nvPr/>
        </p:nvSpPr>
        <p:spPr>
          <a:xfrm>
            <a:off x="-4" y="2186410"/>
            <a:ext cx="900000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厂区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F174875F-3D01-7B2B-8C4F-8A53BA8DC0FF}"/>
              </a:ext>
            </a:extLst>
          </p:cNvPr>
          <p:cNvSpPr/>
          <p:nvPr/>
        </p:nvSpPr>
        <p:spPr>
          <a:xfrm>
            <a:off x="6095998" y="2186410"/>
            <a:ext cx="699248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FA5B9269-39B0-6385-5F91-7E698C269139}"/>
              </a:ext>
            </a:extLst>
          </p:cNvPr>
          <p:cNvSpPr/>
          <p:nvPr/>
        </p:nvSpPr>
        <p:spPr>
          <a:xfrm>
            <a:off x="-2" y="4355595"/>
            <a:ext cx="900000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Rounded Rectangle 112">
            <a:extLst>
              <a:ext uri="{FF2B5EF4-FFF2-40B4-BE49-F238E27FC236}">
                <a16:creationId xmlns:a16="http://schemas.microsoft.com/office/drawing/2014/main" id="{C2E59C3D-7938-F7E2-16E9-31AD74E4DF69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F43C4B85-E47A-3760-75A0-3FEEFD8EE49A}"/>
              </a:ext>
            </a:extLst>
          </p:cNvPr>
          <p:cNvSpPr/>
          <p:nvPr/>
        </p:nvSpPr>
        <p:spPr>
          <a:xfrm>
            <a:off x="0" y="854855"/>
            <a:ext cx="1515035" cy="10185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Tier1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Tier2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Tier3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41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218987-4435-A390-B8B9-F8C48F206523}"/>
              </a:ext>
            </a:extLst>
          </p:cNvPr>
          <p:cNvSpPr/>
          <p:nvPr/>
        </p:nvSpPr>
        <p:spPr>
          <a:xfrm>
            <a:off x="158666" y="1035802"/>
            <a:ext cx="155660" cy="1527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A4D95E-D73C-E894-5A71-DD003D577318}"/>
              </a:ext>
            </a:extLst>
          </p:cNvPr>
          <p:cNvSpPr/>
          <p:nvPr/>
        </p:nvSpPr>
        <p:spPr>
          <a:xfrm>
            <a:off x="158666" y="1305546"/>
            <a:ext cx="155660" cy="152707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EE809D-1853-155C-5BFD-A70B2F6619E3}"/>
              </a:ext>
            </a:extLst>
          </p:cNvPr>
          <p:cNvSpPr/>
          <p:nvPr/>
        </p:nvSpPr>
        <p:spPr>
          <a:xfrm>
            <a:off x="158666" y="1575290"/>
            <a:ext cx="155660" cy="15270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0A2C14A3-CC01-5202-68D9-7696C24B4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07225"/>
              </p:ext>
            </p:extLst>
          </p:nvPr>
        </p:nvGraphicFramePr>
        <p:xfrm>
          <a:off x="4361674" y="539095"/>
          <a:ext cx="5780648" cy="164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C2F29DA5-36B2-E316-471B-E95FBCFF71B1}"/>
              </a:ext>
            </a:extLst>
          </p:cNvPr>
          <p:cNvSpPr/>
          <p:nvPr/>
        </p:nvSpPr>
        <p:spPr>
          <a:xfrm>
            <a:off x="1577391" y="2671701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3E606CF-8FBF-D23C-08CF-B609BDFE7850}"/>
              </a:ext>
            </a:extLst>
          </p:cNvPr>
          <p:cNvSpPr/>
          <p:nvPr/>
        </p:nvSpPr>
        <p:spPr>
          <a:xfrm>
            <a:off x="4404453" y="3087115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E59423-B89E-0EED-3F42-6ACC692AB302}"/>
              </a:ext>
            </a:extLst>
          </p:cNvPr>
          <p:cNvSpPr/>
          <p:nvPr/>
        </p:nvSpPr>
        <p:spPr>
          <a:xfrm>
            <a:off x="7194339" y="2927555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EE92BD-1E4A-2607-7E5F-8295BE29E6BF}"/>
              </a:ext>
            </a:extLst>
          </p:cNvPr>
          <p:cNvSpPr/>
          <p:nvPr/>
        </p:nvSpPr>
        <p:spPr>
          <a:xfrm>
            <a:off x="9070450" y="2571916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AB6E61-B420-C7CD-596E-D11F27AC02C1}"/>
              </a:ext>
            </a:extLst>
          </p:cNvPr>
          <p:cNvSpPr/>
          <p:nvPr/>
        </p:nvSpPr>
        <p:spPr>
          <a:xfrm>
            <a:off x="10948382" y="2717302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8BA4EB-3D46-A286-F86A-E0245EA52B63}"/>
              </a:ext>
            </a:extLst>
          </p:cNvPr>
          <p:cNvSpPr/>
          <p:nvPr/>
        </p:nvSpPr>
        <p:spPr>
          <a:xfrm>
            <a:off x="442556" y="5244563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AFB211-B59F-73B5-7DF4-EED194BF5727}"/>
              </a:ext>
            </a:extLst>
          </p:cNvPr>
          <p:cNvSpPr/>
          <p:nvPr/>
        </p:nvSpPr>
        <p:spPr>
          <a:xfrm>
            <a:off x="1076960" y="5244563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69B9C55-4154-89F4-7FB6-DC9566C8F222}"/>
              </a:ext>
            </a:extLst>
          </p:cNvPr>
          <p:cNvSpPr/>
          <p:nvPr/>
        </p:nvSpPr>
        <p:spPr>
          <a:xfrm>
            <a:off x="1676996" y="5526503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3E6576-55A3-14BC-192B-2E4DEB2D8386}"/>
              </a:ext>
            </a:extLst>
          </p:cNvPr>
          <p:cNvSpPr/>
          <p:nvPr/>
        </p:nvSpPr>
        <p:spPr>
          <a:xfrm>
            <a:off x="2309456" y="5615402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513CEF-46DA-69F0-D135-9EA1A7D2AB97}"/>
              </a:ext>
            </a:extLst>
          </p:cNvPr>
          <p:cNvSpPr/>
          <p:nvPr/>
        </p:nvSpPr>
        <p:spPr>
          <a:xfrm>
            <a:off x="2941916" y="5542709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B02CE5-C02A-A5C5-F2CC-0B56BB6D1AD5}"/>
              </a:ext>
            </a:extLst>
          </p:cNvPr>
          <p:cNvSpPr/>
          <p:nvPr/>
        </p:nvSpPr>
        <p:spPr>
          <a:xfrm>
            <a:off x="3538367" y="5552938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4B4690-978B-EB4F-74AB-8BA8E6FE46D7}"/>
              </a:ext>
            </a:extLst>
          </p:cNvPr>
          <p:cNvSpPr/>
          <p:nvPr/>
        </p:nvSpPr>
        <p:spPr>
          <a:xfrm>
            <a:off x="4153496" y="5149317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17B14C-8ED4-AFE9-1978-3C880AF1A1BE}"/>
              </a:ext>
            </a:extLst>
          </p:cNvPr>
          <p:cNvSpPr/>
          <p:nvPr/>
        </p:nvSpPr>
        <p:spPr>
          <a:xfrm>
            <a:off x="4785956" y="4941077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00D6F4C-A353-0ADD-33D7-CBC214266A89}"/>
              </a:ext>
            </a:extLst>
          </p:cNvPr>
          <p:cNvSpPr/>
          <p:nvPr/>
        </p:nvSpPr>
        <p:spPr>
          <a:xfrm>
            <a:off x="5387936" y="5141697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B370FCE-CA90-32F9-3BD3-E6F11F5FE5BE}"/>
              </a:ext>
            </a:extLst>
          </p:cNvPr>
          <p:cNvSpPr/>
          <p:nvPr/>
        </p:nvSpPr>
        <p:spPr>
          <a:xfrm>
            <a:off x="6012776" y="4718783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95BE15-6171-8026-7FDB-B03AD63515FF}"/>
              </a:ext>
            </a:extLst>
          </p:cNvPr>
          <p:cNvSpPr/>
          <p:nvPr/>
        </p:nvSpPr>
        <p:spPr>
          <a:xfrm>
            <a:off x="6637468" y="5354222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2EA503F-23D1-06B2-CFB1-B4674184D186}"/>
              </a:ext>
            </a:extLst>
          </p:cNvPr>
          <p:cNvSpPr/>
          <p:nvPr/>
        </p:nvSpPr>
        <p:spPr>
          <a:xfrm>
            <a:off x="7251998" y="5455207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646EC9F-4ACF-4891-D1F8-EA2F4B64A66E}"/>
              </a:ext>
            </a:extLst>
          </p:cNvPr>
          <p:cNvSpPr/>
          <p:nvPr/>
        </p:nvSpPr>
        <p:spPr>
          <a:xfrm>
            <a:off x="7851736" y="5449765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2E0B24-448E-1D2F-FDAE-8F6C881B1313}"/>
              </a:ext>
            </a:extLst>
          </p:cNvPr>
          <p:cNvSpPr/>
          <p:nvPr/>
        </p:nvSpPr>
        <p:spPr>
          <a:xfrm>
            <a:off x="8484196" y="5552938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50AD2CC-7D6C-52DE-A256-F8C21E942926}"/>
              </a:ext>
            </a:extLst>
          </p:cNvPr>
          <p:cNvSpPr/>
          <p:nvPr/>
        </p:nvSpPr>
        <p:spPr>
          <a:xfrm>
            <a:off x="9080571" y="5552938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360F42-5353-A8D6-6DBE-F59C4CE916A5}"/>
              </a:ext>
            </a:extLst>
          </p:cNvPr>
          <p:cNvSpPr/>
          <p:nvPr/>
        </p:nvSpPr>
        <p:spPr>
          <a:xfrm>
            <a:off x="9724950" y="5449765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F84B91F-9B88-B163-B08C-0F0CDFA5C0E4}"/>
              </a:ext>
            </a:extLst>
          </p:cNvPr>
          <p:cNvSpPr/>
          <p:nvPr/>
        </p:nvSpPr>
        <p:spPr>
          <a:xfrm>
            <a:off x="10328945" y="5517447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F93A25-5C0A-15D0-9378-539C4706681B}"/>
              </a:ext>
            </a:extLst>
          </p:cNvPr>
          <p:cNvSpPr/>
          <p:nvPr/>
        </p:nvSpPr>
        <p:spPr>
          <a:xfrm>
            <a:off x="10945512" y="5625631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6326759-F3C4-1C17-4E67-203EEACF15DC}"/>
              </a:ext>
            </a:extLst>
          </p:cNvPr>
          <p:cNvSpPr/>
          <p:nvPr/>
        </p:nvSpPr>
        <p:spPr>
          <a:xfrm>
            <a:off x="11568756" y="5664230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C97BD4-4204-28BF-1D0B-2A00BD449C50}"/>
              </a:ext>
            </a:extLst>
          </p:cNvPr>
          <p:cNvSpPr/>
          <p:nvPr/>
        </p:nvSpPr>
        <p:spPr>
          <a:xfrm>
            <a:off x="5854527" y="846277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590013A-023F-314E-8EC1-765030015BCF}"/>
              </a:ext>
            </a:extLst>
          </p:cNvPr>
          <p:cNvSpPr/>
          <p:nvPr/>
        </p:nvSpPr>
        <p:spPr>
          <a:xfrm>
            <a:off x="6180120" y="916122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31A55D2-00CA-48E5-1F94-72A3F12E7563}"/>
              </a:ext>
            </a:extLst>
          </p:cNvPr>
          <p:cNvSpPr/>
          <p:nvPr/>
        </p:nvSpPr>
        <p:spPr>
          <a:xfrm>
            <a:off x="6543936" y="583439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B663234-941B-FF81-B69D-8E5DE151D40D}"/>
              </a:ext>
            </a:extLst>
          </p:cNvPr>
          <p:cNvSpPr/>
          <p:nvPr/>
        </p:nvSpPr>
        <p:spPr>
          <a:xfrm>
            <a:off x="6894456" y="656385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ED314B-9573-DCB4-B0B0-3E177B31507D}"/>
              </a:ext>
            </a:extLst>
          </p:cNvPr>
          <p:cNvSpPr/>
          <p:nvPr/>
        </p:nvSpPr>
        <p:spPr>
          <a:xfrm>
            <a:off x="7217036" y="1083159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B6B57D-41BE-B942-0D2E-6A0EFF5538BE}"/>
              </a:ext>
            </a:extLst>
          </p:cNvPr>
          <p:cNvSpPr/>
          <p:nvPr/>
        </p:nvSpPr>
        <p:spPr>
          <a:xfrm>
            <a:off x="7571366" y="1146460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E5EBE42-3945-B909-81A7-A5F321A324E0}"/>
              </a:ext>
            </a:extLst>
          </p:cNvPr>
          <p:cNvSpPr/>
          <p:nvPr/>
        </p:nvSpPr>
        <p:spPr>
          <a:xfrm>
            <a:off x="7939518" y="980244"/>
            <a:ext cx="314960" cy="14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4" name="图表 63">
            <a:extLst>
              <a:ext uri="{FF2B5EF4-FFF2-40B4-BE49-F238E27FC236}">
                <a16:creationId xmlns:a16="http://schemas.microsoft.com/office/drawing/2014/main" id="{512A4D5B-4F6B-6C61-2835-AA5C03555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465943"/>
              </p:ext>
            </p:extLst>
          </p:nvPr>
        </p:nvGraphicFramePr>
        <p:xfrm>
          <a:off x="1673701" y="522993"/>
          <a:ext cx="2705100" cy="1927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96630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 OP2-TRI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FEEFDCA-493E-2038-8819-819691137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6629"/>
              </p:ext>
            </p:extLst>
          </p:nvPr>
        </p:nvGraphicFramePr>
        <p:xfrm>
          <a:off x="314325" y="2413080"/>
          <a:ext cx="11633835" cy="4385700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267374831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109142662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47751508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355531907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3376357788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1924561583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4012115327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759499248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350485097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366496775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112708161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378734305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14524853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1865933444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328064047"/>
                    </a:ext>
                  </a:extLst>
                </a:gridCol>
              </a:tblGrid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厂别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所属部门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事故楼栋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发生厂区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事故楼层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发生日期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事故简要描述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事故原因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事故原因分类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整改措施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伤害程度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新规严重度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受限时间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损失工时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91661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2022/4/11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限制字数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限制字数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化学品安全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虚惊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0269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2022/2/26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行走安全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53582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2022/3/1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搬运安全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长期影响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767828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2022/3/20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行走安全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89453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2022/3/23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锋利器械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125283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2022/3/3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搬运安全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火灾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94620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2022/4/13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化学品安全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27680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2022/3/25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锋利器械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长期影响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02835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2022/3/22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锋利器械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41852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1F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2022/2/28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限制字数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字以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搬运安全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责任单位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未完成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75985"/>
                  </a:ext>
                </a:extLst>
              </a:tr>
            </a:tbl>
          </a:graphicData>
        </a:graphic>
      </p:graphicFrame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DFA6D1F-E11E-2E1C-5B8A-818069DA9C4A}"/>
              </a:ext>
            </a:extLst>
          </p:cNvPr>
          <p:cNvSpPr/>
          <p:nvPr/>
        </p:nvSpPr>
        <p:spPr>
          <a:xfrm>
            <a:off x="0" y="1016083"/>
            <a:ext cx="1515035" cy="10185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Tier1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Tier2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Tier3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FA7787-3D0E-918F-C5EE-B9F7870970B0}"/>
              </a:ext>
            </a:extLst>
          </p:cNvPr>
          <p:cNvSpPr/>
          <p:nvPr/>
        </p:nvSpPr>
        <p:spPr>
          <a:xfrm>
            <a:off x="158666" y="1197030"/>
            <a:ext cx="155660" cy="15270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C907B-3CE8-ECCD-6939-CF3E67DD6C54}"/>
              </a:ext>
            </a:extLst>
          </p:cNvPr>
          <p:cNvSpPr/>
          <p:nvPr/>
        </p:nvSpPr>
        <p:spPr>
          <a:xfrm>
            <a:off x="158666" y="1466774"/>
            <a:ext cx="155660" cy="152707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1173DB-09A7-36C0-EC5F-434F60CB8433}"/>
              </a:ext>
            </a:extLst>
          </p:cNvPr>
          <p:cNvSpPr/>
          <p:nvPr/>
        </p:nvSpPr>
        <p:spPr>
          <a:xfrm>
            <a:off x="158666" y="1736518"/>
            <a:ext cx="155660" cy="15270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6A3D7B-8E67-347F-0FED-AB3F5466321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561620" y="1658558"/>
            <a:ext cx="63112" cy="216876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AE165F8-BF69-DF18-4048-B29D4FC6CB32}"/>
              </a:ext>
            </a:extLst>
          </p:cNvPr>
          <p:cNvSpPr/>
          <p:nvPr/>
        </p:nvSpPr>
        <p:spPr>
          <a:xfrm rot="5400000">
            <a:off x="10192746" y="4646337"/>
            <a:ext cx="3649305" cy="13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3012E214-C82E-F6C9-A57F-5A26601EC134}"/>
              </a:ext>
            </a:extLst>
          </p:cNvPr>
          <p:cNvSpPr/>
          <p:nvPr/>
        </p:nvSpPr>
        <p:spPr>
          <a:xfrm rot="10800000">
            <a:off x="11948155" y="6540709"/>
            <a:ext cx="138479" cy="104334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D6D1EF2-9C16-A97F-AECD-B6617098CE95}"/>
              </a:ext>
            </a:extLst>
          </p:cNvPr>
          <p:cNvSpPr/>
          <p:nvPr/>
        </p:nvSpPr>
        <p:spPr>
          <a:xfrm>
            <a:off x="11948155" y="2786349"/>
            <a:ext cx="138480" cy="104334"/>
          </a:xfrm>
          <a:prstGeom prst="triangle">
            <a:avLst>
              <a:gd name="adj" fmla="val 50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929DF8-147F-35A8-4ABF-7C755BAFF0B4}"/>
              </a:ext>
            </a:extLst>
          </p:cNvPr>
          <p:cNvSpPr/>
          <p:nvPr/>
        </p:nvSpPr>
        <p:spPr>
          <a:xfrm rot="5400000">
            <a:off x="11329598" y="3547408"/>
            <a:ext cx="1375595" cy="138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A60EF741-017D-3C28-5499-61DD84DC0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88762"/>
              </p:ext>
            </p:extLst>
          </p:nvPr>
        </p:nvGraphicFramePr>
        <p:xfrm>
          <a:off x="4417483" y="529441"/>
          <a:ext cx="5760000" cy="1814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BE4B8CB-1A20-039C-DAD4-34A19AB82B16}"/>
              </a:ext>
            </a:extLst>
          </p:cNvPr>
          <p:cNvSpPr txBox="1"/>
          <p:nvPr/>
        </p:nvSpPr>
        <p:spPr>
          <a:xfrm>
            <a:off x="9232069" y="1012227"/>
            <a:ext cx="278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该报表来自环管作业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工伤明细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350D7C75-C082-817F-73A8-C97046B03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00168"/>
              </p:ext>
            </p:extLst>
          </p:nvPr>
        </p:nvGraphicFramePr>
        <p:xfrm>
          <a:off x="1614032" y="522993"/>
          <a:ext cx="2803451" cy="180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B22B333-D482-C0E6-AF81-8D4DCD26A736}"/>
              </a:ext>
            </a:extLst>
          </p:cNvPr>
          <p:cNvSpPr txBox="1"/>
          <p:nvPr/>
        </p:nvSpPr>
        <p:spPr>
          <a:xfrm>
            <a:off x="904651" y="-1"/>
            <a:ext cx="433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点击饼状图任一区域，下方报表刷新为该事故类型的工伤明细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497268-12A2-1CCA-158E-BD521B57EA0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73699" y="646330"/>
            <a:ext cx="518521" cy="73614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CDE9B8F-09B3-08A5-912D-B4F334B4E64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73699" y="646330"/>
            <a:ext cx="959647" cy="318099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废水（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C46BA7B9-58E2-3439-EBD8-5D826288323C}"/>
              </a:ext>
            </a:extLst>
          </p:cNvPr>
          <p:cNvSpPr/>
          <p:nvPr/>
        </p:nvSpPr>
        <p:spPr>
          <a:xfrm>
            <a:off x="6095997" y="2285280"/>
            <a:ext cx="699248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359576A3-C9B7-C6E5-A800-697C27ACC3FC}"/>
              </a:ext>
            </a:extLst>
          </p:cNvPr>
          <p:cNvSpPr/>
          <p:nvPr/>
        </p:nvSpPr>
        <p:spPr>
          <a:xfrm>
            <a:off x="0" y="2289515"/>
            <a:ext cx="900000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厂区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1662097C-6299-461C-0761-B5CAFD6EE812}"/>
              </a:ext>
            </a:extLst>
          </p:cNvPr>
          <p:cNvSpPr/>
          <p:nvPr/>
        </p:nvSpPr>
        <p:spPr>
          <a:xfrm>
            <a:off x="18758" y="4282389"/>
            <a:ext cx="1260000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Building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4F280DEF-A14A-FEB2-F1D2-78D9269DC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426612"/>
              </p:ext>
            </p:extLst>
          </p:nvPr>
        </p:nvGraphicFramePr>
        <p:xfrm>
          <a:off x="6095997" y="2564662"/>
          <a:ext cx="6095996" cy="170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97E1D7A7-F551-EB48-D78E-3E51EA337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78946"/>
              </p:ext>
            </p:extLst>
          </p:nvPr>
        </p:nvGraphicFramePr>
        <p:xfrm>
          <a:off x="-7" y="2571709"/>
          <a:ext cx="6096004" cy="170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Rounded Rectangle 112">
            <a:extLst>
              <a:ext uri="{FF2B5EF4-FFF2-40B4-BE49-F238E27FC236}">
                <a16:creationId xmlns:a16="http://schemas.microsoft.com/office/drawing/2014/main" id="{ECD2DCEB-77DF-86E5-7680-83B879BD6CEA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82F848D-2E84-D0AE-4C20-609792940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138213"/>
              </p:ext>
            </p:extLst>
          </p:nvPr>
        </p:nvGraphicFramePr>
        <p:xfrm>
          <a:off x="4796216" y="523675"/>
          <a:ext cx="3600000" cy="1767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30ABAE5D-70F6-A2D6-587D-7BE264F794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360130"/>
              </p:ext>
            </p:extLst>
          </p:nvPr>
        </p:nvGraphicFramePr>
        <p:xfrm>
          <a:off x="1196216" y="516705"/>
          <a:ext cx="3600000" cy="176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A08D6D52-D7F0-227E-5EE5-F022D4D54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823897"/>
              </p:ext>
            </p:extLst>
          </p:nvPr>
        </p:nvGraphicFramePr>
        <p:xfrm>
          <a:off x="8396216" y="526175"/>
          <a:ext cx="3600000" cy="178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715776A-8AA2-4876-04BC-33C9097C7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347123"/>
              </p:ext>
            </p:extLst>
          </p:nvPr>
        </p:nvGraphicFramePr>
        <p:xfrm>
          <a:off x="-4" y="4563896"/>
          <a:ext cx="3960000" cy="229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DE8F1E5A-27C3-BDFA-4A09-7EDDBBA6C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014402"/>
              </p:ext>
            </p:extLst>
          </p:nvPr>
        </p:nvGraphicFramePr>
        <p:xfrm>
          <a:off x="3959995" y="4563894"/>
          <a:ext cx="3960000" cy="229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3ACADA5B-F966-7777-60B2-6B4FD9047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608562"/>
              </p:ext>
            </p:extLst>
          </p:nvPr>
        </p:nvGraphicFramePr>
        <p:xfrm>
          <a:off x="7919994" y="4563892"/>
          <a:ext cx="4272005" cy="2294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72406300-C7D4-7F2B-E9A1-0FBF6B23034D}"/>
              </a:ext>
            </a:extLst>
          </p:cNvPr>
          <p:cNvSpPr txBox="1"/>
          <p:nvPr/>
        </p:nvSpPr>
        <p:spPr>
          <a:xfrm>
            <a:off x="2110603" y="4276097"/>
            <a:ext cx="335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点击柱状图跳转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level5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查看明细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CC0963A-3FD5-5938-1F37-0C8ACBB6D9A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465134" y="4460763"/>
            <a:ext cx="723015" cy="118512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6029BB-F4C1-08B2-8175-F15FB52F0D9B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465134" y="4460763"/>
            <a:ext cx="4061638" cy="128081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F9A904-C6AD-2B83-C1BB-06D791C5C3DD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306726" y="4460763"/>
            <a:ext cx="2158408" cy="128081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E49F53-731C-4321-AA68-F806EE9ACCC8}"/>
              </a:ext>
            </a:extLst>
          </p:cNvPr>
          <p:cNvCxnSpPr/>
          <p:nvPr/>
        </p:nvCxnSpPr>
        <p:spPr>
          <a:xfrm>
            <a:off x="1790700" y="841212"/>
            <a:ext cx="2656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0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Phase1-OP2-E3-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废水（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D33A6FD-67E8-FE5E-6FD7-4885641F3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006783"/>
              </p:ext>
            </p:extLst>
          </p:nvPr>
        </p:nvGraphicFramePr>
        <p:xfrm>
          <a:off x="4296000" y="522564"/>
          <a:ext cx="3600000" cy="2076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D652DB1-EEC5-CD8F-5D69-DEAC8FB7E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17848"/>
              </p:ext>
            </p:extLst>
          </p:nvPr>
        </p:nvGraphicFramePr>
        <p:xfrm>
          <a:off x="0" y="3281578"/>
          <a:ext cx="12192002" cy="1654437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769009">
                  <a:extLst>
                    <a:ext uri="{9D8B030D-6E8A-4147-A177-3AD203B41FA5}">
                      <a16:colId xmlns:a16="http://schemas.microsoft.com/office/drawing/2014/main" val="3718180101"/>
                    </a:ext>
                  </a:extLst>
                </a:gridCol>
                <a:gridCol w="769009">
                  <a:extLst>
                    <a:ext uri="{9D8B030D-6E8A-4147-A177-3AD203B41FA5}">
                      <a16:colId xmlns:a16="http://schemas.microsoft.com/office/drawing/2014/main" val="1581047445"/>
                    </a:ext>
                  </a:extLst>
                </a:gridCol>
                <a:gridCol w="769009">
                  <a:extLst>
                    <a:ext uri="{9D8B030D-6E8A-4147-A177-3AD203B41FA5}">
                      <a16:colId xmlns:a16="http://schemas.microsoft.com/office/drawing/2014/main" val="1532426133"/>
                    </a:ext>
                  </a:extLst>
                </a:gridCol>
                <a:gridCol w="769009">
                  <a:extLst>
                    <a:ext uri="{9D8B030D-6E8A-4147-A177-3AD203B41FA5}">
                      <a16:colId xmlns:a16="http://schemas.microsoft.com/office/drawing/2014/main" val="4208875123"/>
                    </a:ext>
                  </a:extLst>
                </a:gridCol>
                <a:gridCol w="769009">
                  <a:extLst>
                    <a:ext uri="{9D8B030D-6E8A-4147-A177-3AD203B41FA5}">
                      <a16:colId xmlns:a16="http://schemas.microsoft.com/office/drawing/2014/main" val="2243097626"/>
                    </a:ext>
                  </a:extLst>
                </a:gridCol>
                <a:gridCol w="897177">
                  <a:extLst>
                    <a:ext uri="{9D8B030D-6E8A-4147-A177-3AD203B41FA5}">
                      <a16:colId xmlns:a16="http://schemas.microsoft.com/office/drawing/2014/main" val="3601369308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654959866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1097919091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44855441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3712389968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2070306868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4028918356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1709936204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1249838989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1239007089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1934609498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1911045461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454722975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2933287925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1190219592"/>
                    </a:ext>
                  </a:extLst>
                </a:gridCol>
                <a:gridCol w="496652">
                  <a:extLst>
                    <a:ext uri="{9D8B030D-6E8A-4147-A177-3AD203B41FA5}">
                      <a16:colId xmlns:a16="http://schemas.microsoft.com/office/drawing/2014/main" val="3882893539"/>
                    </a:ext>
                  </a:extLst>
                </a:gridCol>
              </a:tblGrid>
              <a:tr h="3631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废水类型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44016"/>
                  </a:ext>
                </a:extLst>
              </a:tr>
              <a:tr h="3228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含镍废水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56534"/>
                  </a:ext>
                </a:extLst>
              </a:tr>
              <a:tr h="3228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含镍废水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36081"/>
                  </a:ext>
                </a:extLst>
              </a:tr>
              <a:tr h="3228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含镍废水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ASSY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08230"/>
                  </a:ext>
                </a:extLst>
              </a:tr>
              <a:tr h="3228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含镍废水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ASSY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  <a:endParaRPr lang="zh-CN" alt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97653"/>
                  </a:ext>
                </a:extLst>
              </a:tr>
            </a:tbl>
          </a:graphicData>
        </a:graphic>
      </p:graphicFrame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6B865C81-6D03-634D-13C2-006324D6C00F}"/>
              </a:ext>
            </a:extLst>
          </p:cNvPr>
          <p:cNvSpPr/>
          <p:nvPr/>
        </p:nvSpPr>
        <p:spPr>
          <a:xfrm>
            <a:off x="-1" y="2916458"/>
            <a:ext cx="1260000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废水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楼栋</a:t>
            </a:r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83553F-2146-32EC-6049-4C03C8650022}"/>
              </a:ext>
            </a:extLst>
          </p:cNvPr>
          <p:cNvSpPr txBox="1"/>
          <p:nvPr/>
        </p:nvSpPr>
        <p:spPr>
          <a:xfrm>
            <a:off x="9238947" y="5591432"/>
            <a:ext cx="278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该报表来自环管作业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废水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楼栋的废水排放明细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E0C459-3E0B-0F68-597C-34877E34B698}"/>
              </a:ext>
            </a:extLst>
          </p:cNvPr>
          <p:cNvSpPr/>
          <p:nvPr/>
        </p:nvSpPr>
        <p:spPr>
          <a:xfrm>
            <a:off x="136311" y="4936015"/>
            <a:ext cx="11923695" cy="18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5EAFD79-9749-DF3A-07C9-0811E95C38FC}"/>
              </a:ext>
            </a:extLst>
          </p:cNvPr>
          <p:cNvSpPr/>
          <p:nvPr/>
        </p:nvSpPr>
        <p:spPr>
          <a:xfrm rot="5400000">
            <a:off x="12033959" y="4962602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3A52F9D8-DB62-E197-D9E8-56C970062318}"/>
              </a:ext>
            </a:extLst>
          </p:cNvPr>
          <p:cNvSpPr/>
          <p:nvPr/>
        </p:nvSpPr>
        <p:spPr>
          <a:xfrm rot="16200000">
            <a:off x="-21729" y="4961519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E58267-03C8-D297-EE87-FE7343248D76}"/>
              </a:ext>
            </a:extLst>
          </p:cNvPr>
          <p:cNvSpPr/>
          <p:nvPr/>
        </p:nvSpPr>
        <p:spPr>
          <a:xfrm>
            <a:off x="267766" y="4934934"/>
            <a:ext cx="1533001" cy="184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ounded Rectangle 112">
            <a:extLst>
              <a:ext uri="{FF2B5EF4-FFF2-40B4-BE49-F238E27FC236}">
                <a16:creationId xmlns:a16="http://schemas.microsoft.com/office/drawing/2014/main" id="{93B8AEBE-9039-178E-AB3D-E4F4C57EE0CF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0EC968-4A75-3AFF-3114-1D2B42DD420A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 flipV="1">
            <a:off x="6098159" y="4936015"/>
            <a:ext cx="3140788" cy="111708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D42CA2BA-C07F-2EB2-FEC0-AF6EFACA9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438815"/>
              </p:ext>
            </p:extLst>
          </p:nvPr>
        </p:nvGraphicFramePr>
        <p:xfrm>
          <a:off x="760825" y="522566"/>
          <a:ext cx="3600000" cy="207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2803A0C5-9955-DDEC-34E6-2A992743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718515"/>
              </p:ext>
            </p:extLst>
          </p:nvPr>
        </p:nvGraphicFramePr>
        <p:xfrm>
          <a:off x="7831175" y="522134"/>
          <a:ext cx="3600000" cy="207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4D7C9FD2-2B39-02EA-F7DA-ECA2B12D65BC}"/>
              </a:ext>
            </a:extLst>
          </p:cNvPr>
          <p:cNvSpPr txBox="1"/>
          <p:nvPr/>
        </p:nvSpPr>
        <p:spPr>
          <a:xfrm>
            <a:off x="167728" y="5412104"/>
            <a:ext cx="278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点击任一折线图，下方排放明细刷新为该类型最近</a:t>
            </a:r>
            <a:r>
              <a:rPr lang="en-US" altLang="zh-CN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日排放明细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0B3A77-29A6-60FB-A351-316832B1B460}"/>
              </a:ext>
            </a:extLst>
          </p:cNvPr>
          <p:cNvCxnSpPr>
            <a:cxnSpLocks/>
            <a:stCxn id="24" idx="3"/>
            <a:endCxn id="10" idx="2"/>
          </p:cNvCxnSpPr>
          <p:nvPr/>
        </p:nvCxnSpPr>
        <p:spPr>
          <a:xfrm flipV="1">
            <a:off x="2953053" y="2599336"/>
            <a:ext cx="3142947" cy="327443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187AB47-A287-8A83-E99E-2BD2D5E6C4DA}"/>
              </a:ext>
            </a:extLst>
          </p:cNvPr>
          <p:cNvCxnSpPr>
            <a:cxnSpLocks/>
            <a:stCxn id="24" idx="3"/>
            <a:endCxn id="23" idx="2"/>
          </p:cNvCxnSpPr>
          <p:nvPr/>
        </p:nvCxnSpPr>
        <p:spPr>
          <a:xfrm flipV="1">
            <a:off x="2953053" y="2599334"/>
            <a:ext cx="6678122" cy="327443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A889E3C-8510-7D11-7652-ABD980337A1E}"/>
              </a:ext>
            </a:extLst>
          </p:cNvPr>
          <p:cNvCxnSpPr>
            <a:cxnSpLocks/>
            <a:stCxn id="24" idx="3"/>
            <a:endCxn id="22" idx="2"/>
          </p:cNvCxnSpPr>
          <p:nvPr/>
        </p:nvCxnSpPr>
        <p:spPr>
          <a:xfrm flipH="1" flipV="1">
            <a:off x="2560825" y="2599766"/>
            <a:ext cx="392228" cy="327400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1394592" y="637953"/>
            <a:ext cx="730103" cy="318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37953"/>
            <a:ext cx="1810758" cy="1477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yield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检验数：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Pass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NG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422809" y="510092"/>
          <a:ext cx="9129754" cy="204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068942" y="547092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CTU</a:t>
            </a:r>
            <a:r>
              <a:rPr lang="zh-CN" altLang="en-US" dirty="0"/>
              <a:t>良率</a:t>
            </a:r>
            <a:r>
              <a:rPr lang="en-US" altLang="zh-CN" dirty="0"/>
              <a:t>by7</a:t>
            </a:r>
            <a:r>
              <a:rPr lang="zh-CN" altLang="en-US" dirty="0"/>
              <a:t>天趋势</a:t>
            </a:r>
          </a:p>
        </p:txBody>
      </p:sp>
      <p:graphicFrame>
        <p:nvGraphicFramePr>
          <p:cNvPr id="11" name="图表 10"/>
          <p:cNvGraphicFramePr/>
          <p:nvPr/>
        </p:nvGraphicFramePr>
        <p:xfrm>
          <a:off x="583614" y="2750302"/>
          <a:ext cx="3949471" cy="188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圆角矩形 12"/>
          <p:cNvSpPr/>
          <p:nvPr/>
        </p:nvSpPr>
        <p:spPr>
          <a:xfrm>
            <a:off x="10217306" y="2253075"/>
            <a:ext cx="1154975" cy="318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project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602510" y="2518671"/>
          <a:ext cx="5792082" cy="2095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圆角矩形 18"/>
          <p:cNvSpPr/>
          <p:nvPr/>
        </p:nvSpPr>
        <p:spPr>
          <a:xfrm>
            <a:off x="6127" y="2294648"/>
            <a:ext cx="1154975" cy="318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ByBG</a:t>
            </a:r>
            <a:endParaRPr lang="zh-CN" altLang="en-US" dirty="0"/>
          </a:p>
        </p:txBody>
      </p:sp>
      <p:graphicFrame>
        <p:nvGraphicFramePr>
          <p:cNvPr id="16" name="图表 15"/>
          <p:cNvGraphicFramePr/>
          <p:nvPr/>
        </p:nvGraphicFramePr>
        <p:xfrm>
          <a:off x="5901087" y="4594575"/>
          <a:ext cx="5493505" cy="194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-7672" y="4279528"/>
            <a:ext cx="1502283" cy="308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Function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75EE1D-2643-A368-9116-62FFAF1F667D}"/>
              </a:ext>
            </a:extLst>
          </p:cNvPr>
          <p:cNvSpPr/>
          <p:nvPr/>
        </p:nvSpPr>
        <p:spPr>
          <a:xfrm>
            <a:off x="7131823" y="6535524"/>
            <a:ext cx="4705238" cy="18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C9B01A88-3C78-F82A-4A64-82040375E07C}"/>
              </a:ext>
            </a:extLst>
          </p:cNvPr>
          <p:cNvSpPr/>
          <p:nvPr/>
        </p:nvSpPr>
        <p:spPr>
          <a:xfrm rot="5400000">
            <a:off x="5122505" y="6559674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C5CB9C0-7E0A-49FC-6AD4-4965354764B1}"/>
              </a:ext>
            </a:extLst>
          </p:cNvPr>
          <p:cNvSpPr/>
          <p:nvPr/>
        </p:nvSpPr>
        <p:spPr>
          <a:xfrm rot="16200000">
            <a:off x="405159" y="6563461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052A2E-3F25-57FC-0BF0-171AF10390B4}"/>
              </a:ext>
            </a:extLst>
          </p:cNvPr>
          <p:cNvSpPr/>
          <p:nvPr/>
        </p:nvSpPr>
        <p:spPr>
          <a:xfrm>
            <a:off x="694654" y="6536876"/>
            <a:ext cx="1533001" cy="184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9892309" y="4364989"/>
            <a:ext cx="1502283" cy="308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</a:t>
            </a:r>
            <a:r>
              <a:rPr lang="zh-CN" altLang="en-US" dirty="0"/>
              <a:t>不良项</a:t>
            </a:r>
            <a:endParaRPr lang="en-US" altLang="zh-CN" dirty="0"/>
          </a:p>
        </p:txBody>
      </p:sp>
      <p:graphicFrame>
        <p:nvGraphicFramePr>
          <p:cNvPr id="28" name="图表 27"/>
          <p:cNvGraphicFramePr/>
          <p:nvPr/>
        </p:nvGraphicFramePr>
        <p:xfrm>
          <a:off x="136035" y="4654237"/>
          <a:ext cx="5493505" cy="194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C9B01A88-3C78-F82A-4A64-82040375E07C}"/>
              </a:ext>
            </a:extLst>
          </p:cNvPr>
          <p:cNvSpPr/>
          <p:nvPr/>
        </p:nvSpPr>
        <p:spPr>
          <a:xfrm rot="5400000">
            <a:off x="11096830" y="6503710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5C5CB9C0-7E0A-49FC-6AD4-4965354764B1}"/>
              </a:ext>
            </a:extLst>
          </p:cNvPr>
          <p:cNvSpPr/>
          <p:nvPr/>
        </p:nvSpPr>
        <p:spPr>
          <a:xfrm rot="16200000">
            <a:off x="6379484" y="6507497"/>
            <a:ext cx="184625" cy="131455"/>
          </a:xfrm>
          <a:prstGeom prst="triangle">
            <a:avLst>
              <a:gd name="adj" fmla="val 489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052A2E-3F25-57FC-0BF0-171AF10390B4}"/>
              </a:ext>
            </a:extLst>
          </p:cNvPr>
          <p:cNvSpPr/>
          <p:nvPr/>
        </p:nvSpPr>
        <p:spPr>
          <a:xfrm>
            <a:off x="6668979" y="6480912"/>
            <a:ext cx="1533001" cy="184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CTU-Yield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4985DE3-C70D-83E8-90FB-7E81B7514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479" t="-1" r="28130" b="35824"/>
          <a:stretch/>
        </p:blipFill>
        <p:spPr>
          <a:xfrm rot="18840399">
            <a:off x="6861213" y="3509154"/>
            <a:ext cx="430840" cy="717385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762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39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图表 38"/>
          <p:cNvGraphicFramePr/>
          <p:nvPr/>
        </p:nvGraphicFramePr>
        <p:xfrm>
          <a:off x="6096001" y="5007834"/>
          <a:ext cx="5596829" cy="187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圆角矩形 5"/>
          <p:cNvSpPr/>
          <p:nvPr/>
        </p:nvSpPr>
        <p:spPr>
          <a:xfrm>
            <a:off x="11394592" y="637953"/>
            <a:ext cx="730103" cy="318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37953"/>
            <a:ext cx="1810758" cy="14778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yield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检验数：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Pass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NG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422809" y="510092"/>
          <a:ext cx="9129754" cy="204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068942" y="547092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CTU-</a:t>
            </a:r>
            <a:r>
              <a:rPr lang="en-US" altLang="zh-CN" dirty="0" err="1"/>
              <a:t>Cario</a:t>
            </a:r>
            <a:r>
              <a:rPr lang="en-US" altLang="zh-CN" dirty="0"/>
              <a:t>-</a:t>
            </a:r>
            <a:r>
              <a:rPr lang="zh-CN" altLang="en-US" dirty="0"/>
              <a:t>良率</a:t>
            </a:r>
            <a:r>
              <a:rPr lang="en-US" altLang="zh-CN" dirty="0"/>
              <a:t>by7</a:t>
            </a:r>
            <a:r>
              <a:rPr lang="zh-CN" altLang="en-US" dirty="0"/>
              <a:t>天趋势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0" y="2270858"/>
            <a:ext cx="1502283" cy="308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Function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190368" y="6444459"/>
            <a:ext cx="1502283" cy="308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</a:t>
            </a:r>
            <a:r>
              <a:rPr lang="zh-CN" altLang="en-US" dirty="0"/>
              <a:t>不良项</a:t>
            </a:r>
            <a:endParaRPr lang="en-US" altLang="zh-CN" dirty="0"/>
          </a:p>
        </p:txBody>
      </p:sp>
      <p:graphicFrame>
        <p:nvGraphicFramePr>
          <p:cNvPr id="28" name="图表 27"/>
          <p:cNvGraphicFramePr/>
          <p:nvPr/>
        </p:nvGraphicFramePr>
        <p:xfrm>
          <a:off x="326967" y="2639686"/>
          <a:ext cx="5493505" cy="194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396443" y="4757310"/>
            <a:ext cx="4848801" cy="188412"/>
            <a:chOff x="6406069" y="6477125"/>
            <a:chExt cx="4848801" cy="188412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C9B01A88-3C78-F82A-4A64-82040375E07C}"/>
                </a:ext>
              </a:extLst>
            </p:cNvPr>
            <p:cNvSpPr/>
            <p:nvPr/>
          </p:nvSpPr>
          <p:spPr>
            <a:xfrm rot="5400000">
              <a:off x="11096830" y="6503710"/>
              <a:ext cx="184625" cy="131455"/>
            </a:xfrm>
            <a:prstGeom prst="triangle">
              <a:avLst>
                <a:gd name="adj" fmla="val 489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5C5CB9C0-7E0A-49FC-6AD4-4965354764B1}"/>
                </a:ext>
              </a:extLst>
            </p:cNvPr>
            <p:cNvSpPr/>
            <p:nvPr/>
          </p:nvSpPr>
          <p:spPr>
            <a:xfrm rot="16200000">
              <a:off x="6379484" y="6507497"/>
              <a:ext cx="184625" cy="131455"/>
            </a:xfrm>
            <a:prstGeom prst="triangle">
              <a:avLst>
                <a:gd name="adj" fmla="val 489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052A2E-3F25-57FC-0BF0-171AF10390B4}"/>
                </a:ext>
              </a:extLst>
            </p:cNvPr>
            <p:cNvSpPr/>
            <p:nvPr/>
          </p:nvSpPr>
          <p:spPr>
            <a:xfrm>
              <a:off x="6668979" y="6480912"/>
              <a:ext cx="1533001" cy="1846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Cario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-Yield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2" name="图表 31"/>
          <p:cNvGraphicFramePr/>
          <p:nvPr/>
        </p:nvGraphicFramePr>
        <p:xfrm>
          <a:off x="6255536" y="2385661"/>
          <a:ext cx="5504107" cy="239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圆角矩形 34"/>
          <p:cNvSpPr/>
          <p:nvPr/>
        </p:nvSpPr>
        <p:spPr>
          <a:xfrm>
            <a:off x="10030905" y="2102753"/>
            <a:ext cx="1502283" cy="308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</a:t>
            </a:r>
            <a:r>
              <a:rPr lang="zh-CN" altLang="en-US" dirty="0"/>
              <a:t>Process</a:t>
            </a:r>
            <a:r>
              <a:rPr lang="en-US" altLang="zh-CN" dirty="0"/>
              <a:t> 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4985DE3-C70D-83E8-90FB-7E81B7514D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479" t="-1" r="28130" b="35824"/>
          <a:stretch/>
        </p:blipFill>
        <p:spPr>
          <a:xfrm rot="18840399">
            <a:off x="7477231" y="3508449"/>
            <a:ext cx="430840" cy="717385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76200">
              <a:schemeClr val="accent1">
                <a:alpha val="40000"/>
              </a:schemeClr>
            </a:glow>
          </a:effectLst>
        </p:spPr>
      </p:pic>
      <p:grpSp>
        <p:nvGrpSpPr>
          <p:cNvPr id="3" name="组合 2"/>
          <p:cNvGrpSpPr/>
          <p:nvPr/>
        </p:nvGrpSpPr>
        <p:grpSpPr>
          <a:xfrm>
            <a:off x="235472" y="4649182"/>
            <a:ext cx="5792082" cy="2141637"/>
            <a:chOff x="245922" y="4392810"/>
            <a:chExt cx="5792082" cy="2141637"/>
          </a:xfrm>
        </p:grpSpPr>
        <p:graphicFrame>
          <p:nvGraphicFramePr>
            <p:cNvPr id="36" name="图表 35"/>
            <p:cNvGraphicFramePr/>
            <p:nvPr/>
          </p:nvGraphicFramePr>
          <p:xfrm>
            <a:off x="245922" y="4392810"/>
            <a:ext cx="5792082" cy="20955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C9B01A88-3C78-F82A-4A64-82040375E07C}"/>
                </a:ext>
              </a:extLst>
            </p:cNvPr>
            <p:cNvSpPr/>
            <p:nvPr/>
          </p:nvSpPr>
          <p:spPr>
            <a:xfrm rot="5400000">
              <a:off x="5156255" y="6376407"/>
              <a:ext cx="184625" cy="131455"/>
            </a:xfrm>
            <a:prstGeom prst="triangle">
              <a:avLst>
                <a:gd name="adj" fmla="val 489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E052A2E-3F25-57FC-0BF0-171AF10390B4}"/>
                </a:ext>
              </a:extLst>
            </p:cNvPr>
            <p:cNvSpPr/>
            <p:nvPr/>
          </p:nvSpPr>
          <p:spPr>
            <a:xfrm>
              <a:off x="905379" y="6349822"/>
              <a:ext cx="1533001" cy="1846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C9B01A88-3C78-F82A-4A64-82040375E07C}"/>
                </a:ext>
              </a:extLst>
            </p:cNvPr>
            <p:cNvSpPr/>
            <p:nvPr/>
          </p:nvSpPr>
          <p:spPr>
            <a:xfrm rot="16200000" flipH="1">
              <a:off x="454627" y="6364448"/>
              <a:ext cx="184625" cy="131455"/>
            </a:xfrm>
            <a:prstGeom prst="triangle">
              <a:avLst>
                <a:gd name="adj" fmla="val 489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7490" y="4340842"/>
            <a:ext cx="1336819" cy="308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By Building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7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1394592" y="637953"/>
            <a:ext cx="730103" cy="318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" y="637953"/>
          <a:ext cx="10877005" cy="190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F675EE1D-2643-A368-9116-62FFAF1F667D}"/>
              </a:ext>
            </a:extLst>
          </p:cNvPr>
          <p:cNvSpPr/>
          <p:nvPr/>
        </p:nvSpPr>
        <p:spPr>
          <a:xfrm>
            <a:off x="7131823" y="6535524"/>
            <a:ext cx="4705238" cy="18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CTU-Cario-IPQC1-Yield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35722" y="2669156"/>
          <a:ext cx="10513243" cy="40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9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4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02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2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7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059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/>
                        <a:t>06:00-08:00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08:00-10:00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10:00-12:00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12:00-14:00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14:00-16:00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16:00-18:00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18:00-20:00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20:00-22:00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22:00-24:00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24:00-02:00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02:00-04:00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04:00-06</a:t>
                      </a:r>
                      <a:r>
                        <a:rPr lang="zh-CN" altLang="en-US" sz="900" dirty="0"/>
                        <a:t>：</a:t>
                      </a:r>
                      <a:r>
                        <a:rPr lang="en-US" altLang="zh-CN" sz="900" dirty="0"/>
                        <a:t>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84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投入数</a:t>
                      </a:r>
                      <a:endParaRPr lang="en-US" altLang="zh-C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84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一次检验数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84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出货数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4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一次</a:t>
                      </a:r>
                      <a:r>
                        <a:rPr lang="en-US" altLang="zh-CN" sz="900" dirty="0"/>
                        <a:t>ok</a:t>
                      </a:r>
                      <a:r>
                        <a:rPr lang="zh-CN" altLang="en-US" sz="900" dirty="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68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Ng</a:t>
                      </a:r>
                      <a:r>
                        <a:rPr lang="zh-CN" altLang="en-US" sz="900" dirty="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84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返修数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59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一次目标良率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84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一次良率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59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二次目标良率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94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二次良率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946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一次不良项目</a:t>
                      </a:r>
                      <a:r>
                        <a:rPr lang="en-US" altLang="zh-CN" sz="900" dirty="0"/>
                        <a:t>TOP5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/>
                        <a:t>二次不良项目</a:t>
                      </a:r>
                      <a:r>
                        <a:rPr lang="en-US" altLang="zh-CN" sz="900" dirty="0"/>
                        <a:t>TOP5</a:t>
                      </a:r>
                      <a:endParaRPr lang="zh-CN" altLang="en-US" sz="900" dirty="0"/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18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CTU-CRR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59" name="Rounded Rectangle 4">
            <a:extLst>
              <a:ext uri="{FF2B5EF4-FFF2-40B4-BE49-F238E27FC236}">
                <a16:creationId xmlns:a16="http://schemas.microsoft.com/office/drawing/2014/main" id="{AB51D821-96F7-890A-FFB2-30C280A47AB6}"/>
              </a:ext>
            </a:extLst>
          </p:cNvPr>
          <p:cNvSpPr/>
          <p:nvPr/>
        </p:nvSpPr>
        <p:spPr>
          <a:xfrm>
            <a:off x="6096000" y="1941727"/>
            <a:ext cx="878959" cy="281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专案</a:t>
            </a:r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EB26EBDF-5A3B-B1C1-6F0C-E1CFB3A19D63}"/>
              </a:ext>
            </a:extLst>
          </p:cNvPr>
          <p:cNvSpPr/>
          <p:nvPr/>
        </p:nvSpPr>
        <p:spPr>
          <a:xfrm>
            <a:off x="0" y="2019080"/>
            <a:ext cx="699248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F41CFB67-E7C6-9192-8234-E5E9194A9AB8}"/>
              </a:ext>
            </a:extLst>
          </p:cNvPr>
          <p:cNvSpPr/>
          <p:nvPr/>
        </p:nvSpPr>
        <p:spPr>
          <a:xfrm>
            <a:off x="-5652" y="4330849"/>
            <a:ext cx="1015745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Rounded Rectangle 4">
            <a:extLst>
              <a:ext uri="{FF2B5EF4-FFF2-40B4-BE49-F238E27FC236}">
                <a16:creationId xmlns:a16="http://schemas.microsoft.com/office/drawing/2014/main" id="{4CD5454D-F58D-F17F-422E-BBC6910FA201}"/>
              </a:ext>
            </a:extLst>
          </p:cNvPr>
          <p:cNvSpPr/>
          <p:nvPr/>
        </p:nvSpPr>
        <p:spPr>
          <a:xfrm>
            <a:off x="6101652" y="4330849"/>
            <a:ext cx="1186388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不良项目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A9D50AE-EC2D-DBAD-6727-E2C27D55FE0A}"/>
              </a:ext>
            </a:extLst>
          </p:cNvPr>
          <p:cNvSpPr/>
          <p:nvPr/>
        </p:nvSpPr>
        <p:spPr>
          <a:xfrm>
            <a:off x="-5652" y="637153"/>
            <a:ext cx="2567578" cy="10185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CTU Total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投入数：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811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878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不良数：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11,921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总不良率：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0.0012%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x-none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676373668"/>
              </p:ext>
            </p:extLst>
          </p:nvPr>
        </p:nvGraphicFramePr>
        <p:xfrm>
          <a:off x="334529" y="2304009"/>
          <a:ext cx="5426942" cy="200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518477423"/>
              </p:ext>
            </p:extLst>
          </p:nvPr>
        </p:nvGraphicFramePr>
        <p:xfrm>
          <a:off x="6220116" y="2223235"/>
          <a:ext cx="5971881" cy="20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图表 19"/>
          <p:cNvGraphicFramePr/>
          <p:nvPr/>
        </p:nvGraphicFramePr>
        <p:xfrm>
          <a:off x="48282" y="4765922"/>
          <a:ext cx="5971881" cy="20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6170128" y="4765922"/>
          <a:ext cx="5971881" cy="20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425A13-D8D5-01CC-05A8-F2B11497F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92521"/>
              </p:ext>
            </p:extLst>
          </p:nvPr>
        </p:nvGraphicFramePr>
        <p:xfrm>
          <a:off x="1946108" y="522993"/>
          <a:ext cx="5216692" cy="1757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3079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CTU-CRR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x-none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7565" y="1292200"/>
          <a:ext cx="11956870" cy="490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31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56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专案</a:t>
                      </a:r>
                      <a:r>
                        <a:rPr lang="zh-CN" altLang="en-US" baseline="0" dirty="0"/>
                        <a:t> </a:t>
                      </a:r>
                      <a:endParaRPr lang="en-US" altLang="zh-CN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投入数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不良数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不良率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不良明细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5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TOP5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缺陷项目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缺陷数量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缺陷率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r>
                        <a:rPr lang="en-US" altLang="zh-CN" dirty="0"/>
                        <a:t>+ Dallas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6343522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Dallas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052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Dallas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ZZFX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6CA6A19-FA00-20A5-BEB1-2335C55032D9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Main I</a:t>
            </a:r>
            <a:r>
              <a:rPr kumimoji="0" lang="en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nterface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CTU</a:t>
            </a:r>
            <a:endParaRPr kumimoji="0" lang="en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6" name="图形 155" descr="最大化 纯色填充">
            <a:extLst>
              <a:ext uri="{FF2B5EF4-FFF2-40B4-BE49-F238E27FC236}">
                <a16:creationId xmlns:a16="http://schemas.microsoft.com/office/drawing/2014/main" id="{ABCE632A-9684-2E27-4EAA-BB72CF21D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3EE96A-E641-18FC-6541-8FC2EF55924A}"/>
              </a:ext>
            </a:extLst>
          </p:cNvPr>
          <p:cNvCxnSpPr>
            <a:cxnSpLocks/>
            <a:stCxn id="158" idx="3"/>
            <a:endCxn id="156" idx="1"/>
          </p:cNvCxnSpPr>
          <p:nvPr/>
        </p:nvCxnSpPr>
        <p:spPr>
          <a:xfrm>
            <a:off x="10657283" y="244097"/>
            <a:ext cx="1133183" cy="1637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E374750-456A-ABFD-492B-72B45433782D}"/>
              </a:ext>
            </a:extLst>
          </p:cNvPr>
          <p:cNvSpPr txBox="1"/>
          <p:nvPr/>
        </p:nvSpPr>
        <p:spPr>
          <a:xfrm>
            <a:off x="6736081" y="90208"/>
            <a:ext cx="392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点击最大化按钮，使矩形虚线看板区域放大展示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7DE6F6A-3E39-CCFF-BEB7-AD6BDDF2B776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7845805" y="397985"/>
            <a:ext cx="850877" cy="16121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0F3D17BB-30FA-ECF6-3B5F-943A25F746A1}"/>
              </a:ext>
            </a:extLst>
          </p:cNvPr>
          <p:cNvSpPr/>
          <p:nvPr/>
        </p:nvSpPr>
        <p:spPr>
          <a:xfrm>
            <a:off x="0" y="559196"/>
            <a:ext cx="12175331" cy="52956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ounded Rectangle 112">
            <a:extLst>
              <a:ext uri="{FF2B5EF4-FFF2-40B4-BE49-F238E27FC236}">
                <a16:creationId xmlns:a16="http://schemas.microsoft.com/office/drawing/2014/main" id="{8B43833B-2421-2FA4-F849-155414E17C68}"/>
              </a:ext>
            </a:extLst>
          </p:cNvPr>
          <p:cNvSpPr/>
          <p:nvPr/>
        </p:nvSpPr>
        <p:spPr>
          <a:xfrm>
            <a:off x="10312108" y="69186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</a:p>
        </p:txBody>
      </p:sp>
      <p:sp>
        <p:nvSpPr>
          <p:cNvPr id="116" name="Rounded Rectangle 112">
            <a:extLst>
              <a:ext uri="{FF2B5EF4-FFF2-40B4-BE49-F238E27FC236}">
                <a16:creationId xmlns:a16="http://schemas.microsoft.com/office/drawing/2014/main" id="{0E07F755-54EE-6793-1E3C-812AC2B658A3}"/>
              </a:ext>
            </a:extLst>
          </p:cNvPr>
          <p:cNvSpPr/>
          <p:nvPr/>
        </p:nvSpPr>
        <p:spPr>
          <a:xfrm>
            <a:off x="9504385" y="688525"/>
            <a:ext cx="62017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Rounded Rectangle 112">
            <a:extLst>
              <a:ext uri="{FF2B5EF4-FFF2-40B4-BE49-F238E27FC236}">
                <a16:creationId xmlns:a16="http://schemas.microsoft.com/office/drawing/2014/main" id="{FCBDB04D-EE37-DCD1-7570-61010ECB8BEC}"/>
              </a:ext>
            </a:extLst>
          </p:cNvPr>
          <p:cNvSpPr/>
          <p:nvPr/>
        </p:nvSpPr>
        <p:spPr>
          <a:xfrm>
            <a:off x="8791202" y="686707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Rounded Rectangle 112">
            <a:extLst>
              <a:ext uri="{FF2B5EF4-FFF2-40B4-BE49-F238E27FC236}">
                <a16:creationId xmlns:a16="http://schemas.microsoft.com/office/drawing/2014/main" id="{602EFCE9-F723-396E-A25C-06F4BE425FBC}"/>
              </a:ext>
            </a:extLst>
          </p:cNvPr>
          <p:cNvSpPr/>
          <p:nvPr/>
        </p:nvSpPr>
        <p:spPr>
          <a:xfrm>
            <a:off x="11281876" y="69067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Overview</a:t>
            </a:r>
            <a:r>
              <a:rPr lang="zh-CN" altLang="en-US" sz="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（概要）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ounded Rectangle 112">
            <a:extLst>
              <a:ext uri="{FF2B5EF4-FFF2-40B4-BE49-F238E27FC236}">
                <a16:creationId xmlns:a16="http://schemas.microsoft.com/office/drawing/2014/main" id="{2486C0D5-2E4A-A4B4-6BF2-94CD2E97D7E9}"/>
              </a:ext>
            </a:extLst>
          </p:cNvPr>
          <p:cNvSpPr/>
          <p:nvPr/>
        </p:nvSpPr>
        <p:spPr>
          <a:xfrm>
            <a:off x="199444" y="680720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趋势视图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40B745C4-F80D-BA72-1F8C-00FDBADD3984}"/>
              </a:ext>
            </a:extLst>
          </p:cNvPr>
          <p:cNvSpPr/>
          <p:nvPr/>
        </p:nvSpPr>
        <p:spPr>
          <a:xfrm>
            <a:off x="56602" y="1121311"/>
            <a:ext cx="1839685" cy="123899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2CD0AE13-A778-E372-5DE0-FB13013F05DD}"/>
              </a:ext>
            </a:extLst>
          </p:cNvPr>
          <p:cNvSpPr/>
          <p:nvPr/>
        </p:nvSpPr>
        <p:spPr>
          <a:xfrm>
            <a:off x="4121325" y="1121311"/>
            <a:ext cx="1839685" cy="1238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ounded Rectangle 11">
            <a:extLst>
              <a:ext uri="{FF2B5EF4-FFF2-40B4-BE49-F238E27FC236}">
                <a16:creationId xmlns:a16="http://schemas.microsoft.com/office/drawing/2014/main" id="{91AA473C-583C-DE9F-C5A7-474A4174537F}"/>
              </a:ext>
            </a:extLst>
          </p:cNvPr>
          <p:cNvSpPr/>
          <p:nvPr/>
        </p:nvSpPr>
        <p:spPr>
          <a:xfrm>
            <a:off x="2070512" y="1121311"/>
            <a:ext cx="1839685" cy="123851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B12CFA2A-BE26-C3DF-875D-5F9291F52EF2}"/>
              </a:ext>
            </a:extLst>
          </p:cNvPr>
          <p:cNvSpPr/>
          <p:nvPr/>
        </p:nvSpPr>
        <p:spPr>
          <a:xfrm>
            <a:off x="6213542" y="2512897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ounded Rectangle 13">
            <a:extLst>
              <a:ext uri="{FF2B5EF4-FFF2-40B4-BE49-F238E27FC236}">
                <a16:creationId xmlns:a16="http://schemas.microsoft.com/office/drawing/2014/main" id="{8C17DAA9-C9A2-F36A-AB74-91D04E8ED5FE}"/>
              </a:ext>
            </a:extLst>
          </p:cNvPr>
          <p:cNvSpPr/>
          <p:nvPr/>
        </p:nvSpPr>
        <p:spPr>
          <a:xfrm>
            <a:off x="4171378" y="2512897"/>
            <a:ext cx="1839685" cy="1238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Scrap%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A4CB16C7-C5FF-6232-F18E-8ED53004A434}"/>
              </a:ext>
            </a:extLst>
          </p:cNvPr>
          <p:cNvSpPr/>
          <p:nvPr/>
        </p:nvSpPr>
        <p:spPr>
          <a:xfrm>
            <a:off x="8269320" y="2512897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0368D088-03DF-DC6C-329B-2C77EE89A894}"/>
              </a:ext>
            </a:extLst>
          </p:cNvPr>
          <p:cNvSpPr/>
          <p:nvPr/>
        </p:nvSpPr>
        <p:spPr>
          <a:xfrm>
            <a:off x="4169228" y="3904976"/>
            <a:ext cx="1839686" cy="1238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IPQA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Rounded Rectangle 19">
            <a:extLst>
              <a:ext uri="{FF2B5EF4-FFF2-40B4-BE49-F238E27FC236}">
                <a16:creationId xmlns:a16="http://schemas.microsoft.com/office/drawing/2014/main" id="{D5D59D44-BCD3-EA85-3FFF-0A96A0CF59D4}"/>
              </a:ext>
            </a:extLst>
          </p:cNvPr>
          <p:cNvSpPr/>
          <p:nvPr/>
        </p:nvSpPr>
        <p:spPr>
          <a:xfrm>
            <a:off x="2092229" y="2512898"/>
            <a:ext cx="1839686" cy="1238515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6" name="Group 39">
            <a:extLst>
              <a:ext uri="{FF2B5EF4-FFF2-40B4-BE49-F238E27FC236}">
                <a16:creationId xmlns:a16="http://schemas.microsoft.com/office/drawing/2014/main" id="{33145818-49C6-04F7-890A-E18D33ACE6A4}"/>
              </a:ext>
            </a:extLst>
          </p:cNvPr>
          <p:cNvGrpSpPr/>
          <p:nvPr/>
        </p:nvGrpSpPr>
        <p:grpSpPr>
          <a:xfrm>
            <a:off x="4291682" y="3060307"/>
            <a:ext cx="1102177" cy="444137"/>
            <a:chOff x="8617674" y="2403566"/>
            <a:chExt cx="1102177" cy="444137"/>
          </a:xfrm>
        </p:grpSpPr>
        <p:cxnSp>
          <p:nvCxnSpPr>
            <p:cNvPr id="47" name="Straight Connector 40">
              <a:extLst>
                <a:ext uri="{FF2B5EF4-FFF2-40B4-BE49-F238E27FC236}">
                  <a16:creationId xmlns:a16="http://schemas.microsoft.com/office/drawing/2014/main" id="{8FB6F96C-BED6-7E25-45B7-45EF4BB630C3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1">
              <a:extLst>
                <a:ext uri="{FF2B5EF4-FFF2-40B4-BE49-F238E27FC236}">
                  <a16:creationId xmlns:a16="http://schemas.microsoft.com/office/drawing/2014/main" id="{E86F3059-BFB8-3D34-F3C6-A595AE8E0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Arc 42">
              <a:extLst>
                <a:ext uri="{FF2B5EF4-FFF2-40B4-BE49-F238E27FC236}">
                  <a16:creationId xmlns:a16="http://schemas.microsoft.com/office/drawing/2014/main" id="{C052D0B8-04C6-632F-D2E0-ADC7FC2CCCEF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Arc 43">
              <a:extLst>
                <a:ext uri="{FF2B5EF4-FFF2-40B4-BE49-F238E27FC236}">
                  <a16:creationId xmlns:a16="http://schemas.microsoft.com/office/drawing/2014/main" id="{844CA0B5-A39E-E664-7145-9E2A46E0B9BA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1" name="Rounded Rectangle 64">
            <a:extLst>
              <a:ext uri="{FF2B5EF4-FFF2-40B4-BE49-F238E27FC236}">
                <a16:creationId xmlns:a16="http://schemas.microsoft.com/office/drawing/2014/main" id="{3BCC2C17-7206-E926-246C-9F32BE8A59A6}"/>
              </a:ext>
            </a:extLst>
          </p:cNvPr>
          <p:cNvSpPr/>
          <p:nvPr/>
        </p:nvSpPr>
        <p:spPr>
          <a:xfrm>
            <a:off x="10224944" y="2507269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2" name="Group 70">
            <a:extLst>
              <a:ext uri="{FF2B5EF4-FFF2-40B4-BE49-F238E27FC236}">
                <a16:creationId xmlns:a16="http://schemas.microsoft.com/office/drawing/2014/main" id="{F3BB9724-1A95-8594-DB86-FBF73E29BBF2}"/>
              </a:ext>
            </a:extLst>
          </p:cNvPr>
          <p:cNvGrpSpPr/>
          <p:nvPr/>
        </p:nvGrpSpPr>
        <p:grpSpPr>
          <a:xfrm>
            <a:off x="4266625" y="4495747"/>
            <a:ext cx="1102177" cy="444137"/>
            <a:chOff x="8617674" y="2403566"/>
            <a:chExt cx="1102177" cy="444137"/>
          </a:xfrm>
        </p:grpSpPr>
        <p:cxnSp>
          <p:nvCxnSpPr>
            <p:cNvPr id="53" name="Straight Connector 71">
              <a:extLst>
                <a:ext uri="{FF2B5EF4-FFF2-40B4-BE49-F238E27FC236}">
                  <a16:creationId xmlns:a16="http://schemas.microsoft.com/office/drawing/2014/main" id="{4E870032-6F96-40E2-AFC9-F9C466E1F0EA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72">
              <a:extLst>
                <a:ext uri="{FF2B5EF4-FFF2-40B4-BE49-F238E27FC236}">
                  <a16:creationId xmlns:a16="http://schemas.microsoft.com/office/drawing/2014/main" id="{85C2A66D-AF59-70EA-F8D6-F5B9D96DA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Arc 73">
              <a:extLst>
                <a:ext uri="{FF2B5EF4-FFF2-40B4-BE49-F238E27FC236}">
                  <a16:creationId xmlns:a16="http://schemas.microsoft.com/office/drawing/2014/main" id="{6522B999-CF72-3A6F-6663-126F6CE2341D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Arc 74">
              <a:extLst>
                <a:ext uri="{FF2B5EF4-FFF2-40B4-BE49-F238E27FC236}">
                  <a16:creationId xmlns:a16="http://schemas.microsoft.com/office/drawing/2014/main" id="{26A4C2E1-7F06-25E0-E685-D2CF2A95A377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7" name="Rounded Rectangle 75">
            <a:extLst>
              <a:ext uri="{FF2B5EF4-FFF2-40B4-BE49-F238E27FC236}">
                <a16:creationId xmlns:a16="http://schemas.microsoft.com/office/drawing/2014/main" id="{29C756B6-763B-955F-571A-0C4F3F53648C}"/>
              </a:ext>
            </a:extLst>
          </p:cNvPr>
          <p:cNvSpPr/>
          <p:nvPr/>
        </p:nvSpPr>
        <p:spPr>
          <a:xfrm>
            <a:off x="56601" y="3887253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8" name="Group 76">
            <a:extLst>
              <a:ext uri="{FF2B5EF4-FFF2-40B4-BE49-F238E27FC236}">
                <a16:creationId xmlns:a16="http://schemas.microsoft.com/office/drawing/2014/main" id="{6D8268A0-368E-A3DC-7E8D-393C4B05116C}"/>
              </a:ext>
            </a:extLst>
          </p:cNvPr>
          <p:cNvGrpSpPr/>
          <p:nvPr/>
        </p:nvGrpSpPr>
        <p:grpSpPr>
          <a:xfrm>
            <a:off x="151327" y="4422502"/>
            <a:ext cx="1102177" cy="444137"/>
            <a:chOff x="8617674" y="2403566"/>
            <a:chExt cx="1102177" cy="444137"/>
          </a:xfrm>
        </p:grpSpPr>
        <p:cxnSp>
          <p:nvCxnSpPr>
            <p:cNvPr id="59" name="Straight Connector 77">
              <a:extLst>
                <a:ext uri="{FF2B5EF4-FFF2-40B4-BE49-F238E27FC236}">
                  <a16:creationId xmlns:a16="http://schemas.microsoft.com/office/drawing/2014/main" id="{26ED1B68-BB56-62EA-67ED-9649F68888BB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78">
              <a:extLst>
                <a:ext uri="{FF2B5EF4-FFF2-40B4-BE49-F238E27FC236}">
                  <a16:creationId xmlns:a16="http://schemas.microsoft.com/office/drawing/2014/main" id="{DB564065-A5D3-8564-50CA-53D86D5C1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Arc 79">
              <a:extLst>
                <a:ext uri="{FF2B5EF4-FFF2-40B4-BE49-F238E27FC236}">
                  <a16:creationId xmlns:a16="http://schemas.microsoft.com/office/drawing/2014/main" id="{2BC0B914-BB40-433D-B367-37838506402B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Arc 80">
              <a:extLst>
                <a:ext uri="{FF2B5EF4-FFF2-40B4-BE49-F238E27FC236}">
                  <a16:creationId xmlns:a16="http://schemas.microsoft.com/office/drawing/2014/main" id="{8F4CCF69-2DE2-E592-60E3-8DA9AB13B104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3" name="Rounded Rectangle 81">
            <a:extLst>
              <a:ext uri="{FF2B5EF4-FFF2-40B4-BE49-F238E27FC236}">
                <a16:creationId xmlns:a16="http://schemas.microsoft.com/office/drawing/2014/main" id="{9AD1A972-32A7-64DF-31B6-FC6D554F081B}"/>
              </a:ext>
            </a:extLst>
          </p:cNvPr>
          <p:cNvSpPr/>
          <p:nvPr/>
        </p:nvSpPr>
        <p:spPr>
          <a:xfrm>
            <a:off x="2066101" y="3907507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Line balance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4" name="Group 82">
            <a:extLst>
              <a:ext uri="{FF2B5EF4-FFF2-40B4-BE49-F238E27FC236}">
                <a16:creationId xmlns:a16="http://schemas.microsoft.com/office/drawing/2014/main" id="{B1B8CFD3-683E-0D04-16F7-4A4DA90621F0}"/>
              </a:ext>
            </a:extLst>
          </p:cNvPr>
          <p:cNvGrpSpPr/>
          <p:nvPr/>
        </p:nvGrpSpPr>
        <p:grpSpPr>
          <a:xfrm>
            <a:off x="2123851" y="4422502"/>
            <a:ext cx="1102177" cy="444137"/>
            <a:chOff x="8617674" y="2403566"/>
            <a:chExt cx="1102177" cy="444137"/>
          </a:xfrm>
        </p:grpSpPr>
        <p:cxnSp>
          <p:nvCxnSpPr>
            <p:cNvPr id="66" name="Straight Connector 83">
              <a:extLst>
                <a:ext uri="{FF2B5EF4-FFF2-40B4-BE49-F238E27FC236}">
                  <a16:creationId xmlns:a16="http://schemas.microsoft.com/office/drawing/2014/main" id="{8681AA65-B24D-5724-B7B5-14568BA19538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84">
              <a:extLst>
                <a:ext uri="{FF2B5EF4-FFF2-40B4-BE49-F238E27FC236}">
                  <a16:creationId xmlns:a16="http://schemas.microsoft.com/office/drawing/2014/main" id="{1C754FFA-3362-AECA-F3E2-0B048A3E7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Arc 85">
              <a:extLst>
                <a:ext uri="{FF2B5EF4-FFF2-40B4-BE49-F238E27FC236}">
                  <a16:creationId xmlns:a16="http://schemas.microsoft.com/office/drawing/2014/main" id="{4D3B1693-064C-7AAD-2AFD-53260E16A694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Arc 86">
              <a:extLst>
                <a:ext uri="{FF2B5EF4-FFF2-40B4-BE49-F238E27FC236}">
                  <a16:creationId xmlns:a16="http://schemas.microsoft.com/office/drawing/2014/main" id="{86AABF08-574D-F5DA-CC27-F8001E06B49E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0" name="Rounded Rectangle 87">
            <a:extLst>
              <a:ext uri="{FF2B5EF4-FFF2-40B4-BE49-F238E27FC236}">
                <a16:creationId xmlns:a16="http://schemas.microsoft.com/office/drawing/2014/main" id="{B574A3F0-2A1E-A686-B37B-B6A563289C1D}"/>
              </a:ext>
            </a:extLst>
          </p:cNvPr>
          <p:cNvSpPr/>
          <p:nvPr/>
        </p:nvSpPr>
        <p:spPr>
          <a:xfrm>
            <a:off x="10224414" y="1123236"/>
            <a:ext cx="1839685" cy="123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Oval 89">
            <a:extLst>
              <a:ext uri="{FF2B5EF4-FFF2-40B4-BE49-F238E27FC236}">
                <a16:creationId xmlns:a16="http://schemas.microsoft.com/office/drawing/2014/main" id="{BCAA1688-1EDF-2D2B-9772-421B6416604F}"/>
              </a:ext>
            </a:extLst>
          </p:cNvPr>
          <p:cNvSpPr/>
          <p:nvPr/>
        </p:nvSpPr>
        <p:spPr>
          <a:xfrm>
            <a:off x="1503903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Oval 90">
            <a:extLst>
              <a:ext uri="{FF2B5EF4-FFF2-40B4-BE49-F238E27FC236}">
                <a16:creationId xmlns:a16="http://schemas.microsoft.com/office/drawing/2014/main" id="{C98ACB4F-E0F7-85EC-9B5F-EE8233277E1D}"/>
              </a:ext>
            </a:extLst>
          </p:cNvPr>
          <p:cNvSpPr/>
          <p:nvPr/>
        </p:nvSpPr>
        <p:spPr>
          <a:xfrm>
            <a:off x="3630736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E4633A96-FE8D-CB6B-7988-2BC94E770E32}"/>
              </a:ext>
            </a:extLst>
          </p:cNvPr>
          <p:cNvSpPr/>
          <p:nvPr/>
        </p:nvSpPr>
        <p:spPr>
          <a:xfrm>
            <a:off x="3511956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Oval 92">
            <a:extLst>
              <a:ext uri="{FF2B5EF4-FFF2-40B4-BE49-F238E27FC236}">
                <a16:creationId xmlns:a16="http://schemas.microsoft.com/office/drawing/2014/main" id="{A2C291B2-D668-0EA6-4B82-FC27F27B020B}"/>
              </a:ext>
            </a:extLst>
          </p:cNvPr>
          <p:cNvSpPr/>
          <p:nvPr/>
        </p:nvSpPr>
        <p:spPr>
          <a:xfrm>
            <a:off x="3512921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Oval 93">
            <a:extLst>
              <a:ext uri="{FF2B5EF4-FFF2-40B4-BE49-F238E27FC236}">
                <a16:creationId xmlns:a16="http://schemas.microsoft.com/office/drawing/2014/main" id="{A52C2350-7E9F-820B-7134-89E6944636C1}"/>
              </a:ext>
            </a:extLst>
          </p:cNvPr>
          <p:cNvSpPr/>
          <p:nvPr/>
        </p:nvSpPr>
        <p:spPr>
          <a:xfrm>
            <a:off x="5662079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Oval 94">
            <a:extLst>
              <a:ext uri="{FF2B5EF4-FFF2-40B4-BE49-F238E27FC236}">
                <a16:creationId xmlns:a16="http://schemas.microsoft.com/office/drawing/2014/main" id="{DA92F05D-E2DD-3B03-7A94-B61C0B8EC80F}"/>
              </a:ext>
            </a:extLst>
          </p:cNvPr>
          <p:cNvSpPr/>
          <p:nvPr/>
        </p:nvSpPr>
        <p:spPr>
          <a:xfrm>
            <a:off x="5677437" y="2580043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Oval 97">
            <a:extLst>
              <a:ext uri="{FF2B5EF4-FFF2-40B4-BE49-F238E27FC236}">
                <a16:creationId xmlns:a16="http://schemas.microsoft.com/office/drawing/2014/main" id="{1C3770B3-298E-4C20-45A5-38A458055150}"/>
              </a:ext>
            </a:extLst>
          </p:cNvPr>
          <p:cNvSpPr/>
          <p:nvPr/>
        </p:nvSpPr>
        <p:spPr>
          <a:xfrm>
            <a:off x="7672588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Oval 98">
            <a:extLst>
              <a:ext uri="{FF2B5EF4-FFF2-40B4-BE49-F238E27FC236}">
                <a16:creationId xmlns:a16="http://schemas.microsoft.com/office/drawing/2014/main" id="{BA0E9789-1025-EBFD-FE32-393679D1BE68}"/>
              </a:ext>
            </a:extLst>
          </p:cNvPr>
          <p:cNvSpPr/>
          <p:nvPr/>
        </p:nvSpPr>
        <p:spPr>
          <a:xfrm>
            <a:off x="5677437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Oval 100">
            <a:extLst>
              <a:ext uri="{FF2B5EF4-FFF2-40B4-BE49-F238E27FC236}">
                <a16:creationId xmlns:a16="http://schemas.microsoft.com/office/drawing/2014/main" id="{676D8363-AD95-B290-7C26-B6BA1424B27F}"/>
              </a:ext>
            </a:extLst>
          </p:cNvPr>
          <p:cNvSpPr/>
          <p:nvPr/>
        </p:nvSpPr>
        <p:spPr>
          <a:xfrm>
            <a:off x="9809760" y="2595810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Oval 101">
            <a:extLst>
              <a:ext uri="{FF2B5EF4-FFF2-40B4-BE49-F238E27FC236}">
                <a16:creationId xmlns:a16="http://schemas.microsoft.com/office/drawing/2014/main" id="{5AE55B63-8F3B-2666-676A-294CBC5EE777}"/>
              </a:ext>
            </a:extLst>
          </p:cNvPr>
          <p:cNvSpPr/>
          <p:nvPr/>
        </p:nvSpPr>
        <p:spPr>
          <a:xfrm>
            <a:off x="11777326" y="116781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Oval 102">
            <a:extLst>
              <a:ext uri="{FF2B5EF4-FFF2-40B4-BE49-F238E27FC236}">
                <a16:creationId xmlns:a16="http://schemas.microsoft.com/office/drawing/2014/main" id="{E2C97EEF-9E5A-930E-7AC8-EE649332E21C}"/>
              </a:ext>
            </a:extLst>
          </p:cNvPr>
          <p:cNvSpPr/>
          <p:nvPr/>
        </p:nvSpPr>
        <p:spPr>
          <a:xfrm>
            <a:off x="11749004" y="2569092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" name="Rounded Rectangle 103">
            <a:extLst>
              <a:ext uri="{FF2B5EF4-FFF2-40B4-BE49-F238E27FC236}">
                <a16:creationId xmlns:a16="http://schemas.microsoft.com/office/drawing/2014/main" id="{A36E105D-241F-67A7-EBC8-B9451D453252}"/>
              </a:ext>
            </a:extLst>
          </p:cNvPr>
          <p:cNvSpPr/>
          <p:nvPr/>
        </p:nvSpPr>
        <p:spPr>
          <a:xfrm>
            <a:off x="6213541" y="3910812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PNL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Oval 109">
            <a:extLst>
              <a:ext uri="{FF2B5EF4-FFF2-40B4-BE49-F238E27FC236}">
                <a16:creationId xmlns:a16="http://schemas.microsoft.com/office/drawing/2014/main" id="{0CF17566-BD5F-002E-487B-9281C25F4086}"/>
              </a:ext>
            </a:extLst>
          </p:cNvPr>
          <p:cNvSpPr/>
          <p:nvPr/>
        </p:nvSpPr>
        <p:spPr>
          <a:xfrm>
            <a:off x="7660843" y="3980440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4" name="Picture 23">
            <a:extLst>
              <a:ext uri="{FF2B5EF4-FFF2-40B4-BE49-F238E27FC236}">
                <a16:creationId xmlns:a16="http://schemas.microsoft.com/office/drawing/2014/main" id="{80A07D96-BFA1-3DC6-4612-82F2D5756E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745" y="4509772"/>
            <a:ext cx="1684099" cy="563225"/>
          </a:xfrm>
          <a:prstGeom prst="rect">
            <a:avLst/>
          </a:prstGeom>
        </p:spPr>
      </p:pic>
      <p:sp>
        <p:nvSpPr>
          <p:cNvPr id="125" name="Rounded Rectangle 113">
            <a:extLst>
              <a:ext uri="{FF2B5EF4-FFF2-40B4-BE49-F238E27FC236}">
                <a16:creationId xmlns:a16="http://schemas.microsoft.com/office/drawing/2014/main" id="{151091B3-505B-BAEC-A004-31539FBFC193}"/>
              </a:ext>
            </a:extLst>
          </p:cNvPr>
          <p:cNvSpPr/>
          <p:nvPr/>
        </p:nvSpPr>
        <p:spPr>
          <a:xfrm>
            <a:off x="8289369" y="3908006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" name="Oval 119">
            <a:extLst>
              <a:ext uri="{FF2B5EF4-FFF2-40B4-BE49-F238E27FC236}">
                <a16:creationId xmlns:a16="http://schemas.microsoft.com/office/drawing/2014/main" id="{AD40464F-374F-1C78-F31C-8F1A085C8E20}"/>
              </a:ext>
            </a:extLst>
          </p:cNvPr>
          <p:cNvSpPr/>
          <p:nvPr/>
        </p:nvSpPr>
        <p:spPr>
          <a:xfrm>
            <a:off x="9813429" y="3969829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9" name="乘号 128">
            <a:extLst>
              <a:ext uri="{FF2B5EF4-FFF2-40B4-BE49-F238E27FC236}">
                <a16:creationId xmlns:a16="http://schemas.microsoft.com/office/drawing/2014/main" id="{0002E559-7D8F-D589-9594-A3198A11AF87}"/>
              </a:ext>
            </a:extLst>
          </p:cNvPr>
          <p:cNvSpPr/>
          <p:nvPr/>
        </p:nvSpPr>
        <p:spPr>
          <a:xfrm>
            <a:off x="1518499" y="4871112"/>
            <a:ext cx="228749" cy="22973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Rounded Rectangle 64">
            <a:extLst>
              <a:ext uri="{FF2B5EF4-FFF2-40B4-BE49-F238E27FC236}">
                <a16:creationId xmlns:a16="http://schemas.microsoft.com/office/drawing/2014/main" id="{358C0B1E-2CEE-319F-014C-2990B4F26233}"/>
              </a:ext>
            </a:extLst>
          </p:cNvPr>
          <p:cNvSpPr/>
          <p:nvPr/>
        </p:nvSpPr>
        <p:spPr>
          <a:xfrm>
            <a:off x="8266925" y="1091973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Oval 102">
            <a:extLst>
              <a:ext uri="{FF2B5EF4-FFF2-40B4-BE49-F238E27FC236}">
                <a16:creationId xmlns:a16="http://schemas.microsoft.com/office/drawing/2014/main" id="{9D847999-9F76-2979-E070-1F0A4BE73E19}"/>
              </a:ext>
            </a:extLst>
          </p:cNvPr>
          <p:cNvSpPr/>
          <p:nvPr/>
        </p:nvSpPr>
        <p:spPr>
          <a:xfrm>
            <a:off x="9790985" y="1153796"/>
            <a:ext cx="184962" cy="1655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Rounded Rectangle 14">
            <a:extLst>
              <a:ext uri="{FF2B5EF4-FFF2-40B4-BE49-F238E27FC236}">
                <a16:creationId xmlns:a16="http://schemas.microsoft.com/office/drawing/2014/main" id="{2697972B-EE8F-0BE3-5F1B-6AC496F9E2ED}"/>
              </a:ext>
            </a:extLst>
          </p:cNvPr>
          <p:cNvSpPr/>
          <p:nvPr/>
        </p:nvSpPr>
        <p:spPr>
          <a:xfrm>
            <a:off x="6191025" y="1121311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Oval 100">
            <a:extLst>
              <a:ext uri="{FF2B5EF4-FFF2-40B4-BE49-F238E27FC236}">
                <a16:creationId xmlns:a16="http://schemas.microsoft.com/office/drawing/2014/main" id="{AAE7395F-20C9-82F9-5572-F7F15C973D20}"/>
              </a:ext>
            </a:extLst>
          </p:cNvPr>
          <p:cNvSpPr/>
          <p:nvPr/>
        </p:nvSpPr>
        <p:spPr>
          <a:xfrm>
            <a:off x="7641462" y="1177506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ounded Rectangle 15">
            <a:extLst>
              <a:ext uri="{FF2B5EF4-FFF2-40B4-BE49-F238E27FC236}">
                <a16:creationId xmlns:a16="http://schemas.microsoft.com/office/drawing/2014/main" id="{755B35C8-D2C1-4F79-C583-65DDB95EBA24}"/>
              </a:ext>
            </a:extLst>
          </p:cNvPr>
          <p:cNvSpPr/>
          <p:nvPr/>
        </p:nvSpPr>
        <p:spPr>
          <a:xfrm>
            <a:off x="56601" y="2512898"/>
            <a:ext cx="1839686" cy="1238997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8" name="Oval 88">
            <a:extLst>
              <a:ext uri="{FF2B5EF4-FFF2-40B4-BE49-F238E27FC236}">
                <a16:creationId xmlns:a16="http://schemas.microsoft.com/office/drawing/2014/main" id="{E9A479CA-F4C3-21FF-8B06-AC127B44E3B2}"/>
              </a:ext>
            </a:extLst>
          </p:cNvPr>
          <p:cNvSpPr/>
          <p:nvPr/>
        </p:nvSpPr>
        <p:spPr>
          <a:xfrm>
            <a:off x="1475062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9" name="Oval 90">
            <a:extLst>
              <a:ext uri="{FF2B5EF4-FFF2-40B4-BE49-F238E27FC236}">
                <a16:creationId xmlns:a16="http://schemas.microsoft.com/office/drawing/2014/main" id="{B1586CB7-4AAA-4392-3D4B-D498017BBBCD}"/>
              </a:ext>
            </a:extLst>
          </p:cNvPr>
          <p:cNvSpPr/>
          <p:nvPr/>
        </p:nvSpPr>
        <p:spPr>
          <a:xfrm>
            <a:off x="1612922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40" name="图表 139">
            <a:extLst>
              <a:ext uri="{FF2B5EF4-FFF2-40B4-BE49-F238E27FC236}">
                <a16:creationId xmlns:a16="http://schemas.microsoft.com/office/drawing/2014/main" id="{89DBC953-895D-1BA5-B498-C65B26FF5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3453"/>
              </p:ext>
            </p:extLst>
          </p:nvPr>
        </p:nvGraphicFramePr>
        <p:xfrm>
          <a:off x="16206" y="1344341"/>
          <a:ext cx="1839600" cy="108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1" name="文本框 140">
            <a:extLst>
              <a:ext uri="{FF2B5EF4-FFF2-40B4-BE49-F238E27FC236}">
                <a16:creationId xmlns:a16="http://schemas.microsoft.com/office/drawing/2014/main" id="{4B59CF6D-0831-5834-DC73-293DEC2517C9}"/>
              </a:ext>
            </a:extLst>
          </p:cNvPr>
          <p:cNvSpPr txBox="1"/>
          <p:nvPr/>
        </p:nvSpPr>
        <p:spPr>
          <a:xfrm>
            <a:off x="766134" y="1177506"/>
            <a:ext cx="35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2" name="图表 141">
            <a:extLst>
              <a:ext uri="{FF2B5EF4-FFF2-40B4-BE49-F238E27FC236}">
                <a16:creationId xmlns:a16="http://schemas.microsoft.com/office/drawing/2014/main" id="{BF19501D-EEEC-8FC3-2DB1-D055E3B41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926288"/>
              </p:ext>
            </p:extLst>
          </p:nvPr>
        </p:nvGraphicFramePr>
        <p:xfrm>
          <a:off x="2066100" y="1349034"/>
          <a:ext cx="1839685" cy="1082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3" name="文本框 142">
            <a:extLst>
              <a:ext uri="{FF2B5EF4-FFF2-40B4-BE49-F238E27FC236}">
                <a16:creationId xmlns:a16="http://schemas.microsoft.com/office/drawing/2014/main" id="{71773991-F4DA-7724-747F-89D47BBC4873}"/>
              </a:ext>
            </a:extLst>
          </p:cNvPr>
          <p:cNvSpPr txBox="1"/>
          <p:nvPr/>
        </p:nvSpPr>
        <p:spPr>
          <a:xfrm>
            <a:off x="2686836" y="1177506"/>
            <a:ext cx="612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废水（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144" name="图表 143">
            <a:extLst>
              <a:ext uri="{FF2B5EF4-FFF2-40B4-BE49-F238E27FC236}">
                <a16:creationId xmlns:a16="http://schemas.microsoft.com/office/drawing/2014/main" id="{EDAE892D-48AF-393E-DD40-A2C68BD69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76894"/>
              </p:ext>
            </p:extLst>
          </p:nvPr>
        </p:nvGraphicFramePr>
        <p:xfrm>
          <a:off x="4109256" y="1344341"/>
          <a:ext cx="1839600" cy="108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5" name="文本框 144">
            <a:extLst>
              <a:ext uri="{FF2B5EF4-FFF2-40B4-BE49-F238E27FC236}">
                <a16:creationId xmlns:a16="http://schemas.microsoft.com/office/drawing/2014/main" id="{CD3F15C0-3541-29E6-C820-EE2167650376}"/>
              </a:ext>
            </a:extLst>
          </p:cNvPr>
          <p:cNvSpPr txBox="1"/>
          <p:nvPr/>
        </p:nvSpPr>
        <p:spPr>
          <a:xfrm>
            <a:off x="4747954" y="1184367"/>
            <a:ext cx="612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人力出勤</a:t>
            </a:r>
          </a:p>
        </p:txBody>
      </p:sp>
      <p:graphicFrame>
        <p:nvGraphicFramePr>
          <p:cNvPr id="146" name="图表 145">
            <a:extLst>
              <a:ext uri="{FF2B5EF4-FFF2-40B4-BE49-F238E27FC236}">
                <a16:creationId xmlns:a16="http://schemas.microsoft.com/office/drawing/2014/main" id="{B481100D-C712-2CCC-C2CC-8D77FCF7F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298975"/>
              </p:ext>
            </p:extLst>
          </p:nvPr>
        </p:nvGraphicFramePr>
        <p:xfrm>
          <a:off x="6204796" y="1344341"/>
          <a:ext cx="1839600" cy="108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7" name="文本框 146">
            <a:extLst>
              <a:ext uri="{FF2B5EF4-FFF2-40B4-BE49-F238E27FC236}">
                <a16:creationId xmlns:a16="http://schemas.microsoft.com/office/drawing/2014/main" id="{1FE9EC0F-C5B5-6C05-EB28-88E0705C92D1}"/>
              </a:ext>
            </a:extLst>
          </p:cNvPr>
          <p:cNvSpPr txBox="1"/>
          <p:nvPr/>
        </p:nvSpPr>
        <p:spPr>
          <a:xfrm>
            <a:off x="6851687" y="1176917"/>
            <a:ext cx="524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UPPH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8" name="图表 147">
            <a:extLst>
              <a:ext uri="{FF2B5EF4-FFF2-40B4-BE49-F238E27FC236}">
                <a16:creationId xmlns:a16="http://schemas.microsoft.com/office/drawing/2014/main" id="{261EBA95-4DC5-466B-FC86-3FF0A3321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153203"/>
              </p:ext>
            </p:extLst>
          </p:nvPr>
        </p:nvGraphicFramePr>
        <p:xfrm>
          <a:off x="8277375" y="1333329"/>
          <a:ext cx="1839600" cy="108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9" name="文本框 148">
            <a:extLst>
              <a:ext uri="{FF2B5EF4-FFF2-40B4-BE49-F238E27FC236}">
                <a16:creationId xmlns:a16="http://schemas.microsoft.com/office/drawing/2014/main" id="{9F552640-97A9-614E-551D-AA7297947E6B}"/>
              </a:ext>
            </a:extLst>
          </p:cNvPr>
          <p:cNvSpPr txBox="1"/>
          <p:nvPr/>
        </p:nvSpPr>
        <p:spPr>
          <a:xfrm>
            <a:off x="8969353" y="1174841"/>
            <a:ext cx="434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0" name="图表 149">
            <a:extLst>
              <a:ext uri="{FF2B5EF4-FFF2-40B4-BE49-F238E27FC236}">
                <a16:creationId xmlns:a16="http://schemas.microsoft.com/office/drawing/2014/main" id="{E4AF97EF-E33C-1D2B-2839-F7330496D3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911443"/>
              </p:ext>
            </p:extLst>
          </p:nvPr>
        </p:nvGraphicFramePr>
        <p:xfrm>
          <a:off x="10214049" y="1348071"/>
          <a:ext cx="1839600" cy="108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51" name="文本框 150">
            <a:extLst>
              <a:ext uri="{FF2B5EF4-FFF2-40B4-BE49-F238E27FC236}">
                <a16:creationId xmlns:a16="http://schemas.microsoft.com/office/drawing/2014/main" id="{D1AC07F9-6027-DC69-0858-CA529401979F}"/>
              </a:ext>
            </a:extLst>
          </p:cNvPr>
          <p:cNvSpPr txBox="1"/>
          <p:nvPr/>
        </p:nvSpPr>
        <p:spPr>
          <a:xfrm>
            <a:off x="10926842" y="1174841"/>
            <a:ext cx="355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2" name="图表 151">
            <a:extLst>
              <a:ext uri="{FF2B5EF4-FFF2-40B4-BE49-F238E27FC236}">
                <a16:creationId xmlns:a16="http://schemas.microsoft.com/office/drawing/2014/main" id="{6796D404-B365-4AD1-65B9-9B3FF6EB4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082473"/>
              </p:ext>
            </p:extLst>
          </p:nvPr>
        </p:nvGraphicFramePr>
        <p:xfrm>
          <a:off x="86571" y="2739574"/>
          <a:ext cx="18396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3" name="文本框 152">
            <a:extLst>
              <a:ext uri="{FF2B5EF4-FFF2-40B4-BE49-F238E27FC236}">
                <a16:creationId xmlns:a16="http://schemas.microsoft.com/office/drawing/2014/main" id="{A7F9575E-E137-C3CB-B56F-BDF2F8B335BD}"/>
              </a:ext>
            </a:extLst>
          </p:cNvPr>
          <p:cNvSpPr txBox="1"/>
          <p:nvPr/>
        </p:nvSpPr>
        <p:spPr>
          <a:xfrm>
            <a:off x="631456" y="2563299"/>
            <a:ext cx="73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WIP Alarm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4" name="图表 153">
            <a:extLst>
              <a:ext uri="{FF2B5EF4-FFF2-40B4-BE49-F238E27FC236}">
                <a16:creationId xmlns:a16="http://schemas.microsoft.com/office/drawing/2014/main" id="{285457D8-7810-DF5A-43BF-85D9E333F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11925"/>
              </p:ext>
            </p:extLst>
          </p:nvPr>
        </p:nvGraphicFramePr>
        <p:xfrm>
          <a:off x="2083526" y="2698934"/>
          <a:ext cx="18396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5" name="文本框 154">
            <a:extLst>
              <a:ext uri="{FF2B5EF4-FFF2-40B4-BE49-F238E27FC236}">
                <a16:creationId xmlns:a16="http://schemas.microsoft.com/office/drawing/2014/main" id="{EE9A513A-E5CF-531A-2241-73BD42F14CA8}"/>
              </a:ext>
            </a:extLst>
          </p:cNvPr>
          <p:cNvSpPr txBox="1"/>
          <p:nvPr/>
        </p:nvSpPr>
        <p:spPr>
          <a:xfrm>
            <a:off x="2815117" y="2584744"/>
            <a:ext cx="341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B565BE7-8201-F28D-1E04-A52BA65C02E3}"/>
              </a:ext>
            </a:extLst>
          </p:cNvPr>
          <p:cNvSpPr txBox="1"/>
          <p:nvPr/>
        </p:nvSpPr>
        <p:spPr>
          <a:xfrm>
            <a:off x="8976984" y="2570847"/>
            <a:ext cx="434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巡检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7EC4452-654E-8210-D968-560BC615FC91}"/>
              </a:ext>
            </a:extLst>
          </p:cNvPr>
          <p:cNvSpPr txBox="1"/>
          <p:nvPr/>
        </p:nvSpPr>
        <p:spPr>
          <a:xfrm>
            <a:off x="10916435" y="2570847"/>
            <a:ext cx="434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FPY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60CEE9A-17AC-E187-8C19-340312368EC8}"/>
              </a:ext>
            </a:extLst>
          </p:cNvPr>
          <p:cNvSpPr txBox="1"/>
          <p:nvPr/>
        </p:nvSpPr>
        <p:spPr>
          <a:xfrm>
            <a:off x="8969353" y="3980440"/>
            <a:ext cx="434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首件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7F66490-7297-816F-76A1-435B5CBB655E}"/>
              </a:ext>
            </a:extLst>
          </p:cNvPr>
          <p:cNvSpPr txBox="1"/>
          <p:nvPr/>
        </p:nvSpPr>
        <p:spPr>
          <a:xfrm>
            <a:off x="2108411" y="19396"/>
            <a:ext cx="365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在主界面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点击按钮切换“趋势视图”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“数据视图”</a:t>
            </a: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570BA819-4529-F34E-E315-95E7C8EB3985}"/>
              </a:ext>
            </a:extLst>
          </p:cNvPr>
          <p:cNvCxnSpPr>
            <a:cxnSpLocks/>
            <a:stCxn id="165" idx="1"/>
            <a:endCxn id="2" idx="3"/>
          </p:cNvCxnSpPr>
          <p:nvPr/>
        </p:nvCxnSpPr>
        <p:spPr>
          <a:xfrm flipH="1">
            <a:off x="981667" y="281006"/>
            <a:ext cx="1126744" cy="54371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50DFA56-EC2E-08D3-7FD0-76752519A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184724"/>
              </p:ext>
            </p:extLst>
          </p:nvPr>
        </p:nvGraphicFramePr>
        <p:xfrm>
          <a:off x="10224499" y="2761882"/>
          <a:ext cx="18396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4CD3B65-6B02-1EE4-4A42-E438724EF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603308"/>
              </p:ext>
            </p:extLst>
          </p:nvPr>
        </p:nvGraphicFramePr>
        <p:xfrm>
          <a:off x="8289411" y="4147080"/>
          <a:ext cx="18396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B272D17-5CCE-5BD7-C75A-A5E4527EE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599750"/>
              </p:ext>
            </p:extLst>
          </p:nvPr>
        </p:nvGraphicFramePr>
        <p:xfrm>
          <a:off x="8266925" y="2780903"/>
          <a:ext cx="18396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FD8B076-7C67-C4AA-327C-E8C318F52A50}"/>
              </a:ext>
            </a:extLst>
          </p:cNvPr>
          <p:cNvSpPr txBox="1"/>
          <p:nvPr/>
        </p:nvSpPr>
        <p:spPr>
          <a:xfrm>
            <a:off x="6934650" y="2570847"/>
            <a:ext cx="328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9">
            <a:extLst>
              <a:ext uri="{FF2B5EF4-FFF2-40B4-BE49-F238E27FC236}">
                <a16:creationId xmlns:a16="http://schemas.microsoft.com/office/drawing/2014/main" id="{95618C3F-DEE2-2ED3-7105-D8A6E1383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975172"/>
              </p:ext>
            </p:extLst>
          </p:nvPr>
        </p:nvGraphicFramePr>
        <p:xfrm>
          <a:off x="6207777" y="2761882"/>
          <a:ext cx="18396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98" name="Oval 119">
            <a:extLst>
              <a:ext uri="{FF2B5EF4-FFF2-40B4-BE49-F238E27FC236}">
                <a16:creationId xmlns:a16="http://schemas.microsoft.com/office/drawing/2014/main" id="{E099CA19-CBE1-4197-917B-DB12BD5BAD8A}"/>
              </a:ext>
            </a:extLst>
          </p:cNvPr>
          <p:cNvSpPr/>
          <p:nvPr/>
        </p:nvSpPr>
        <p:spPr>
          <a:xfrm>
            <a:off x="9813429" y="3969829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文本框 163">
            <a:extLst>
              <a:ext uri="{FF2B5EF4-FFF2-40B4-BE49-F238E27FC236}">
                <a16:creationId xmlns:a16="http://schemas.microsoft.com/office/drawing/2014/main" id="{AEF406BB-5993-4B70-8F07-DF28A61C8682}"/>
              </a:ext>
            </a:extLst>
          </p:cNvPr>
          <p:cNvSpPr txBox="1"/>
          <p:nvPr/>
        </p:nvSpPr>
        <p:spPr>
          <a:xfrm>
            <a:off x="8969353" y="3980440"/>
            <a:ext cx="434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首件</a:t>
            </a:r>
          </a:p>
        </p:txBody>
      </p:sp>
      <p:sp>
        <p:nvSpPr>
          <p:cNvPr id="101" name="Rounded Rectangle 17">
            <a:extLst>
              <a:ext uri="{FF2B5EF4-FFF2-40B4-BE49-F238E27FC236}">
                <a16:creationId xmlns:a16="http://schemas.microsoft.com/office/drawing/2014/main" id="{72DAB4BF-836A-4FF5-9814-E8889F89525E}"/>
              </a:ext>
            </a:extLst>
          </p:cNvPr>
          <p:cNvSpPr/>
          <p:nvPr/>
        </p:nvSpPr>
        <p:spPr>
          <a:xfrm>
            <a:off x="10258125" y="3887352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Oval 98">
            <a:extLst>
              <a:ext uri="{FF2B5EF4-FFF2-40B4-BE49-F238E27FC236}">
                <a16:creationId xmlns:a16="http://schemas.microsoft.com/office/drawing/2014/main" id="{47B545FA-58C6-48F8-A332-B436685E60C2}"/>
              </a:ext>
            </a:extLst>
          </p:cNvPr>
          <p:cNvSpPr/>
          <p:nvPr/>
        </p:nvSpPr>
        <p:spPr>
          <a:xfrm>
            <a:off x="11766334" y="3939257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Rounded Rectangle 17">
            <a:extLst>
              <a:ext uri="{FF2B5EF4-FFF2-40B4-BE49-F238E27FC236}">
                <a16:creationId xmlns:a16="http://schemas.microsoft.com/office/drawing/2014/main" id="{761796E0-E9ED-47FA-8DCB-0FD68C2EEE4F}"/>
              </a:ext>
            </a:extLst>
          </p:cNvPr>
          <p:cNvSpPr/>
          <p:nvPr/>
        </p:nvSpPr>
        <p:spPr>
          <a:xfrm>
            <a:off x="1026781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9" name="Oval 98">
            <a:extLst>
              <a:ext uri="{FF2B5EF4-FFF2-40B4-BE49-F238E27FC236}">
                <a16:creationId xmlns:a16="http://schemas.microsoft.com/office/drawing/2014/main" id="{31699EF1-2502-44EC-BE92-D381CF7EBEEC}"/>
              </a:ext>
            </a:extLst>
          </p:cNvPr>
          <p:cNvSpPr/>
          <p:nvPr/>
        </p:nvSpPr>
        <p:spPr>
          <a:xfrm>
            <a:off x="11776020" y="5438025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1" name="Rounded Rectangle 17">
            <a:extLst>
              <a:ext uri="{FF2B5EF4-FFF2-40B4-BE49-F238E27FC236}">
                <a16:creationId xmlns:a16="http://schemas.microsoft.com/office/drawing/2014/main" id="{3F536274-A3B9-4BB2-9251-FB5A01ECA8D2}"/>
              </a:ext>
            </a:extLst>
          </p:cNvPr>
          <p:cNvSpPr/>
          <p:nvPr/>
        </p:nvSpPr>
        <p:spPr>
          <a:xfrm>
            <a:off x="830517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1" name="Oval 98">
            <a:extLst>
              <a:ext uri="{FF2B5EF4-FFF2-40B4-BE49-F238E27FC236}">
                <a16:creationId xmlns:a16="http://schemas.microsoft.com/office/drawing/2014/main" id="{EA2F69A0-854B-45FB-8F99-4A1527B30390}"/>
              </a:ext>
            </a:extLst>
          </p:cNvPr>
          <p:cNvSpPr/>
          <p:nvPr/>
        </p:nvSpPr>
        <p:spPr>
          <a:xfrm>
            <a:off x="9813380" y="5438025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DDD5C70A-7751-311F-DB6C-DC4621060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236470"/>
              </p:ext>
            </p:extLst>
          </p:nvPr>
        </p:nvGraphicFramePr>
        <p:xfrm>
          <a:off x="10173995" y="4069809"/>
          <a:ext cx="1961404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BC10996-B7A7-4286-DA2A-66BF47414A3B}"/>
              </a:ext>
            </a:extLst>
          </p:cNvPr>
          <p:cNvSpPr txBox="1"/>
          <p:nvPr/>
        </p:nvSpPr>
        <p:spPr>
          <a:xfrm>
            <a:off x="10916435" y="3904976"/>
            <a:ext cx="434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1B95038-B9C9-1D2F-8DBC-D1EDB463D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522630"/>
              </p:ext>
            </p:extLst>
          </p:nvPr>
        </p:nvGraphicFramePr>
        <p:xfrm>
          <a:off x="8293669" y="5642155"/>
          <a:ext cx="18396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3" name="文本框 163">
            <a:extLst>
              <a:ext uri="{FF2B5EF4-FFF2-40B4-BE49-F238E27FC236}">
                <a16:creationId xmlns:a16="http://schemas.microsoft.com/office/drawing/2014/main" id="{ECDF246F-A59C-B32E-5F83-F3EF62E342BD}"/>
              </a:ext>
            </a:extLst>
          </p:cNvPr>
          <p:cNvSpPr txBox="1"/>
          <p:nvPr/>
        </p:nvSpPr>
        <p:spPr>
          <a:xfrm>
            <a:off x="8718133" y="5414633"/>
            <a:ext cx="982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Aging Inventory</a:t>
            </a:r>
            <a:endParaRPr lang="zh-CN" altLang="en-US" sz="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3587DC9-D95F-C36C-4582-2FAB126BD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72304"/>
              </p:ext>
            </p:extLst>
          </p:nvPr>
        </p:nvGraphicFramePr>
        <p:xfrm>
          <a:off x="10223613" y="5642155"/>
          <a:ext cx="1928082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339BF00-F1E9-DA32-9636-56512EC2E2CE}"/>
              </a:ext>
            </a:extLst>
          </p:cNvPr>
          <p:cNvSpPr txBox="1"/>
          <p:nvPr/>
        </p:nvSpPr>
        <p:spPr>
          <a:xfrm>
            <a:off x="10916435" y="5408610"/>
            <a:ext cx="434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CRR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342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CTU-IPQA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EB26EBDF-5A3B-B1C1-6F0C-E1CFB3A19D63}"/>
              </a:ext>
            </a:extLst>
          </p:cNvPr>
          <p:cNvSpPr/>
          <p:nvPr/>
        </p:nvSpPr>
        <p:spPr>
          <a:xfrm>
            <a:off x="0" y="1709292"/>
            <a:ext cx="1663337" cy="2849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稽核得分状况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F41CFB67-E7C6-9192-8234-E5E9194A9AB8}"/>
              </a:ext>
            </a:extLst>
          </p:cNvPr>
          <p:cNvSpPr/>
          <p:nvPr/>
        </p:nvSpPr>
        <p:spPr>
          <a:xfrm>
            <a:off x="4185395" y="3961146"/>
            <a:ext cx="1015745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风险项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Rounded Rectangle 4">
            <a:extLst>
              <a:ext uri="{FF2B5EF4-FFF2-40B4-BE49-F238E27FC236}">
                <a16:creationId xmlns:a16="http://schemas.microsoft.com/office/drawing/2014/main" id="{4CD5454D-F58D-F17F-422E-BBC6910FA201}"/>
              </a:ext>
            </a:extLst>
          </p:cNvPr>
          <p:cNvSpPr/>
          <p:nvPr/>
        </p:nvSpPr>
        <p:spPr>
          <a:xfrm>
            <a:off x="0" y="3961146"/>
            <a:ext cx="1186388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类别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x-none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15194" y="2016326"/>
          <a:ext cx="5764043" cy="1850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4A9D50AE-EC2D-DBAD-6727-E2C27D55FE0A}"/>
              </a:ext>
            </a:extLst>
          </p:cNvPr>
          <p:cNvSpPr/>
          <p:nvPr/>
        </p:nvSpPr>
        <p:spPr>
          <a:xfrm>
            <a:off x="-5652" y="522993"/>
            <a:ext cx="2567578" cy="118265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CTU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稽核总数：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72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上月稽核数：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79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77727" y="4252549"/>
            <a:ext cx="4336868" cy="2033138"/>
            <a:chOff x="7829763" y="1677483"/>
            <a:chExt cx="4461049" cy="2472109"/>
          </a:xfrm>
        </p:grpSpPr>
        <p:graphicFrame>
          <p:nvGraphicFramePr>
            <p:cNvPr id="16" name="图表 15"/>
            <p:cNvGraphicFramePr/>
            <p:nvPr/>
          </p:nvGraphicFramePr>
          <p:xfrm>
            <a:off x="7829763" y="1677483"/>
            <a:ext cx="4461049" cy="24721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18" name="组合 17"/>
            <p:cNvGrpSpPr/>
            <p:nvPr/>
          </p:nvGrpSpPr>
          <p:grpSpPr>
            <a:xfrm>
              <a:off x="8775273" y="1700901"/>
              <a:ext cx="841972" cy="1912622"/>
              <a:chOff x="8775273" y="1700901"/>
              <a:chExt cx="841972" cy="191262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8775273" y="3244191"/>
                <a:ext cx="67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94%</a:t>
                </a:r>
                <a:endParaRPr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9062922" y="1700901"/>
                <a:ext cx="554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6%</a:t>
                </a:r>
                <a:endParaRPr lang="zh-CN" altLang="en-US" dirty="0"/>
              </a:p>
            </p:txBody>
          </p:sp>
        </p:grpSp>
      </p:grpSp>
      <p:graphicFrame>
        <p:nvGraphicFramePr>
          <p:cNvPr id="31" name="图表 30"/>
          <p:cNvGraphicFramePr/>
          <p:nvPr/>
        </p:nvGraphicFramePr>
        <p:xfrm>
          <a:off x="-188179" y="4252273"/>
          <a:ext cx="4664738" cy="256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6095999" y="1705647"/>
            <a:ext cx="6096001" cy="2817298"/>
            <a:chOff x="6085383" y="4005145"/>
            <a:chExt cx="5840489" cy="2772854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4CD5454D-F58D-F17F-422E-BBC6910FA201}"/>
                </a:ext>
              </a:extLst>
            </p:cNvPr>
            <p:cNvSpPr/>
            <p:nvPr/>
          </p:nvSpPr>
          <p:spPr>
            <a:xfrm>
              <a:off x="6096001" y="4005145"/>
              <a:ext cx="1444326" cy="315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By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重复发生率</a:t>
              </a:r>
              <a:endPara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85383" y="4356766"/>
              <a:ext cx="5818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稽核缺失：</a:t>
              </a:r>
              <a:r>
                <a:rPr lang="en-US" altLang="zh-CN" sz="1400" dirty="0"/>
                <a:t>72</a:t>
              </a:r>
              <a:r>
                <a:rPr lang="zh-CN" altLang="en-US" sz="1400" dirty="0"/>
                <a:t>项，重复发送：</a:t>
              </a:r>
              <a:r>
                <a:rPr lang="en-US" altLang="zh-CN" sz="1400" dirty="0"/>
                <a:t>4</a:t>
              </a:r>
              <a:r>
                <a:rPr lang="zh-CN" altLang="en-US" sz="1400" dirty="0"/>
                <a:t>项，重复发生率</a:t>
              </a:r>
              <a:r>
                <a:rPr lang="en-US" altLang="zh-CN" sz="1400" dirty="0"/>
                <a:t>5.56%</a:t>
              </a:r>
              <a:endParaRPr lang="zh-CN" altLang="en-US" sz="1400" dirty="0"/>
            </a:p>
          </p:txBody>
        </p:sp>
        <p:graphicFrame>
          <p:nvGraphicFramePr>
            <p:cNvPr id="39" name="图表 38"/>
            <p:cNvGraphicFramePr/>
            <p:nvPr/>
          </p:nvGraphicFramePr>
          <p:xfrm>
            <a:off x="6118132" y="4645833"/>
            <a:ext cx="5807740" cy="21321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aphicFrame>
        <p:nvGraphicFramePr>
          <p:cNvPr id="36" name="图表 35"/>
          <p:cNvGraphicFramePr/>
          <p:nvPr/>
        </p:nvGraphicFramePr>
        <p:xfrm>
          <a:off x="2561926" y="584213"/>
          <a:ext cx="8930359" cy="97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44" name="图片 43">
            <a:extLst>
              <a:ext uri="{FF2B5EF4-FFF2-40B4-BE49-F238E27FC236}">
                <a16:creationId xmlns:a16="http://schemas.microsoft.com/office/drawing/2014/main" id="{A4985DE3-C70D-83E8-90FB-7E81B7514D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479" t="-1" r="28130" b="35824"/>
          <a:stretch/>
        </p:blipFill>
        <p:spPr>
          <a:xfrm rot="18840399">
            <a:off x="785427" y="2825720"/>
            <a:ext cx="430840" cy="717385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76200">
              <a:schemeClr val="accent1">
                <a:alpha val="40000"/>
              </a:schemeClr>
            </a:glow>
          </a:effectLst>
        </p:spPr>
      </p:pic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429400" y="5568391"/>
          <a:ext cx="5762600" cy="109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7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711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序号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审核日期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专案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厂别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楼栋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制程工站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问题点描述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责任单位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责任课长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11"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8890503" y="5097101"/>
            <a:ext cx="143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高风险明细</a:t>
            </a:r>
          </a:p>
        </p:txBody>
      </p:sp>
    </p:spTree>
    <p:extLst>
      <p:ext uri="{BB962C8B-B14F-4D97-AF65-F5344CB8AC3E}">
        <p14:creationId xmlns:p14="http://schemas.microsoft.com/office/powerpoint/2010/main" val="145178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CTU-OP1-IPQA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0C5FDC0D-40B2-13A2-42C2-5FE4880F2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EB26EBDF-5A3B-B1C1-6F0C-E1CFB3A19D63}"/>
              </a:ext>
            </a:extLst>
          </p:cNvPr>
          <p:cNvSpPr/>
          <p:nvPr/>
        </p:nvSpPr>
        <p:spPr>
          <a:xfrm>
            <a:off x="-1" y="1826040"/>
            <a:ext cx="2408223" cy="301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缺失扣分责任人分布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F41CFB67-E7C6-9192-8234-E5E9194A9AB8}"/>
              </a:ext>
            </a:extLst>
          </p:cNvPr>
          <p:cNvSpPr/>
          <p:nvPr/>
        </p:nvSpPr>
        <p:spPr>
          <a:xfrm>
            <a:off x="5652" y="3229641"/>
            <a:ext cx="1015745" cy="318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风险项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ounded Rectangle 112">
            <a:extLst>
              <a:ext uri="{FF2B5EF4-FFF2-40B4-BE49-F238E27FC236}">
                <a16:creationId xmlns:a16="http://schemas.microsoft.com/office/drawing/2014/main" id="{BE31595B-B5AC-B0B7-400F-BCC148568027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x-none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4A9D50AE-EC2D-DBAD-6727-E2C27D55FE0A}"/>
              </a:ext>
            </a:extLst>
          </p:cNvPr>
          <p:cNvSpPr/>
          <p:nvPr/>
        </p:nvSpPr>
        <p:spPr>
          <a:xfrm>
            <a:off x="-5652" y="522993"/>
            <a:ext cx="2567578" cy="125097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CTU OP1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稽核总数：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稽核得分：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93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目标得分：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2499" y="3229641"/>
            <a:ext cx="5007884" cy="3024758"/>
            <a:chOff x="-1086694" y="3978239"/>
            <a:chExt cx="5007884" cy="3024758"/>
          </a:xfrm>
        </p:grpSpPr>
        <p:sp>
          <p:nvSpPr>
            <p:cNvPr id="63" name="Rounded Rectangle 4">
              <a:extLst>
                <a:ext uri="{FF2B5EF4-FFF2-40B4-BE49-F238E27FC236}">
                  <a16:creationId xmlns:a16="http://schemas.microsoft.com/office/drawing/2014/main" id="{4CD5454D-F58D-F17F-422E-BBC6910FA201}"/>
                </a:ext>
              </a:extLst>
            </p:cNvPr>
            <p:cNvSpPr/>
            <p:nvPr/>
          </p:nvSpPr>
          <p:spPr>
            <a:xfrm>
              <a:off x="-1086694" y="3978239"/>
              <a:ext cx="1186388" cy="3181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By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类别</a:t>
              </a:r>
              <a:endPara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31" name="图表 30"/>
            <p:cNvGraphicFramePr/>
            <p:nvPr/>
          </p:nvGraphicFramePr>
          <p:xfrm>
            <a:off x="-493500" y="4397653"/>
            <a:ext cx="4414690" cy="26053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aphicFrame>
        <p:nvGraphicFramePr>
          <p:cNvPr id="28" name="图表 27"/>
          <p:cNvGraphicFramePr/>
          <p:nvPr/>
        </p:nvGraphicFramePr>
        <p:xfrm>
          <a:off x="239790" y="3899427"/>
          <a:ext cx="5532919" cy="2478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0" y="3591650"/>
            <a:ext cx="546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缺失</a:t>
            </a:r>
            <a:r>
              <a:rPr lang="en-US" altLang="zh-CN" sz="1400" dirty="0"/>
              <a:t>8</a:t>
            </a:r>
            <a:r>
              <a:rPr lang="zh-CN" altLang="en-US" sz="1400" dirty="0"/>
              <a:t>项；高风险：</a:t>
            </a:r>
            <a:r>
              <a:rPr lang="en-US" altLang="zh-CN" sz="1400" dirty="0"/>
              <a:t>8</a:t>
            </a:r>
            <a:r>
              <a:rPr lang="zh-CN" altLang="en-US" sz="1400" dirty="0"/>
              <a:t>项；中风险：</a:t>
            </a:r>
            <a:r>
              <a:rPr lang="en-US" altLang="zh-CN" sz="1400" dirty="0"/>
              <a:t>8</a:t>
            </a:r>
            <a:r>
              <a:rPr lang="zh-CN" altLang="en-US" sz="1400" dirty="0"/>
              <a:t>项；低风险：</a:t>
            </a:r>
            <a:r>
              <a:rPr lang="en-US" altLang="zh-CN" sz="1400" dirty="0"/>
              <a:t>0</a:t>
            </a:r>
            <a:r>
              <a:rPr lang="zh-CN" altLang="en-US" sz="1400" dirty="0"/>
              <a:t>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26" y="677296"/>
            <a:ext cx="8988478" cy="23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1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altLang="zh-CN">
                <a:latin typeface="微软雅黑"/>
                <a:ea typeface="微软雅黑"/>
              </a:rPr>
              <a:t>Level1                                                  </a:t>
            </a:r>
            <a:r>
              <a:rPr lang="zh-CN" altLang="en-US">
                <a:latin typeface="微软雅黑"/>
                <a:ea typeface="微软雅黑"/>
              </a:rPr>
              <a:t>              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lang="en-US" altLang="zh-CN">
                <a:latin typeface="微软雅黑"/>
                <a:ea typeface="微软雅黑"/>
              </a:rPr>
              <a:t>CTU SS-Cost</a:t>
            </a:r>
            <a:endParaRPr lang="zh-CN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形 23" descr="最大化 纯色填充">
            <a:extLst>
              <a:ext uri="{FF2B5EF4-FFF2-40B4-BE49-F238E27FC236}">
                <a16:creationId xmlns:a16="http://schemas.microsoft.com/office/drawing/2014/main" id="{F00AABE2-2397-07C6-555C-9F163BFD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14" name="Rounded Rectangle 112">
            <a:extLst>
              <a:ext uri="{FF2B5EF4-FFF2-40B4-BE49-F238E27FC236}">
                <a16:creationId xmlns:a16="http://schemas.microsoft.com/office/drawing/2014/main" id="{DED8AB8A-967F-82D6-24FC-3A8BD1043B15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F6B4FC9-6934-970C-61CC-9D5255B8902E}"/>
              </a:ext>
            </a:extLst>
          </p:cNvPr>
          <p:cNvSpPr/>
          <p:nvPr/>
        </p:nvSpPr>
        <p:spPr>
          <a:xfrm>
            <a:off x="0" y="1428719"/>
            <a:ext cx="662080" cy="2996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By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PC</a:t>
            </a:r>
            <a:endParaRPr lang="zh-CN" alt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3029BC-837A-D87F-DFD4-14F07DB8AB19}"/>
              </a:ext>
            </a:extLst>
          </p:cNvPr>
          <p:cNvSpPr/>
          <p:nvPr/>
        </p:nvSpPr>
        <p:spPr>
          <a:xfrm>
            <a:off x="8399886" y="6634262"/>
            <a:ext cx="3551970" cy="18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68421E-C927-ED45-36C2-5D3A563CABBD}"/>
              </a:ext>
            </a:extLst>
          </p:cNvPr>
          <p:cNvSpPr txBox="1"/>
          <p:nvPr/>
        </p:nvSpPr>
        <p:spPr>
          <a:xfrm>
            <a:off x="2231623" y="556111"/>
            <a:ext cx="52444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zh-CN" altLang="en-US" sz="1400">
                <a:highlight>
                  <a:srgbClr val="FF0000"/>
                </a:highlight>
                <a:latin typeface="微软雅黑"/>
                <a:ea typeface="微软雅黑"/>
              </a:rPr>
              <a:t>点击柱状图，</a:t>
            </a:r>
            <a:r>
              <a:rPr lang="en-US" altLang="zh-CN" sz="1400">
                <a:highlight>
                  <a:srgbClr val="FF0000"/>
                </a:highlight>
                <a:latin typeface="微软雅黑"/>
                <a:ea typeface="微软雅黑"/>
              </a:rPr>
              <a:t>ss cost</a:t>
            </a:r>
            <a:r>
              <a:rPr lang="zh-CN" altLang="en-US" sz="1400">
                <a:highlight>
                  <a:srgbClr val="FF0000"/>
                </a:highlight>
                <a:latin typeface="微软雅黑"/>
                <a:ea typeface="微软雅黑"/>
              </a:rPr>
              <a:t>趋势按柱状图维度刷新数据</a:t>
            </a:r>
            <a:endParaRPr lang="zh-CN" altLang="en-US" sz="1400" b="0" i="0" u="none" strike="noStrike" kern="1200" cap="none" spc="0" normalizeH="0" baseline="0" noProof="0">
              <a:ln>
                <a:noFill/>
              </a:ln>
              <a:effectLst/>
              <a:highlight>
                <a:srgbClr val="FF0000"/>
              </a:highlight>
              <a:uLnTx/>
              <a:uFillTx/>
              <a:latin typeface="微软雅黑"/>
              <a:ea typeface="微软雅黑"/>
            </a:endParaRPr>
          </a:p>
        </p:txBody>
      </p:sp>
      <p:graphicFrame>
        <p:nvGraphicFramePr>
          <p:cNvPr id="7" name="图表 10">
            <a:extLst>
              <a:ext uri="{FF2B5EF4-FFF2-40B4-BE49-F238E27FC236}">
                <a16:creationId xmlns:a16="http://schemas.microsoft.com/office/drawing/2014/main" id="{29F7137D-D090-A3AC-A0B4-D35EA57C15AD}"/>
              </a:ext>
            </a:extLst>
          </p:cNvPr>
          <p:cNvGraphicFramePr>
            <a:graphicFrameLocks/>
          </p:cNvGraphicFramePr>
          <p:nvPr/>
        </p:nvGraphicFramePr>
        <p:xfrm>
          <a:off x="4148243" y="1578558"/>
          <a:ext cx="7959675" cy="2240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F188FD3-2D45-C5A6-36C7-73AD57EA7CFB}"/>
              </a:ext>
            </a:extLst>
          </p:cNvPr>
          <p:cNvGraphicFramePr/>
          <p:nvPr/>
        </p:nvGraphicFramePr>
        <p:xfrm>
          <a:off x="0" y="1774088"/>
          <a:ext cx="4046381" cy="182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ECC45E-EF19-30FF-1ADB-B14DFBEA3A32}"/>
              </a:ext>
            </a:extLst>
          </p:cNvPr>
          <p:cNvGrpSpPr/>
          <p:nvPr/>
        </p:nvGrpSpPr>
        <p:grpSpPr>
          <a:xfrm>
            <a:off x="7436777" y="605801"/>
            <a:ext cx="3873357" cy="324899"/>
            <a:chOff x="1657563" y="1143503"/>
            <a:chExt cx="4317589" cy="37267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EFA1D8E-56DB-F39E-B32D-E9023F8071B3}"/>
                </a:ext>
              </a:extLst>
            </p:cNvPr>
            <p:cNvSpPr/>
            <p:nvPr/>
          </p:nvSpPr>
          <p:spPr>
            <a:xfrm>
              <a:off x="1657563" y="1156699"/>
              <a:ext cx="702069" cy="3339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53B5C7-3391-8058-8488-DBD6C0C18526}"/>
                </a:ext>
              </a:extLst>
            </p:cNvPr>
            <p:cNvSpPr txBox="1"/>
            <p:nvPr/>
          </p:nvSpPr>
          <p:spPr>
            <a:xfrm>
              <a:off x="1675165" y="1143503"/>
              <a:ext cx="673712" cy="3353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300" b="1">
                  <a:ea typeface="等线"/>
                  <a:cs typeface="Calibri"/>
                </a:rPr>
                <a:t>Today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1BECA9-F975-EAC9-B627-7CF574C6D5A8}"/>
                </a:ext>
              </a:extLst>
            </p:cNvPr>
            <p:cNvSpPr/>
            <p:nvPr/>
          </p:nvSpPr>
          <p:spPr>
            <a:xfrm>
              <a:off x="2419562" y="1156698"/>
              <a:ext cx="702069" cy="3339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6424ECA-0462-BD39-E7B9-7921C1DEBCE9}"/>
                </a:ext>
              </a:extLst>
            </p:cNvPr>
            <p:cNvSpPr txBox="1"/>
            <p:nvPr/>
          </p:nvSpPr>
          <p:spPr>
            <a:xfrm>
              <a:off x="2341021" y="1180267"/>
              <a:ext cx="954563" cy="3177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50" b="1">
                  <a:ea typeface="等线"/>
                  <a:cs typeface="Calibri"/>
                </a:rPr>
                <a:t>Yesterday</a:t>
              </a:r>
              <a:endParaRPr lang="zh-CN" sz="1150">
                <a:ea typeface="等线"/>
                <a:cs typeface="Calibri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F122536-7863-AC08-C37F-CBB1F3F555B9}"/>
                </a:ext>
              </a:extLst>
            </p:cNvPr>
            <p:cNvSpPr/>
            <p:nvPr/>
          </p:nvSpPr>
          <p:spPr>
            <a:xfrm>
              <a:off x="3173001" y="1156698"/>
              <a:ext cx="702069" cy="3339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007D4AB-AFC4-48C1-621A-51F44CB50E4F}"/>
                </a:ext>
              </a:extLst>
            </p:cNvPr>
            <p:cNvSpPr txBox="1"/>
            <p:nvPr/>
          </p:nvSpPr>
          <p:spPr>
            <a:xfrm>
              <a:off x="3200148" y="1163143"/>
              <a:ext cx="711886" cy="35303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400" b="1">
                  <a:ea typeface="等线"/>
                  <a:cs typeface="Calibri"/>
                </a:rPr>
                <a:t>Week</a:t>
              </a:r>
              <a:endParaRPr lang="zh-CN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3E5C71C-84B9-A01F-F0D1-00E801ACAB99}"/>
                </a:ext>
              </a:extLst>
            </p:cNvPr>
            <p:cNvSpPr/>
            <p:nvPr/>
          </p:nvSpPr>
          <p:spPr>
            <a:xfrm>
              <a:off x="3926438" y="1156697"/>
              <a:ext cx="702069" cy="3339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6BC4BC-635E-C4D4-06D9-45CE94DAFC4C}"/>
                </a:ext>
              </a:extLst>
            </p:cNvPr>
            <p:cNvSpPr txBox="1"/>
            <p:nvPr/>
          </p:nvSpPr>
          <p:spPr>
            <a:xfrm>
              <a:off x="3925935" y="1163142"/>
              <a:ext cx="787962" cy="3353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300" b="1">
                  <a:ea typeface="等线"/>
                  <a:cs typeface="Calibri"/>
                </a:rPr>
                <a:t>Month</a:t>
              </a:r>
              <a:endParaRPr lang="zh-CN" sz="13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F8959A-3188-3C56-82E3-26433277A3F5}"/>
                </a:ext>
              </a:extLst>
            </p:cNvPr>
            <p:cNvSpPr/>
            <p:nvPr/>
          </p:nvSpPr>
          <p:spPr>
            <a:xfrm>
              <a:off x="4688438" y="1156697"/>
              <a:ext cx="702069" cy="3339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637BE8C-63D2-9F87-B8CC-9696C814DBFF}"/>
                </a:ext>
              </a:extLst>
            </p:cNvPr>
            <p:cNvSpPr txBox="1"/>
            <p:nvPr/>
          </p:nvSpPr>
          <p:spPr>
            <a:xfrm>
              <a:off x="4669829" y="1181525"/>
              <a:ext cx="813371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200" b="1">
                  <a:ea typeface="等线"/>
                  <a:cs typeface="Calibri"/>
                </a:rPr>
                <a:t>Quarter</a:t>
              </a:r>
              <a:endParaRPr lang="zh-CN" sz="1200">
                <a:ea typeface="等线"/>
                <a:cs typeface="Calibri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FD510BD-11E1-A59C-A58B-BB4E9C8CA930}"/>
                </a:ext>
              </a:extLst>
            </p:cNvPr>
            <p:cNvSpPr/>
            <p:nvPr/>
          </p:nvSpPr>
          <p:spPr>
            <a:xfrm>
              <a:off x="5441875" y="1156694"/>
              <a:ext cx="513710" cy="33391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90455F1-31A4-6DA5-ADC9-0BA84B202F0F}"/>
                </a:ext>
              </a:extLst>
            </p:cNvPr>
            <p:cNvSpPr txBox="1"/>
            <p:nvPr/>
          </p:nvSpPr>
          <p:spPr>
            <a:xfrm>
              <a:off x="5512812" y="1163139"/>
              <a:ext cx="46234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400" b="1">
                  <a:ea typeface="等线"/>
                  <a:cs typeface="Calibri"/>
                </a:rPr>
                <a:t>FY</a:t>
              </a:r>
            </a:p>
          </p:txBody>
        </p:sp>
      </p:grpSp>
      <p:sp>
        <p:nvSpPr>
          <p:cNvPr id="41" name="TextBox 18">
            <a:extLst>
              <a:ext uri="{FF2B5EF4-FFF2-40B4-BE49-F238E27FC236}">
                <a16:creationId xmlns:a16="http://schemas.microsoft.com/office/drawing/2014/main" id="{BE8503F8-82EF-8100-83C6-2C5FB2688512}"/>
              </a:ext>
            </a:extLst>
          </p:cNvPr>
          <p:cNvSpPr txBox="1"/>
          <p:nvPr/>
        </p:nvSpPr>
        <p:spPr>
          <a:xfrm>
            <a:off x="10061931" y="1070265"/>
            <a:ext cx="2079569" cy="4924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0000"/>
                </a:highlight>
                <a:uLnTx/>
                <a:uFillTx/>
                <a:latin typeface="微软雅黑"/>
                <a:ea typeface="微软雅黑"/>
              </a:rPr>
              <a:t>点击</a:t>
            </a:r>
            <a:r>
              <a:rPr lang="zh-CN" altLang="en-US" sz="1300">
                <a:highlight>
                  <a:srgbClr val="FF0000"/>
                </a:highlight>
                <a:latin typeface="微软雅黑"/>
                <a:ea typeface="微软雅黑"/>
              </a:rPr>
              <a:t>时间选择后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0000"/>
                </a:highlight>
                <a:uLnTx/>
                <a:uFillTx/>
                <a:latin typeface="微软雅黑"/>
                <a:ea typeface="微软雅黑"/>
              </a:rPr>
              <a:t>，</a:t>
            </a:r>
            <a:r>
              <a:rPr lang="zh-CN" altLang="en-US" sz="1300">
                <a:highlight>
                  <a:srgbClr val="FF0000"/>
                </a:highlight>
                <a:latin typeface="微软雅黑"/>
                <a:ea typeface="微软雅黑"/>
              </a:rPr>
              <a:t>趋势图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effectLst/>
                <a:highlight>
                  <a:srgbClr val="FF0000"/>
                </a:highlight>
                <a:uLnTx/>
                <a:uFillTx/>
                <a:latin typeface="微软雅黑"/>
                <a:ea typeface="微软雅黑"/>
              </a:rPr>
              <a:t>刷新为该时间范围内</a:t>
            </a:r>
            <a:r>
              <a:rPr lang="zh-CN" altLang="en-US" sz="1300">
                <a:highlight>
                  <a:srgbClr val="FF0000"/>
                </a:highlight>
                <a:latin typeface="微软雅黑"/>
                <a:ea typeface="微软雅黑"/>
              </a:rPr>
              <a:t>数据</a:t>
            </a:r>
            <a:endParaRPr lang="zh-CN" altLang="en-US" sz="1300" b="0" i="0" u="none" strike="noStrike" kern="1200" cap="none" spc="0" normalizeH="0" baseline="0" noProof="0">
              <a:ln>
                <a:noFill/>
              </a:ln>
              <a:effectLst/>
              <a:highlight>
                <a:srgbClr val="FF0000"/>
              </a:highlight>
              <a:uLnTx/>
              <a:uFillTx/>
              <a:latin typeface="微软雅黑"/>
              <a:ea typeface="微软雅黑"/>
            </a:endParaRPr>
          </a:p>
        </p:txBody>
      </p:sp>
      <p:cxnSp>
        <p:nvCxnSpPr>
          <p:cNvPr id="43" name="直接箭头连接符 31">
            <a:extLst>
              <a:ext uri="{FF2B5EF4-FFF2-40B4-BE49-F238E27FC236}">
                <a16:creationId xmlns:a16="http://schemas.microsoft.com/office/drawing/2014/main" id="{5EEFEC35-04CF-297D-1BAA-8AAE53141DDD}"/>
              </a:ext>
            </a:extLst>
          </p:cNvPr>
          <p:cNvCxnSpPr>
            <a:cxnSpLocks/>
          </p:cNvCxnSpPr>
          <p:nvPr/>
        </p:nvCxnSpPr>
        <p:spPr>
          <a:xfrm flipH="1" flipV="1">
            <a:off x="9600931" y="950388"/>
            <a:ext cx="734978" cy="1382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图表 9">
            <a:extLst>
              <a:ext uri="{FF2B5EF4-FFF2-40B4-BE49-F238E27FC236}">
                <a16:creationId xmlns:a16="http://schemas.microsoft.com/office/drawing/2014/main" id="{3421E172-784B-293C-00B5-B02EC00225D3}"/>
              </a:ext>
            </a:extLst>
          </p:cNvPr>
          <p:cNvGraphicFramePr>
            <a:graphicFrameLocks/>
          </p:cNvGraphicFramePr>
          <p:nvPr/>
        </p:nvGraphicFramePr>
        <p:xfrm>
          <a:off x="0" y="4167230"/>
          <a:ext cx="3919916" cy="242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DF371462-B14D-9AC6-D7DA-D4E472E0F6E5}"/>
              </a:ext>
            </a:extLst>
          </p:cNvPr>
          <p:cNvSpPr/>
          <p:nvPr/>
        </p:nvSpPr>
        <p:spPr>
          <a:xfrm>
            <a:off x="7834572" y="3874941"/>
            <a:ext cx="889925" cy="2982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By</a:t>
            </a:r>
            <a:r>
              <a:rPr lang="zh-CN" altLang="en-US" sz="1200">
                <a:latin typeface="微软雅黑"/>
                <a:ea typeface="微软雅黑"/>
              </a:rPr>
              <a:t> 功能厂</a:t>
            </a:r>
            <a:endParaRPr lang="en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44E8E52B-8BC0-D457-82F3-D9A8CBC79668}"/>
              </a:ext>
            </a:extLst>
          </p:cNvPr>
          <p:cNvSpPr/>
          <p:nvPr/>
        </p:nvSpPr>
        <p:spPr>
          <a:xfrm>
            <a:off x="4051364" y="3818801"/>
            <a:ext cx="801788" cy="2982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By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lang="zh-CN" altLang="en-US" sz="1200">
                <a:latin typeface="微软雅黑"/>
                <a:ea typeface="微软雅黑"/>
              </a:rPr>
              <a:t>专案 </a:t>
            </a:r>
            <a:endParaRPr kumimoji="0" lang="en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EB1440F-D962-BFD8-93C6-58AC893365A0}"/>
              </a:ext>
            </a:extLst>
          </p:cNvPr>
          <p:cNvSpPr txBox="1"/>
          <p:nvPr/>
        </p:nvSpPr>
        <p:spPr>
          <a:xfrm>
            <a:off x="10255008" y="3738521"/>
            <a:ext cx="178548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zh-CN" altLang="en-US" sz="1300">
                <a:highlight>
                  <a:srgbClr val="FF0000"/>
                </a:highlight>
                <a:latin typeface="微软雅黑"/>
                <a:ea typeface="微软雅黑"/>
              </a:rPr>
              <a:t>点击专案、功能厂柱状图跳转至</a:t>
            </a:r>
            <a:r>
              <a:rPr lang="en-US" altLang="zh-CN" sz="1300">
                <a:highlight>
                  <a:srgbClr val="FF0000"/>
                </a:highlight>
                <a:latin typeface="微软雅黑"/>
                <a:ea typeface="微软雅黑"/>
              </a:rPr>
              <a:t>Level5</a:t>
            </a:r>
            <a:endParaRPr lang="zh-CN" altLang="en-US" sz="1300" b="0" i="0" u="none" strike="noStrike" kern="1200" cap="none" spc="0" normalizeH="0" baseline="0" noProof="0">
              <a:ln>
                <a:noFill/>
              </a:ln>
              <a:effectLst/>
              <a:highlight>
                <a:srgbClr val="FF0000"/>
              </a:highlight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294A5-E3B4-37E5-ACDF-3FE3C3811182}"/>
              </a:ext>
            </a:extLst>
          </p:cNvPr>
          <p:cNvSpPr txBox="1"/>
          <p:nvPr/>
        </p:nvSpPr>
        <p:spPr>
          <a:xfrm>
            <a:off x="179738" y="3528692"/>
            <a:ext cx="1742680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zh-CN" altLang="en-US" sz="1300">
                <a:highlight>
                  <a:srgbClr val="FF0000"/>
                </a:highlight>
                <a:latin typeface="微软雅黑"/>
                <a:ea typeface="微软雅黑"/>
              </a:rPr>
              <a:t>点击专案、功能厂柱子下图显示对应专案、功能厂当月数据</a:t>
            </a:r>
            <a:endParaRPr lang="zh-CN" altLang="en-US" sz="1300" b="0" i="0" u="none" strike="noStrike" kern="1200" cap="none" spc="0" normalizeH="0" baseline="0" noProof="0">
              <a:ln>
                <a:noFill/>
              </a:ln>
              <a:effectLst/>
              <a:highlight>
                <a:srgbClr val="FF0000"/>
              </a:highlight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F1DC7C4-4803-CB59-1E82-CA142AE2EB6A}"/>
              </a:ext>
            </a:extLst>
          </p:cNvPr>
          <p:cNvGrpSpPr/>
          <p:nvPr/>
        </p:nvGrpSpPr>
        <p:grpSpPr>
          <a:xfrm>
            <a:off x="4046381" y="4239923"/>
            <a:ext cx="3633625" cy="2352775"/>
            <a:chOff x="931525" y="2896966"/>
            <a:chExt cx="3522322" cy="1749008"/>
          </a:xfrm>
        </p:grpSpPr>
        <p:pic>
          <p:nvPicPr>
            <p:cNvPr id="8" name="图片 10" descr="图表, 条形图&#10;&#10;已自动生成说明">
              <a:extLst>
                <a:ext uri="{FF2B5EF4-FFF2-40B4-BE49-F238E27FC236}">
                  <a16:creationId xmlns:a16="http://schemas.microsoft.com/office/drawing/2014/main" id="{5E61392F-16E9-F792-3AC0-5A5E0262B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1525" y="2896966"/>
              <a:ext cx="3522322" cy="1749008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103A46-3EFF-0E15-00A6-0AE61A7B765D}"/>
                </a:ext>
              </a:extLst>
            </p:cNvPr>
            <p:cNvSpPr/>
            <p:nvPr/>
          </p:nvSpPr>
          <p:spPr>
            <a:xfrm>
              <a:off x="2911011" y="2945258"/>
              <a:ext cx="393842" cy="14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0E5DF5-BE08-98A5-2487-7861E5455127}"/>
                </a:ext>
              </a:extLst>
            </p:cNvPr>
            <p:cNvSpPr/>
            <p:nvPr/>
          </p:nvSpPr>
          <p:spPr>
            <a:xfrm>
              <a:off x="2131887" y="2953818"/>
              <a:ext cx="393842" cy="11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目标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93359C-C13C-8D81-DE10-941BF570E952}"/>
                </a:ext>
              </a:extLst>
            </p:cNvPr>
            <p:cNvSpPr/>
            <p:nvPr/>
          </p:nvSpPr>
          <p:spPr>
            <a:xfrm>
              <a:off x="2662718" y="2953817"/>
              <a:ext cx="393842" cy="11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实际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670D9D-F8E8-A3B2-076E-78D6CC19E207}"/>
              </a:ext>
            </a:extLst>
          </p:cNvPr>
          <p:cNvGrpSpPr/>
          <p:nvPr/>
        </p:nvGrpSpPr>
        <p:grpSpPr>
          <a:xfrm>
            <a:off x="7806471" y="4229305"/>
            <a:ext cx="4301447" cy="2363393"/>
            <a:chOff x="5991546" y="2840804"/>
            <a:chExt cx="4301447" cy="1868734"/>
          </a:xfrm>
        </p:grpSpPr>
        <p:pic>
          <p:nvPicPr>
            <p:cNvPr id="11" name="图片 14" descr="图表, 条形图&#10;&#10;已自动生成说明">
              <a:extLst>
                <a:ext uri="{FF2B5EF4-FFF2-40B4-BE49-F238E27FC236}">
                  <a16:creationId xmlns:a16="http://schemas.microsoft.com/office/drawing/2014/main" id="{436646C7-5F0B-FBD7-B953-C439CE748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1546" y="2841966"/>
              <a:ext cx="4301447" cy="1867572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E365B3E-9FB4-6219-7253-7385A6478D57}"/>
                </a:ext>
              </a:extLst>
            </p:cNvPr>
            <p:cNvSpPr/>
            <p:nvPr/>
          </p:nvSpPr>
          <p:spPr>
            <a:xfrm>
              <a:off x="8200489" y="2840804"/>
              <a:ext cx="393842" cy="14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C55E698-4CBA-B7B0-EF11-1313C81EFB82}"/>
                </a:ext>
              </a:extLst>
            </p:cNvPr>
            <p:cNvSpPr/>
            <p:nvPr/>
          </p:nvSpPr>
          <p:spPr>
            <a:xfrm>
              <a:off x="7267253" y="2883611"/>
              <a:ext cx="393842" cy="11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  <a:ea typeface="等线"/>
                  <a:cs typeface="Calibri"/>
                </a:rPr>
                <a:t>目标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C1D113C-6EDA-D001-CD2A-D630F37579E9}"/>
                </a:ext>
              </a:extLst>
            </p:cNvPr>
            <p:cNvSpPr/>
            <p:nvPr/>
          </p:nvSpPr>
          <p:spPr>
            <a:xfrm>
              <a:off x="7798084" y="2883610"/>
              <a:ext cx="393842" cy="111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zh-CN" altLang="en-US" sz="800">
                  <a:solidFill>
                    <a:schemeClr val="tx1"/>
                  </a:solidFill>
                  <a:ea typeface="等线"/>
                  <a:cs typeface="Calibri"/>
                </a:rPr>
                <a:t>实际</a:t>
              </a: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17E9F8-49BD-F542-0EED-0DCFC50279FE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8850962" y="3984743"/>
            <a:ext cx="1404046" cy="192286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A7F6605-39E2-2802-1C76-C0730C4627C7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247129" y="3984743"/>
            <a:ext cx="4007879" cy="207669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43B388-5887-3ECE-3FFE-7ECE7B1131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22418" y="3874941"/>
            <a:ext cx="3658250" cy="149833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582D305-7DAA-5E31-4217-9A97E65A2C8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22418" y="3874941"/>
            <a:ext cx="1593780" cy="114954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5E7C889-8B95-3A62-7728-9CBEFEFCE795}"/>
              </a:ext>
            </a:extLst>
          </p:cNvPr>
          <p:cNvCxnSpPr>
            <a:cxnSpLocks/>
          </p:cNvCxnSpPr>
          <p:nvPr/>
        </p:nvCxnSpPr>
        <p:spPr>
          <a:xfrm flipH="1">
            <a:off x="2231623" y="825723"/>
            <a:ext cx="2001496" cy="159696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E8FF7BC-164D-6264-3DA8-4EA873A7AAB1}"/>
              </a:ext>
            </a:extLst>
          </p:cNvPr>
          <p:cNvCxnSpPr>
            <a:cxnSpLocks/>
          </p:cNvCxnSpPr>
          <p:nvPr/>
        </p:nvCxnSpPr>
        <p:spPr>
          <a:xfrm>
            <a:off x="4267366" y="817164"/>
            <a:ext cx="1266352" cy="188151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0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7">
            <a:extLst>
              <a:ext uri="{FF2B5EF4-FFF2-40B4-BE49-F238E27FC236}">
                <a16:creationId xmlns:a16="http://schemas.microsoft.com/office/drawing/2014/main" id="{AF79A9B0-6695-4AB9-E967-52E0787C5A4D}"/>
              </a:ext>
            </a:extLst>
          </p:cNvPr>
          <p:cNvGraphicFramePr/>
          <p:nvPr/>
        </p:nvGraphicFramePr>
        <p:xfrm>
          <a:off x="460854" y="713817"/>
          <a:ext cx="11357062" cy="2752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48A2691-C2FF-3141-1AA3-546906CB9844}"/>
              </a:ext>
            </a:extLst>
          </p:cNvPr>
          <p:cNvGraphicFramePr>
            <a:graphicFrameLocks/>
          </p:cNvGraphicFramePr>
          <p:nvPr/>
        </p:nvGraphicFramePr>
        <p:xfrm>
          <a:off x="105381" y="3609274"/>
          <a:ext cx="11930003" cy="3126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23C420B1-08D2-DB51-E3D0-DEE5BB848811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altLang="zh-CN">
                <a:latin typeface="微软雅黑"/>
                <a:ea typeface="微软雅黑"/>
              </a:rPr>
              <a:t>Level 5                                                  </a:t>
            </a:r>
            <a:r>
              <a:rPr lang="zh-CN" altLang="en-US">
                <a:latin typeface="微软雅黑"/>
                <a:ea typeface="微软雅黑"/>
              </a:rPr>
              <a:t>              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lang="en-US" altLang="zh-CN">
                <a:latin typeface="微软雅黑"/>
                <a:ea typeface="微软雅黑"/>
              </a:rPr>
              <a:t>CTU SS-Cost</a:t>
            </a:r>
            <a:endParaRPr lang="zh-CN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最大化 纯色填充">
            <a:extLst>
              <a:ext uri="{FF2B5EF4-FFF2-40B4-BE49-F238E27FC236}">
                <a16:creationId xmlns:a16="http://schemas.microsoft.com/office/drawing/2014/main" id="{1BEAF730-BCBC-30A5-F419-9DA231C19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946A6E-D3E4-733C-B51C-7E94711B7E70}"/>
              </a:ext>
            </a:extLst>
          </p:cNvPr>
          <p:cNvSpPr txBox="1"/>
          <p:nvPr/>
        </p:nvSpPr>
        <p:spPr>
          <a:xfrm>
            <a:off x="8036519" y="603999"/>
            <a:ext cx="393449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zh-CN" sz="1600">
                <a:highlight>
                  <a:srgbClr val="FF0000"/>
                </a:highlight>
                <a:latin typeface="微软雅黑"/>
                <a:ea typeface="微软雅黑"/>
              </a:rPr>
              <a:t>SS cost top10与实际用量top5数据维度为Level1选中维度</a:t>
            </a:r>
            <a:endParaRPr lang="en-US" altLang="zh-CN" sz="1600" b="0" i="0" u="none" strike="noStrike" kern="1200" cap="none" spc="0" normalizeH="0" baseline="0" noProof="0">
              <a:ln>
                <a:noFill/>
              </a:ln>
              <a:effectLst/>
              <a:highlight>
                <a:srgbClr val="FF0000"/>
              </a:highlight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6829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A61CE3-6C75-40FA-8BCD-A46ADE2CCEC9}"/>
              </a:ext>
            </a:extLst>
          </p:cNvPr>
          <p:cNvSpPr txBox="1">
            <a:spLocks/>
          </p:cNvSpPr>
          <p:nvPr/>
        </p:nvSpPr>
        <p:spPr>
          <a:xfrm>
            <a:off x="475705" y="103359"/>
            <a:ext cx="7928555" cy="98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781E77-E518-4246-B2AF-95923F267F73}"/>
              </a:ext>
            </a:extLst>
          </p:cNvPr>
          <p:cNvSpPr/>
          <p:nvPr/>
        </p:nvSpPr>
        <p:spPr>
          <a:xfrm>
            <a:off x="56602" y="1121311"/>
            <a:ext cx="1839685" cy="123899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连续无事故：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365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事故总数：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182</a:t>
            </a: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484814-828A-3D42-B775-FF3E0B6D6DEB}"/>
              </a:ext>
            </a:extLst>
          </p:cNvPr>
          <p:cNvSpPr/>
          <p:nvPr/>
        </p:nvSpPr>
        <p:spPr>
          <a:xfrm>
            <a:off x="4121325" y="1121311"/>
            <a:ext cx="1839685" cy="1238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Attendance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应出勤：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45238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实际出勤：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42189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出勤率：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93.26%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3015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7.1%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DF0779-EA3D-1041-B57C-4790A6688D53}"/>
              </a:ext>
            </a:extLst>
          </p:cNvPr>
          <p:cNvSpPr/>
          <p:nvPr/>
        </p:nvSpPr>
        <p:spPr>
          <a:xfrm>
            <a:off x="2066101" y="1121311"/>
            <a:ext cx="1839685" cy="123851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废水（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综合废水：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6452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含镍废水：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3661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含铬废水：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2791</a:t>
            </a:r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C2DE9FC-CF9B-BA4D-9E52-6BDFA049A3D2}"/>
              </a:ext>
            </a:extLst>
          </p:cNvPr>
          <p:cNvSpPr/>
          <p:nvPr/>
        </p:nvSpPr>
        <p:spPr>
          <a:xfrm>
            <a:off x="6213542" y="2512897"/>
            <a:ext cx="1839685" cy="1238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SS%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885A31-DB2B-6C43-9DCE-C64A1D3FAAE8}"/>
              </a:ext>
            </a:extLst>
          </p:cNvPr>
          <p:cNvSpPr/>
          <p:nvPr/>
        </p:nvSpPr>
        <p:spPr>
          <a:xfrm>
            <a:off x="4171378" y="2512897"/>
            <a:ext cx="1839685" cy="1238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Scrap%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CDA2D6F-7770-854D-B7A1-79907688A036}"/>
              </a:ext>
            </a:extLst>
          </p:cNvPr>
          <p:cNvSpPr/>
          <p:nvPr/>
        </p:nvSpPr>
        <p:spPr>
          <a:xfrm>
            <a:off x="8269320" y="2512897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巡检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93.58%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C825F4-C7A0-664E-BADA-69F726EA50AA}"/>
              </a:ext>
            </a:extLst>
          </p:cNvPr>
          <p:cNvSpPr/>
          <p:nvPr/>
        </p:nvSpPr>
        <p:spPr>
          <a:xfrm>
            <a:off x="4169228" y="3904976"/>
            <a:ext cx="1839686" cy="1238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IPQA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A8F711-6F6F-924C-B8A4-1CEB03A47D64}"/>
              </a:ext>
            </a:extLst>
          </p:cNvPr>
          <p:cNvSpPr/>
          <p:nvPr/>
        </p:nvSpPr>
        <p:spPr>
          <a:xfrm>
            <a:off x="2092229" y="2512898"/>
            <a:ext cx="1839686" cy="1238515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30min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以内：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30~60min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60min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FEAA31-40AA-BD4C-8A2D-7493BA59E433}"/>
              </a:ext>
            </a:extLst>
          </p:cNvPr>
          <p:cNvGrpSpPr/>
          <p:nvPr/>
        </p:nvGrpSpPr>
        <p:grpSpPr>
          <a:xfrm>
            <a:off x="6448148" y="3090605"/>
            <a:ext cx="1102177" cy="444137"/>
            <a:chOff x="8617674" y="2403566"/>
            <a:chExt cx="1102177" cy="44413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BBB6F5-DE51-F743-95F7-444A18683BF5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968E17-A02B-3D45-8DAC-5A9F4D7C2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8CA9AA0A-E230-3E48-B1C5-01E4487B4107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ACCC7EB-96AD-5648-8BEF-E1427B91D79E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01D358-966D-3541-AB2B-27BE54418F56}"/>
              </a:ext>
            </a:extLst>
          </p:cNvPr>
          <p:cNvGrpSpPr/>
          <p:nvPr/>
        </p:nvGrpSpPr>
        <p:grpSpPr>
          <a:xfrm>
            <a:off x="4291682" y="3060307"/>
            <a:ext cx="1102177" cy="444137"/>
            <a:chOff x="8617674" y="2403566"/>
            <a:chExt cx="1102177" cy="44413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401B-BB33-7040-9BB3-F01F63D5176D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AF3443-C789-3F49-A3DB-EF6FC58DD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0608BAF-0F31-274D-9221-5888647F39E6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9615FBA2-F2BD-134D-9A7F-B15E2C614535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4278BA0-D7CA-E445-8949-400A0E55FA98}"/>
              </a:ext>
            </a:extLst>
          </p:cNvPr>
          <p:cNvSpPr/>
          <p:nvPr/>
        </p:nvSpPr>
        <p:spPr>
          <a:xfrm>
            <a:off x="10224944" y="2507269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3958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98.86%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8D17E2-EE1E-4542-B736-B4515BAF390B}"/>
              </a:ext>
            </a:extLst>
          </p:cNvPr>
          <p:cNvGrpSpPr/>
          <p:nvPr/>
        </p:nvGrpSpPr>
        <p:grpSpPr>
          <a:xfrm>
            <a:off x="4266625" y="4495747"/>
            <a:ext cx="1102177" cy="444137"/>
            <a:chOff x="8617674" y="2403566"/>
            <a:chExt cx="1102177" cy="44413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CB55BE6-E7B7-324D-A0DB-EE82A9C7BD30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69CDA72-2F5D-3040-92CF-CE4070492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F02E1695-CB87-8145-847C-B1B1EF839AB7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D5401C0E-D520-AC44-9A17-739B0ABC5B54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9E94172-135D-C042-AA6B-035F7ABA1DF7}"/>
              </a:ext>
            </a:extLst>
          </p:cNvPr>
          <p:cNvSpPr/>
          <p:nvPr/>
        </p:nvSpPr>
        <p:spPr>
          <a:xfrm>
            <a:off x="56601" y="3887253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B0F790-66FC-944B-AB44-2067BFA02C28}"/>
              </a:ext>
            </a:extLst>
          </p:cNvPr>
          <p:cNvGrpSpPr/>
          <p:nvPr/>
        </p:nvGrpSpPr>
        <p:grpSpPr>
          <a:xfrm>
            <a:off x="151327" y="4422502"/>
            <a:ext cx="1102177" cy="444137"/>
            <a:chOff x="8617674" y="2403566"/>
            <a:chExt cx="1102177" cy="44413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76766C3-DA94-144F-8F89-ABFAA95E2AFF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9007E24-B594-8A4F-BBAA-90521D39F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C6A591FC-A773-744B-BBA7-A0CA9F736687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AE17AC80-F8DD-EE4E-9AAB-556437F94D62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6916FD-9808-8642-8F31-87CC009AFBAA}"/>
              </a:ext>
            </a:extLst>
          </p:cNvPr>
          <p:cNvSpPr/>
          <p:nvPr/>
        </p:nvSpPr>
        <p:spPr>
          <a:xfrm>
            <a:off x="2066101" y="3907507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Line balance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7FE147-AAE1-9D47-9E1E-D97DECD6B6A3}"/>
              </a:ext>
            </a:extLst>
          </p:cNvPr>
          <p:cNvGrpSpPr/>
          <p:nvPr/>
        </p:nvGrpSpPr>
        <p:grpSpPr>
          <a:xfrm>
            <a:off x="2123851" y="4422502"/>
            <a:ext cx="1102177" cy="444137"/>
            <a:chOff x="8617674" y="2403566"/>
            <a:chExt cx="1102177" cy="44413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53CCAC1-1907-B546-B421-FC7D55611F07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06237E5-D565-3B49-BC00-82E19759C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4628E259-672F-B848-94BC-958DC621E060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03C89C7-61B3-654F-B1C8-FE832376BEA4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7CDC123-7627-684C-02D0-D82478419C01}"/>
              </a:ext>
            </a:extLst>
          </p:cNvPr>
          <p:cNvSpPr/>
          <p:nvPr/>
        </p:nvSpPr>
        <p:spPr>
          <a:xfrm>
            <a:off x="10224414" y="1123236"/>
            <a:ext cx="1839685" cy="123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Plan: </a:t>
            </a:r>
            <a:r>
              <a:rPr 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674924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Actual: </a:t>
            </a:r>
            <a:r>
              <a:rPr 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684272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达成率：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101.39%</a:t>
            </a:r>
            <a:endParaRPr kumimoji="0" lang="en-CN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BD523B-01F3-7CC3-9A68-4C1B6D7590F5}"/>
              </a:ext>
            </a:extLst>
          </p:cNvPr>
          <p:cNvSpPr/>
          <p:nvPr/>
        </p:nvSpPr>
        <p:spPr>
          <a:xfrm>
            <a:off x="1503384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4751DB4-1EAF-E7E9-34AF-71994F1DE58D}"/>
              </a:ext>
            </a:extLst>
          </p:cNvPr>
          <p:cNvSpPr/>
          <p:nvPr/>
        </p:nvSpPr>
        <p:spPr>
          <a:xfrm>
            <a:off x="1503903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645B600-4C3E-B6E0-B5BB-F26F5093E333}"/>
              </a:ext>
            </a:extLst>
          </p:cNvPr>
          <p:cNvSpPr/>
          <p:nvPr/>
        </p:nvSpPr>
        <p:spPr>
          <a:xfrm>
            <a:off x="3630736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BA1DF85-7F77-7869-2BDA-B068A5F93E21}"/>
              </a:ext>
            </a:extLst>
          </p:cNvPr>
          <p:cNvSpPr/>
          <p:nvPr/>
        </p:nvSpPr>
        <p:spPr>
          <a:xfrm>
            <a:off x="3511956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07D1281-FA26-20E3-F567-637E0DFDD733}"/>
              </a:ext>
            </a:extLst>
          </p:cNvPr>
          <p:cNvSpPr/>
          <p:nvPr/>
        </p:nvSpPr>
        <p:spPr>
          <a:xfrm>
            <a:off x="3512921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EE98019-5A00-F08C-2F93-63006AEE4605}"/>
              </a:ext>
            </a:extLst>
          </p:cNvPr>
          <p:cNvSpPr/>
          <p:nvPr/>
        </p:nvSpPr>
        <p:spPr>
          <a:xfrm>
            <a:off x="5662079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D6DE710-2608-1793-249F-8722B50EA6B3}"/>
              </a:ext>
            </a:extLst>
          </p:cNvPr>
          <p:cNvSpPr/>
          <p:nvPr/>
        </p:nvSpPr>
        <p:spPr>
          <a:xfrm>
            <a:off x="5677437" y="2580043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0779626-0510-9F88-E4B8-C3E77A6F1EB2}"/>
              </a:ext>
            </a:extLst>
          </p:cNvPr>
          <p:cNvSpPr/>
          <p:nvPr/>
        </p:nvSpPr>
        <p:spPr>
          <a:xfrm>
            <a:off x="7672588" y="2569092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545C81-15E7-A5CD-F691-1D85C4727962}"/>
              </a:ext>
            </a:extLst>
          </p:cNvPr>
          <p:cNvSpPr/>
          <p:nvPr/>
        </p:nvSpPr>
        <p:spPr>
          <a:xfrm>
            <a:off x="5677437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36BB89-2EE7-5E7F-B01B-DD050C95F57B}"/>
              </a:ext>
            </a:extLst>
          </p:cNvPr>
          <p:cNvSpPr/>
          <p:nvPr/>
        </p:nvSpPr>
        <p:spPr>
          <a:xfrm>
            <a:off x="9809760" y="2595810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5557FC-4C80-8027-46CE-A16E6F6C7F87}"/>
              </a:ext>
            </a:extLst>
          </p:cNvPr>
          <p:cNvSpPr/>
          <p:nvPr/>
        </p:nvSpPr>
        <p:spPr>
          <a:xfrm>
            <a:off x="11777326" y="116781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44004A8-500C-CE16-2D3D-96F34BBB0221}"/>
              </a:ext>
            </a:extLst>
          </p:cNvPr>
          <p:cNvSpPr/>
          <p:nvPr/>
        </p:nvSpPr>
        <p:spPr>
          <a:xfrm>
            <a:off x="11749004" y="2569092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EF82C5C-51D0-10CC-616E-48B8B4C53AF1}"/>
              </a:ext>
            </a:extLst>
          </p:cNvPr>
          <p:cNvSpPr/>
          <p:nvPr/>
        </p:nvSpPr>
        <p:spPr>
          <a:xfrm>
            <a:off x="6213541" y="3910812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PNL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20A9919-539F-38E6-E35B-E4578B5C143B}"/>
              </a:ext>
            </a:extLst>
          </p:cNvPr>
          <p:cNvSpPr/>
          <p:nvPr/>
        </p:nvSpPr>
        <p:spPr>
          <a:xfrm>
            <a:off x="7660843" y="3980440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55E6CC-CBF6-BE9A-81CB-26324760F6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745" y="4509772"/>
            <a:ext cx="1684099" cy="563225"/>
          </a:xfrm>
          <a:prstGeom prst="rect">
            <a:avLst/>
          </a:prstGeom>
        </p:spPr>
      </p:pic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ABB1B742-C9BE-F917-2AF0-B1DB882EDBB3}"/>
              </a:ext>
            </a:extLst>
          </p:cNvPr>
          <p:cNvSpPr/>
          <p:nvPr/>
        </p:nvSpPr>
        <p:spPr>
          <a:xfrm>
            <a:off x="8289369" y="3908006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首件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1094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96.97%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5B89C52-8D09-95CA-8820-6706ADB030BE}"/>
              </a:ext>
            </a:extLst>
          </p:cNvPr>
          <p:cNvSpPr/>
          <p:nvPr/>
        </p:nvSpPr>
        <p:spPr>
          <a:xfrm>
            <a:off x="9813429" y="3969829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6CA6A19-FA00-20A5-BEB1-2335C55032D9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Main I</a:t>
            </a:r>
            <a:r>
              <a:rPr kumimoji="0" lang="en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nterface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CTU</a:t>
            </a:r>
            <a:endParaRPr kumimoji="0" lang="en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0807E962-94D1-B920-70FF-645F1FB1F033}"/>
              </a:ext>
            </a:extLst>
          </p:cNvPr>
          <p:cNvSpPr/>
          <p:nvPr/>
        </p:nvSpPr>
        <p:spPr>
          <a:xfrm>
            <a:off x="1518499" y="4871112"/>
            <a:ext cx="228749" cy="22973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6" name="图形 155" descr="最大化 纯色填充">
            <a:extLst>
              <a:ext uri="{FF2B5EF4-FFF2-40B4-BE49-F238E27FC236}">
                <a16:creationId xmlns:a16="http://schemas.microsoft.com/office/drawing/2014/main" id="{ABCE632A-9684-2E27-4EAA-BB72CF21D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3EE96A-E641-18FC-6541-8FC2EF55924A}"/>
              </a:ext>
            </a:extLst>
          </p:cNvPr>
          <p:cNvCxnSpPr>
            <a:cxnSpLocks/>
            <a:stCxn id="158" idx="3"/>
            <a:endCxn id="156" idx="1"/>
          </p:cNvCxnSpPr>
          <p:nvPr/>
        </p:nvCxnSpPr>
        <p:spPr>
          <a:xfrm>
            <a:off x="10657283" y="244097"/>
            <a:ext cx="1133183" cy="1637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E374750-456A-ABFD-492B-72B45433782D}"/>
              </a:ext>
            </a:extLst>
          </p:cNvPr>
          <p:cNvSpPr txBox="1"/>
          <p:nvPr/>
        </p:nvSpPr>
        <p:spPr>
          <a:xfrm>
            <a:off x="6736081" y="90208"/>
            <a:ext cx="392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点击最大化按钮，使矩形虚线看板区域放大展示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7DE6F6A-3E39-CCFF-BEB7-AD6BDDF2B776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7845805" y="397985"/>
            <a:ext cx="850877" cy="16121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0F3D17BB-30FA-ECF6-3B5F-943A25F746A1}"/>
              </a:ext>
            </a:extLst>
          </p:cNvPr>
          <p:cNvSpPr/>
          <p:nvPr/>
        </p:nvSpPr>
        <p:spPr>
          <a:xfrm>
            <a:off x="0" y="559196"/>
            <a:ext cx="12175331" cy="52956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Rounded Rectangle 64">
            <a:extLst>
              <a:ext uri="{FF2B5EF4-FFF2-40B4-BE49-F238E27FC236}">
                <a16:creationId xmlns:a16="http://schemas.microsoft.com/office/drawing/2014/main" id="{A300563F-6F72-BCC9-E883-BF65D0E897C5}"/>
              </a:ext>
            </a:extLst>
          </p:cNvPr>
          <p:cNvSpPr/>
          <p:nvPr/>
        </p:nvSpPr>
        <p:spPr>
          <a:xfrm>
            <a:off x="8266925" y="1091973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79.28%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96.97%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Oval 102">
            <a:extLst>
              <a:ext uri="{FF2B5EF4-FFF2-40B4-BE49-F238E27FC236}">
                <a16:creationId xmlns:a16="http://schemas.microsoft.com/office/drawing/2014/main" id="{004EE7DA-2D2C-4F3F-8F2D-D6F096C4F20C}"/>
              </a:ext>
            </a:extLst>
          </p:cNvPr>
          <p:cNvSpPr/>
          <p:nvPr/>
        </p:nvSpPr>
        <p:spPr>
          <a:xfrm>
            <a:off x="9790985" y="1153796"/>
            <a:ext cx="184962" cy="1655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ounded Rectangle 14">
            <a:extLst>
              <a:ext uri="{FF2B5EF4-FFF2-40B4-BE49-F238E27FC236}">
                <a16:creationId xmlns:a16="http://schemas.microsoft.com/office/drawing/2014/main" id="{20117D6C-F6F0-021E-81D4-5141B9A83D9D}"/>
              </a:ext>
            </a:extLst>
          </p:cNvPr>
          <p:cNvSpPr/>
          <p:nvPr/>
        </p:nvSpPr>
        <p:spPr>
          <a:xfrm>
            <a:off x="6191025" y="1121311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UPPH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Plan: 12.87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Actual: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10.98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达成率：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85.31%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Oval 100">
            <a:extLst>
              <a:ext uri="{FF2B5EF4-FFF2-40B4-BE49-F238E27FC236}">
                <a16:creationId xmlns:a16="http://schemas.microsoft.com/office/drawing/2014/main" id="{7062D468-F087-CD6F-A9EF-237D52513F7C}"/>
              </a:ext>
            </a:extLst>
          </p:cNvPr>
          <p:cNvSpPr/>
          <p:nvPr/>
        </p:nvSpPr>
        <p:spPr>
          <a:xfrm>
            <a:off x="7641462" y="1177506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Rounded Rectangle 15">
            <a:extLst>
              <a:ext uri="{FF2B5EF4-FFF2-40B4-BE49-F238E27FC236}">
                <a16:creationId xmlns:a16="http://schemas.microsoft.com/office/drawing/2014/main" id="{99AC747D-6ACF-CD7D-04FF-7288458CE274}"/>
              </a:ext>
            </a:extLst>
          </p:cNvPr>
          <p:cNvSpPr/>
          <p:nvPr/>
        </p:nvSpPr>
        <p:spPr>
          <a:xfrm>
            <a:off x="56601" y="2512898"/>
            <a:ext cx="1839686" cy="1238997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Alarm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总数：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1017321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报警总数：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288271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总报警率：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28.34%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Oval 88">
            <a:extLst>
              <a:ext uri="{FF2B5EF4-FFF2-40B4-BE49-F238E27FC236}">
                <a16:creationId xmlns:a16="http://schemas.microsoft.com/office/drawing/2014/main" id="{768C2629-A3F8-72D6-643C-F1BD0EAC78AC}"/>
              </a:ext>
            </a:extLst>
          </p:cNvPr>
          <p:cNvSpPr/>
          <p:nvPr/>
        </p:nvSpPr>
        <p:spPr>
          <a:xfrm>
            <a:off x="1475062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Rounded Rectangle 112">
            <a:extLst>
              <a:ext uri="{FF2B5EF4-FFF2-40B4-BE49-F238E27FC236}">
                <a16:creationId xmlns:a16="http://schemas.microsoft.com/office/drawing/2014/main" id="{8B43833B-2421-2FA4-F849-155414E17C68}"/>
              </a:ext>
            </a:extLst>
          </p:cNvPr>
          <p:cNvSpPr/>
          <p:nvPr/>
        </p:nvSpPr>
        <p:spPr>
          <a:xfrm>
            <a:off x="10312108" y="69186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</a:p>
        </p:txBody>
      </p:sp>
      <p:sp>
        <p:nvSpPr>
          <p:cNvPr id="116" name="Rounded Rectangle 112">
            <a:extLst>
              <a:ext uri="{FF2B5EF4-FFF2-40B4-BE49-F238E27FC236}">
                <a16:creationId xmlns:a16="http://schemas.microsoft.com/office/drawing/2014/main" id="{0E07F755-54EE-6793-1E3C-812AC2B658A3}"/>
              </a:ext>
            </a:extLst>
          </p:cNvPr>
          <p:cNvSpPr/>
          <p:nvPr/>
        </p:nvSpPr>
        <p:spPr>
          <a:xfrm>
            <a:off x="9504385" y="688525"/>
            <a:ext cx="62017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Rounded Rectangle 112">
            <a:extLst>
              <a:ext uri="{FF2B5EF4-FFF2-40B4-BE49-F238E27FC236}">
                <a16:creationId xmlns:a16="http://schemas.microsoft.com/office/drawing/2014/main" id="{FCBDB04D-EE37-DCD1-7570-61010ECB8BEC}"/>
              </a:ext>
            </a:extLst>
          </p:cNvPr>
          <p:cNvSpPr/>
          <p:nvPr/>
        </p:nvSpPr>
        <p:spPr>
          <a:xfrm>
            <a:off x="8791202" y="686707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Rounded Rectangle 112">
            <a:extLst>
              <a:ext uri="{FF2B5EF4-FFF2-40B4-BE49-F238E27FC236}">
                <a16:creationId xmlns:a16="http://schemas.microsoft.com/office/drawing/2014/main" id="{602EFCE9-F723-396E-A25C-06F4BE425FBC}"/>
              </a:ext>
            </a:extLst>
          </p:cNvPr>
          <p:cNvSpPr/>
          <p:nvPr/>
        </p:nvSpPr>
        <p:spPr>
          <a:xfrm>
            <a:off x="11281876" y="69067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Overview</a:t>
            </a:r>
            <a:r>
              <a:rPr lang="zh-CN" altLang="en-US" sz="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（概要）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ounded Rectangle 112">
            <a:extLst>
              <a:ext uri="{FF2B5EF4-FFF2-40B4-BE49-F238E27FC236}">
                <a16:creationId xmlns:a16="http://schemas.microsoft.com/office/drawing/2014/main" id="{3B107B03-11B2-07BC-36E7-03A18740DC83}"/>
              </a:ext>
            </a:extLst>
          </p:cNvPr>
          <p:cNvSpPr/>
          <p:nvPr/>
        </p:nvSpPr>
        <p:spPr>
          <a:xfrm>
            <a:off x="199444" y="680720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4BA32FE9-0586-4F6E-90DA-38C6E4D34EC6}"/>
              </a:ext>
            </a:extLst>
          </p:cNvPr>
          <p:cNvSpPr/>
          <p:nvPr/>
        </p:nvSpPr>
        <p:spPr>
          <a:xfrm>
            <a:off x="10258125" y="3887352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 Output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160k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标配人力：</a:t>
            </a: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28394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标配人均产出：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5.68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F06B37D1-7B8A-066E-0229-D9EE2EE378E5}"/>
              </a:ext>
            </a:extLst>
          </p:cNvPr>
          <p:cNvSpPr/>
          <p:nvPr/>
        </p:nvSpPr>
        <p:spPr>
          <a:xfrm>
            <a:off x="1026781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投入数：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811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878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不良数：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11,921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不良率：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0.0012%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F2DB67FE-9248-E35E-229C-E1F178F27A62}"/>
              </a:ext>
            </a:extLst>
          </p:cNvPr>
          <p:cNvSpPr/>
          <p:nvPr/>
        </p:nvSpPr>
        <p:spPr>
          <a:xfrm>
            <a:off x="830517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Aging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Inventory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4523</a:t>
            </a:r>
          </a:p>
        </p:txBody>
      </p:sp>
      <p:sp>
        <p:nvSpPr>
          <p:cNvPr id="8" name="Oval 98">
            <a:extLst>
              <a:ext uri="{FF2B5EF4-FFF2-40B4-BE49-F238E27FC236}">
                <a16:creationId xmlns:a16="http://schemas.microsoft.com/office/drawing/2014/main" id="{C411F234-359B-57FE-F0BE-9ECF5AD758EA}"/>
              </a:ext>
            </a:extLst>
          </p:cNvPr>
          <p:cNvSpPr/>
          <p:nvPr/>
        </p:nvSpPr>
        <p:spPr>
          <a:xfrm>
            <a:off x="11766334" y="3939257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Oval 98">
            <a:extLst>
              <a:ext uri="{FF2B5EF4-FFF2-40B4-BE49-F238E27FC236}">
                <a16:creationId xmlns:a16="http://schemas.microsoft.com/office/drawing/2014/main" id="{CF82C2C1-BF20-3515-D193-683FD95B0628}"/>
              </a:ext>
            </a:extLst>
          </p:cNvPr>
          <p:cNvSpPr/>
          <p:nvPr/>
        </p:nvSpPr>
        <p:spPr>
          <a:xfrm>
            <a:off x="11766334" y="5450172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Oval 98">
            <a:extLst>
              <a:ext uri="{FF2B5EF4-FFF2-40B4-BE49-F238E27FC236}">
                <a16:creationId xmlns:a16="http://schemas.microsoft.com/office/drawing/2014/main" id="{004D7459-40EA-CBF2-76C4-2EBDC46077AD}"/>
              </a:ext>
            </a:extLst>
          </p:cNvPr>
          <p:cNvSpPr/>
          <p:nvPr/>
        </p:nvSpPr>
        <p:spPr>
          <a:xfrm>
            <a:off x="9824009" y="5444982"/>
            <a:ext cx="184962" cy="16551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0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4EFB8A5A-63C9-A451-5C0B-43348B24ECC7}"/>
              </a:ext>
            </a:extLst>
          </p:cNvPr>
          <p:cNvSpPr/>
          <p:nvPr/>
        </p:nvSpPr>
        <p:spPr>
          <a:xfrm>
            <a:off x="10312108" y="69186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6CA6A19-FA00-20A5-BEB1-2335C55032D9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Main I</a:t>
            </a:r>
            <a:r>
              <a:rPr kumimoji="0" lang="en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nterface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CTU</a:t>
            </a:r>
            <a:endParaRPr kumimoji="0" lang="en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6" name="图形 155" descr="最大化 纯色填充">
            <a:extLst>
              <a:ext uri="{FF2B5EF4-FFF2-40B4-BE49-F238E27FC236}">
                <a16:creationId xmlns:a16="http://schemas.microsoft.com/office/drawing/2014/main" id="{ABCE632A-9684-2E27-4EAA-BB72CF21D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3EE96A-E641-18FC-6541-8FC2EF55924A}"/>
              </a:ext>
            </a:extLst>
          </p:cNvPr>
          <p:cNvCxnSpPr>
            <a:cxnSpLocks/>
            <a:stCxn id="158" idx="3"/>
            <a:endCxn id="156" idx="1"/>
          </p:cNvCxnSpPr>
          <p:nvPr/>
        </p:nvCxnSpPr>
        <p:spPr>
          <a:xfrm>
            <a:off x="10657283" y="244097"/>
            <a:ext cx="1133183" cy="1637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E374750-456A-ABFD-492B-72B45433782D}"/>
              </a:ext>
            </a:extLst>
          </p:cNvPr>
          <p:cNvSpPr txBox="1"/>
          <p:nvPr/>
        </p:nvSpPr>
        <p:spPr>
          <a:xfrm>
            <a:off x="6736081" y="90208"/>
            <a:ext cx="392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点击最大化按钮，使矩形虚线看板区域放大展示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7DE6F6A-3E39-CCFF-BEB7-AD6BDDF2B776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8390760" y="397985"/>
            <a:ext cx="305922" cy="1855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12">
            <a:extLst>
              <a:ext uri="{FF2B5EF4-FFF2-40B4-BE49-F238E27FC236}">
                <a16:creationId xmlns:a16="http://schemas.microsoft.com/office/drawing/2014/main" id="{DADFA463-4565-62C9-2A6E-C3ECB5DB0BD3}"/>
              </a:ext>
            </a:extLst>
          </p:cNvPr>
          <p:cNvSpPr/>
          <p:nvPr/>
        </p:nvSpPr>
        <p:spPr>
          <a:xfrm>
            <a:off x="9504385" y="688525"/>
            <a:ext cx="62017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Rounded Rectangle 112">
            <a:extLst>
              <a:ext uri="{FF2B5EF4-FFF2-40B4-BE49-F238E27FC236}">
                <a16:creationId xmlns:a16="http://schemas.microsoft.com/office/drawing/2014/main" id="{582EC514-2C1F-5BC9-E4F1-BEF057B75BB0}"/>
              </a:ext>
            </a:extLst>
          </p:cNvPr>
          <p:cNvSpPr/>
          <p:nvPr/>
        </p:nvSpPr>
        <p:spPr>
          <a:xfrm>
            <a:off x="8791202" y="686707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F3D17BB-30FA-ECF6-3B5F-943A25F746A1}"/>
              </a:ext>
            </a:extLst>
          </p:cNvPr>
          <p:cNvSpPr/>
          <p:nvPr/>
        </p:nvSpPr>
        <p:spPr>
          <a:xfrm>
            <a:off x="0" y="559196"/>
            <a:ext cx="12175331" cy="52956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ounded Rectangle 112">
            <a:extLst>
              <a:ext uri="{FF2B5EF4-FFF2-40B4-BE49-F238E27FC236}">
                <a16:creationId xmlns:a16="http://schemas.microsoft.com/office/drawing/2014/main" id="{6EFAF1C8-247F-464D-F8FF-91DEF701F65C}"/>
              </a:ext>
            </a:extLst>
          </p:cNvPr>
          <p:cNvSpPr/>
          <p:nvPr/>
        </p:nvSpPr>
        <p:spPr>
          <a:xfrm>
            <a:off x="11281876" y="69067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Overview</a:t>
            </a:r>
            <a:r>
              <a:rPr lang="zh-CN" altLang="en-US" sz="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（概要）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34AABEA-B0A0-6351-9E67-207A16A853EC}"/>
              </a:ext>
            </a:extLst>
          </p:cNvPr>
          <p:cNvSpPr txBox="1"/>
          <p:nvPr/>
        </p:nvSpPr>
        <p:spPr>
          <a:xfrm>
            <a:off x="1916299" y="469421"/>
            <a:ext cx="392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点击搜索按钮，弹出高级搜索选择框，用户可以自由选择筛选条件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84EE4002-A9E0-86F7-1D8D-C1C6BFB46AAC}"/>
              </a:ext>
            </a:extLst>
          </p:cNvPr>
          <p:cNvCxnSpPr>
            <a:cxnSpLocks/>
            <a:stCxn id="118" idx="3"/>
            <a:endCxn id="107" idx="1"/>
          </p:cNvCxnSpPr>
          <p:nvPr/>
        </p:nvCxnSpPr>
        <p:spPr>
          <a:xfrm>
            <a:off x="5837501" y="731031"/>
            <a:ext cx="2953701" cy="9967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">
            <a:extLst>
              <a:ext uri="{FF2B5EF4-FFF2-40B4-BE49-F238E27FC236}">
                <a16:creationId xmlns:a16="http://schemas.microsoft.com/office/drawing/2014/main" id="{523F6A01-B68A-399C-8967-F48647E375CA}"/>
              </a:ext>
            </a:extLst>
          </p:cNvPr>
          <p:cNvSpPr/>
          <p:nvPr/>
        </p:nvSpPr>
        <p:spPr>
          <a:xfrm>
            <a:off x="56602" y="1121311"/>
            <a:ext cx="1839685" cy="123899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连续无事故：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365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事故总数：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182</a:t>
            </a: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Rounded Rectangle 10">
            <a:extLst>
              <a:ext uri="{FF2B5EF4-FFF2-40B4-BE49-F238E27FC236}">
                <a16:creationId xmlns:a16="http://schemas.microsoft.com/office/drawing/2014/main" id="{0AC6C6D9-FE5C-5384-27D8-2DAE5C44EC28}"/>
              </a:ext>
            </a:extLst>
          </p:cNvPr>
          <p:cNvSpPr/>
          <p:nvPr/>
        </p:nvSpPr>
        <p:spPr>
          <a:xfrm>
            <a:off x="4121325" y="1121311"/>
            <a:ext cx="1839685" cy="1238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Attendance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应出勤：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45238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实际出勤：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42189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出勤率：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93.26%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3015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7.1%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Rounded Rectangle 11">
            <a:extLst>
              <a:ext uri="{FF2B5EF4-FFF2-40B4-BE49-F238E27FC236}">
                <a16:creationId xmlns:a16="http://schemas.microsoft.com/office/drawing/2014/main" id="{4E4B9C3A-60F2-50A0-088D-6BA3940FA81F}"/>
              </a:ext>
            </a:extLst>
          </p:cNvPr>
          <p:cNvSpPr/>
          <p:nvPr/>
        </p:nvSpPr>
        <p:spPr>
          <a:xfrm>
            <a:off x="2066101" y="1121311"/>
            <a:ext cx="1839685" cy="123851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废水（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综合废水：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6452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含镍废水：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3661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含铬废水：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2791</a:t>
            </a:r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Rounded Rectangle 12">
            <a:extLst>
              <a:ext uri="{FF2B5EF4-FFF2-40B4-BE49-F238E27FC236}">
                <a16:creationId xmlns:a16="http://schemas.microsoft.com/office/drawing/2014/main" id="{8E9F5BD1-560E-BF74-5EAD-EB614D8FB4D9}"/>
              </a:ext>
            </a:extLst>
          </p:cNvPr>
          <p:cNvSpPr/>
          <p:nvPr/>
        </p:nvSpPr>
        <p:spPr>
          <a:xfrm>
            <a:off x="6213542" y="2512897"/>
            <a:ext cx="1839685" cy="1238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SS%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Rounded Rectangle 13">
            <a:extLst>
              <a:ext uri="{FF2B5EF4-FFF2-40B4-BE49-F238E27FC236}">
                <a16:creationId xmlns:a16="http://schemas.microsoft.com/office/drawing/2014/main" id="{F9C861BE-1795-0228-29AD-5D7D06818066}"/>
              </a:ext>
            </a:extLst>
          </p:cNvPr>
          <p:cNvSpPr/>
          <p:nvPr/>
        </p:nvSpPr>
        <p:spPr>
          <a:xfrm>
            <a:off x="4171378" y="2512897"/>
            <a:ext cx="1839685" cy="1238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Scrap%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Rounded Rectangle 14">
            <a:extLst>
              <a:ext uri="{FF2B5EF4-FFF2-40B4-BE49-F238E27FC236}">
                <a16:creationId xmlns:a16="http://schemas.microsoft.com/office/drawing/2014/main" id="{5F2F773F-9C0F-5587-8A04-82C61DF365A2}"/>
              </a:ext>
            </a:extLst>
          </p:cNvPr>
          <p:cNvSpPr/>
          <p:nvPr/>
        </p:nvSpPr>
        <p:spPr>
          <a:xfrm>
            <a:off x="8269320" y="2512897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巡检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93.58%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Rounded Rectangle 17">
            <a:extLst>
              <a:ext uri="{FF2B5EF4-FFF2-40B4-BE49-F238E27FC236}">
                <a16:creationId xmlns:a16="http://schemas.microsoft.com/office/drawing/2014/main" id="{56BF6AF0-41BB-DA79-DE3D-745401506B46}"/>
              </a:ext>
            </a:extLst>
          </p:cNvPr>
          <p:cNvSpPr/>
          <p:nvPr/>
        </p:nvSpPr>
        <p:spPr>
          <a:xfrm>
            <a:off x="4169228" y="3904976"/>
            <a:ext cx="1839686" cy="1238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IPQA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7" name="Rounded Rectangle 19">
            <a:extLst>
              <a:ext uri="{FF2B5EF4-FFF2-40B4-BE49-F238E27FC236}">
                <a16:creationId xmlns:a16="http://schemas.microsoft.com/office/drawing/2014/main" id="{7F4666D5-4CCA-9ECA-92E0-F9C64C280916}"/>
              </a:ext>
            </a:extLst>
          </p:cNvPr>
          <p:cNvSpPr/>
          <p:nvPr/>
        </p:nvSpPr>
        <p:spPr>
          <a:xfrm>
            <a:off x="2092229" y="2512898"/>
            <a:ext cx="1839686" cy="123851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30min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以内：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30~60min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60min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8" name="Group 34">
            <a:extLst>
              <a:ext uri="{FF2B5EF4-FFF2-40B4-BE49-F238E27FC236}">
                <a16:creationId xmlns:a16="http://schemas.microsoft.com/office/drawing/2014/main" id="{30F786DF-EF54-23BF-87F5-F8D66130A6E6}"/>
              </a:ext>
            </a:extLst>
          </p:cNvPr>
          <p:cNvGrpSpPr/>
          <p:nvPr/>
        </p:nvGrpSpPr>
        <p:grpSpPr>
          <a:xfrm>
            <a:off x="6448148" y="3090605"/>
            <a:ext cx="1102177" cy="444137"/>
            <a:chOff x="8617674" y="2403566"/>
            <a:chExt cx="1102177" cy="444137"/>
          </a:xfrm>
        </p:grpSpPr>
        <p:cxnSp>
          <p:nvCxnSpPr>
            <p:cNvPr id="139" name="Straight Connector 35">
              <a:extLst>
                <a:ext uri="{FF2B5EF4-FFF2-40B4-BE49-F238E27FC236}">
                  <a16:creationId xmlns:a16="http://schemas.microsoft.com/office/drawing/2014/main" id="{F3CF9F97-0B91-3351-616A-CE8B21CBCBB8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36">
              <a:extLst>
                <a:ext uri="{FF2B5EF4-FFF2-40B4-BE49-F238E27FC236}">
                  <a16:creationId xmlns:a16="http://schemas.microsoft.com/office/drawing/2014/main" id="{F738C941-CCE8-1AD1-5DEE-928393314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Arc 37">
              <a:extLst>
                <a:ext uri="{FF2B5EF4-FFF2-40B4-BE49-F238E27FC236}">
                  <a16:creationId xmlns:a16="http://schemas.microsoft.com/office/drawing/2014/main" id="{E9E9C5EC-B36E-A7DE-0B26-57851CF6BEC7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3" name="Arc 38">
              <a:extLst>
                <a:ext uri="{FF2B5EF4-FFF2-40B4-BE49-F238E27FC236}">
                  <a16:creationId xmlns:a16="http://schemas.microsoft.com/office/drawing/2014/main" id="{DF6DB165-F3EE-6F78-6154-6C071262D4FF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4" name="Group 39">
            <a:extLst>
              <a:ext uri="{FF2B5EF4-FFF2-40B4-BE49-F238E27FC236}">
                <a16:creationId xmlns:a16="http://schemas.microsoft.com/office/drawing/2014/main" id="{297D6417-791C-9130-4958-C5D3B3DCA5CD}"/>
              </a:ext>
            </a:extLst>
          </p:cNvPr>
          <p:cNvGrpSpPr/>
          <p:nvPr/>
        </p:nvGrpSpPr>
        <p:grpSpPr>
          <a:xfrm>
            <a:off x="4291682" y="3060307"/>
            <a:ext cx="1102177" cy="444137"/>
            <a:chOff x="8617674" y="2403566"/>
            <a:chExt cx="1102177" cy="444137"/>
          </a:xfrm>
        </p:grpSpPr>
        <p:cxnSp>
          <p:nvCxnSpPr>
            <p:cNvPr id="145" name="Straight Connector 40">
              <a:extLst>
                <a:ext uri="{FF2B5EF4-FFF2-40B4-BE49-F238E27FC236}">
                  <a16:creationId xmlns:a16="http://schemas.microsoft.com/office/drawing/2014/main" id="{994F9109-3D3B-65E7-70FB-D4E20583D912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41">
              <a:extLst>
                <a:ext uri="{FF2B5EF4-FFF2-40B4-BE49-F238E27FC236}">
                  <a16:creationId xmlns:a16="http://schemas.microsoft.com/office/drawing/2014/main" id="{A9DF13FA-2771-9A24-E2BF-CE77FF262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Arc 42">
              <a:extLst>
                <a:ext uri="{FF2B5EF4-FFF2-40B4-BE49-F238E27FC236}">
                  <a16:creationId xmlns:a16="http://schemas.microsoft.com/office/drawing/2014/main" id="{48B55170-908E-98EB-EB7C-620EE9D4BEAF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8" name="Arc 43">
              <a:extLst>
                <a:ext uri="{FF2B5EF4-FFF2-40B4-BE49-F238E27FC236}">
                  <a16:creationId xmlns:a16="http://schemas.microsoft.com/office/drawing/2014/main" id="{5D241C5F-AA6E-F552-38F6-7245ABA5068D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9" name="Rounded Rectangle 64">
            <a:extLst>
              <a:ext uri="{FF2B5EF4-FFF2-40B4-BE49-F238E27FC236}">
                <a16:creationId xmlns:a16="http://schemas.microsoft.com/office/drawing/2014/main" id="{76D8D42C-40DD-FE4F-5ADB-2B31423F23C3}"/>
              </a:ext>
            </a:extLst>
          </p:cNvPr>
          <p:cNvSpPr/>
          <p:nvPr/>
        </p:nvSpPr>
        <p:spPr>
          <a:xfrm>
            <a:off x="10224944" y="2507269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3958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98.86%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0" name="Group 70">
            <a:extLst>
              <a:ext uri="{FF2B5EF4-FFF2-40B4-BE49-F238E27FC236}">
                <a16:creationId xmlns:a16="http://schemas.microsoft.com/office/drawing/2014/main" id="{8C83EABE-3713-D465-C972-71A3A7AB84BF}"/>
              </a:ext>
            </a:extLst>
          </p:cNvPr>
          <p:cNvGrpSpPr/>
          <p:nvPr/>
        </p:nvGrpSpPr>
        <p:grpSpPr>
          <a:xfrm>
            <a:off x="4266625" y="4495747"/>
            <a:ext cx="1102177" cy="444137"/>
            <a:chOff x="8617674" y="2403566"/>
            <a:chExt cx="1102177" cy="444137"/>
          </a:xfrm>
        </p:grpSpPr>
        <p:cxnSp>
          <p:nvCxnSpPr>
            <p:cNvPr id="151" name="Straight Connector 71">
              <a:extLst>
                <a:ext uri="{FF2B5EF4-FFF2-40B4-BE49-F238E27FC236}">
                  <a16:creationId xmlns:a16="http://schemas.microsoft.com/office/drawing/2014/main" id="{C7048E89-CA39-C75F-3C8A-4E62AAB66E76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72">
              <a:extLst>
                <a:ext uri="{FF2B5EF4-FFF2-40B4-BE49-F238E27FC236}">
                  <a16:creationId xmlns:a16="http://schemas.microsoft.com/office/drawing/2014/main" id="{D36EB330-2F37-804E-CDF6-A79535239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Arc 73">
              <a:extLst>
                <a:ext uri="{FF2B5EF4-FFF2-40B4-BE49-F238E27FC236}">
                  <a16:creationId xmlns:a16="http://schemas.microsoft.com/office/drawing/2014/main" id="{716D11FF-CF3B-7684-3E04-159CE1067BBF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4" name="Arc 74">
              <a:extLst>
                <a:ext uri="{FF2B5EF4-FFF2-40B4-BE49-F238E27FC236}">
                  <a16:creationId xmlns:a16="http://schemas.microsoft.com/office/drawing/2014/main" id="{628BCCA3-03E4-7E2A-86A3-B4C5F7D970F6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5" name="Rounded Rectangle 75">
            <a:extLst>
              <a:ext uri="{FF2B5EF4-FFF2-40B4-BE49-F238E27FC236}">
                <a16:creationId xmlns:a16="http://schemas.microsoft.com/office/drawing/2014/main" id="{6E449B58-6520-E4F8-B661-ED07534DF1C9}"/>
              </a:ext>
            </a:extLst>
          </p:cNvPr>
          <p:cNvSpPr/>
          <p:nvPr/>
        </p:nvSpPr>
        <p:spPr>
          <a:xfrm>
            <a:off x="56601" y="3887253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9" name="Group 76">
            <a:extLst>
              <a:ext uri="{FF2B5EF4-FFF2-40B4-BE49-F238E27FC236}">
                <a16:creationId xmlns:a16="http://schemas.microsoft.com/office/drawing/2014/main" id="{C2481B10-ECC0-EF48-AF64-06E9B44A5A3D}"/>
              </a:ext>
            </a:extLst>
          </p:cNvPr>
          <p:cNvGrpSpPr/>
          <p:nvPr/>
        </p:nvGrpSpPr>
        <p:grpSpPr>
          <a:xfrm>
            <a:off x="151327" y="4422502"/>
            <a:ext cx="1102177" cy="444137"/>
            <a:chOff x="8617674" y="2403566"/>
            <a:chExt cx="1102177" cy="444137"/>
          </a:xfrm>
        </p:grpSpPr>
        <p:cxnSp>
          <p:nvCxnSpPr>
            <p:cNvPr id="160" name="Straight Connector 77">
              <a:extLst>
                <a:ext uri="{FF2B5EF4-FFF2-40B4-BE49-F238E27FC236}">
                  <a16:creationId xmlns:a16="http://schemas.microsoft.com/office/drawing/2014/main" id="{D1956D94-EF6B-FAA7-F10D-3920035D8139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78">
              <a:extLst>
                <a:ext uri="{FF2B5EF4-FFF2-40B4-BE49-F238E27FC236}">
                  <a16:creationId xmlns:a16="http://schemas.microsoft.com/office/drawing/2014/main" id="{DB3C6F81-F734-8E5B-00EC-57E2FA7B0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Arc 79">
              <a:extLst>
                <a:ext uri="{FF2B5EF4-FFF2-40B4-BE49-F238E27FC236}">
                  <a16:creationId xmlns:a16="http://schemas.microsoft.com/office/drawing/2014/main" id="{BEF66538-8AFA-06C3-066E-CE434A8BDBB3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3" name="Arc 80">
              <a:extLst>
                <a:ext uri="{FF2B5EF4-FFF2-40B4-BE49-F238E27FC236}">
                  <a16:creationId xmlns:a16="http://schemas.microsoft.com/office/drawing/2014/main" id="{1107933F-95EB-1E96-1222-566B4E13D622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4" name="Rounded Rectangle 81">
            <a:extLst>
              <a:ext uri="{FF2B5EF4-FFF2-40B4-BE49-F238E27FC236}">
                <a16:creationId xmlns:a16="http://schemas.microsoft.com/office/drawing/2014/main" id="{F51755F1-3388-8ED0-B6F9-E11F9B6630B5}"/>
              </a:ext>
            </a:extLst>
          </p:cNvPr>
          <p:cNvSpPr/>
          <p:nvPr/>
        </p:nvSpPr>
        <p:spPr>
          <a:xfrm>
            <a:off x="2066101" y="3907507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Line balance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5" name="Group 82">
            <a:extLst>
              <a:ext uri="{FF2B5EF4-FFF2-40B4-BE49-F238E27FC236}">
                <a16:creationId xmlns:a16="http://schemas.microsoft.com/office/drawing/2014/main" id="{1D04AEBB-4D9E-9DB5-1A85-AF2DBCE67489}"/>
              </a:ext>
            </a:extLst>
          </p:cNvPr>
          <p:cNvGrpSpPr/>
          <p:nvPr/>
        </p:nvGrpSpPr>
        <p:grpSpPr>
          <a:xfrm>
            <a:off x="2123851" y="4422502"/>
            <a:ext cx="1102177" cy="444137"/>
            <a:chOff x="8617674" y="2403566"/>
            <a:chExt cx="1102177" cy="444137"/>
          </a:xfrm>
        </p:grpSpPr>
        <p:cxnSp>
          <p:nvCxnSpPr>
            <p:cNvPr id="166" name="Straight Connector 83">
              <a:extLst>
                <a:ext uri="{FF2B5EF4-FFF2-40B4-BE49-F238E27FC236}">
                  <a16:creationId xmlns:a16="http://schemas.microsoft.com/office/drawing/2014/main" id="{118B2FFA-FA7B-B51C-4A40-62850023D21F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84">
              <a:extLst>
                <a:ext uri="{FF2B5EF4-FFF2-40B4-BE49-F238E27FC236}">
                  <a16:creationId xmlns:a16="http://schemas.microsoft.com/office/drawing/2014/main" id="{23E65A94-895A-5E38-3469-A60E72CE9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Arc 85">
              <a:extLst>
                <a:ext uri="{FF2B5EF4-FFF2-40B4-BE49-F238E27FC236}">
                  <a16:creationId xmlns:a16="http://schemas.microsoft.com/office/drawing/2014/main" id="{8F4AEE09-CAE8-0677-A091-2DACB4BEDCFC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9" name="Arc 86">
              <a:extLst>
                <a:ext uri="{FF2B5EF4-FFF2-40B4-BE49-F238E27FC236}">
                  <a16:creationId xmlns:a16="http://schemas.microsoft.com/office/drawing/2014/main" id="{6A001A2D-F58E-16EF-E5F7-27A9477259B8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70" name="Rounded Rectangle 87">
            <a:extLst>
              <a:ext uri="{FF2B5EF4-FFF2-40B4-BE49-F238E27FC236}">
                <a16:creationId xmlns:a16="http://schemas.microsoft.com/office/drawing/2014/main" id="{4ADE8BA2-3D0A-EBAB-9767-966231DB6F4F}"/>
              </a:ext>
            </a:extLst>
          </p:cNvPr>
          <p:cNvSpPr/>
          <p:nvPr/>
        </p:nvSpPr>
        <p:spPr>
          <a:xfrm>
            <a:off x="10224414" y="1123236"/>
            <a:ext cx="1839685" cy="123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Plan: </a:t>
            </a:r>
            <a:r>
              <a:rPr 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674924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Actual: </a:t>
            </a:r>
            <a:r>
              <a:rPr 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684272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达成率：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101.39%</a:t>
            </a:r>
            <a:endParaRPr kumimoji="0" lang="en-CN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1" name="Oval 2">
            <a:extLst>
              <a:ext uri="{FF2B5EF4-FFF2-40B4-BE49-F238E27FC236}">
                <a16:creationId xmlns:a16="http://schemas.microsoft.com/office/drawing/2014/main" id="{A16C657D-3D00-3992-59E8-CE2B708E2665}"/>
              </a:ext>
            </a:extLst>
          </p:cNvPr>
          <p:cNvSpPr/>
          <p:nvPr/>
        </p:nvSpPr>
        <p:spPr>
          <a:xfrm>
            <a:off x="1503384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Oval 89">
            <a:extLst>
              <a:ext uri="{FF2B5EF4-FFF2-40B4-BE49-F238E27FC236}">
                <a16:creationId xmlns:a16="http://schemas.microsoft.com/office/drawing/2014/main" id="{07271C4F-A347-FB9E-790C-E55542C36B7F}"/>
              </a:ext>
            </a:extLst>
          </p:cNvPr>
          <p:cNvSpPr/>
          <p:nvPr/>
        </p:nvSpPr>
        <p:spPr>
          <a:xfrm>
            <a:off x="1503903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3" name="Oval 90">
            <a:extLst>
              <a:ext uri="{FF2B5EF4-FFF2-40B4-BE49-F238E27FC236}">
                <a16:creationId xmlns:a16="http://schemas.microsoft.com/office/drawing/2014/main" id="{328A7664-0FCF-7F0D-DCD4-913E896FA7C6}"/>
              </a:ext>
            </a:extLst>
          </p:cNvPr>
          <p:cNvSpPr/>
          <p:nvPr/>
        </p:nvSpPr>
        <p:spPr>
          <a:xfrm>
            <a:off x="3630736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4" name="Oval 91">
            <a:extLst>
              <a:ext uri="{FF2B5EF4-FFF2-40B4-BE49-F238E27FC236}">
                <a16:creationId xmlns:a16="http://schemas.microsoft.com/office/drawing/2014/main" id="{F94D3142-3C08-3F24-36B9-97970BCF482D}"/>
              </a:ext>
            </a:extLst>
          </p:cNvPr>
          <p:cNvSpPr/>
          <p:nvPr/>
        </p:nvSpPr>
        <p:spPr>
          <a:xfrm>
            <a:off x="3511956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5" name="Oval 92">
            <a:extLst>
              <a:ext uri="{FF2B5EF4-FFF2-40B4-BE49-F238E27FC236}">
                <a16:creationId xmlns:a16="http://schemas.microsoft.com/office/drawing/2014/main" id="{B86EAF39-45BF-60C8-F79E-5113F3ADD59E}"/>
              </a:ext>
            </a:extLst>
          </p:cNvPr>
          <p:cNvSpPr/>
          <p:nvPr/>
        </p:nvSpPr>
        <p:spPr>
          <a:xfrm>
            <a:off x="3512921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6" name="Oval 93">
            <a:extLst>
              <a:ext uri="{FF2B5EF4-FFF2-40B4-BE49-F238E27FC236}">
                <a16:creationId xmlns:a16="http://schemas.microsoft.com/office/drawing/2014/main" id="{4BA2272B-293C-75D9-0DE0-A124A1094F54}"/>
              </a:ext>
            </a:extLst>
          </p:cNvPr>
          <p:cNvSpPr/>
          <p:nvPr/>
        </p:nvSpPr>
        <p:spPr>
          <a:xfrm>
            <a:off x="5662079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7" name="Oval 94">
            <a:extLst>
              <a:ext uri="{FF2B5EF4-FFF2-40B4-BE49-F238E27FC236}">
                <a16:creationId xmlns:a16="http://schemas.microsoft.com/office/drawing/2014/main" id="{2036A24E-EF7F-783C-36C8-88EF7835549A}"/>
              </a:ext>
            </a:extLst>
          </p:cNvPr>
          <p:cNvSpPr/>
          <p:nvPr/>
        </p:nvSpPr>
        <p:spPr>
          <a:xfrm>
            <a:off x="5677437" y="2580043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9" name="Oval 98">
            <a:extLst>
              <a:ext uri="{FF2B5EF4-FFF2-40B4-BE49-F238E27FC236}">
                <a16:creationId xmlns:a16="http://schemas.microsoft.com/office/drawing/2014/main" id="{8C478DAD-5FE9-2118-9364-F7EDE01908E2}"/>
              </a:ext>
            </a:extLst>
          </p:cNvPr>
          <p:cNvSpPr/>
          <p:nvPr/>
        </p:nvSpPr>
        <p:spPr>
          <a:xfrm>
            <a:off x="5677437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0" name="Oval 100">
            <a:extLst>
              <a:ext uri="{FF2B5EF4-FFF2-40B4-BE49-F238E27FC236}">
                <a16:creationId xmlns:a16="http://schemas.microsoft.com/office/drawing/2014/main" id="{9AF413E0-A122-5800-8B2A-33865CFE15E4}"/>
              </a:ext>
            </a:extLst>
          </p:cNvPr>
          <p:cNvSpPr/>
          <p:nvPr/>
        </p:nvSpPr>
        <p:spPr>
          <a:xfrm>
            <a:off x="9809760" y="2595810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A026574A-C2AC-2BD1-8777-ED3D7C36ECBE}"/>
              </a:ext>
            </a:extLst>
          </p:cNvPr>
          <p:cNvSpPr/>
          <p:nvPr/>
        </p:nvSpPr>
        <p:spPr>
          <a:xfrm>
            <a:off x="11777326" y="116781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2" name="Oval 102">
            <a:extLst>
              <a:ext uri="{FF2B5EF4-FFF2-40B4-BE49-F238E27FC236}">
                <a16:creationId xmlns:a16="http://schemas.microsoft.com/office/drawing/2014/main" id="{D23BC2EF-7BE2-7066-3D1C-0478707327B7}"/>
              </a:ext>
            </a:extLst>
          </p:cNvPr>
          <p:cNvSpPr/>
          <p:nvPr/>
        </p:nvSpPr>
        <p:spPr>
          <a:xfrm>
            <a:off x="11749004" y="2569092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3" name="Rounded Rectangle 103">
            <a:extLst>
              <a:ext uri="{FF2B5EF4-FFF2-40B4-BE49-F238E27FC236}">
                <a16:creationId xmlns:a16="http://schemas.microsoft.com/office/drawing/2014/main" id="{496D081D-4DCB-29C9-9EA2-F192C56C1EAA}"/>
              </a:ext>
            </a:extLst>
          </p:cNvPr>
          <p:cNvSpPr/>
          <p:nvPr/>
        </p:nvSpPr>
        <p:spPr>
          <a:xfrm>
            <a:off x="6213541" y="3910812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PNL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" name="Oval 109">
            <a:extLst>
              <a:ext uri="{FF2B5EF4-FFF2-40B4-BE49-F238E27FC236}">
                <a16:creationId xmlns:a16="http://schemas.microsoft.com/office/drawing/2014/main" id="{594BCC78-AB7F-93B8-2216-9CCFE3719B43}"/>
              </a:ext>
            </a:extLst>
          </p:cNvPr>
          <p:cNvSpPr/>
          <p:nvPr/>
        </p:nvSpPr>
        <p:spPr>
          <a:xfrm>
            <a:off x="7660843" y="3980440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5" name="Picture 23">
            <a:extLst>
              <a:ext uri="{FF2B5EF4-FFF2-40B4-BE49-F238E27FC236}">
                <a16:creationId xmlns:a16="http://schemas.microsoft.com/office/drawing/2014/main" id="{7861B1BE-A306-6362-AF99-79D038A0786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745" y="4509772"/>
            <a:ext cx="1684099" cy="563225"/>
          </a:xfrm>
          <a:prstGeom prst="rect">
            <a:avLst/>
          </a:prstGeom>
        </p:spPr>
      </p:pic>
      <p:sp>
        <p:nvSpPr>
          <p:cNvPr id="186" name="Rounded Rectangle 113">
            <a:extLst>
              <a:ext uri="{FF2B5EF4-FFF2-40B4-BE49-F238E27FC236}">
                <a16:creationId xmlns:a16="http://schemas.microsoft.com/office/drawing/2014/main" id="{54C68B30-DD0A-A2C3-23B9-10C09415C53D}"/>
              </a:ext>
            </a:extLst>
          </p:cNvPr>
          <p:cNvSpPr/>
          <p:nvPr/>
        </p:nvSpPr>
        <p:spPr>
          <a:xfrm>
            <a:off x="8289369" y="3908006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首件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1094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96.97%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7" name="Oval 119">
            <a:extLst>
              <a:ext uri="{FF2B5EF4-FFF2-40B4-BE49-F238E27FC236}">
                <a16:creationId xmlns:a16="http://schemas.microsoft.com/office/drawing/2014/main" id="{A29B1043-20A0-6394-4DA6-F6E622892543}"/>
              </a:ext>
            </a:extLst>
          </p:cNvPr>
          <p:cNvSpPr/>
          <p:nvPr/>
        </p:nvSpPr>
        <p:spPr>
          <a:xfrm>
            <a:off x="9813429" y="3969829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8" name="乘号 187">
            <a:extLst>
              <a:ext uri="{FF2B5EF4-FFF2-40B4-BE49-F238E27FC236}">
                <a16:creationId xmlns:a16="http://schemas.microsoft.com/office/drawing/2014/main" id="{0DFA0081-BC34-F198-B723-A6D0FEE2DFA0}"/>
              </a:ext>
            </a:extLst>
          </p:cNvPr>
          <p:cNvSpPr/>
          <p:nvPr/>
        </p:nvSpPr>
        <p:spPr>
          <a:xfrm>
            <a:off x="1518499" y="4871112"/>
            <a:ext cx="228749" cy="22973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9" name="Rounded Rectangle 64">
            <a:extLst>
              <a:ext uri="{FF2B5EF4-FFF2-40B4-BE49-F238E27FC236}">
                <a16:creationId xmlns:a16="http://schemas.microsoft.com/office/drawing/2014/main" id="{5FDDB5A5-BEB7-758F-E728-8CA8720EC004}"/>
              </a:ext>
            </a:extLst>
          </p:cNvPr>
          <p:cNvSpPr/>
          <p:nvPr/>
        </p:nvSpPr>
        <p:spPr>
          <a:xfrm>
            <a:off x="8266925" y="1091973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79.28%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96.97%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Oval 102">
            <a:extLst>
              <a:ext uri="{FF2B5EF4-FFF2-40B4-BE49-F238E27FC236}">
                <a16:creationId xmlns:a16="http://schemas.microsoft.com/office/drawing/2014/main" id="{6EB5B61F-C976-EC1C-CC77-A10B5A4C6C57}"/>
              </a:ext>
            </a:extLst>
          </p:cNvPr>
          <p:cNvSpPr/>
          <p:nvPr/>
        </p:nvSpPr>
        <p:spPr>
          <a:xfrm>
            <a:off x="9790985" y="1153796"/>
            <a:ext cx="184962" cy="1655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Rounded Rectangle 15">
            <a:extLst>
              <a:ext uri="{FF2B5EF4-FFF2-40B4-BE49-F238E27FC236}">
                <a16:creationId xmlns:a16="http://schemas.microsoft.com/office/drawing/2014/main" id="{401CF17D-FE0F-133E-9E05-E3F48712E659}"/>
              </a:ext>
            </a:extLst>
          </p:cNvPr>
          <p:cNvSpPr/>
          <p:nvPr/>
        </p:nvSpPr>
        <p:spPr>
          <a:xfrm>
            <a:off x="56601" y="2512898"/>
            <a:ext cx="1839686" cy="1238997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Alarm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总数：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1017321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报警总数：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288271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总报警率：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28.34%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" name="Oval 88">
            <a:extLst>
              <a:ext uri="{FF2B5EF4-FFF2-40B4-BE49-F238E27FC236}">
                <a16:creationId xmlns:a16="http://schemas.microsoft.com/office/drawing/2014/main" id="{4B64F4FD-6679-0B6F-E17F-8B34D72B06DD}"/>
              </a:ext>
            </a:extLst>
          </p:cNvPr>
          <p:cNvSpPr/>
          <p:nvPr/>
        </p:nvSpPr>
        <p:spPr>
          <a:xfrm>
            <a:off x="1475062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A3EB69D-B11C-1FB4-E853-7E69F00D4E95}"/>
              </a:ext>
            </a:extLst>
          </p:cNvPr>
          <p:cNvCxnSpPr>
            <a:cxnSpLocks/>
            <a:stCxn id="118" idx="2"/>
            <a:endCxn id="116" idx="0"/>
          </p:cNvCxnSpPr>
          <p:nvPr/>
        </p:nvCxnSpPr>
        <p:spPr>
          <a:xfrm>
            <a:off x="3876900" y="992641"/>
            <a:ext cx="478505" cy="52792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4">
            <a:extLst>
              <a:ext uri="{FF2B5EF4-FFF2-40B4-BE49-F238E27FC236}">
                <a16:creationId xmlns:a16="http://schemas.microsoft.com/office/drawing/2014/main" id="{91B804EE-C70F-AA04-A49E-18ACE7ADCF17}"/>
              </a:ext>
            </a:extLst>
          </p:cNvPr>
          <p:cNvSpPr/>
          <p:nvPr/>
        </p:nvSpPr>
        <p:spPr>
          <a:xfrm>
            <a:off x="6191025" y="1121311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UPPH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Plan: 12.87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Actual: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10.98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达成率：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85.31%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Oval 100">
            <a:extLst>
              <a:ext uri="{FF2B5EF4-FFF2-40B4-BE49-F238E27FC236}">
                <a16:creationId xmlns:a16="http://schemas.microsoft.com/office/drawing/2014/main" id="{8F0B665B-8196-CB3B-2429-93F71DD06B63}"/>
              </a:ext>
            </a:extLst>
          </p:cNvPr>
          <p:cNvSpPr/>
          <p:nvPr/>
        </p:nvSpPr>
        <p:spPr>
          <a:xfrm>
            <a:off x="7641462" y="1177506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308B243-4F42-C132-A16E-86521494815F}"/>
              </a:ext>
            </a:extLst>
          </p:cNvPr>
          <p:cNvSpPr/>
          <p:nvPr/>
        </p:nvSpPr>
        <p:spPr>
          <a:xfrm>
            <a:off x="10258125" y="3887352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 Output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160k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标配人力：</a:t>
            </a: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28394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标配人均产出：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5.68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98">
            <a:extLst>
              <a:ext uri="{FF2B5EF4-FFF2-40B4-BE49-F238E27FC236}">
                <a16:creationId xmlns:a16="http://schemas.microsoft.com/office/drawing/2014/main" id="{D0BEC8D8-E92F-3AEC-8996-8D0E22ABDAD0}"/>
              </a:ext>
            </a:extLst>
          </p:cNvPr>
          <p:cNvSpPr/>
          <p:nvPr/>
        </p:nvSpPr>
        <p:spPr>
          <a:xfrm>
            <a:off x="11766334" y="3939257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68598276-5744-8645-8CD9-6AF5327154AF}"/>
              </a:ext>
            </a:extLst>
          </p:cNvPr>
          <p:cNvSpPr/>
          <p:nvPr/>
        </p:nvSpPr>
        <p:spPr>
          <a:xfrm>
            <a:off x="1026781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投入数：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811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878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不良数：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11,921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不良率：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0.0012%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94ED3B54-A2FC-AF69-BCC4-BE1602254526}"/>
              </a:ext>
            </a:extLst>
          </p:cNvPr>
          <p:cNvSpPr/>
          <p:nvPr/>
        </p:nvSpPr>
        <p:spPr>
          <a:xfrm>
            <a:off x="830517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Aging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Inventory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4523</a:t>
            </a:r>
          </a:p>
        </p:txBody>
      </p:sp>
      <p:sp>
        <p:nvSpPr>
          <p:cNvPr id="9" name="Oval 98">
            <a:extLst>
              <a:ext uri="{FF2B5EF4-FFF2-40B4-BE49-F238E27FC236}">
                <a16:creationId xmlns:a16="http://schemas.microsoft.com/office/drawing/2014/main" id="{7F7F9FE5-42E6-F75E-E7A9-04675893AC41}"/>
              </a:ext>
            </a:extLst>
          </p:cNvPr>
          <p:cNvSpPr/>
          <p:nvPr/>
        </p:nvSpPr>
        <p:spPr>
          <a:xfrm>
            <a:off x="11766334" y="5450172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98">
            <a:extLst>
              <a:ext uri="{FF2B5EF4-FFF2-40B4-BE49-F238E27FC236}">
                <a16:creationId xmlns:a16="http://schemas.microsoft.com/office/drawing/2014/main" id="{6E3AE1CF-EE7F-AE19-4430-68787D11D3DC}"/>
              </a:ext>
            </a:extLst>
          </p:cNvPr>
          <p:cNvSpPr/>
          <p:nvPr/>
        </p:nvSpPr>
        <p:spPr>
          <a:xfrm>
            <a:off x="9824009" y="5444982"/>
            <a:ext cx="184962" cy="16551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7387F650-2015-149E-F233-9D8FE017B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34640"/>
              </p:ext>
            </p:extLst>
          </p:nvPr>
        </p:nvGraphicFramePr>
        <p:xfrm>
          <a:off x="291405" y="1520563"/>
          <a:ext cx="8128000" cy="498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42678832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4022554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19566957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29084648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高级搜索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4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Phase1/Phase2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选择部门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1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ReportLine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与用户角色绑定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2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厂端（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OP1/OP2/OP3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专案（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Geneva/</a:t>
                      </a:r>
                      <a:r>
                        <a:rPr lang="en-US" altLang="zh-CN" sz="120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Cario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/Dallas/V30G……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7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功能厂（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ASSY/CNC/PVD/ANO/CQA……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楼栋（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Building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Bx/Dx/Ex/</a:t>
                      </a:r>
                      <a:r>
                        <a:rPr lang="en-US" altLang="zh-CN" sz="120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Hx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20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Nx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…….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制程（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选择制程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线别（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Cell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选择线程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站别（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Station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选择站点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选择区域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选择颜色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选择版本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6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白班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晚班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选择日期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选择时间段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9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月累计（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MTD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选择月份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季度累计（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QTD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选择季度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年累计（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YTD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选择年份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2728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13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87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6CA6A19-FA00-20A5-BEB1-2335C55032D9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Main I</a:t>
            </a:r>
            <a:r>
              <a:rPr kumimoji="0" lang="en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nterface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CTU</a:t>
            </a:r>
            <a:endParaRPr kumimoji="0" lang="en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6" name="图形 155" descr="最大化 纯色填充">
            <a:extLst>
              <a:ext uri="{FF2B5EF4-FFF2-40B4-BE49-F238E27FC236}">
                <a16:creationId xmlns:a16="http://schemas.microsoft.com/office/drawing/2014/main" id="{ABCE632A-9684-2E27-4EAA-BB72CF21D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3EE96A-E641-18FC-6541-8FC2EF55924A}"/>
              </a:ext>
            </a:extLst>
          </p:cNvPr>
          <p:cNvCxnSpPr>
            <a:cxnSpLocks/>
            <a:stCxn id="128" idx="3"/>
            <a:endCxn id="156" idx="1"/>
          </p:cNvCxnSpPr>
          <p:nvPr/>
        </p:nvCxnSpPr>
        <p:spPr>
          <a:xfrm>
            <a:off x="10657283" y="244097"/>
            <a:ext cx="1133183" cy="1637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D6838FA-8DC2-7ECD-F257-E1A6D6DAC745}"/>
              </a:ext>
            </a:extLst>
          </p:cNvPr>
          <p:cNvSpPr/>
          <p:nvPr/>
        </p:nvSpPr>
        <p:spPr>
          <a:xfrm>
            <a:off x="0" y="559196"/>
            <a:ext cx="12175331" cy="52956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7DE6F6A-3E39-CCFF-BEB7-AD6BDDF2B776}"/>
              </a:ext>
            </a:extLst>
          </p:cNvPr>
          <p:cNvCxnSpPr>
            <a:cxnSpLocks/>
          </p:cNvCxnSpPr>
          <p:nvPr/>
        </p:nvCxnSpPr>
        <p:spPr>
          <a:xfrm flipH="1">
            <a:off x="8446195" y="397985"/>
            <a:ext cx="601542" cy="16121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C101AA9-B841-630A-22AF-293FB1CBB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3" y="5936219"/>
            <a:ext cx="1870894" cy="923989"/>
          </a:xfrm>
          <a:prstGeom prst="rect">
            <a:avLst/>
          </a:prstGeom>
        </p:spPr>
      </p:pic>
      <p:sp>
        <p:nvSpPr>
          <p:cNvPr id="107" name="Rounded Rectangle 9">
            <a:extLst>
              <a:ext uri="{FF2B5EF4-FFF2-40B4-BE49-F238E27FC236}">
                <a16:creationId xmlns:a16="http://schemas.microsoft.com/office/drawing/2014/main" id="{4433EF0F-6067-6E76-78F3-D8CFC082F79A}"/>
              </a:ext>
            </a:extLst>
          </p:cNvPr>
          <p:cNvSpPr/>
          <p:nvPr/>
        </p:nvSpPr>
        <p:spPr>
          <a:xfrm>
            <a:off x="2066101" y="5875501"/>
            <a:ext cx="1839685" cy="9824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Rounded Rectangle 9">
            <a:extLst>
              <a:ext uri="{FF2B5EF4-FFF2-40B4-BE49-F238E27FC236}">
                <a16:creationId xmlns:a16="http://schemas.microsoft.com/office/drawing/2014/main" id="{6CE261A6-09E4-548D-E48D-889FE679341B}"/>
              </a:ext>
            </a:extLst>
          </p:cNvPr>
          <p:cNvSpPr/>
          <p:nvPr/>
        </p:nvSpPr>
        <p:spPr>
          <a:xfrm>
            <a:off x="4169229" y="5875500"/>
            <a:ext cx="1839685" cy="9824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93F5114A-999F-AD64-49B5-2E6F424C330B}"/>
              </a:ext>
            </a:extLst>
          </p:cNvPr>
          <p:cNvSpPr/>
          <p:nvPr/>
        </p:nvSpPr>
        <p:spPr>
          <a:xfrm>
            <a:off x="6213540" y="5875501"/>
            <a:ext cx="1839685" cy="98249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" name="图形 25" descr="插入点右移 纯色填充">
            <a:extLst>
              <a:ext uri="{FF2B5EF4-FFF2-40B4-BE49-F238E27FC236}">
                <a16:creationId xmlns:a16="http://schemas.microsoft.com/office/drawing/2014/main" id="{FBB5B654-6501-C0DA-4B52-436B3F66E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6689" y="5911854"/>
            <a:ext cx="340135" cy="914400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4D29EB44-2839-453D-1EA0-EF65D87AD8FF}"/>
              </a:ext>
            </a:extLst>
          </p:cNvPr>
          <p:cNvSpPr txBox="1"/>
          <p:nvPr/>
        </p:nvSpPr>
        <p:spPr>
          <a:xfrm>
            <a:off x="6736081" y="90208"/>
            <a:ext cx="392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点击最大化按钮，使矩形虚线看板区域放大展示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8286DC-D665-FEEA-E969-6D8B1A3AA9B9}"/>
              </a:ext>
            </a:extLst>
          </p:cNvPr>
          <p:cNvSpPr txBox="1"/>
          <p:nvPr/>
        </p:nvSpPr>
        <p:spPr>
          <a:xfrm>
            <a:off x="1249091" y="137802"/>
            <a:ext cx="4465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按钮后，看板内各模块右下角自动出现“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X”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符号，点击“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X“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符号可以删减该模块，模块可以在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CN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PI module Customize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找回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Rounded Rectangle 112">
            <a:extLst>
              <a:ext uri="{FF2B5EF4-FFF2-40B4-BE49-F238E27FC236}">
                <a16:creationId xmlns:a16="http://schemas.microsoft.com/office/drawing/2014/main" id="{29D9FDCB-BD5B-9B59-3D80-C9228A4D423F}"/>
              </a:ext>
            </a:extLst>
          </p:cNvPr>
          <p:cNvSpPr/>
          <p:nvPr/>
        </p:nvSpPr>
        <p:spPr>
          <a:xfrm>
            <a:off x="10312108" y="69186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</a:p>
        </p:txBody>
      </p:sp>
      <p:sp>
        <p:nvSpPr>
          <p:cNvPr id="125" name="Rounded Rectangle 112">
            <a:extLst>
              <a:ext uri="{FF2B5EF4-FFF2-40B4-BE49-F238E27FC236}">
                <a16:creationId xmlns:a16="http://schemas.microsoft.com/office/drawing/2014/main" id="{2DD0CB63-5C42-52F8-46AD-D54E9D80FE69}"/>
              </a:ext>
            </a:extLst>
          </p:cNvPr>
          <p:cNvSpPr/>
          <p:nvPr/>
        </p:nvSpPr>
        <p:spPr>
          <a:xfrm>
            <a:off x="9504385" y="688525"/>
            <a:ext cx="62017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6" name="Rounded Rectangle 112">
            <a:extLst>
              <a:ext uri="{FF2B5EF4-FFF2-40B4-BE49-F238E27FC236}">
                <a16:creationId xmlns:a16="http://schemas.microsoft.com/office/drawing/2014/main" id="{BADCECA8-7921-282B-6748-E60ECD2F4521}"/>
              </a:ext>
            </a:extLst>
          </p:cNvPr>
          <p:cNvSpPr/>
          <p:nvPr/>
        </p:nvSpPr>
        <p:spPr>
          <a:xfrm>
            <a:off x="8791202" y="686707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7" name="Rounded Rectangle 112">
            <a:extLst>
              <a:ext uri="{FF2B5EF4-FFF2-40B4-BE49-F238E27FC236}">
                <a16:creationId xmlns:a16="http://schemas.microsoft.com/office/drawing/2014/main" id="{4C49F86B-393F-2F24-28DC-6294E00D1644}"/>
              </a:ext>
            </a:extLst>
          </p:cNvPr>
          <p:cNvSpPr/>
          <p:nvPr/>
        </p:nvSpPr>
        <p:spPr>
          <a:xfrm>
            <a:off x="11281876" y="69067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Overview</a:t>
            </a:r>
            <a:r>
              <a:rPr lang="zh-CN" altLang="en-US" sz="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（概要）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A3EB69D-B11C-1FB4-E853-7E69F00D4E95}"/>
              </a:ext>
            </a:extLst>
          </p:cNvPr>
          <p:cNvCxnSpPr>
            <a:cxnSpLocks/>
            <a:stCxn id="32" idx="3"/>
            <a:endCxn id="124" idx="1"/>
          </p:cNvCxnSpPr>
          <p:nvPr/>
        </p:nvCxnSpPr>
        <p:spPr>
          <a:xfrm>
            <a:off x="5714400" y="507134"/>
            <a:ext cx="4597708" cy="32873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9">
            <a:extLst>
              <a:ext uri="{FF2B5EF4-FFF2-40B4-BE49-F238E27FC236}">
                <a16:creationId xmlns:a16="http://schemas.microsoft.com/office/drawing/2014/main" id="{73E6EF4F-913C-EA40-B3DC-62B364721C89}"/>
              </a:ext>
            </a:extLst>
          </p:cNvPr>
          <p:cNvSpPr/>
          <p:nvPr/>
        </p:nvSpPr>
        <p:spPr>
          <a:xfrm>
            <a:off x="56602" y="1121311"/>
            <a:ext cx="1839685" cy="1238996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连续无事故：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365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事故总数：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182</a:t>
            </a: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Rounded Rectangle 10">
            <a:extLst>
              <a:ext uri="{FF2B5EF4-FFF2-40B4-BE49-F238E27FC236}">
                <a16:creationId xmlns:a16="http://schemas.microsoft.com/office/drawing/2014/main" id="{939964B3-A994-08CD-E57F-BC5FF4F00C6B}"/>
              </a:ext>
            </a:extLst>
          </p:cNvPr>
          <p:cNvSpPr/>
          <p:nvPr/>
        </p:nvSpPr>
        <p:spPr>
          <a:xfrm>
            <a:off x="4121325" y="1121311"/>
            <a:ext cx="1839685" cy="1238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Attendance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应出勤：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45238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实际出勤：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42189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出勤率：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93.26%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3015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7.1%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Rounded Rectangle 11">
            <a:extLst>
              <a:ext uri="{FF2B5EF4-FFF2-40B4-BE49-F238E27FC236}">
                <a16:creationId xmlns:a16="http://schemas.microsoft.com/office/drawing/2014/main" id="{75C1BB3F-7DF5-FFBF-8A4B-3696C5427BA8}"/>
              </a:ext>
            </a:extLst>
          </p:cNvPr>
          <p:cNvSpPr/>
          <p:nvPr/>
        </p:nvSpPr>
        <p:spPr>
          <a:xfrm>
            <a:off x="2066101" y="1121311"/>
            <a:ext cx="1839685" cy="123851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废水（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综合废水：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6452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含镍废水：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3661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含铬废水：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2791</a:t>
            </a:r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Rounded Rectangle 12">
            <a:extLst>
              <a:ext uri="{FF2B5EF4-FFF2-40B4-BE49-F238E27FC236}">
                <a16:creationId xmlns:a16="http://schemas.microsoft.com/office/drawing/2014/main" id="{40648CE5-BB3D-A4DE-B699-9C9F89A5FC0C}"/>
              </a:ext>
            </a:extLst>
          </p:cNvPr>
          <p:cNvSpPr/>
          <p:nvPr/>
        </p:nvSpPr>
        <p:spPr>
          <a:xfrm>
            <a:off x="6213542" y="2512897"/>
            <a:ext cx="1839685" cy="1238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SS%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Rounded Rectangle 13">
            <a:extLst>
              <a:ext uri="{FF2B5EF4-FFF2-40B4-BE49-F238E27FC236}">
                <a16:creationId xmlns:a16="http://schemas.microsoft.com/office/drawing/2014/main" id="{2DE888A2-38F7-CC7D-43DE-A2A59F106D12}"/>
              </a:ext>
            </a:extLst>
          </p:cNvPr>
          <p:cNvSpPr/>
          <p:nvPr/>
        </p:nvSpPr>
        <p:spPr>
          <a:xfrm>
            <a:off x="4171378" y="2512897"/>
            <a:ext cx="1839685" cy="1238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Scrap%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Rounded Rectangle 14">
            <a:extLst>
              <a:ext uri="{FF2B5EF4-FFF2-40B4-BE49-F238E27FC236}">
                <a16:creationId xmlns:a16="http://schemas.microsoft.com/office/drawing/2014/main" id="{9223A023-D29D-55C2-43AA-2204F32A244D}"/>
              </a:ext>
            </a:extLst>
          </p:cNvPr>
          <p:cNvSpPr/>
          <p:nvPr/>
        </p:nvSpPr>
        <p:spPr>
          <a:xfrm>
            <a:off x="8269320" y="2512897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巡检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93.58%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Rounded Rectangle 17">
            <a:extLst>
              <a:ext uri="{FF2B5EF4-FFF2-40B4-BE49-F238E27FC236}">
                <a16:creationId xmlns:a16="http://schemas.microsoft.com/office/drawing/2014/main" id="{8254EC1D-1A8D-4E05-4C6B-FCDF477EDFB7}"/>
              </a:ext>
            </a:extLst>
          </p:cNvPr>
          <p:cNvSpPr/>
          <p:nvPr/>
        </p:nvSpPr>
        <p:spPr>
          <a:xfrm>
            <a:off x="4169228" y="3904976"/>
            <a:ext cx="1839686" cy="1238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IPQA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Rounded Rectangle 19">
            <a:extLst>
              <a:ext uri="{FF2B5EF4-FFF2-40B4-BE49-F238E27FC236}">
                <a16:creationId xmlns:a16="http://schemas.microsoft.com/office/drawing/2014/main" id="{7409D8D0-7A3B-D0AE-9A37-1C99EFC9571B}"/>
              </a:ext>
            </a:extLst>
          </p:cNvPr>
          <p:cNvSpPr/>
          <p:nvPr/>
        </p:nvSpPr>
        <p:spPr>
          <a:xfrm>
            <a:off x="2092229" y="2512898"/>
            <a:ext cx="1839686" cy="1238515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30min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以内：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30~60min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60min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7" name="Group 34">
            <a:extLst>
              <a:ext uri="{FF2B5EF4-FFF2-40B4-BE49-F238E27FC236}">
                <a16:creationId xmlns:a16="http://schemas.microsoft.com/office/drawing/2014/main" id="{3B70882F-76F2-42A7-06F7-7B4F46876F72}"/>
              </a:ext>
            </a:extLst>
          </p:cNvPr>
          <p:cNvGrpSpPr/>
          <p:nvPr/>
        </p:nvGrpSpPr>
        <p:grpSpPr>
          <a:xfrm>
            <a:off x="6448148" y="3090605"/>
            <a:ext cx="1102177" cy="444137"/>
            <a:chOff x="8617674" y="2403566"/>
            <a:chExt cx="1102177" cy="444137"/>
          </a:xfrm>
        </p:grpSpPr>
        <p:cxnSp>
          <p:nvCxnSpPr>
            <p:cNvPr id="118" name="Straight Connector 35">
              <a:extLst>
                <a:ext uri="{FF2B5EF4-FFF2-40B4-BE49-F238E27FC236}">
                  <a16:creationId xmlns:a16="http://schemas.microsoft.com/office/drawing/2014/main" id="{D1B7B757-AF6D-D21D-76CF-54040B5E214D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36">
              <a:extLst>
                <a:ext uri="{FF2B5EF4-FFF2-40B4-BE49-F238E27FC236}">
                  <a16:creationId xmlns:a16="http://schemas.microsoft.com/office/drawing/2014/main" id="{A8A746BE-145B-7031-FEDE-38D074F29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Arc 37">
              <a:extLst>
                <a:ext uri="{FF2B5EF4-FFF2-40B4-BE49-F238E27FC236}">
                  <a16:creationId xmlns:a16="http://schemas.microsoft.com/office/drawing/2014/main" id="{47F91333-36A0-C263-5F86-677A92A07C5D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Arc 38">
              <a:extLst>
                <a:ext uri="{FF2B5EF4-FFF2-40B4-BE49-F238E27FC236}">
                  <a16:creationId xmlns:a16="http://schemas.microsoft.com/office/drawing/2014/main" id="{9EBD5F64-4A1E-37A1-EC0C-A9FC9F02CF58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29" name="Group 39">
            <a:extLst>
              <a:ext uri="{FF2B5EF4-FFF2-40B4-BE49-F238E27FC236}">
                <a16:creationId xmlns:a16="http://schemas.microsoft.com/office/drawing/2014/main" id="{3A02C3BE-FAD6-4CED-8B1A-DD44AFC57513}"/>
              </a:ext>
            </a:extLst>
          </p:cNvPr>
          <p:cNvGrpSpPr/>
          <p:nvPr/>
        </p:nvGrpSpPr>
        <p:grpSpPr>
          <a:xfrm>
            <a:off x="4291682" y="3060307"/>
            <a:ext cx="1102177" cy="444137"/>
            <a:chOff x="8617674" y="2403566"/>
            <a:chExt cx="1102177" cy="444137"/>
          </a:xfrm>
        </p:grpSpPr>
        <p:cxnSp>
          <p:nvCxnSpPr>
            <p:cNvPr id="130" name="Straight Connector 40">
              <a:extLst>
                <a:ext uri="{FF2B5EF4-FFF2-40B4-BE49-F238E27FC236}">
                  <a16:creationId xmlns:a16="http://schemas.microsoft.com/office/drawing/2014/main" id="{BE0CA58A-F87C-F0CE-63B8-88814C8437B5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41">
              <a:extLst>
                <a:ext uri="{FF2B5EF4-FFF2-40B4-BE49-F238E27FC236}">
                  <a16:creationId xmlns:a16="http://schemas.microsoft.com/office/drawing/2014/main" id="{CA6F7112-FBB8-CC3A-0D8D-31BC491DA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c 42">
              <a:extLst>
                <a:ext uri="{FF2B5EF4-FFF2-40B4-BE49-F238E27FC236}">
                  <a16:creationId xmlns:a16="http://schemas.microsoft.com/office/drawing/2014/main" id="{D0E151EC-0C6C-38D0-46E3-C765047A3D9C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3" name="Arc 43">
              <a:extLst>
                <a:ext uri="{FF2B5EF4-FFF2-40B4-BE49-F238E27FC236}">
                  <a16:creationId xmlns:a16="http://schemas.microsoft.com/office/drawing/2014/main" id="{AD2CAF06-BC24-0B45-0D96-778837E79145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4" name="Rounded Rectangle 64">
            <a:extLst>
              <a:ext uri="{FF2B5EF4-FFF2-40B4-BE49-F238E27FC236}">
                <a16:creationId xmlns:a16="http://schemas.microsoft.com/office/drawing/2014/main" id="{040A9509-FA5B-DDB8-DDE3-B333B2DDD08E}"/>
              </a:ext>
            </a:extLst>
          </p:cNvPr>
          <p:cNvSpPr/>
          <p:nvPr/>
        </p:nvSpPr>
        <p:spPr>
          <a:xfrm>
            <a:off x="10224944" y="2507269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3958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98.86%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5" name="Group 70">
            <a:extLst>
              <a:ext uri="{FF2B5EF4-FFF2-40B4-BE49-F238E27FC236}">
                <a16:creationId xmlns:a16="http://schemas.microsoft.com/office/drawing/2014/main" id="{8CCB5F2D-F5E4-A885-82EE-DC0365B35487}"/>
              </a:ext>
            </a:extLst>
          </p:cNvPr>
          <p:cNvGrpSpPr/>
          <p:nvPr/>
        </p:nvGrpSpPr>
        <p:grpSpPr>
          <a:xfrm>
            <a:off x="4266625" y="4495747"/>
            <a:ext cx="1102177" cy="444137"/>
            <a:chOff x="8617674" y="2403566"/>
            <a:chExt cx="1102177" cy="444137"/>
          </a:xfrm>
        </p:grpSpPr>
        <p:cxnSp>
          <p:nvCxnSpPr>
            <p:cNvPr id="136" name="Straight Connector 71">
              <a:extLst>
                <a:ext uri="{FF2B5EF4-FFF2-40B4-BE49-F238E27FC236}">
                  <a16:creationId xmlns:a16="http://schemas.microsoft.com/office/drawing/2014/main" id="{AAA00C26-79D0-865F-B391-693212BA2B1F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72">
              <a:extLst>
                <a:ext uri="{FF2B5EF4-FFF2-40B4-BE49-F238E27FC236}">
                  <a16:creationId xmlns:a16="http://schemas.microsoft.com/office/drawing/2014/main" id="{E42B87B5-C329-D009-35B7-4378C8020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Arc 73">
              <a:extLst>
                <a:ext uri="{FF2B5EF4-FFF2-40B4-BE49-F238E27FC236}">
                  <a16:creationId xmlns:a16="http://schemas.microsoft.com/office/drawing/2014/main" id="{1523D457-F86F-78CD-EFDE-E9CD01EB6DDB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2" name="Arc 74">
              <a:extLst>
                <a:ext uri="{FF2B5EF4-FFF2-40B4-BE49-F238E27FC236}">
                  <a16:creationId xmlns:a16="http://schemas.microsoft.com/office/drawing/2014/main" id="{305F410C-FFC5-8FBF-EF44-94070F9461F3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3" name="Rounded Rectangle 75">
            <a:extLst>
              <a:ext uri="{FF2B5EF4-FFF2-40B4-BE49-F238E27FC236}">
                <a16:creationId xmlns:a16="http://schemas.microsoft.com/office/drawing/2014/main" id="{7D3C51A3-58B4-8F53-4F61-33D8BFBDAC01}"/>
              </a:ext>
            </a:extLst>
          </p:cNvPr>
          <p:cNvSpPr/>
          <p:nvPr/>
        </p:nvSpPr>
        <p:spPr>
          <a:xfrm>
            <a:off x="56601" y="3887253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4" name="Group 76">
            <a:extLst>
              <a:ext uri="{FF2B5EF4-FFF2-40B4-BE49-F238E27FC236}">
                <a16:creationId xmlns:a16="http://schemas.microsoft.com/office/drawing/2014/main" id="{CA798595-5147-F6EA-5CB1-0F404E496595}"/>
              </a:ext>
            </a:extLst>
          </p:cNvPr>
          <p:cNvGrpSpPr/>
          <p:nvPr/>
        </p:nvGrpSpPr>
        <p:grpSpPr>
          <a:xfrm>
            <a:off x="151327" y="4422502"/>
            <a:ext cx="1102177" cy="444137"/>
            <a:chOff x="8617674" y="2403566"/>
            <a:chExt cx="1102177" cy="444137"/>
          </a:xfrm>
        </p:grpSpPr>
        <p:cxnSp>
          <p:nvCxnSpPr>
            <p:cNvPr id="165" name="Straight Connector 77">
              <a:extLst>
                <a:ext uri="{FF2B5EF4-FFF2-40B4-BE49-F238E27FC236}">
                  <a16:creationId xmlns:a16="http://schemas.microsoft.com/office/drawing/2014/main" id="{0B999DEC-2DD4-7315-1742-CCAA1088AA0D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78">
              <a:extLst>
                <a:ext uri="{FF2B5EF4-FFF2-40B4-BE49-F238E27FC236}">
                  <a16:creationId xmlns:a16="http://schemas.microsoft.com/office/drawing/2014/main" id="{EB2E2283-806E-CD8A-54EB-FDFFC9E4C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Arc 79">
              <a:extLst>
                <a:ext uri="{FF2B5EF4-FFF2-40B4-BE49-F238E27FC236}">
                  <a16:creationId xmlns:a16="http://schemas.microsoft.com/office/drawing/2014/main" id="{F1FD870C-5E8E-8A6E-EFAD-D0A2FECF51F9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8" name="Arc 80">
              <a:extLst>
                <a:ext uri="{FF2B5EF4-FFF2-40B4-BE49-F238E27FC236}">
                  <a16:creationId xmlns:a16="http://schemas.microsoft.com/office/drawing/2014/main" id="{38AE1928-E4CB-0FD0-C1B2-F45DB11A6878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1" name="Rounded Rectangle 81">
            <a:extLst>
              <a:ext uri="{FF2B5EF4-FFF2-40B4-BE49-F238E27FC236}">
                <a16:creationId xmlns:a16="http://schemas.microsoft.com/office/drawing/2014/main" id="{707FDFE8-6A18-5FCA-55F4-6791E15D7D6D}"/>
              </a:ext>
            </a:extLst>
          </p:cNvPr>
          <p:cNvSpPr/>
          <p:nvPr/>
        </p:nvSpPr>
        <p:spPr>
          <a:xfrm>
            <a:off x="2066101" y="3907507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Line balance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2" name="Group 82">
            <a:extLst>
              <a:ext uri="{FF2B5EF4-FFF2-40B4-BE49-F238E27FC236}">
                <a16:creationId xmlns:a16="http://schemas.microsoft.com/office/drawing/2014/main" id="{A6EEC1BE-3BBA-6E2E-4083-A0174C0FF3CD}"/>
              </a:ext>
            </a:extLst>
          </p:cNvPr>
          <p:cNvGrpSpPr/>
          <p:nvPr/>
        </p:nvGrpSpPr>
        <p:grpSpPr>
          <a:xfrm>
            <a:off x="2123851" y="4422502"/>
            <a:ext cx="1102177" cy="444137"/>
            <a:chOff x="8617674" y="2403566"/>
            <a:chExt cx="1102177" cy="444137"/>
          </a:xfrm>
        </p:grpSpPr>
        <p:cxnSp>
          <p:nvCxnSpPr>
            <p:cNvPr id="223" name="Straight Connector 83">
              <a:extLst>
                <a:ext uri="{FF2B5EF4-FFF2-40B4-BE49-F238E27FC236}">
                  <a16:creationId xmlns:a16="http://schemas.microsoft.com/office/drawing/2014/main" id="{D3EB2205-0FD7-EC74-C701-BB444F2569B4}"/>
                </a:ext>
              </a:extLst>
            </p:cNvPr>
            <p:cNvCxnSpPr/>
            <p:nvPr/>
          </p:nvCxnSpPr>
          <p:spPr>
            <a:xfrm>
              <a:off x="9084128" y="2403566"/>
              <a:ext cx="0" cy="4441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84">
              <a:extLst>
                <a:ext uri="{FF2B5EF4-FFF2-40B4-BE49-F238E27FC236}">
                  <a16:creationId xmlns:a16="http://schemas.microsoft.com/office/drawing/2014/main" id="{73E9E6AB-59CA-F92B-6414-DB291F54E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128" y="2847703"/>
              <a:ext cx="5823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Arc 85">
              <a:extLst>
                <a:ext uri="{FF2B5EF4-FFF2-40B4-BE49-F238E27FC236}">
                  <a16:creationId xmlns:a16="http://schemas.microsoft.com/office/drawing/2014/main" id="{C000EA38-9327-6C78-22F2-3DC9E3ABD597}"/>
                </a:ext>
              </a:extLst>
            </p:cNvPr>
            <p:cNvSpPr/>
            <p:nvPr/>
          </p:nvSpPr>
          <p:spPr>
            <a:xfrm>
              <a:off x="8791301" y="2625635"/>
              <a:ext cx="816416" cy="195943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6" name="Arc 86">
              <a:extLst>
                <a:ext uri="{FF2B5EF4-FFF2-40B4-BE49-F238E27FC236}">
                  <a16:creationId xmlns:a16="http://schemas.microsoft.com/office/drawing/2014/main" id="{E92BC943-A603-D704-774C-5D15E84A6C85}"/>
                </a:ext>
              </a:extLst>
            </p:cNvPr>
            <p:cNvSpPr/>
            <p:nvPr/>
          </p:nvSpPr>
          <p:spPr>
            <a:xfrm>
              <a:off x="8617674" y="2508070"/>
              <a:ext cx="1102177" cy="45719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7" name="Rounded Rectangle 87">
            <a:extLst>
              <a:ext uri="{FF2B5EF4-FFF2-40B4-BE49-F238E27FC236}">
                <a16:creationId xmlns:a16="http://schemas.microsoft.com/office/drawing/2014/main" id="{8F1D0EA6-5F7D-9E8B-E664-A8708DEDFF50}"/>
              </a:ext>
            </a:extLst>
          </p:cNvPr>
          <p:cNvSpPr/>
          <p:nvPr/>
        </p:nvSpPr>
        <p:spPr>
          <a:xfrm>
            <a:off x="10224414" y="1123236"/>
            <a:ext cx="1839685" cy="123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Plan: </a:t>
            </a:r>
            <a:r>
              <a:rPr 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674924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Actual: </a:t>
            </a:r>
            <a:r>
              <a:rPr 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684272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达成率：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101.39%</a:t>
            </a:r>
            <a:endParaRPr kumimoji="0" lang="en-CN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8" name="Oval 2">
            <a:extLst>
              <a:ext uri="{FF2B5EF4-FFF2-40B4-BE49-F238E27FC236}">
                <a16:creationId xmlns:a16="http://schemas.microsoft.com/office/drawing/2014/main" id="{12C8AF60-E31F-EEA1-688C-CC8834B9ACFF}"/>
              </a:ext>
            </a:extLst>
          </p:cNvPr>
          <p:cNvSpPr/>
          <p:nvPr/>
        </p:nvSpPr>
        <p:spPr>
          <a:xfrm>
            <a:off x="1503384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9" name="Oval 89">
            <a:extLst>
              <a:ext uri="{FF2B5EF4-FFF2-40B4-BE49-F238E27FC236}">
                <a16:creationId xmlns:a16="http://schemas.microsoft.com/office/drawing/2014/main" id="{7B57BD3E-3FA5-9E8A-A816-E9E4DF840A93}"/>
              </a:ext>
            </a:extLst>
          </p:cNvPr>
          <p:cNvSpPr/>
          <p:nvPr/>
        </p:nvSpPr>
        <p:spPr>
          <a:xfrm>
            <a:off x="1503903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0" name="Oval 90">
            <a:extLst>
              <a:ext uri="{FF2B5EF4-FFF2-40B4-BE49-F238E27FC236}">
                <a16:creationId xmlns:a16="http://schemas.microsoft.com/office/drawing/2014/main" id="{10269DAD-81AD-5462-463C-1A71EC9B1152}"/>
              </a:ext>
            </a:extLst>
          </p:cNvPr>
          <p:cNvSpPr/>
          <p:nvPr/>
        </p:nvSpPr>
        <p:spPr>
          <a:xfrm>
            <a:off x="3630736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1" name="Oval 91">
            <a:extLst>
              <a:ext uri="{FF2B5EF4-FFF2-40B4-BE49-F238E27FC236}">
                <a16:creationId xmlns:a16="http://schemas.microsoft.com/office/drawing/2014/main" id="{3623A4D2-F576-62E4-32DE-B46BCE4C3692}"/>
              </a:ext>
            </a:extLst>
          </p:cNvPr>
          <p:cNvSpPr/>
          <p:nvPr/>
        </p:nvSpPr>
        <p:spPr>
          <a:xfrm>
            <a:off x="3511956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2" name="Oval 92">
            <a:extLst>
              <a:ext uri="{FF2B5EF4-FFF2-40B4-BE49-F238E27FC236}">
                <a16:creationId xmlns:a16="http://schemas.microsoft.com/office/drawing/2014/main" id="{0CC71AD2-50DF-B4FD-301B-1AEE5A589B99}"/>
              </a:ext>
            </a:extLst>
          </p:cNvPr>
          <p:cNvSpPr/>
          <p:nvPr/>
        </p:nvSpPr>
        <p:spPr>
          <a:xfrm>
            <a:off x="3512921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3" name="Oval 93">
            <a:extLst>
              <a:ext uri="{FF2B5EF4-FFF2-40B4-BE49-F238E27FC236}">
                <a16:creationId xmlns:a16="http://schemas.microsoft.com/office/drawing/2014/main" id="{06D0A37D-5D4C-E072-A6D0-ABD6B111F74B}"/>
              </a:ext>
            </a:extLst>
          </p:cNvPr>
          <p:cNvSpPr/>
          <p:nvPr/>
        </p:nvSpPr>
        <p:spPr>
          <a:xfrm>
            <a:off x="5662079" y="116781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4" name="Oval 94">
            <a:extLst>
              <a:ext uri="{FF2B5EF4-FFF2-40B4-BE49-F238E27FC236}">
                <a16:creationId xmlns:a16="http://schemas.microsoft.com/office/drawing/2014/main" id="{363CB461-18D9-F5FE-7F68-5EAD6A069DE6}"/>
              </a:ext>
            </a:extLst>
          </p:cNvPr>
          <p:cNvSpPr/>
          <p:nvPr/>
        </p:nvSpPr>
        <p:spPr>
          <a:xfrm>
            <a:off x="5677437" y="2580043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" name="Oval 97">
            <a:extLst>
              <a:ext uri="{FF2B5EF4-FFF2-40B4-BE49-F238E27FC236}">
                <a16:creationId xmlns:a16="http://schemas.microsoft.com/office/drawing/2014/main" id="{F692E1D5-1FD4-A3C4-17E5-4A757DD1648B}"/>
              </a:ext>
            </a:extLst>
          </p:cNvPr>
          <p:cNvSpPr/>
          <p:nvPr/>
        </p:nvSpPr>
        <p:spPr>
          <a:xfrm>
            <a:off x="7672588" y="2569092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6" name="Oval 98">
            <a:extLst>
              <a:ext uri="{FF2B5EF4-FFF2-40B4-BE49-F238E27FC236}">
                <a16:creationId xmlns:a16="http://schemas.microsoft.com/office/drawing/2014/main" id="{BE2446FC-CD4B-3B4F-E865-F7E672E6C8A6}"/>
              </a:ext>
            </a:extLst>
          </p:cNvPr>
          <p:cNvSpPr/>
          <p:nvPr/>
        </p:nvSpPr>
        <p:spPr>
          <a:xfrm>
            <a:off x="5677437" y="395688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7" name="Oval 100">
            <a:extLst>
              <a:ext uri="{FF2B5EF4-FFF2-40B4-BE49-F238E27FC236}">
                <a16:creationId xmlns:a16="http://schemas.microsoft.com/office/drawing/2014/main" id="{D7DD31B6-5C7D-E601-736D-F93B34ABB348}"/>
              </a:ext>
            </a:extLst>
          </p:cNvPr>
          <p:cNvSpPr/>
          <p:nvPr/>
        </p:nvSpPr>
        <p:spPr>
          <a:xfrm>
            <a:off x="9809760" y="2595810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8" name="Oval 101">
            <a:extLst>
              <a:ext uri="{FF2B5EF4-FFF2-40B4-BE49-F238E27FC236}">
                <a16:creationId xmlns:a16="http://schemas.microsoft.com/office/drawing/2014/main" id="{C0C2F063-655F-4A5D-147C-E8A5D91CD1D9}"/>
              </a:ext>
            </a:extLst>
          </p:cNvPr>
          <p:cNvSpPr/>
          <p:nvPr/>
        </p:nvSpPr>
        <p:spPr>
          <a:xfrm>
            <a:off x="11777326" y="1167811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9" name="Oval 102">
            <a:extLst>
              <a:ext uri="{FF2B5EF4-FFF2-40B4-BE49-F238E27FC236}">
                <a16:creationId xmlns:a16="http://schemas.microsoft.com/office/drawing/2014/main" id="{49EDAD73-FAB9-6FAB-92FA-D61B09185677}"/>
              </a:ext>
            </a:extLst>
          </p:cNvPr>
          <p:cNvSpPr/>
          <p:nvPr/>
        </p:nvSpPr>
        <p:spPr>
          <a:xfrm>
            <a:off x="11749004" y="2569092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0" name="Rounded Rectangle 103">
            <a:extLst>
              <a:ext uri="{FF2B5EF4-FFF2-40B4-BE49-F238E27FC236}">
                <a16:creationId xmlns:a16="http://schemas.microsoft.com/office/drawing/2014/main" id="{29EA3A28-BCB3-2C49-278D-38B8F1E78151}"/>
              </a:ext>
            </a:extLst>
          </p:cNvPr>
          <p:cNvSpPr/>
          <p:nvPr/>
        </p:nvSpPr>
        <p:spPr>
          <a:xfrm>
            <a:off x="6213541" y="3910812"/>
            <a:ext cx="1839686" cy="123899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PNL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1" name="Oval 109">
            <a:extLst>
              <a:ext uri="{FF2B5EF4-FFF2-40B4-BE49-F238E27FC236}">
                <a16:creationId xmlns:a16="http://schemas.microsoft.com/office/drawing/2014/main" id="{A6F937E2-CD28-64D8-3A8A-6BFD0DE0C696}"/>
              </a:ext>
            </a:extLst>
          </p:cNvPr>
          <p:cNvSpPr/>
          <p:nvPr/>
        </p:nvSpPr>
        <p:spPr>
          <a:xfrm>
            <a:off x="7660843" y="3980440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2" name="Picture 23">
            <a:extLst>
              <a:ext uri="{FF2B5EF4-FFF2-40B4-BE49-F238E27FC236}">
                <a16:creationId xmlns:a16="http://schemas.microsoft.com/office/drawing/2014/main" id="{30F5FC53-C5E9-58C7-BE9D-6FAF4F2E38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745" y="4509772"/>
            <a:ext cx="1684099" cy="563225"/>
          </a:xfrm>
          <a:prstGeom prst="rect">
            <a:avLst/>
          </a:prstGeom>
        </p:spPr>
      </p:pic>
      <p:sp>
        <p:nvSpPr>
          <p:cNvPr id="243" name="Rounded Rectangle 113">
            <a:extLst>
              <a:ext uri="{FF2B5EF4-FFF2-40B4-BE49-F238E27FC236}">
                <a16:creationId xmlns:a16="http://schemas.microsoft.com/office/drawing/2014/main" id="{C4952FB6-7F3A-11EB-158E-5BA3ADE4038A}"/>
              </a:ext>
            </a:extLst>
          </p:cNvPr>
          <p:cNvSpPr/>
          <p:nvPr/>
        </p:nvSpPr>
        <p:spPr>
          <a:xfrm>
            <a:off x="8289369" y="3908006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首件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1094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96.97%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4" name="Oval 119">
            <a:extLst>
              <a:ext uri="{FF2B5EF4-FFF2-40B4-BE49-F238E27FC236}">
                <a16:creationId xmlns:a16="http://schemas.microsoft.com/office/drawing/2014/main" id="{4462FED4-4334-8F36-2CCA-E06E2AED71F5}"/>
              </a:ext>
            </a:extLst>
          </p:cNvPr>
          <p:cNvSpPr/>
          <p:nvPr/>
        </p:nvSpPr>
        <p:spPr>
          <a:xfrm>
            <a:off x="9813429" y="3969829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" name="乘号 244">
            <a:extLst>
              <a:ext uri="{FF2B5EF4-FFF2-40B4-BE49-F238E27FC236}">
                <a16:creationId xmlns:a16="http://schemas.microsoft.com/office/drawing/2014/main" id="{6AB0A167-4960-F967-8E54-2A85B59125DE}"/>
              </a:ext>
            </a:extLst>
          </p:cNvPr>
          <p:cNvSpPr/>
          <p:nvPr/>
        </p:nvSpPr>
        <p:spPr>
          <a:xfrm>
            <a:off x="1518499" y="4871112"/>
            <a:ext cx="228749" cy="22973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6" name="Rounded Rectangle 64">
            <a:extLst>
              <a:ext uri="{FF2B5EF4-FFF2-40B4-BE49-F238E27FC236}">
                <a16:creationId xmlns:a16="http://schemas.microsoft.com/office/drawing/2014/main" id="{5F00F1B2-B423-2B8E-51FC-329911C04116}"/>
              </a:ext>
            </a:extLst>
          </p:cNvPr>
          <p:cNvSpPr/>
          <p:nvPr/>
        </p:nvSpPr>
        <p:spPr>
          <a:xfrm>
            <a:off x="8266925" y="1091973"/>
            <a:ext cx="1839685" cy="1238513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79.28%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96.97%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Oval 102">
            <a:extLst>
              <a:ext uri="{FF2B5EF4-FFF2-40B4-BE49-F238E27FC236}">
                <a16:creationId xmlns:a16="http://schemas.microsoft.com/office/drawing/2014/main" id="{2AB4A70C-9D81-6C9E-03B5-33CFFD4F371D}"/>
              </a:ext>
            </a:extLst>
          </p:cNvPr>
          <p:cNvSpPr/>
          <p:nvPr/>
        </p:nvSpPr>
        <p:spPr>
          <a:xfrm>
            <a:off x="9790985" y="1153796"/>
            <a:ext cx="184962" cy="1655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Rounded Rectangle 15">
            <a:extLst>
              <a:ext uri="{FF2B5EF4-FFF2-40B4-BE49-F238E27FC236}">
                <a16:creationId xmlns:a16="http://schemas.microsoft.com/office/drawing/2014/main" id="{2736CC64-A0DE-E91F-5399-9EFAA756F9E1}"/>
              </a:ext>
            </a:extLst>
          </p:cNvPr>
          <p:cNvSpPr/>
          <p:nvPr/>
        </p:nvSpPr>
        <p:spPr>
          <a:xfrm>
            <a:off x="56601" y="2512898"/>
            <a:ext cx="1839686" cy="1238997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Alarm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总数：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1017321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报警总数：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288271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总报警率：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28.34%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1" name="Oval 88">
            <a:extLst>
              <a:ext uri="{FF2B5EF4-FFF2-40B4-BE49-F238E27FC236}">
                <a16:creationId xmlns:a16="http://schemas.microsoft.com/office/drawing/2014/main" id="{FC9D7245-C306-1A7B-D529-1EDBCEED636A}"/>
              </a:ext>
            </a:extLst>
          </p:cNvPr>
          <p:cNvSpPr/>
          <p:nvPr/>
        </p:nvSpPr>
        <p:spPr>
          <a:xfrm>
            <a:off x="1475062" y="2569092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B28A7C5-9DEA-647C-A84E-2304C5399D6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688346" y="876466"/>
            <a:ext cx="1793400" cy="401083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14">
            <a:extLst>
              <a:ext uri="{FF2B5EF4-FFF2-40B4-BE49-F238E27FC236}">
                <a16:creationId xmlns:a16="http://schemas.microsoft.com/office/drawing/2014/main" id="{51B560F3-1C55-FEB1-B269-24D5D5387CF7}"/>
              </a:ext>
            </a:extLst>
          </p:cNvPr>
          <p:cNvSpPr/>
          <p:nvPr/>
        </p:nvSpPr>
        <p:spPr>
          <a:xfrm>
            <a:off x="6191025" y="1121311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UPPH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Plan: 12.87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Actual: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10.98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达成率：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85.31%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val 100">
            <a:extLst>
              <a:ext uri="{FF2B5EF4-FFF2-40B4-BE49-F238E27FC236}">
                <a16:creationId xmlns:a16="http://schemas.microsoft.com/office/drawing/2014/main" id="{AE5F3428-CA64-5983-D1E6-27AF66ACA7AD}"/>
              </a:ext>
            </a:extLst>
          </p:cNvPr>
          <p:cNvSpPr/>
          <p:nvPr/>
        </p:nvSpPr>
        <p:spPr>
          <a:xfrm>
            <a:off x="7641462" y="1177506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2E1AB8F0-9AEE-2FEB-8978-07317BD4AFC9}"/>
              </a:ext>
            </a:extLst>
          </p:cNvPr>
          <p:cNvSpPr/>
          <p:nvPr/>
        </p:nvSpPr>
        <p:spPr>
          <a:xfrm>
            <a:off x="10258125" y="3887352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Plan Output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160k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标配人力：</a:t>
            </a: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28394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标配人均产出：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5.68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98">
            <a:extLst>
              <a:ext uri="{FF2B5EF4-FFF2-40B4-BE49-F238E27FC236}">
                <a16:creationId xmlns:a16="http://schemas.microsoft.com/office/drawing/2014/main" id="{FCC1A7E0-68D8-8EC3-582B-C80AC25661CC}"/>
              </a:ext>
            </a:extLst>
          </p:cNvPr>
          <p:cNvSpPr/>
          <p:nvPr/>
        </p:nvSpPr>
        <p:spPr>
          <a:xfrm>
            <a:off x="11766334" y="3939257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CDFB5CCA-11C0-4D3B-120E-C87187BD407F}"/>
              </a:ext>
            </a:extLst>
          </p:cNvPr>
          <p:cNvSpPr/>
          <p:nvPr/>
        </p:nvSpPr>
        <p:spPr>
          <a:xfrm>
            <a:off x="1026781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投入数：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811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878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不良数：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11,921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不良率：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0.0012%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4668A51B-24CB-AFF7-74F6-B9720798E401}"/>
              </a:ext>
            </a:extLst>
          </p:cNvPr>
          <p:cNvSpPr/>
          <p:nvPr/>
        </p:nvSpPr>
        <p:spPr>
          <a:xfrm>
            <a:off x="8305171" y="5386120"/>
            <a:ext cx="1839686" cy="1238515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Aging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Inventory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4523</a:t>
            </a:r>
          </a:p>
        </p:txBody>
      </p:sp>
      <p:sp>
        <p:nvSpPr>
          <p:cNvPr id="11" name="Oval 98">
            <a:extLst>
              <a:ext uri="{FF2B5EF4-FFF2-40B4-BE49-F238E27FC236}">
                <a16:creationId xmlns:a16="http://schemas.microsoft.com/office/drawing/2014/main" id="{E7DD1D18-DA04-7816-C4DF-3DD414AEB033}"/>
              </a:ext>
            </a:extLst>
          </p:cNvPr>
          <p:cNvSpPr/>
          <p:nvPr/>
        </p:nvSpPr>
        <p:spPr>
          <a:xfrm>
            <a:off x="11766334" y="5450172"/>
            <a:ext cx="184962" cy="16551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98">
            <a:extLst>
              <a:ext uri="{FF2B5EF4-FFF2-40B4-BE49-F238E27FC236}">
                <a16:creationId xmlns:a16="http://schemas.microsoft.com/office/drawing/2014/main" id="{D24EA2B8-A0CA-0286-466D-F649C27A124C}"/>
              </a:ext>
            </a:extLst>
          </p:cNvPr>
          <p:cNvSpPr/>
          <p:nvPr/>
        </p:nvSpPr>
        <p:spPr>
          <a:xfrm>
            <a:off x="9824009" y="5444982"/>
            <a:ext cx="184962" cy="165518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484814-828A-3D42-B775-FF3E0B6D6DEB}"/>
              </a:ext>
            </a:extLst>
          </p:cNvPr>
          <p:cNvSpPr/>
          <p:nvPr/>
        </p:nvSpPr>
        <p:spPr>
          <a:xfrm>
            <a:off x="127901" y="1219928"/>
            <a:ext cx="1839685" cy="1238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Attendance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应出勤：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45238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实际出勤：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42189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出勤率：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93.26%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3015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7.1%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CDA2D6F-7770-854D-B7A1-79907688A036}"/>
              </a:ext>
            </a:extLst>
          </p:cNvPr>
          <p:cNvSpPr/>
          <p:nvPr/>
        </p:nvSpPr>
        <p:spPr>
          <a:xfrm>
            <a:off x="4113935" y="1219666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巡检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93.58%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4278BA0-D7CA-E445-8949-400A0E55FA98}"/>
              </a:ext>
            </a:extLst>
          </p:cNvPr>
          <p:cNvSpPr/>
          <p:nvPr/>
        </p:nvSpPr>
        <p:spPr>
          <a:xfrm>
            <a:off x="6096000" y="1219666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3958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98.86%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7CDC123-7627-684C-02D0-D82478419C01}"/>
              </a:ext>
            </a:extLst>
          </p:cNvPr>
          <p:cNvSpPr/>
          <p:nvPr/>
        </p:nvSpPr>
        <p:spPr>
          <a:xfrm>
            <a:off x="2120918" y="1219665"/>
            <a:ext cx="1839685" cy="123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I/O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Plan: </a:t>
            </a:r>
            <a:r>
              <a:rPr 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674924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Actual: </a:t>
            </a:r>
            <a:r>
              <a:rPr 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684272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达成率：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101.39%</a:t>
            </a:r>
            <a:endParaRPr kumimoji="0" lang="en-CN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EE98019-5A00-F08C-2F93-63006AEE4605}"/>
              </a:ext>
            </a:extLst>
          </p:cNvPr>
          <p:cNvSpPr/>
          <p:nvPr/>
        </p:nvSpPr>
        <p:spPr>
          <a:xfrm>
            <a:off x="1668655" y="1266428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36BB89-2EE7-5E7F-B01B-DD050C95F57B}"/>
              </a:ext>
            </a:extLst>
          </p:cNvPr>
          <p:cNvSpPr/>
          <p:nvPr/>
        </p:nvSpPr>
        <p:spPr>
          <a:xfrm>
            <a:off x="5654375" y="1302579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5557FC-4C80-8027-46CE-A16E6F6C7F87}"/>
              </a:ext>
            </a:extLst>
          </p:cNvPr>
          <p:cNvSpPr/>
          <p:nvPr/>
        </p:nvSpPr>
        <p:spPr>
          <a:xfrm>
            <a:off x="3673830" y="1264240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44004A8-500C-CE16-2D3D-96F34BBB0221}"/>
              </a:ext>
            </a:extLst>
          </p:cNvPr>
          <p:cNvSpPr/>
          <p:nvPr/>
        </p:nvSpPr>
        <p:spPr>
          <a:xfrm>
            <a:off x="7620060" y="1281489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ABB1B742-C9BE-F917-2AF0-B1DB882EDBB3}"/>
              </a:ext>
            </a:extLst>
          </p:cNvPr>
          <p:cNvSpPr/>
          <p:nvPr/>
        </p:nvSpPr>
        <p:spPr>
          <a:xfrm>
            <a:off x="8078065" y="1219666"/>
            <a:ext cx="1839685" cy="1238513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首件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1094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96.97%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5B89C52-8D09-95CA-8820-6706ADB030BE}"/>
              </a:ext>
            </a:extLst>
          </p:cNvPr>
          <p:cNvSpPr/>
          <p:nvPr/>
        </p:nvSpPr>
        <p:spPr>
          <a:xfrm>
            <a:off x="9602125" y="1281489"/>
            <a:ext cx="184962" cy="1655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6CA6A19-FA00-20A5-BEB1-2335C55032D9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Main I</a:t>
            </a:r>
            <a:r>
              <a:rPr kumimoji="0" lang="en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nterface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OP2-Geneva-ASSY-E5</a:t>
            </a:r>
            <a:endParaRPr kumimoji="0" lang="en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299B433-7F99-1129-6271-FCBFF5AE0D67}"/>
              </a:ext>
            </a:extLst>
          </p:cNvPr>
          <p:cNvSpPr txBox="1"/>
          <p:nvPr/>
        </p:nvSpPr>
        <p:spPr>
          <a:xfrm>
            <a:off x="6312346" y="3536688"/>
            <a:ext cx="28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点击按钮切换页面展示模式，概要（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Overview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详细（</a:t>
            </a:r>
            <a:r>
              <a:rPr kumimoji="0" lang="en-US" altLang="zh-CN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Dtail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pic>
        <p:nvPicPr>
          <p:cNvPr id="154" name="图形 153" descr="最大化 纯色填充">
            <a:extLst>
              <a:ext uri="{FF2B5EF4-FFF2-40B4-BE49-F238E27FC236}">
                <a16:creationId xmlns:a16="http://schemas.microsoft.com/office/drawing/2014/main" id="{9422082A-A470-EBBC-D564-D077FC4B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EE25DB2B-AAEF-7D09-993E-6C43BB5B9C0B}"/>
              </a:ext>
            </a:extLst>
          </p:cNvPr>
          <p:cNvSpPr/>
          <p:nvPr/>
        </p:nvSpPr>
        <p:spPr>
          <a:xfrm>
            <a:off x="10060130" y="1220757"/>
            <a:ext cx="1839686" cy="1238997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WIP Alarm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总数：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1017321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报警总数：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288271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总报警率：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28.34%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Oval 88">
            <a:extLst>
              <a:ext uri="{FF2B5EF4-FFF2-40B4-BE49-F238E27FC236}">
                <a16:creationId xmlns:a16="http://schemas.microsoft.com/office/drawing/2014/main" id="{54E2935A-BDF9-362D-7460-F3B94862CD39}"/>
              </a:ext>
            </a:extLst>
          </p:cNvPr>
          <p:cNvSpPr/>
          <p:nvPr/>
        </p:nvSpPr>
        <p:spPr>
          <a:xfrm>
            <a:off x="11478591" y="1276951"/>
            <a:ext cx="184962" cy="165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Rounded Rectangle 112">
            <a:extLst>
              <a:ext uri="{FF2B5EF4-FFF2-40B4-BE49-F238E27FC236}">
                <a16:creationId xmlns:a16="http://schemas.microsoft.com/office/drawing/2014/main" id="{A86FF473-7BCA-A948-CA1A-96A69815FBAF}"/>
              </a:ext>
            </a:extLst>
          </p:cNvPr>
          <p:cNvSpPr/>
          <p:nvPr/>
        </p:nvSpPr>
        <p:spPr>
          <a:xfrm>
            <a:off x="10312108" y="69186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</a:p>
        </p:txBody>
      </p:sp>
      <p:sp>
        <p:nvSpPr>
          <p:cNvPr id="44" name="Rounded Rectangle 112">
            <a:extLst>
              <a:ext uri="{FF2B5EF4-FFF2-40B4-BE49-F238E27FC236}">
                <a16:creationId xmlns:a16="http://schemas.microsoft.com/office/drawing/2014/main" id="{B28D2B92-CD1C-9CB2-E74D-E7D7D878A404}"/>
              </a:ext>
            </a:extLst>
          </p:cNvPr>
          <p:cNvSpPr/>
          <p:nvPr/>
        </p:nvSpPr>
        <p:spPr>
          <a:xfrm>
            <a:off x="9504385" y="688525"/>
            <a:ext cx="62017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Rounded Rectangle 112">
            <a:extLst>
              <a:ext uri="{FF2B5EF4-FFF2-40B4-BE49-F238E27FC236}">
                <a16:creationId xmlns:a16="http://schemas.microsoft.com/office/drawing/2014/main" id="{7EA3E418-2444-08C5-179F-9B807C29DD9F}"/>
              </a:ext>
            </a:extLst>
          </p:cNvPr>
          <p:cNvSpPr/>
          <p:nvPr/>
        </p:nvSpPr>
        <p:spPr>
          <a:xfrm>
            <a:off x="8791202" y="686707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Rounded Rectangle 112">
            <a:extLst>
              <a:ext uri="{FF2B5EF4-FFF2-40B4-BE49-F238E27FC236}">
                <a16:creationId xmlns:a16="http://schemas.microsoft.com/office/drawing/2014/main" id="{AEE53A66-F261-200D-2396-4CF4CD160609}"/>
              </a:ext>
            </a:extLst>
          </p:cNvPr>
          <p:cNvSpPr/>
          <p:nvPr/>
        </p:nvSpPr>
        <p:spPr>
          <a:xfrm>
            <a:off x="11281876" y="69067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Overview</a:t>
            </a:r>
            <a:r>
              <a:rPr lang="zh-CN" altLang="en-US" sz="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（概要）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7968708-5F77-A440-D0FB-9D81E3BBBD6A}"/>
              </a:ext>
            </a:extLst>
          </p:cNvPr>
          <p:cNvCxnSpPr>
            <a:cxnSpLocks/>
            <a:stCxn id="123" idx="3"/>
            <a:endCxn id="46" idx="1"/>
          </p:cNvCxnSpPr>
          <p:nvPr/>
        </p:nvCxnSpPr>
        <p:spPr>
          <a:xfrm flipV="1">
            <a:off x="9114080" y="834676"/>
            <a:ext cx="2167796" cy="296362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1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6CA6A19-FA00-20A5-BEB1-2335C55032D9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Main I</a:t>
            </a:r>
            <a:r>
              <a:rPr kumimoji="0" lang="en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nterface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OP2-Geneva-ASSY-E5</a:t>
            </a:r>
            <a:endParaRPr kumimoji="0" lang="en-C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B26A389C-278E-3B4A-8E13-B5F4BE72F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52405"/>
              </p:ext>
            </p:extLst>
          </p:nvPr>
        </p:nvGraphicFramePr>
        <p:xfrm>
          <a:off x="3863732" y="1158160"/>
          <a:ext cx="4769283" cy="2455552"/>
        </p:xfrm>
        <a:graphic>
          <a:graphicData uri="http://schemas.openxmlformats.org/drawingml/2006/table">
            <a:tbl>
              <a:tblPr>
                <a:effectLst/>
                <a:tableStyleId>{327F97BB-C833-4FB7-BDE5-3F7075034690}</a:tableStyleId>
              </a:tblPr>
              <a:tblGrid>
                <a:gridCol w="407133">
                  <a:extLst>
                    <a:ext uri="{9D8B030D-6E8A-4147-A177-3AD203B41FA5}">
                      <a16:colId xmlns:a16="http://schemas.microsoft.com/office/drawing/2014/main" val="708203603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1470930718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3820047358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482031358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1300234842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1681664430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2123689116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3737722448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1316353563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2705649352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3087826117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4234811475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269430474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3773191177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3352985175"/>
                    </a:ext>
                  </a:extLst>
                </a:gridCol>
                <a:gridCol w="290810">
                  <a:extLst>
                    <a:ext uri="{9D8B030D-6E8A-4147-A177-3AD203B41FA5}">
                      <a16:colId xmlns:a16="http://schemas.microsoft.com/office/drawing/2014/main" val="1267995154"/>
                    </a:ext>
                  </a:extLst>
                </a:gridCol>
              </a:tblGrid>
              <a:tr h="259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制程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滾動</a:t>
                      </a:r>
                      <a:br>
                        <a:rPr lang="zh-CN" alt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計劃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实际产出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一次良率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WIP&gt;7days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8:00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18:00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20:00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35886"/>
                  </a:ext>
                </a:extLst>
              </a:tr>
              <a:tr h="175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CNC4-0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36,786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36,786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70694"/>
                  </a:ext>
                </a:extLst>
              </a:tr>
              <a:tr h="175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Grinding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3,229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3,229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56395"/>
                  </a:ext>
                </a:extLst>
              </a:tr>
              <a:tr h="1755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r>
                        <a:rPr lang="en-US" altLang="zh-CN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0491"/>
                  </a:ext>
                </a:extLst>
              </a:tr>
              <a:tr h="175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CNC4-1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2,945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2,945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854598"/>
                  </a:ext>
                </a:extLst>
              </a:tr>
              <a:tr h="1755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r>
                        <a:rPr lang="en-US" altLang="zh-CN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</a:t>
                      </a:r>
                      <a:endParaRPr lang="en-US" altLang="zh-CN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663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663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94287"/>
                  </a:ext>
                </a:extLst>
              </a:tr>
              <a:tr h="220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Spline Sanding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2,257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2,257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98673"/>
                  </a:ext>
                </a:extLst>
              </a:tr>
              <a:tr h="1755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r>
                        <a:rPr lang="en-US" altLang="zh-CN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1,363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1,363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5159"/>
                  </a:ext>
                </a:extLst>
              </a:tr>
              <a:tr h="17551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Spline Buffing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32,951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31,001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 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99.10%</a:t>
                      </a:r>
                      <a:endParaRPr lang="en-US" altLang="zh-CN" sz="600" b="1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output 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2,828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2,994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2,770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3,600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1,706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6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3,069 </a:t>
                      </a:r>
                      <a:endParaRPr lang="en-US" altLang="zh-CN" sz="6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4449"/>
                  </a:ext>
                </a:extLst>
              </a:tr>
              <a:tr h="175510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6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1st fail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199697"/>
                  </a:ext>
                </a:extLst>
              </a:tr>
              <a:tr h="19044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6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Final fail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54166"/>
                  </a:ext>
                </a:extLst>
              </a:tr>
              <a:tr h="19044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6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First yield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81244"/>
                  </a:ext>
                </a:extLst>
              </a:tr>
              <a:tr h="190443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6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Fina yield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858" marR="6858" marT="68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774298"/>
                  </a:ext>
                </a:extLst>
              </a:tr>
            </a:tbl>
          </a:graphicData>
        </a:graphic>
      </p:graphicFrame>
      <p:graphicFrame>
        <p:nvGraphicFramePr>
          <p:cNvPr id="52" name="图表 51">
            <a:extLst>
              <a:ext uri="{FF2B5EF4-FFF2-40B4-BE49-F238E27FC236}">
                <a16:creationId xmlns:a16="http://schemas.microsoft.com/office/drawing/2014/main" id="{EC21D856-8DDA-7362-4998-F80120A51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847902"/>
              </p:ext>
            </p:extLst>
          </p:nvPr>
        </p:nvGraphicFramePr>
        <p:xfrm>
          <a:off x="0" y="2603314"/>
          <a:ext cx="3856973" cy="109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6" name="图表 55">
            <a:extLst>
              <a:ext uri="{FF2B5EF4-FFF2-40B4-BE49-F238E27FC236}">
                <a16:creationId xmlns:a16="http://schemas.microsoft.com/office/drawing/2014/main" id="{4DD180A8-1A21-2496-80CE-5F6DB56C7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347147"/>
              </p:ext>
            </p:extLst>
          </p:nvPr>
        </p:nvGraphicFramePr>
        <p:xfrm>
          <a:off x="0" y="1156822"/>
          <a:ext cx="3856973" cy="1435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图表 56">
            <a:extLst>
              <a:ext uri="{FF2B5EF4-FFF2-40B4-BE49-F238E27FC236}">
                <a16:creationId xmlns:a16="http://schemas.microsoft.com/office/drawing/2014/main" id="{F69C6A8B-2668-EAEC-08B7-E351F99A0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810750"/>
              </p:ext>
            </p:extLst>
          </p:nvPr>
        </p:nvGraphicFramePr>
        <p:xfrm>
          <a:off x="9296399" y="1157845"/>
          <a:ext cx="2940123" cy="1422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9" name="图表 58">
            <a:extLst>
              <a:ext uri="{FF2B5EF4-FFF2-40B4-BE49-F238E27FC236}">
                <a16:creationId xmlns:a16="http://schemas.microsoft.com/office/drawing/2014/main" id="{2E93D8E2-7505-ACFE-61DB-A13C9835F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504466"/>
              </p:ext>
            </p:extLst>
          </p:nvPr>
        </p:nvGraphicFramePr>
        <p:xfrm>
          <a:off x="8660094" y="2580641"/>
          <a:ext cx="3264114" cy="112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90A20EC-7E19-8314-933C-476F83563E4C}"/>
              </a:ext>
            </a:extLst>
          </p:cNvPr>
          <p:cNvSpPr txBox="1"/>
          <p:nvPr/>
        </p:nvSpPr>
        <p:spPr>
          <a:xfrm>
            <a:off x="8653335" y="2603314"/>
            <a:ext cx="2214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1023 | </a:t>
            </a:r>
            <a:r>
              <a:rPr lang="en-US" altLang="zh-CN" sz="800" b="1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823 | </a:t>
            </a:r>
            <a:r>
              <a:rPr lang="zh-CN" altLang="en-US" sz="800" b="1"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80.45%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D6790D49-0844-7BF3-5013-6C4ED71B8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954163"/>
              </p:ext>
            </p:extLst>
          </p:nvPr>
        </p:nvGraphicFramePr>
        <p:xfrm>
          <a:off x="711001" y="3701228"/>
          <a:ext cx="3145972" cy="140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0D6B19F-4D7E-3F1D-9F5F-155EA7991FB4}"/>
              </a:ext>
            </a:extLst>
          </p:cNvPr>
          <p:cNvSpPr/>
          <p:nvPr/>
        </p:nvSpPr>
        <p:spPr>
          <a:xfrm>
            <a:off x="8678751" y="1164171"/>
            <a:ext cx="628023" cy="327936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总机台数</a:t>
            </a: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A3EAFA88-A9DD-2D07-2DBE-C167449C4C46}"/>
              </a:ext>
            </a:extLst>
          </p:cNvPr>
          <p:cNvSpPr/>
          <p:nvPr/>
        </p:nvSpPr>
        <p:spPr>
          <a:xfrm>
            <a:off x="8678751" y="1564182"/>
            <a:ext cx="628023" cy="327937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开机数</a:t>
            </a: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7355627B-5E8C-BF1E-6ACB-E1CBE9C2E2BB}"/>
              </a:ext>
            </a:extLst>
          </p:cNvPr>
          <p:cNvSpPr/>
          <p:nvPr/>
        </p:nvSpPr>
        <p:spPr>
          <a:xfrm>
            <a:off x="10160" y="3701228"/>
            <a:ext cx="628023" cy="376518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检验数</a:t>
            </a: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71300E93-F29C-60C5-7B76-A0A747397EBC}"/>
              </a:ext>
            </a:extLst>
          </p:cNvPr>
          <p:cNvSpPr/>
          <p:nvPr/>
        </p:nvSpPr>
        <p:spPr>
          <a:xfrm>
            <a:off x="10160" y="4122571"/>
            <a:ext cx="628023" cy="376518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4AB378A-909A-2055-8FF1-910DE2C03059}"/>
              </a:ext>
            </a:extLst>
          </p:cNvPr>
          <p:cNvSpPr/>
          <p:nvPr/>
        </p:nvSpPr>
        <p:spPr>
          <a:xfrm>
            <a:off x="10160" y="4543914"/>
            <a:ext cx="628023" cy="376518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WIP</a:t>
            </a:r>
          </a:p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23847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图表 69">
            <a:extLst>
              <a:ext uri="{FF2B5EF4-FFF2-40B4-BE49-F238E27FC236}">
                <a16:creationId xmlns:a16="http://schemas.microsoft.com/office/drawing/2014/main" id="{E80AA03F-AE21-1A2A-C5E7-2985494EF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575380"/>
              </p:ext>
            </p:extLst>
          </p:nvPr>
        </p:nvGraphicFramePr>
        <p:xfrm>
          <a:off x="0" y="5031428"/>
          <a:ext cx="1928486" cy="1511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图表 70">
            <a:extLst>
              <a:ext uri="{FF2B5EF4-FFF2-40B4-BE49-F238E27FC236}">
                <a16:creationId xmlns:a16="http://schemas.microsoft.com/office/drawing/2014/main" id="{4F6E541D-9D7E-DF9B-3767-D0E48C635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958301"/>
              </p:ext>
            </p:extLst>
          </p:nvPr>
        </p:nvGraphicFramePr>
        <p:xfrm>
          <a:off x="1935246" y="5031429"/>
          <a:ext cx="1928486" cy="1511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2" name="文本框 71">
            <a:extLst>
              <a:ext uri="{FF2B5EF4-FFF2-40B4-BE49-F238E27FC236}">
                <a16:creationId xmlns:a16="http://schemas.microsoft.com/office/drawing/2014/main" id="{69D6BA22-E9F7-0524-D956-4E2E0387FDF4}"/>
              </a:ext>
            </a:extLst>
          </p:cNvPr>
          <p:cNvSpPr txBox="1"/>
          <p:nvPr/>
        </p:nvSpPr>
        <p:spPr>
          <a:xfrm>
            <a:off x="270548" y="5043350"/>
            <a:ext cx="79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一次不良项目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8432F6-9319-B054-A5EE-5A54A453874A}"/>
              </a:ext>
            </a:extLst>
          </p:cNvPr>
          <p:cNvSpPr txBox="1"/>
          <p:nvPr/>
        </p:nvSpPr>
        <p:spPr>
          <a:xfrm>
            <a:off x="2180574" y="5039264"/>
            <a:ext cx="79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二次不良项目</a:t>
            </a:r>
          </a:p>
        </p:txBody>
      </p:sp>
      <p:sp>
        <p:nvSpPr>
          <p:cNvPr id="74" name="Rounded Rectangle 112">
            <a:extLst>
              <a:ext uri="{FF2B5EF4-FFF2-40B4-BE49-F238E27FC236}">
                <a16:creationId xmlns:a16="http://schemas.microsoft.com/office/drawing/2014/main" id="{CCBE4AD2-89B7-EAEC-7288-5D18C15DD614}"/>
              </a:ext>
            </a:extLst>
          </p:cNvPr>
          <p:cNvSpPr/>
          <p:nvPr/>
        </p:nvSpPr>
        <p:spPr>
          <a:xfrm>
            <a:off x="3377982" y="3707232"/>
            <a:ext cx="351040" cy="1524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二次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0CD601E-9268-C4AB-B66D-F28EA182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35" y="5283040"/>
            <a:ext cx="6707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>
            <a:extLst>
              <a:ext uri="{FF2B5EF4-FFF2-40B4-BE49-F238E27FC236}">
                <a16:creationId xmlns:a16="http://schemas.microsoft.com/office/drawing/2014/main" id="{CAD8F9A3-C753-EB0A-DD91-02A7DDE60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49" y="5283040"/>
            <a:ext cx="6707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0" name="图表 79">
            <a:extLst>
              <a:ext uri="{FF2B5EF4-FFF2-40B4-BE49-F238E27FC236}">
                <a16:creationId xmlns:a16="http://schemas.microsoft.com/office/drawing/2014/main" id="{0B762BD7-3C50-39FF-B7B0-42A3D44B7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774739"/>
              </p:ext>
            </p:extLst>
          </p:nvPr>
        </p:nvGraphicFramePr>
        <p:xfrm>
          <a:off x="4501981" y="3706592"/>
          <a:ext cx="4095672" cy="1332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4B2E82C3-F380-2390-AD95-85CBE77F05C3}"/>
              </a:ext>
            </a:extLst>
          </p:cNvPr>
          <p:cNvSpPr/>
          <p:nvPr/>
        </p:nvSpPr>
        <p:spPr>
          <a:xfrm>
            <a:off x="3863732" y="3708608"/>
            <a:ext cx="628023" cy="355292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总机台数</a:t>
            </a: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0413285D-060E-7271-3B91-A49B96C092A0}"/>
              </a:ext>
            </a:extLst>
          </p:cNvPr>
          <p:cNvSpPr/>
          <p:nvPr/>
        </p:nvSpPr>
        <p:spPr>
          <a:xfrm>
            <a:off x="3863732" y="4123864"/>
            <a:ext cx="628023" cy="355293"/>
          </a:xfrm>
          <a:prstGeom prst="flowChartProcess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开机数</a:t>
            </a: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6" name="图表 85">
            <a:extLst>
              <a:ext uri="{FF2B5EF4-FFF2-40B4-BE49-F238E27FC236}">
                <a16:creationId xmlns:a16="http://schemas.microsoft.com/office/drawing/2014/main" id="{E50AC05D-3B51-388F-3695-675458421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325625"/>
              </p:ext>
            </p:extLst>
          </p:nvPr>
        </p:nvGraphicFramePr>
        <p:xfrm>
          <a:off x="3879206" y="5254708"/>
          <a:ext cx="1594885" cy="129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7D60EC1-C727-F1D3-5AD2-FCA1FC289166}"/>
              </a:ext>
            </a:extLst>
          </p:cNvPr>
          <p:cNvCxnSpPr>
            <a:cxnSpLocks/>
          </p:cNvCxnSpPr>
          <p:nvPr/>
        </p:nvCxnSpPr>
        <p:spPr>
          <a:xfrm>
            <a:off x="3826493" y="1148986"/>
            <a:ext cx="16985" cy="5401889"/>
          </a:xfrm>
          <a:prstGeom prst="line">
            <a:avLst/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0180351-F4A9-038B-CF02-9591B8003B4E}"/>
              </a:ext>
            </a:extLst>
          </p:cNvPr>
          <p:cNvCxnSpPr>
            <a:cxnSpLocks/>
          </p:cNvCxnSpPr>
          <p:nvPr/>
        </p:nvCxnSpPr>
        <p:spPr>
          <a:xfrm flipH="1">
            <a:off x="8633015" y="1148986"/>
            <a:ext cx="15042" cy="5401889"/>
          </a:xfrm>
          <a:prstGeom prst="line">
            <a:avLst/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37F36D1-99DF-A79A-A21A-9C747F5C1FE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616175"/>
            <a:ext cx="12190693" cy="62477"/>
          </a:xfrm>
          <a:prstGeom prst="line">
            <a:avLst/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图表 95">
            <a:extLst>
              <a:ext uri="{FF2B5EF4-FFF2-40B4-BE49-F238E27FC236}">
                <a16:creationId xmlns:a16="http://schemas.microsoft.com/office/drawing/2014/main" id="{6A1476CD-982E-C032-BD9C-E2B8A5D44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757524"/>
              </p:ext>
            </p:extLst>
          </p:nvPr>
        </p:nvGraphicFramePr>
        <p:xfrm>
          <a:off x="5481259" y="5283040"/>
          <a:ext cx="1594885" cy="127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97" name="图表 96">
            <a:extLst>
              <a:ext uri="{FF2B5EF4-FFF2-40B4-BE49-F238E27FC236}">
                <a16:creationId xmlns:a16="http://schemas.microsoft.com/office/drawing/2014/main" id="{5C49E9D5-0B6F-7968-FF19-4B2A1D1A2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60779"/>
              </p:ext>
            </p:extLst>
          </p:nvPr>
        </p:nvGraphicFramePr>
        <p:xfrm>
          <a:off x="7076144" y="5283040"/>
          <a:ext cx="1571913" cy="1277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019BD218-4807-5F7A-7086-AB65D36C311E}"/>
              </a:ext>
            </a:extLst>
          </p:cNvPr>
          <p:cNvSpPr txBox="1"/>
          <p:nvPr/>
        </p:nvSpPr>
        <p:spPr>
          <a:xfrm>
            <a:off x="3963953" y="5039264"/>
            <a:ext cx="1062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首件尺寸不良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TOP5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25B748F-097E-D13A-EE7E-DC1B566884F5}"/>
              </a:ext>
            </a:extLst>
          </p:cNvPr>
          <p:cNvSpPr txBox="1"/>
          <p:nvPr/>
        </p:nvSpPr>
        <p:spPr>
          <a:xfrm>
            <a:off x="5579081" y="5062929"/>
            <a:ext cx="1062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首件功能不良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TOP5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417772E-43A8-1882-150D-15367AC3AE68}"/>
              </a:ext>
            </a:extLst>
          </p:cNvPr>
          <p:cNvSpPr txBox="1"/>
          <p:nvPr/>
        </p:nvSpPr>
        <p:spPr>
          <a:xfrm>
            <a:off x="7178947" y="5062929"/>
            <a:ext cx="1062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首件外观不良</a:t>
            </a:r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TOP5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79A66A9-A03E-984C-6036-425FA1679196}"/>
              </a:ext>
            </a:extLst>
          </p:cNvPr>
          <p:cNvSpPr txBox="1"/>
          <p:nvPr/>
        </p:nvSpPr>
        <p:spPr>
          <a:xfrm>
            <a:off x="3806122" y="5221316"/>
            <a:ext cx="16679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203 | </a:t>
            </a:r>
            <a:r>
              <a:rPr lang="en-US" altLang="zh-CN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191 | </a:t>
            </a:r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94.09%</a:t>
            </a:r>
            <a:endParaRPr lang="zh-CN" altLang="en-US" sz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B6E56D8-2494-845E-4ED7-5B7DC3F95919}"/>
              </a:ext>
            </a:extLst>
          </p:cNvPr>
          <p:cNvSpPr txBox="1"/>
          <p:nvPr/>
        </p:nvSpPr>
        <p:spPr>
          <a:xfrm>
            <a:off x="5394960" y="5221316"/>
            <a:ext cx="16679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203 | </a:t>
            </a:r>
            <a:r>
              <a:rPr lang="en-US" altLang="zh-CN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191 | </a:t>
            </a:r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94.09%</a:t>
            </a:r>
            <a:endParaRPr lang="zh-CN" altLang="en-US" sz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2D1CEB0-8DDC-635C-7EAB-4FF4AD3DA251}"/>
              </a:ext>
            </a:extLst>
          </p:cNvPr>
          <p:cNvSpPr txBox="1"/>
          <p:nvPr/>
        </p:nvSpPr>
        <p:spPr>
          <a:xfrm>
            <a:off x="7037439" y="5226219"/>
            <a:ext cx="16679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检验数：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203 | </a:t>
            </a:r>
            <a:r>
              <a:rPr lang="en-US" altLang="zh-CN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191 | </a:t>
            </a:r>
            <a:r>
              <a:rPr lang="zh-CN" altLang="en-US" sz="600" b="1">
                <a:latin typeface="微软雅黑" panose="020B0503020204020204" pitchFamily="34" charset="-122"/>
                <a:ea typeface="微软雅黑" panose="020B0503020204020204" pitchFamily="34" charset="-122"/>
              </a:rPr>
              <a:t>良率：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94.09%</a:t>
            </a:r>
            <a:endParaRPr lang="zh-CN" altLang="en-US" sz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Rounded Rectangle 112">
            <a:extLst>
              <a:ext uri="{FF2B5EF4-FFF2-40B4-BE49-F238E27FC236}">
                <a16:creationId xmlns:a16="http://schemas.microsoft.com/office/drawing/2014/main" id="{A619D2D5-024F-B134-8342-269771482C81}"/>
              </a:ext>
            </a:extLst>
          </p:cNvPr>
          <p:cNvSpPr/>
          <p:nvPr/>
        </p:nvSpPr>
        <p:spPr>
          <a:xfrm>
            <a:off x="11623401" y="1156822"/>
            <a:ext cx="351040" cy="1524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一次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22DF7455-A697-78F1-41BB-16267CB0AE29}"/>
              </a:ext>
            </a:extLst>
          </p:cNvPr>
          <p:cNvSpPr/>
          <p:nvPr/>
        </p:nvSpPr>
        <p:spPr>
          <a:xfrm>
            <a:off x="10560269" y="1153797"/>
            <a:ext cx="506273" cy="148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选择楼栋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BC5B55B1-9D6C-1161-BD3B-17E6F206E188}"/>
              </a:ext>
            </a:extLst>
          </p:cNvPr>
          <p:cNvSpPr/>
          <p:nvPr/>
        </p:nvSpPr>
        <p:spPr>
          <a:xfrm>
            <a:off x="9399897" y="1156822"/>
            <a:ext cx="506273" cy="148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选择制程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Rounded Rectangle 121">
            <a:extLst>
              <a:ext uri="{FF2B5EF4-FFF2-40B4-BE49-F238E27FC236}">
                <a16:creationId xmlns:a16="http://schemas.microsoft.com/office/drawing/2014/main" id="{1C2E534C-D4BB-0EE9-A9F3-2DA7DF57C418}"/>
              </a:ext>
            </a:extLst>
          </p:cNvPr>
          <p:cNvSpPr/>
          <p:nvPr/>
        </p:nvSpPr>
        <p:spPr>
          <a:xfrm>
            <a:off x="9980083" y="1153797"/>
            <a:ext cx="506273" cy="148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选择工站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ounded Rectangle 121">
            <a:extLst>
              <a:ext uri="{FF2B5EF4-FFF2-40B4-BE49-F238E27FC236}">
                <a16:creationId xmlns:a16="http://schemas.microsoft.com/office/drawing/2014/main" id="{71F4E54C-CE01-106A-F879-F3F1CE83688F}"/>
              </a:ext>
            </a:extLst>
          </p:cNvPr>
          <p:cNvSpPr/>
          <p:nvPr/>
        </p:nvSpPr>
        <p:spPr>
          <a:xfrm>
            <a:off x="5837837" y="3705583"/>
            <a:ext cx="506273" cy="148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选择楼栋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99D6EDE4-8E46-EB86-A210-D46EA9C0FB84}"/>
              </a:ext>
            </a:extLst>
          </p:cNvPr>
          <p:cNvSpPr/>
          <p:nvPr/>
        </p:nvSpPr>
        <p:spPr>
          <a:xfrm>
            <a:off x="4677465" y="3708608"/>
            <a:ext cx="506273" cy="148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选择制程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ounded Rectangle 121">
            <a:extLst>
              <a:ext uri="{FF2B5EF4-FFF2-40B4-BE49-F238E27FC236}">
                <a16:creationId xmlns:a16="http://schemas.microsoft.com/office/drawing/2014/main" id="{65FC243B-1FBE-FA99-649E-6AE34C3D4A49}"/>
              </a:ext>
            </a:extLst>
          </p:cNvPr>
          <p:cNvSpPr/>
          <p:nvPr/>
        </p:nvSpPr>
        <p:spPr>
          <a:xfrm>
            <a:off x="5257651" y="3705583"/>
            <a:ext cx="506273" cy="1481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选择工站</a:t>
            </a:r>
            <a:endParaRPr kumimoji="0" lang="en-CN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形 33" descr="最大化 纯色填充">
            <a:extLst>
              <a:ext uri="{FF2B5EF4-FFF2-40B4-BE49-F238E27FC236}">
                <a16:creationId xmlns:a16="http://schemas.microsoft.com/office/drawing/2014/main" id="{A9522E9C-133F-4294-6B80-1E74C70F7E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1299B433-7F99-1129-6271-FCBFF5AE0D67}"/>
              </a:ext>
            </a:extLst>
          </p:cNvPr>
          <p:cNvSpPr txBox="1"/>
          <p:nvPr/>
        </p:nvSpPr>
        <p:spPr>
          <a:xfrm>
            <a:off x="7734957" y="67075"/>
            <a:ext cx="2988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点击按钮切换页面展示模式，概要（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Synopsis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Detail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3A99E074-D38B-2481-1FD9-99EC34CBEECF}"/>
              </a:ext>
            </a:extLst>
          </p:cNvPr>
          <p:cNvSpPr/>
          <p:nvPr/>
        </p:nvSpPr>
        <p:spPr>
          <a:xfrm>
            <a:off x="8680437" y="3705624"/>
            <a:ext cx="720000" cy="202136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WIP</a:t>
            </a:r>
            <a:r>
              <a: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</a:rPr>
              <a:t>报警＞</a:t>
            </a:r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7D</a:t>
            </a:r>
          </a:p>
          <a:p>
            <a:pPr algn="ctr"/>
            <a:r>
              <a:rPr lang="en-US" altLang="zh-CN" sz="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4377</a:t>
            </a:r>
            <a:endParaRPr lang="zh-CN" altLang="en-US" sz="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94CB9510-4188-60B5-5D7C-2EB31CC94197}"/>
              </a:ext>
            </a:extLst>
          </p:cNvPr>
          <p:cNvSpPr/>
          <p:nvPr/>
        </p:nvSpPr>
        <p:spPr>
          <a:xfrm>
            <a:off x="9498143" y="3706283"/>
            <a:ext cx="720000" cy="200598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</a:rPr>
              <a:t>总报警率</a:t>
            </a:r>
            <a:endParaRPr lang="en-US" altLang="zh-CN" sz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83.88%</a:t>
            </a:r>
            <a:endParaRPr lang="zh-CN" altLang="en-US" sz="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23BF1CDD-F859-7E41-9C27-37B8B957134B}"/>
              </a:ext>
            </a:extLst>
          </p:cNvPr>
          <p:cNvSpPr/>
          <p:nvPr/>
        </p:nvSpPr>
        <p:spPr>
          <a:xfrm>
            <a:off x="10312108" y="3706283"/>
            <a:ext cx="720000" cy="200598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>
                <a:latin typeface="微软雅黑" panose="020B0503020204020204" pitchFamily="34" charset="-122"/>
                <a:ea typeface="微软雅黑" panose="020B0503020204020204" pitchFamily="34" charset="-122"/>
              </a:rPr>
              <a:t>WIP</a:t>
            </a:r>
            <a:r>
              <a:rPr lang="zh-CN" altLang="en-US" sz="600">
                <a:latin typeface="微软雅黑" panose="020B0503020204020204" pitchFamily="34" charset="-122"/>
                <a:ea typeface="微软雅黑" panose="020B0503020204020204" pitchFamily="34" charset="-122"/>
              </a:rPr>
              <a:t>总数</a:t>
            </a:r>
            <a:endParaRPr lang="en-US" altLang="zh-CN" sz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5218</a:t>
            </a:r>
            <a:endParaRPr lang="zh-CN" altLang="en-US" sz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7" name="图表 106">
            <a:extLst>
              <a:ext uri="{FF2B5EF4-FFF2-40B4-BE49-F238E27FC236}">
                <a16:creationId xmlns:a16="http://schemas.microsoft.com/office/drawing/2014/main" id="{9D1CDB1F-D7E0-B252-F5DD-8D90CD04C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902687"/>
              </p:ext>
            </p:extLst>
          </p:nvPr>
        </p:nvGraphicFramePr>
        <p:xfrm>
          <a:off x="8649934" y="3896328"/>
          <a:ext cx="3531906" cy="1164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08" name="图表 107">
            <a:extLst>
              <a:ext uri="{FF2B5EF4-FFF2-40B4-BE49-F238E27FC236}">
                <a16:creationId xmlns:a16="http://schemas.microsoft.com/office/drawing/2014/main" id="{2918C216-FD3C-46BA-6B6A-44BA60496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382437"/>
              </p:ext>
            </p:extLst>
          </p:nvPr>
        </p:nvGraphicFramePr>
        <p:xfrm>
          <a:off x="8651426" y="5031428"/>
          <a:ext cx="3554751" cy="1511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81" name="Rounded Rectangle 112">
            <a:extLst>
              <a:ext uri="{FF2B5EF4-FFF2-40B4-BE49-F238E27FC236}">
                <a16:creationId xmlns:a16="http://schemas.microsoft.com/office/drawing/2014/main" id="{AAFEDACE-6442-78DA-5818-57064FB23317}"/>
              </a:ext>
            </a:extLst>
          </p:cNvPr>
          <p:cNvSpPr/>
          <p:nvPr/>
        </p:nvSpPr>
        <p:spPr>
          <a:xfrm>
            <a:off x="10312108" y="69186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KPI module Customize</a:t>
            </a:r>
          </a:p>
        </p:txBody>
      </p:sp>
      <p:sp>
        <p:nvSpPr>
          <p:cNvPr id="82" name="Rounded Rectangle 112">
            <a:extLst>
              <a:ext uri="{FF2B5EF4-FFF2-40B4-BE49-F238E27FC236}">
                <a16:creationId xmlns:a16="http://schemas.microsoft.com/office/drawing/2014/main" id="{4BE86D3C-CA62-5516-224B-1AEA2461A44B}"/>
              </a:ext>
            </a:extLst>
          </p:cNvPr>
          <p:cNvSpPr/>
          <p:nvPr/>
        </p:nvSpPr>
        <p:spPr>
          <a:xfrm>
            <a:off x="9504385" y="688525"/>
            <a:ext cx="62017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保存视图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Rounded Rectangle 112">
            <a:extLst>
              <a:ext uri="{FF2B5EF4-FFF2-40B4-BE49-F238E27FC236}">
                <a16:creationId xmlns:a16="http://schemas.microsoft.com/office/drawing/2014/main" id="{8B5FEA54-D13D-AAE0-7255-ADD9BE66122B}"/>
              </a:ext>
            </a:extLst>
          </p:cNvPr>
          <p:cNvSpPr/>
          <p:nvPr/>
        </p:nvSpPr>
        <p:spPr>
          <a:xfrm>
            <a:off x="8791202" y="686707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Rounded Rectangle 112">
            <a:extLst>
              <a:ext uri="{FF2B5EF4-FFF2-40B4-BE49-F238E27FC236}">
                <a16:creationId xmlns:a16="http://schemas.microsoft.com/office/drawing/2014/main" id="{4D6FD870-FBB7-E9DA-4605-14874C14F680}"/>
              </a:ext>
            </a:extLst>
          </p:cNvPr>
          <p:cNvSpPr/>
          <p:nvPr/>
        </p:nvSpPr>
        <p:spPr>
          <a:xfrm>
            <a:off x="11281876" y="690676"/>
            <a:ext cx="78222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Detail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（详细）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7968708-5F77-A440-D0FB-9D81E3BBBD6A}"/>
              </a:ext>
            </a:extLst>
          </p:cNvPr>
          <p:cNvCxnSpPr>
            <a:cxnSpLocks/>
            <a:stCxn id="123" idx="3"/>
            <a:endCxn id="87" idx="1"/>
          </p:cNvCxnSpPr>
          <p:nvPr/>
        </p:nvCxnSpPr>
        <p:spPr>
          <a:xfrm>
            <a:off x="10722984" y="328685"/>
            <a:ext cx="558892" cy="50599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右 5">
            <a:extLst>
              <a:ext uri="{FF2B5EF4-FFF2-40B4-BE49-F238E27FC236}">
                <a16:creationId xmlns:a16="http://schemas.microsoft.com/office/drawing/2014/main" id="{A2B25C45-3346-CB2B-F99E-EAB3D4B7D73F}"/>
              </a:ext>
            </a:extLst>
          </p:cNvPr>
          <p:cNvSpPr/>
          <p:nvPr/>
        </p:nvSpPr>
        <p:spPr>
          <a:xfrm>
            <a:off x="1406077" y="2068608"/>
            <a:ext cx="1014340" cy="45526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Level5 Go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D57F7CC-0FF7-D74D-B1CC-E48F71240D9E}"/>
              </a:ext>
            </a:extLst>
          </p:cNvPr>
          <p:cNvSpPr txBox="1"/>
          <p:nvPr/>
        </p:nvSpPr>
        <p:spPr>
          <a:xfrm>
            <a:off x="2029124" y="83615"/>
            <a:ext cx="2988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鼠标放在任一详情报表模块中央区域，自动浮现绿色箭头，点击可跳转至该模块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Level5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B54C4D0-8D53-8695-C292-8544E3E02286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 flipH="1">
            <a:off x="2192786" y="822279"/>
            <a:ext cx="1330352" cy="124632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FF73FC8-DD13-7048-27E2-8989D54C63D3}"/>
              </a:ext>
            </a:extLst>
          </p:cNvPr>
          <p:cNvSpPr/>
          <p:nvPr/>
        </p:nvSpPr>
        <p:spPr>
          <a:xfrm>
            <a:off x="1" y="-1"/>
            <a:ext cx="12192000" cy="52299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</a:t>
            </a:r>
            <a:r>
              <a:rPr lang="en-US" alt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CTU Site-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人力出勤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80678B7D-37EC-2473-C5C3-EA60614454DC}"/>
              </a:ext>
            </a:extLst>
          </p:cNvPr>
          <p:cNvSpPr/>
          <p:nvPr/>
        </p:nvSpPr>
        <p:spPr>
          <a:xfrm>
            <a:off x="-3315" y="3864509"/>
            <a:ext cx="1001486" cy="281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功能厂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D0893434-FE50-633F-C06F-0707829E72A6}"/>
              </a:ext>
            </a:extLst>
          </p:cNvPr>
          <p:cNvSpPr/>
          <p:nvPr/>
        </p:nvSpPr>
        <p:spPr>
          <a:xfrm>
            <a:off x="-3314" y="1940271"/>
            <a:ext cx="1435395" cy="284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ReportLine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C603209B-5C47-FC7D-2DF3-DD66FF8062B4}"/>
              </a:ext>
            </a:extLst>
          </p:cNvPr>
          <p:cNvSpPr/>
          <p:nvPr/>
        </p:nvSpPr>
        <p:spPr>
          <a:xfrm>
            <a:off x="6094521" y="3863381"/>
            <a:ext cx="1001486" cy="2815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专案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id="{4DD180A8-1A21-2496-80CE-5F6DB56C7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242202"/>
              </p:ext>
            </p:extLst>
          </p:nvPr>
        </p:nvGraphicFramePr>
        <p:xfrm>
          <a:off x="1778014" y="556714"/>
          <a:ext cx="4316506" cy="159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5852C774-F915-07C9-801C-D71F9A8D7DDD}"/>
              </a:ext>
            </a:extLst>
          </p:cNvPr>
          <p:cNvSpPr txBox="1"/>
          <p:nvPr/>
        </p:nvSpPr>
        <p:spPr>
          <a:xfrm>
            <a:off x="8647192" y="1276698"/>
            <a:ext cx="3473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该页面若点击某一柱状图，则顶部的出勤趋势会更新为该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r>
              <a:rPr lang="en-US" altLang="zh-CN" sz="1400">
                <a:solidFill>
                  <a:prstClr val="black"/>
                </a:solidFill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功能厂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制程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楼栋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站别的近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日出勤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C6528E-A132-8BF6-4223-4EB4B5247BCE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413257" y="1646030"/>
            <a:ext cx="6233935" cy="172604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53D337C-0164-0BF6-20AA-57155B9B0F24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163612" y="767282"/>
            <a:ext cx="483580" cy="8787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142B6625-3080-61BA-57D9-1765802D4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676786"/>
              </p:ext>
            </p:extLst>
          </p:nvPr>
        </p:nvGraphicFramePr>
        <p:xfrm>
          <a:off x="6096001" y="2223192"/>
          <a:ext cx="6045078" cy="1782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546A4336-846F-1E48-DF40-73E4C834252A}"/>
              </a:ext>
            </a:extLst>
          </p:cNvPr>
          <p:cNvSpPr/>
          <p:nvPr/>
        </p:nvSpPr>
        <p:spPr>
          <a:xfrm>
            <a:off x="6096000" y="1978903"/>
            <a:ext cx="699248" cy="2815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PC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D508F2F4-9EEB-D1B7-03B8-D02AE7048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749848"/>
              </p:ext>
            </p:extLst>
          </p:nvPr>
        </p:nvGraphicFramePr>
        <p:xfrm>
          <a:off x="-4793" y="4146018"/>
          <a:ext cx="6099314" cy="1782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E47323B2-3886-BB20-95E1-AD18384E3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338856"/>
              </p:ext>
            </p:extLst>
          </p:nvPr>
        </p:nvGraphicFramePr>
        <p:xfrm>
          <a:off x="6094520" y="4144889"/>
          <a:ext cx="6097479" cy="1782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0DB3B3CB-1EFC-A2E4-77FD-C4EAF133F2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96957"/>
              </p:ext>
            </p:extLst>
          </p:nvPr>
        </p:nvGraphicFramePr>
        <p:xfrm>
          <a:off x="-3314" y="2224321"/>
          <a:ext cx="6099314" cy="1782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4" name="图形 23" descr="最大化 纯色填充">
            <a:extLst>
              <a:ext uri="{FF2B5EF4-FFF2-40B4-BE49-F238E27FC236}">
                <a16:creationId xmlns:a16="http://schemas.microsoft.com/office/drawing/2014/main" id="{F00AABE2-2397-07C6-555C-9F163BFD9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90466" y="84704"/>
            <a:ext cx="351543" cy="351543"/>
          </a:xfrm>
          <a:prstGeom prst="rect">
            <a:avLst/>
          </a:prstGeom>
        </p:spPr>
      </p:pic>
      <p:sp>
        <p:nvSpPr>
          <p:cNvPr id="43" name="Rounded Rectangle 112">
            <a:extLst>
              <a:ext uri="{FF2B5EF4-FFF2-40B4-BE49-F238E27FC236}">
                <a16:creationId xmlns:a16="http://schemas.microsoft.com/office/drawing/2014/main" id="{F751B44C-41B7-CD1F-028F-223D60F33A32}"/>
              </a:ext>
            </a:extLst>
          </p:cNvPr>
          <p:cNvSpPr/>
          <p:nvPr/>
        </p:nvSpPr>
        <p:spPr>
          <a:xfrm>
            <a:off x="11621213" y="591312"/>
            <a:ext cx="52079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搜索</a:t>
            </a:r>
            <a:endParaRPr kumimoji="0" lang="en-CN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62E489A-E84B-E864-490C-4B853533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2398"/>
              </p:ext>
            </p:extLst>
          </p:nvPr>
        </p:nvGraphicFramePr>
        <p:xfrm>
          <a:off x="2" y="5989320"/>
          <a:ext cx="12191996" cy="868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722">
                  <a:extLst>
                    <a:ext uri="{9D8B030D-6E8A-4147-A177-3AD203B41FA5}">
                      <a16:colId xmlns:a16="http://schemas.microsoft.com/office/drawing/2014/main" val="3748176890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1610652694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2650643505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3175562755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525660922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2654588072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226790523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389000176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10113676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2217453116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4142992864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4235567755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3966688942"/>
                    </a:ext>
                  </a:extLst>
                </a:gridCol>
                <a:gridCol w="872098">
                  <a:extLst>
                    <a:ext uri="{9D8B030D-6E8A-4147-A177-3AD203B41FA5}">
                      <a16:colId xmlns:a16="http://schemas.microsoft.com/office/drawing/2014/main" val="1316370311"/>
                    </a:ext>
                  </a:extLst>
                </a:gridCol>
              </a:tblGrid>
              <a:tr h="3187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系統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部门实际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出勤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轮休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固休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事假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旷工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带薪假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隔离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轮休率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出勤率</a:t>
                      </a: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需求差异</a:t>
                      </a: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808687325"/>
                  </a:ext>
                </a:extLst>
              </a:tr>
              <a:tr h="18329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OP1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2938587"/>
                  </a:ext>
                </a:extLst>
              </a:tr>
              <a:tr h="18329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OP2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7154"/>
                  </a:ext>
                </a:extLst>
              </a:tr>
              <a:tr h="18329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OP3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709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9561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abil">
  <a:themeElements>
    <a:clrScheme name="Custom 1">
      <a:dk1>
        <a:srgbClr val="60605B"/>
      </a:dk1>
      <a:lt1>
        <a:srgbClr val="FFFFFF"/>
      </a:lt1>
      <a:dk2>
        <a:srgbClr val="003C6B"/>
      </a:dk2>
      <a:lt2>
        <a:srgbClr val="008651"/>
      </a:lt2>
      <a:accent1>
        <a:srgbClr val="15BEF0"/>
      </a:accent1>
      <a:accent2>
        <a:srgbClr val="DC582A"/>
      </a:accent2>
      <a:accent3>
        <a:srgbClr val="83BD00"/>
      </a:accent3>
      <a:accent4>
        <a:srgbClr val="702F8A"/>
      </a:accent4>
      <a:accent5>
        <a:srgbClr val="002B49"/>
      </a:accent5>
      <a:accent6>
        <a:srgbClr val="CB333B"/>
      </a:accent6>
      <a:hlink>
        <a:srgbClr val="15BEF0"/>
      </a:hlink>
      <a:folHlink>
        <a:srgbClr val="15BEF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8616</Words>
  <Application>Microsoft Office PowerPoint</Application>
  <PresentationFormat>宽屏</PresentationFormat>
  <Paragraphs>2747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等线</vt:lpstr>
      <vt:lpstr>等线 Light</vt:lpstr>
      <vt:lpstr>SimHei</vt:lpstr>
      <vt:lpstr>微软雅黑</vt:lpstr>
      <vt:lpstr>Arial</vt:lpstr>
      <vt:lpstr>Calibri</vt:lpstr>
      <vt:lpstr>Calibri Light</vt:lpstr>
      <vt:lpstr>Century Gothic</vt:lpstr>
      <vt:lpstr>自定义设计方案</vt:lpstr>
      <vt:lpstr>1_Jabil</vt:lpstr>
      <vt:lpstr>Office Theme</vt:lpstr>
      <vt:lpstr>KPI Interface DEMO</vt:lpstr>
      <vt:lpstr>MMS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Geneva（ PhaseⅠ ）重大不良</dc:title>
  <dc:creator>Sun Wang</dc:creator>
  <cp:lastModifiedBy>Yu Zheng5618</cp:lastModifiedBy>
  <cp:revision>68</cp:revision>
  <dcterms:created xsi:type="dcterms:W3CDTF">2021-09-07T12:23:13Z</dcterms:created>
  <dcterms:modified xsi:type="dcterms:W3CDTF">2022-11-11T09:18:10Z</dcterms:modified>
</cp:coreProperties>
</file>