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91" r:id="rId5"/>
    <p:sldId id="305" r:id="rId6"/>
    <p:sldId id="297" r:id="rId7"/>
    <p:sldId id="298" r:id="rId8"/>
    <p:sldId id="301" r:id="rId9"/>
    <p:sldId id="28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Donny" initials="C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8836" autoAdjust="0"/>
  </p:normalViewPr>
  <p:slideViewPr>
    <p:cSldViewPr snapToGrid="0" showGuides="1">
      <p:cViewPr varScale="1">
        <p:scale>
          <a:sx n="59" d="100"/>
          <a:sy n="59" d="100"/>
        </p:scale>
        <p:origin x="1618" y="62"/>
      </p:cViewPr>
      <p:guideLst>
        <p:guide orient="horz" pos="2338"/>
        <p:guide pos="3839"/>
        <p:guide pos="7536"/>
        <p:guide pos="80"/>
        <p:guide orient="horz" pos="329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178057-9890-4972-AD04-FE41BFE73C2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74FE758-9082-4166-BA81-012291D913C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  <a:endParaRPr lang="zh-CN" altLang="en-US" noProof="0" dirty="0"/>
          </a:p>
          <a:p>
            <a:pPr lvl="1" rtl="0"/>
            <a:r>
              <a:rPr lang="zh-CN" altLang="en-US" noProof="0" dirty="0"/>
              <a:t>第二级</a:t>
            </a:r>
            <a:endParaRPr lang="zh-CN" altLang="en-US" noProof="0" dirty="0"/>
          </a:p>
          <a:p>
            <a:pPr lvl="2" rtl="0"/>
            <a:r>
              <a:rPr lang="zh-CN" altLang="en-US" noProof="0" dirty="0"/>
              <a:t>第三级</a:t>
            </a:r>
            <a:endParaRPr lang="zh-CN" altLang="en-US" noProof="0" dirty="0"/>
          </a:p>
          <a:p>
            <a:pPr lvl="3" rtl="0"/>
            <a:r>
              <a:rPr lang="zh-CN" altLang="en-US" noProof="0" dirty="0"/>
              <a:t>第四级</a:t>
            </a:r>
            <a:endParaRPr lang="zh-CN" altLang="en-US" noProof="0" dirty="0"/>
          </a:p>
          <a:p>
            <a:pPr lvl="4" rtl="0"/>
            <a:r>
              <a:rPr lang="zh-CN" altLang="en-US" noProof="0" dirty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E60DC36-8EFA-4378-9855-E019C55AC472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35A31EF-B9B9-409B-BBF0-B345AB28EDB0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pPr rtl="0"/>
            <a:fld id="{06FEDF93-2BFD-41CA-ABC7-B039102F3792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C08C40-4C8D-4FFE-ACD0-E62DF1F5BBC0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7DBA-2850-42B8-9337-287B2A36E39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9753A00-A173-4B35-8570-B0BE56E0F143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EFE2D4FE-02B9-46D7-8257-25A9AEF3A147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endParaRPr lang="zh-CN" altLang="en-US" noProof="0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pPr rtl="0"/>
            <a:fld id="{06FEDF93-2BFD-41CA-ABC7-B039102F3792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804CFCD-E821-4DE3-A3DD-F74C44E68C62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7DBA-2850-42B8-9337-287B2A36E39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B695206-47B0-4537-84D6-9B23D59A7E20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zh-CN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06FEDF93-2BFD-41CA-ABC7-B039102F3792}" type="slidenum">
              <a:rPr lang="en-US" altLang="zh-CN" noProof="0" smtClean="0"/>
            </a:fld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7DBA-2850-42B8-9337-287B2A36E39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7DBA-2850-42B8-9337-287B2A36E39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6F407DBA-2850-42B8-9337-287B2A36E393}" type="datetime1">
              <a:rPr lang="zh-CN" altLang="en-US" smtClean="0"/>
            </a:fld>
            <a:endParaRPr lang="zh-CN" alt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altLang="zh-CN" smtClean="0"/>
            </a:fld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F407DBA-2850-42B8-9337-287B2A36E39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6FEDF93-2BFD-41CA-ABC7-B039102F3792}" type="slidenum">
              <a:rPr lang="en-US" altLang="zh-CN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1" Type="http://schemas.openxmlformats.org/officeDocument/2006/relationships/hyperlink" Target="https://github.com/WicrenetWED/bsc.git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77375" y="2612457"/>
            <a:ext cx="6967348" cy="1569085"/>
          </a:xfrm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波科供应链数据平台</a:t>
            </a:r>
            <a:br>
              <a:rPr lang="en-US" altLang="zh-CN" sz="6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60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                 </a:t>
            </a:r>
            <a:r>
              <a:rPr lang="zh-CN" altLang="en-US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之年度</a:t>
            </a:r>
            <a:r>
              <a:rPr lang="zh-CN" altLang="en-US" sz="3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回顾</a:t>
            </a:r>
            <a:endParaRPr lang="zh-CN" altLang="en-US" sz="3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328" y="243822"/>
            <a:ext cx="11949343" cy="55815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Topic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40715" y="1506855"/>
            <a:ext cx="9044940" cy="364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3200" dirty="0"/>
              <a:t>项目技术</a:t>
            </a:r>
            <a:endParaRPr lang="zh-CN" altLang="en-US" sz="32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3200" dirty="0"/>
              <a:t>物理</a:t>
            </a:r>
            <a:r>
              <a:rPr lang="zh-CN" altLang="en-US" sz="3200" dirty="0"/>
              <a:t>集群架构</a:t>
            </a:r>
            <a:endParaRPr lang="en-US" altLang="zh-CN" sz="32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3200" dirty="0"/>
              <a:t>业务数据流架构</a:t>
            </a:r>
            <a:endParaRPr lang="zh-CN" altLang="en-US" sz="3200" dirty="0"/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ü"/>
            </a:pPr>
            <a:r>
              <a:rPr lang="zh-CN" altLang="en-US" sz="3200" dirty="0"/>
              <a:t>团队协作</a:t>
            </a:r>
            <a:endParaRPr lang="en-US" altLang="zh-CN" sz="3200" dirty="0"/>
          </a:p>
          <a:p>
            <a:pPr marL="457200" indent="-457200">
              <a:buFont typeface="Wingdings" panose="05000000000000000000" charset="0"/>
              <a:buChar char="ü"/>
            </a:pPr>
            <a:endParaRPr lang="en-US" altLang="zh-CN" sz="3200" dirty="0"/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375" y="478155"/>
            <a:ext cx="10058400" cy="616585"/>
          </a:xfrm>
        </p:spPr>
        <p:txBody>
          <a:bodyPr>
            <a:normAutofit fontScale="90000"/>
          </a:bodyPr>
          <a:p>
            <a:pPr algn="l">
              <a:buClrTx/>
              <a:buSzTx/>
              <a:buFontTx/>
            </a:pPr>
            <a:r>
              <a:rPr lang="zh-CN" altLang="en-US" sz="3600" dirty="0">
                <a:blipFill>
                  <a:blip r:embed="rId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项目技术</a:t>
            </a:r>
            <a:endParaRPr lang="zh-CN" altLang="en-US" sz="3600" dirty="0">
              <a:blipFill>
                <a:blip r:embed="rId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tile tx="6350" ty="-127000" sx="65000" sy="64000" flip="none" algn="tl"/>
              </a:blip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1375" y="1465580"/>
            <a:ext cx="977773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优势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基于</a:t>
            </a:r>
            <a:r>
              <a:rPr lang="en-US" altLang="zh-CN"/>
              <a:t>Hadoop</a:t>
            </a:r>
            <a:r>
              <a:rPr lang="zh-CN" altLang="en-US"/>
              <a:t>大数据生态圈，架构数据平台。技术成熟，先进，符合以后</a:t>
            </a:r>
            <a:r>
              <a:rPr lang="zh-CN" altLang="en-US"/>
              <a:t>扩展。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采用了基于</a:t>
            </a:r>
            <a:r>
              <a:rPr lang="en-US" altLang="zh-CN"/>
              <a:t>Docker</a:t>
            </a:r>
            <a:r>
              <a:rPr lang="zh-CN" altLang="en-US"/>
              <a:t>容器化技术，实现一次部署，多次</a:t>
            </a:r>
            <a:r>
              <a:rPr lang="zh-CN" altLang="en-US"/>
              <a:t>使用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业务建模采用了维度模型：雪花和星型结构，快速实现了业务</a:t>
            </a:r>
            <a:r>
              <a:rPr lang="zh-CN" altLang="en-US"/>
              <a:t>建模</a:t>
            </a: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/>
              <a:t>难点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因采用的</a:t>
            </a:r>
            <a:r>
              <a:rPr lang="en-US" altLang="zh-CN"/>
              <a:t>Appach</a:t>
            </a:r>
            <a:r>
              <a:rPr lang="zh-CN" altLang="en-US"/>
              <a:t>版本，需要考虑各个组件之间的兼容</a:t>
            </a:r>
            <a:r>
              <a:rPr lang="zh-CN" altLang="en-US"/>
              <a:t>性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容器之间的</a:t>
            </a:r>
            <a:r>
              <a:rPr lang="zh-CN" altLang="en-US"/>
              <a:t>互通性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业务线流程多变性及</a:t>
            </a:r>
            <a:r>
              <a:rPr lang="zh-CN" altLang="en-US"/>
              <a:t>复杂性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p"/>
            </a:pPr>
            <a:endParaRPr lang="zh-CN" altLang="en-US"/>
          </a:p>
          <a:p>
            <a:pPr lvl="1" indent="0">
              <a:buFont typeface="Wingdings" panose="05000000000000000000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方案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Docker </a:t>
            </a:r>
            <a:r>
              <a:rPr lang="en-US" altLang="zh-CN"/>
              <a:t>Container + CentOS + JDE8+Hadoop 3.1.4 + Hive 3.1.2+Azkaban3.84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SSH</a:t>
            </a:r>
            <a:r>
              <a:rPr lang="zh-CN" altLang="en-US"/>
              <a:t>免登录</a:t>
            </a:r>
            <a:r>
              <a:rPr lang="zh-CN" altLang="en-US"/>
              <a:t>实现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设计了</a:t>
            </a:r>
            <a:r>
              <a:rPr lang="en-US" altLang="zh-CN"/>
              <a:t>5</a:t>
            </a:r>
            <a:r>
              <a:rPr lang="zh-CN" altLang="en-US"/>
              <a:t>层数据模型：</a:t>
            </a:r>
            <a:r>
              <a:rPr lang="en-US" altLang="zh-CN"/>
              <a:t>ODS</a:t>
            </a:r>
            <a:r>
              <a:rPr lang="zh-CN" altLang="en-US"/>
              <a:t>、</a:t>
            </a:r>
            <a:r>
              <a:rPr lang="en-US" altLang="zh-CN"/>
              <a:t>DWD</a:t>
            </a:r>
            <a:r>
              <a:rPr lang="zh-CN" altLang="en-US"/>
              <a:t>、</a:t>
            </a:r>
            <a:r>
              <a:rPr lang="en-US" altLang="zh-CN"/>
              <a:t>DWS</a:t>
            </a:r>
            <a:r>
              <a:rPr lang="zh-CN" altLang="en-US"/>
              <a:t>、</a:t>
            </a:r>
            <a:r>
              <a:rPr lang="en-US" altLang="zh-CN"/>
              <a:t>DWT</a:t>
            </a:r>
            <a:r>
              <a:rPr lang="zh-CN" altLang="en-US"/>
              <a:t>、</a:t>
            </a:r>
            <a:r>
              <a:rPr lang="en-US" altLang="zh-CN"/>
              <a:t>ADS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设计了</a:t>
            </a:r>
            <a:r>
              <a:rPr lang="en-US" altLang="zh-CN"/>
              <a:t>30+</a:t>
            </a:r>
            <a:r>
              <a:rPr lang="zh-CN" altLang="en-US"/>
              <a:t>事实表和维度</a:t>
            </a:r>
            <a:r>
              <a:rPr lang="zh-CN" altLang="en-US"/>
              <a:t>表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p"/>
            </a:pP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2556510"/>
            <a:ext cx="1213485" cy="1016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855" y="1577340"/>
            <a:ext cx="917575" cy="831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970" y="4077970"/>
            <a:ext cx="1109980" cy="8718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855" y="5196205"/>
            <a:ext cx="869950" cy="91694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475" y="478155"/>
            <a:ext cx="1184910" cy="7435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657" y="243822"/>
            <a:ext cx="11949343" cy="55815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物理集群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架构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0" y="893943"/>
            <a:ext cx="7566547" cy="58626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05775" y="1440180"/>
            <a:ext cx="375983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b="1"/>
              <a:t>优势</a:t>
            </a:r>
            <a:endParaRPr lang="zh-CN" altLang="en-US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支持本地部署和</a:t>
            </a:r>
            <a:r>
              <a:rPr lang="zh-CN" altLang="en-US"/>
              <a:t>云部署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因采用了</a:t>
            </a:r>
            <a:r>
              <a:rPr lang="en-US" altLang="zh-CN"/>
              <a:t>docker</a:t>
            </a:r>
            <a:r>
              <a:rPr lang="zh-CN" altLang="en-US"/>
              <a:t>容器化技术，不需要复杂的配置</a:t>
            </a:r>
            <a:r>
              <a:rPr lang="zh-CN" altLang="en-US"/>
              <a:t>过程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可以复用且高效的集群</a:t>
            </a:r>
            <a:r>
              <a:rPr lang="zh-CN" altLang="en-US"/>
              <a:t>架构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b="1"/>
              <a:t>难点</a:t>
            </a:r>
            <a:endParaRPr lang="zh-CN" altLang="en-US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需要从</a:t>
            </a:r>
            <a:r>
              <a:rPr lang="en-US" altLang="zh-CN"/>
              <a:t>0</a:t>
            </a:r>
            <a:r>
              <a:rPr lang="zh-CN" altLang="en-US"/>
              <a:t>开始搭建平台的</a:t>
            </a:r>
            <a:r>
              <a:rPr lang="en-US" altLang="zh-CN"/>
              <a:t>docker </a:t>
            </a:r>
            <a:r>
              <a:rPr lang="zh-CN" altLang="en-US"/>
              <a:t>镜像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实现分布式</a:t>
            </a:r>
            <a:r>
              <a:rPr lang="zh-CN" altLang="en-US"/>
              <a:t>结构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b="1"/>
              <a:t>方案</a:t>
            </a:r>
            <a:endParaRPr lang="zh-CN" altLang="en-US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一个主节点</a:t>
            </a:r>
            <a:r>
              <a:rPr lang="en-US" altLang="zh-CN"/>
              <a:t>+</a:t>
            </a:r>
            <a:r>
              <a:rPr lang="zh-CN" altLang="en-US"/>
              <a:t>两个从</a:t>
            </a:r>
            <a:r>
              <a:rPr lang="zh-CN" altLang="en-US"/>
              <a:t>节点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l"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657" y="162542"/>
            <a:ext cx="11949343" cy="558152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业务数据流</a:t>
            </a:r>
            <a:r>
              <a:rPr lang="zh-CN" altLang="en-US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架构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309" y="892779"/>
            <a:ext cx="7417247" cy="60864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00340" y="1277620"/>
            <a:ext cx="4281805" cy="47999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b="1"/>
              <a:t>优势</a:t>
            </a:r>
            <a:endParaRPr lang="zh-CN" altLang="en-US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可复制的业务架构</a:t>
            </a:r>
            <a:r>
              <a:rPr lang="zh-CN" altLang="en-US"/>
              <a:t>流程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5</a:t>
            </a:r>
            <a:r>
              <a:rPr lang="zh-CN" altLang="en-US"/>
              <a:t>层数仓</a:t>
            </a:r>
            <a:r>
              <a:rPr lang="zh-CN" altLang="en-US"/>
              <a:t>模型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通用的</a:t>
            </a:r>
            <a:r>
              <a:rPr lang="en-US" altLang="zh-CN"/>
              <a:t>ETL</a:t>
            </a:r>
            <a:r>
              <a:rPr lang="zh-CN" altLang="en-US"/>
              <a:t>工具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支持丰富业务展示如</a:t>
            </a:r>
            <a:r>
              <a:rPr lang="en-US" altLang="zh-CN"/>
              <a:t>tableau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lvl="0" indent="-285750">
              <a:buFont typeface="Wingdings" panose="05000000000000000000" charset="0"/>
              <a:buChar char="p"/>
            </a:pPr>
            <a:r>
              <a:rPr lang="zh-CN" altLang="en-US" b="1"/>
              <a:t>难点</a:t>
            </a:r>
            <a:endParaRPr lang="zh-CN" altLang="en-US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数仓建模的模型</a:t>
            </a:r>
            <a:r>
              <a:rPr lang="zh-CN" altLang="en-US"/>
              <a:t>设计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ETL</a:t>
            </a:r>
            <a:r>
              <a:rPr lang="zh-CN" altLang="en-US"/>
              <a:t>工具的</a:t>
            </a:r>
            <a:r>
              <a:rPr lang="zh-CN" altLang="en-US"/>
              <a:t>实现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各层之间的</a:t>
            </a:r>
            <a:r>
              <a:rPr lang="en-US" altLang="zh-CN"/>
              <a:t>Shell Script</a:t>
            </a:r>
            <a:r>
              <a:rPr lang="zh-CN" altLang="en-US"/>
              <a:t>实现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lvl="0" indent="-285750">
              <a:buFont typeface="Wingdings" panose="05000000000000000000" charset="0"/>
              <a:buChar char="l"/>
            </a:pPr>
            <a:r>
              <a:rPr lang="zh-CN" altLang="en-US" b="1"/>
              <a:t>方案</a:t>
            </a:r>
            <a:endParaRPr lang="zh-CN" altLang="en-US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HDFS</a:t>
            </a:r>
            <a:r>
              <a:rPr lang="zh-CN" altLang="en-US"/>
              <a:t>实现数据文件分布式</a:t>
            </a:r>
            <a:r>
              <a:rPr lang="zh-CN" altLang="en-US"/>
              <a:t>存储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HIVE</a:t>
            </a:r>
            <a:r>
              <a:rPr lang="zh-CN" altLang="en-US"/>
              <a:t>实现数仓</a:t>
            </a:r>
            <a:r>
              <a:rPr lang="zh-CN" altLang="en-US"/>
              <a:t>模型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AZKABAN</a:t>
            </a:r>
            <a:r>
              <a:rPr lang="zh-CN" altLang="en-US"/>
              <a:t>实现作业</a:t>
            </a:r>
            <a:r>
              <a:rPr lang="zh-CN" altLang="en-US"/>
              <a:t>调度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/>
              <a:t>SQOOP</a:t>
            </a:r>
            <a:r>
              <a:rPr lang="zh-CN" altLang="en-US"/>
              <a:t>实现结构化数据导入</a:t>
            </a:r>
            <a:r>
              <a:rPr lang="zh-CN" altLang="en-US"/>
              <a:t>导出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2657" y="243822"/>
            <a:ext cx="11949343" cy="558152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>
                <a:sym typeface="+mn-ea"/>
              </a:rPr>
              <a:t>团队协作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197610"/>
            <a:ext cx="7595870" cy="44634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67320" y="1391285"/>
            <a:ext cx="379730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 b="1">
                <a:sym typeface="+mn-ea"/>
              </a:rPr>
              <a:t>优势</a:t>
            </a:r>
            <a:endParaRPr lang="zh-CN" altLang="en-US" b="1"/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/>
              <a:t>采用了</a:t>
            </a:r>
            <a:r>
              <a:rPr lang="en-US" altLang="zh-CN"/>
              <a:t>Github </a:t>
            </a:r>
            <a:r>
              <a:rPr lang="zh-CN" altLang="en-US"/>
              <a:t>托管项目</a:t>
            </a:r>
            <a:r>
              <a:rPr lang="zh-CN" altLang="en-US"/>
              <a:t>的代码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/>
              <a:t>很好</a:t>
            </a:r>
            <a:r>
              <a:rPr lang="zh-CN" altLang="en-US"/>
              <a:t>实现变更和版本</a:t>
            </a:r>
            <a:r>
              <a:rPr lang="zh-CN" altLang="en-US"/>
              <a:t>控制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/>
              <a:t>良好</a:t>
            </a:r>
            <a:r>
              <a:rPr lang="zh-CN" altLang="en-US"/>
              <a:t>的团队</a:t>
            </a:r>
            <a:r>
              <a:rPr lang="zh-CN" altLang="en-US"/>
              <a:t>协作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b="1">
                <a:sym typeface="+mn-ea"/>
              </a:rPr>
              <a:t>难点</a:t>
            </a:r>
            <a:endParaRPr lang="zh-CN" altLang="en-US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设计项目结构、分支</a:t>
            </a:r>
            <a:endParaRPr lang="zh-CN" altLang="en-US"/>
          </a:p>
          <a:p>
            <a:pPr lvl="1" indent="0">
              <a:buFont typeface="Arial" panose="020B0604020202020204" pitchFamily="34" charset="0"/>
              <a:buNone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b="1">
                <a:sym typeface="+mn-ea"/>
              </a:rPr>
              <a:t>方案</a:t>
            </a:r>
            <a:endParaRPr lang="zh-CN" altLang="en-US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私有项目，权限</a:t>
            </a:r>
            <a:r>
              <a:rPr lang="zh-CN" altLang="en-US">
                <a:sym typeface="+mn-ea"/>
              </a:rPr>
              <a:t>控制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ctrTitle"/>
          </p:nvPr>
        </p:nvSpPr>
        <p:spPr>
          <a:xfrm>
            <a:off x="4867922" y="2386731"/>
            <a:ext cx="2456155" cy="1107996"/>
          </a:xfrm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zh-CN" altLang="en-US" sz="72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</a:t>
            </a:r>
            <a:endParaRPr lang="zh-CN" altLang="en-US" sz="7200" dirty="0">
              <a:solidFill>
                <a:schemeClr val="accent4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木材纹理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木材纹理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0</TotalTime>
  <Words>638</Words>
  <Application>WPS 演示</Application>
  <PresentationFormat>宽屏</PresentationFormat>
  <Paragraphs>82</Paragraphs>
  <Slides>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Microsoft YaHei UI</vt:lpstr>
      <vt:lpstr>-apple-system</vt:lpstr>
      <vt:lpstr>Segoe Print</vt:lpstr>
      <vt:lpstr>微软雅黑</vt:lpstr>
      <vt:lpstr>Arial Unicode MS</vt:lpstr>
      <vt:lpstr>幼圆</vt:lpstr>
      <vt:lpstr>Century Gothic</vt:lpstr>
      <vt:lpstr>Bookman Old Style</vt:lpstr>
      <vt:lpstr>Wingdings</vt:lpstr>
      <vt:lpstr>木材纹理</vt:lpstr>
      <vt:lpstr>波科供应链数据平台                     之技术报告</vt:lpstr>
      <vt:lpstr>Topic</vt:lpstr>
      <vt:lpstr>PowerPoint 演示文稿</vt:lpstr>
      <vt:lpstr>物理部署（云）</vt:lpstr>
      <vt:lpstr>业务数据流（云）</vt:lpstr>
      <vt:lpstr>代码托管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波科供应链数据平台 框架设计</dc:title>
  <dc:creator>Chen Donny</dc:creator>
  <cp:lastModifiedBy>xul12</cp:lastModifiedBy>
  <cp:revision>55</cp:revision>
  <dcterms:created xsi:type="dcterms:W3CDTF">2021-04-26T00:20:00Z</dcterms:created>
  <dcterms:modified xsi:type="dcterms:W3CDTF">2021-11-25T08:14:39Z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2052-11.1.0.10941</vt:lpwstr>
  </property>
  <property fmtid="{D5CDD505-2E9C-101B-9397-08002B2CF9AE}" pid="3" name="ICV">
    <vt:lpwstr>81053327FB0E4139AC27A00AE1808C66</vt:lpwstr>
  </property>
</Properties>
</file>