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4197" r:id="rId1"/>
  </p:sldMasterIdLst>
  <p:notesMasterIdLst>
    <p:notesMasterId r:id="rId13"/>
  </p:notesMasterIdLst>
  <p:handoutMasterIdLst>
    <p:handoutMasterId r:id="rId14"/>
  </p:handoutMasterIdLst>
  <p:sldIdLst>
    <p:sldId id="256" r:id="rId2"/>
    <p:sldId id="291" r:id="rId3"/>
    <p:sldId id="295" r:id="rId4"/>
    <p:sldId id="294" r:id="rId5"/>
    <p:sldId id="296" r:id="rId6"/>
    <p:sldId id="299" r:id="rId7"/>
    <p:sldId id="300" r:id="rId8"/>
    <p:sldId id="297" r:id="rId9"/>
    <p:sldId id="298" r:id="rId10"/>
    <p:sldId id="301" r:id="rId11"/>
    <p:sldId id="28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>
          <p15:clr>
            <a:srgbClr val="A4A3A4"/>
          </p15:clr>
        </p15:guide>
        <p15:guide id="2" pos="3840">
          <p15:clr>
            <a:srgbClr val="A4A3A4"/>
          </p15:clr>
        </p15:guide>
        <p15:guide id="3" pos="7536">
          <p15:clr>
            <a:srgbClr val="A4A3A4"/>
          </p15:clr>
        </p15:guide>
        <p15:guide id="4" pos="144">
          <p15:clr>
            <a:srgbClr val="A4A3A4"/>
          </p15:clr>
        </p15:guide>
        <p15:guide id="5" orient="horz" pos="608">
          <p15:clr>
            <a:srgbClr val="A4A3A4"/>
          </p15:clr>
        </p15:guide>
        <p15:guide id="6" orient="horz" pos="405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en Donny" initials="CD" lastIdx="1" clrIdx="0">
    <p:extLst>
      <p:ext uri="{19B8F6BF-5375-455C-9EA6-DF929625EA0E}">
        <p15:presenceInfo xmlns:p15="http://schemas.microsoft.com/office/powerpoint/2012/main" userId="a996252ffba0bd7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8836" autoAdjust="0"/>
  </p:normalViewPr>
  <p:slideViewPr>
    <p:cSldViewPr snapToGrid="0" showGuides="1">
      <p:cViewPr varScale="1">
        <p:scale>
          <a:sx n="59" d="100"/>
          <a:sy n="59" d="100"/>
        </p:scale>
        <p:origin x="1618" y="62"/>
      </p:cViewPr>
      <p:guideLst>
        <p:guide orient="horz" pos="2328"/>
        <p:guide pos="3840"/>
        <p:guide pos="7536"/>
        <p:guide pos="144"/>
        <p:guide orient="horz" pos="608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8178057-9890-4972-AD04-FE41BFE73C22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2021/8/4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4E85F6F-0FAD-4AD4-850C-7E4CD14D7D70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74FE758-9082-4166-BA81-012291D913CB}" type="datetime1">
              <a:rPr lang="zh-CN" altLang="en-US" smtClean="0"/>
              <a:t>2021/8/4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E60DC36-8EFA-4378-9855-E019C55AC472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altLang="zh-CN" smtClean="0"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89803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11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altLang="zh-CN" smtClean="0"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3433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Hive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是建立在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Hadoop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之上的数据仓库，本身并不存储和处理数据，依赖于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HDFS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存储数据，依赖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MR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处理数据。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algn="l"/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有类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SQL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语言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HiveQL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，不完全支持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SQL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标准，如，不支持更新操作、索引和事务，其子查询和连接操作也存在很多限制。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algn="l"/>
            <a:endParaRPr lang="zh-CN" altLang="en-US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algn="l"/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Hive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把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HQL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语句转换成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MR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任务后，采用批处理的方式对海量数据进行处理。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algn="l"/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数据仓库存储的是静态数据，很适合采用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MR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进行批处理。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algn="l"/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Hive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还提供了一系列对数据进行提取、转换、加载的工具，可以存储、查询和分析存储在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HDFS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上的数据。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altLang="zh-CN" smtClean="0"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24153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altLang="zh-CN" smtClean="0"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43413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altLang="zh-CN" smtClean="0"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29733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altLang="zh-CN" smtClean="0"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60335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altLang="zh-CN" smtClean="0"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1461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altLang="zh-CN" smtClean="0"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42812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altLang="zh-CN" smtClean="0"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1147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82762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35A31EF-B9B9-409B-BBF0-B345AB28EDB0}" type="datetime1">
              <a:rPr lang="zh-CN" altLang="en-US" noProof="0" smtClean="0"/>
              <a:t>2021/8/4</a:t>
            </a:fld>
            <a:endParaRPr lang="zh-CN" alt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pPr rtl="0"/>
            <a:fld id="{06FEDF93-2BFD-41CA-ABC7-B039102F3792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276698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5C08C40-4C8D-4FFE-ACD0-E62DF1F5BBC0}" type="datetime1">
              <a:rPr lang="zh-CN" altLang="en-US" noProof="0" smtClean="0"/>
              <a:t>2021/8/4</a:t>
            </a:fld>
            <a:endParaRPr lang="zh-CN" alt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6FEDF93-2BFD-41CA-ABC7-B039102F3792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823568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07DBA-2850-42B8-9337-287B2A36E393}" type="datetime1">
              <a:rPr lang="zh-CN" altLang="en-US" smtClean="0"/>
              <a:t>2021/8/4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718638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9753A00-A173-4B35-8570-B0BE56E0F143}" type="datetime1">
              <a:rPr lang="zh-CN" altLang="en-US" noProof="0" smtClean="0"/>
              <a:t>2021/8/4</a:t>
            </a:fld>
            <a:endParaRPr lang="zh-CN" alt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6FEDF93-2BFD-41CA-ABC7-B039102F3792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191843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rtl="0"/>
            <a:fld id="{EFE2D4FE-02B9-46D7-8257-25A9AEF3A147}" type="datetime1">
              <a:rPr lang="zh-CN" altLang="en-US" noProof="0" smtClean="0"/>
              <a:t>2021/8/4</a:t>
            </a:fld>
            <a:endParaRPr lang="zh-CN" alt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rtl="0"/>
            <a:endParaRPr lang="zh-CN" altLang="en-US" noProof="0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pPr rtl="0"/>
            <a:fld id="{06FEDF93-2BFD-41CA-ABC7-B039102F3792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85630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804CFCD-E821-4DE3-A3DD-F74C44E68C62}" type="datetime1">
              <a:rPr lang="zh-CN" altLang="en-US" noProof="0" smtClean="0"/>
              <a:t>2021/8/4</a:t>
            </a:fld>
            <a:endParaRPr lang="zh-CN" alt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6FEDF93-2BFD-41CA-ABC7-B039102F3792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23780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07DBA-2850-42B8-9337-287B2A36E393}" type="datetime1">
              <a:rPr lang="zh-CN" altLang="en-US" smtClean="0"/>
              <a:t>2021/8/4</a:t>
            </a:fld>
            <a:endParaRPr lang="zh-CN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794096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B695206-47B0-4537-84D6-9B23D59A7E20}" type="datetime1">
              <a:rPr lang="zh-CN" altLang="en-US" noProof="0" smtClean="0"/>
              <a:t>2021/8/4</a:t>
            </a:fld>
            <a:endParaRPr lang="zh-CN" alt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6FEDF93-2BFD-41CA-ABC7-B039102F3792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876076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07DBA-2850-42B8-9337-287B2A36E393}" type="datetime1">
              <a:rPr lang="zh-CN" altLang="en-US" smtClean="0"/>
              <a:t>2021/8/4</a:t>
            </a:fld>
            <a:endParaRPr lang="zh-CN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170016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07DBA-2850-42B8-9337-287B2A36E393}" type="datetime1">
              <a:rPr lang="zh-CN" altLang="en-US" smtClean="0"/>
              <a:t>2021/8/4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300901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6F407DBA-2850-42B8-9337-287B2A36E393}" type="datetime1">
              <a:rPr lang="zh-CN" altLang="en-US" smtClean="0"/>
              <a:t>2021/8/4</a:t>
            </a:fld>
            <a:endParaRPr lang="zh-CN" alt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355265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6F407DBA-2850-42B8-9337-287B2A36E393}" type="datetime1">
              <a:rPr lang="zh-CN" altLang="en-US" smtClean="0"/>
              <a:t>2021/8/4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06FEDF93-2BFD-41CA-ABC7-B039102F3792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1380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98" r:id="rId1"/>
    <p:sldLayoutId id="2147484199" r:id="rId2"/>
    <p:sldLayoutId id="2147484200" r:id="rId3"/>
    <p:sldLayoutId id="2147484201" r:id="rId4"/>
    <p:sldLayoutId id="2147484202" r:id="rId5"/>
    <p:sldLayoutId id="2147484203" r:id="rId6"/>
    <p:sldLayoutId id="2147484204" r:id="rId7"/>
    <p:sldLayoutId id="2147484205" r:id="rId8"/>
    <p:sldLayoutId id="2147484206" r:id="rId9"/>
    <p:sldLayoutId id="2147484207" r:id="rId10"/>
    <p:sldLayoutId id="214748420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2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icrenetWED/bsc.git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77375" y="2612457"/>
            <a:ext cx="6967348" cy="1569660"/>
          </a:xfrm>
        </p:spPr>
        <p:txBody>
          <a:bodyPr wrap="square" lIns="0" tIns="0" rIns="0" bIns="0" rtlCol="0" anchor="t">
            <a:spAutoFit/>
          </a:bodyPr>
          <a:lstStyle/>
          <a:p>
            <a:r>
              <a:rPr lang="zh-CN" altLang="en-US" sz="60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波科供应链数据平台</a:t>
            </a:r>
            <a:br>
              <a:rPr lang="en-US" altLang="zh-CN" sz="60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zh-CN" altLang="en-US" sz="60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            </a:t>
            </a:r>
            <a:r>
              <a:rPr lang="zh-CN" altLang="en-US" sz="3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之技术报告</a:t>
            </a:r>
            <a:endParaRPr lang="zh-CN" altLang="en-US" dirty="0">
              <a:solidFill>
                <a:schemeClr val="accent4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2657" y="243822"/>
            <a:ext cx="11949343" cy="558152"/>
          </a:xfrm>
        </p:spPr>
        <p:txBody>
          <a:bodyPr>
            <a:noAutofit/>
          </a:bodyPr>
          <a:lstStyle/>
          <a:p>
            <a:pPr algn="ctr"/>
            <a:r>
              <a:rPr lang="zh-CN" altLang="en-US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代码托管</a:t>
            </a:r>
          </a:p>
        </p:txBody>
      </p:sp>
      <p:cxnSp>
        <p:nvCxnSpPr>
          <p:cNvPr id="7" name="直接连接符​​(S) 7">
            <a:extLst>
              <a:ext uri="{FF2B5EF4-FFF2-40B4-BE49-F238E27FC236}">
                <a16:creationId xmlns:a16="http://schemas.microsoft.com/office/drawing/2014/main" id="{BFD636E5-210E-405F-8FEF-B82457438CAD}"/>
              </a:ext>
            </a:extLst>
          </p:cNvPr>
          <p:cNvCxnSpPr/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​​(S) 13">
            <a:extLst>
              <a:ext uri="{FF2B5EF4-FFF2-40B4-BE49-F238E27FC236}">
                <a16:creationId xmlns:a16="http://schemas.microsoft.com/office/drawing/2014/main" id="{E87D291C-17EF-4FA9-B8BB-79EAA1211732}"/>
              </a:ext>
            </a:extLst>
          </p:cNvPr>
          <p:cNvCxnSpPr/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>
            <a:hlinkClick r:id="rId3"/>
            <a:extLst>
              <a:ext uri="{FF2B5EF4-FFF2-40B4-BE49-F238E27FC236}">
                <a16:creationId xmlns:a16="http://schemas.microsoft.com/office/drawing/2014/main" id="{D0CED999-DF7F-4934-8650-59F311BA73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300" y="801973"/>
            <a:ext cx="10014078" cy="5884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506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/>
          <p:cNvSpPr>
            <a:spLocks noGrp="1"/>
          </p:cNvSpPr>
          <p:nvPr>
            <p:ph type="ctrTitle"/>
          </p:nvPr>
        </p:nvSpPr>
        <p:spPr>
          <a:xfrm>
            <a:off x="4867922" y="2386731"/>
            <a:ext cx="2456155" cy="1107996"/>
          </a:xfrm>
        </p:spPr>
        <p:txBody>
          <a:bodyPr wrap="square" lIns="0" tIns="0" rIns="0" bIns="0" rtlCol="0" anchor="ctr">
            <a:spAutoFit/>
          </a:bodyPr>
          <a:lstStyle/>
          <a:p>
            <a:pPr rtl="0"/>
            <a:r>
              <a:rPr lang="zh-CN" altLang="en-US" sz="72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谢谢</a:t>
            </a:r>
            <a:endParaRPr lang="zh-CN" altLang="en-US" sz="7200" dirty="0">
              <a:solidFill>
                <a:schemeClr val="accent4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328" y="243822"/>
            <a:ext cx="11949343" cy="558152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dirty="0"/>
              <a:t>Topic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79460" y="1081050"/>
            <a:ext cx="5779364" cy="607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3200" dirty="0"/>
              <a:t>项目技术选型</a:t>
            </a:r>
            <a:endParaRPr lang="en-US" altLang="zh-CN" sz="3200" dirty="0"/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3200" dirty="0"/>
              <a:t>物理部署（本地）</a:t>
            </a:r>
            <a:endParaRPr lang="en-US" altLang="zh-CN" sz="3200" dirty="0"/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3200" dirty="0"/>
              <a:t>业务数据流（本地）</a:t>
            </a:r>
            <a:endParaRPr lang="en-US" altLang="zh-CN" sz="3200" dirty="0"/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en-US" altLang="zh-CN" sz="3200" dirty="0"/>
              <a:t>Azkaban</a:t>
            </a:r>
            <a:r>
              <a:rPr lang="zh-CN" altLang="en-US" sz="3200" dirty="0"/>
              <a:t>调度</a:t>
            </a:r>
            <a:endParaRPr lang="en-US" altLang="zh-CN" sz="3200" dirty="0"/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3200" dirty="0"/>
              <a:t>物理部署（云）</a:t>
            </a:r>
            <a:endParaRPr lang="en-US" altLang="zh-CN" sz="3200" dirty="0"/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3200" dirty="0"/>
              <a:t>业务数据流（云）</a:t>
            </a:r>
            <a:endParaRPr lang="en-US" altLang="zh-CN" sz="3200" dirty="0"/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3200" dirty="0"/>
              <a:t>代码托管</a:t>
            </a:r>
            <a:endParaRPr lang="en-US" altLang="zh-CN" sz="3200" dirty="0"/>
          </a:p>
          <a:p>
            <a:pPr marL="457200" indent="-457200">
              <a:buFont typeface="Wingdings" panose="05000000000000000000" pitchFamily="2" charset="2"/>
              <a:buChar char="l"/>
            </a:pPr>
            <a:endParaRPr lang="en-US" altLang="zh-CN" sz="3200" dirty="0"/>
          </a:p>
          <a:p>
            <a:pPr marL="457200" indent="-457200">
              <a:buFont typeface="Wingdings" panose="05000000000000000000" pitchFamily="2" charset="2"/>
              <a:buChar char="l"/>
            </a:pPr>
            <a:endParaRPr lang="en-US" altLang="zh-CN" sz="3200" dirty="0"/>
          </a:p>
          <a:p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u"/>
            </a:pPr>
            <a:endParaRPr lang="zh-CN" altLang="en-US" dirty="0"/>
          </a:p>
        </p:txBody>
      </p:sp>
      <p:cxnSp>
        <p:nvCxnSpPr>
          <p:cNvPr id="6" name="直接连接符​​(S) 7">
            <a:extLst>
              <a:ext uri="{FF2B5EF4-FFF2-40B4-BE49-F238E27FC236}">
                <a16:creationId xmlns:a16="http://schemas.microsoft.com/office/drawing/2014/main" id="{B492E7DA-0B89-4013-946C-9B447C03466A}"/>
              </a:ext>
            </a:extLst>
          </p:cNvPr>
          <p:cNvCxnSpPr/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​​(S) 13">
            <a:extLst>
              <a:ext uri="{FF2B5EF4-FFF2-40B4-BE49-F238E27FC236}">
                <a16:creationId xmlns:a16="http://schemas.microsoft.com/office/drawing/2014/main" id="{FA6C5974-D478-4EFF-906A-1066259997DD}"/>
              </a:ext>
            </a:extLst>
          </p:cNvPr>
          <p:cNvCxnSpPr/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7247" y="524924"/>
            <a:ext cx="11949343" cy="558152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sz="4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项目技术选型</a:t>
            </a:r>
            <a:br>
              <a:rPr lang="en-US" altLang="zh-CN" sz="4800" dirty="0"/>
            </a:b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EB2FB07-1C35-4EEF-AA08-F466DB9588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744" y="679980"/>
            <a:ext cx="3372997" cy="282449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BB9BC88-17CC-4786-B12D-0FC548F045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9829" y="1432650"/>
            <a:ext cx="1899003" cy="1722246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8CB13182-5B33-4973-A0E2-5DCA48F371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01" y="3804702"/>
            <a:ext cx="3250471" cy="834054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8902536C-96D9-4B88-801D-E6506DCF830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9713" y="951773"/>
            <a:ext cx="2118456" cy="1975371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4E79162D-1904-43D5-896B-2E407C1F43F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510" y="4938987"/>
            <a:ext cx="2299557" cy="1442941"/>
          </a:xfrm>
          <a:prstGeom prst="rect">
            <a:avLst/>
          </a:prstGeom>
        </p:spPr>
      </p:pic>
      <p:cxnSp>
        <p:nvCxnSpPr>
          <p:cNvPr id="19" name="直接连接符​​(S) 7">
            <a:extLst>
              <a:ext uri="{FF2B5EF4-FFF2-40B4-BE49-F238E27FC236}">
                <a16:creationId xmlns:a16="http://schemas.microsoft.com/office/drawing/2014/main" id="{64FA2FBD-BABA-455B-9054-8F10E68871B5}"/>
              </a:ext>
            </a:extLst>
          </p:cNvPr>
          <p:cNvCxnSpPr/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​​(S) 13">
            <a:extLst>
              <a:ext uri="{FF2B5EF4-FFF2-40B4-BE49-F238E27FC236}">
                <a16:creationId xmlns:a16="http://schemas.microsoft.com/office/drawing/2014/main" id="{AFCF24E6-8773-4D3F-91A0-2227ADA4342F}"/>
              </a:ext>
            </a:extLst>
          </p:cNvPr>
          <p:cNvCxnSpPr/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095A2401-E493-43E7-BB6D-73C3B18B5F6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9713" y="3916195"/>
            <a:ext cx="2221294" cy="174426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BE2053A-2754-4811-8C5E-41A7260677F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6221" y="3711424"/>
            <a:ext cx="2299557" cy="2423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968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2657" y="243822"/>
            <a:ext cx="11949343" cy="558152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物理部署（本地）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DDDBDC6-0365-4C53-B615-D826C029FD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7987" y="801973"/>
            <a:ext cx="5469923" cy="6052272"/>
          </a:xfrm>
          <a:prstGeom prst="rect">
            <a:avLst/>
          </a:prstGeom>
        </p:spPr>
      </p:pic>
      <p:cxnSp>
        <p:nvCxnSpPr>
          <p:cNvPr id="7" name="直接连接符​​(S) 7">
            <a:extLst>
              <a:ext uri="{FF2B5EF4-FFF2-40B4-BE49-F238E27FC236}">
                <a16:creationId xmlns:a16="http://schemas.microsoft.com/office/drawing/2014/main" id="{BFD636E5-210E-405F-8FEF-B82457438CAD}"/>
              </a:ext>
            </a:extLst>
          </p:cNvPr>
          <p:cNvCxnSpPr/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​​(S) 13">
            <a:extLst>
              <a:ext uri="{FF2B5EF4-FFF2-40B4-BE49-F238E27FC236}">
                <a16:creationId xmlns:a16="http://schemas.microsoft.com/office/drawing/2014/main" id="{E87D291C-17EF-4FA9-B8BB-79EAA1211732}"/>
              </a:ext>
            </a:extLst>
          </p:cNvPr>
          <p:cNvCxnSpPr/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4250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2657" y="243822"/>
            <a:ext cx="11949343" cy="558152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业务数据流（本地）</a:t>
            </a:r>
          </a:p>
        </p:txBody>
      </p:sp>
      <p:cxnSp>
        <p:nvCxnSpPr>
          <p:cNvPr id="7" name="直接连接符​​(S) 7">
            <a:extLst>
              <a:ext uri="{FF2B5EF4-FFF2-40B4-BE49-F238E27FC236}">
                <a16:creationId xmlns:a16="http://schemas.microsoft.com/office/drawing/2014/main" id="{BFD636E5-210E-405F-8FEF-B82457438CAD}"/>
              </a:ext>
            </a:extLst>
          </p:cNvPr>
          <p:cNvCxnSpPr/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​​(S) 13">
            <a:extLst>
              <a:ext uri="{FF2B5EF4-FFF2-40B4-BE49-F238E27FC236}">
                <a16:creationId xmlns:a16="http://schemas.microsoft.com/office/drawing/2014/main" id="{E87D291C-17EF-4FA9-B8BB-79EAA1211732}"/>
              </a:ext>
            </a:extLst>
          </p:cNvPr>
          <p:cNvCxnSpPr/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B7773195-F48E-4D5D-9782-4D05A7CEEF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1" y="727224"/>
            <a:ext cx="7676444" cy="612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885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2657" y="243822"/>
            <a:ext cx="11949343" cy="558152"/>
          </a:xfrm>
        </p:spPr>
        <p:txBody>
          <a:bodyPr>
            <a:noAutofit/>
          </a:bodyPr>
          <a:lstStyle/>
          <a:p>
            <a:pPr algn="ctr"/>
            <a:r>
              <a:rPr lang="en-US" altLang="zh-CN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Azkaban</a:t>
            </a:r>
            <a:r>
              <a:rPr lang="zh-CN" altLang="en-US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调度</a:t>
            </a:r>
          </a:p>
        </p:txBody>
      </p:sp>
      <p:cxnSp>
        <p:nvCxnSpPr>
          <p:cNvPr id="7" name="直接连接符​​(S) 7">
            <a:extLst>
              <a:ext uri="{FF2B5EF4-FFF2-40B4-BE49-F238E27FC236}">
                <a16:creationId xmlns:a16="http://schemas.microsoft.com/office/drawing/2014/main" id="{BFD636E5-210E-405F-8FEF-B82457438CAD}"/>
              </a:ext>
            </a:extLst>
          </p:cNvPr>
          <p:cNvCxnSpPr/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​​(S) 13">
            <a:extLst>
              <a:ext uri="{FF2B5EF4-FFF2-40B4-BE49-F238E27FC236}">
                <a16:creationId xmlns:a16="http://schemas.microsoft.com/office/drawing/2014/main" id="{E87D291C-17EF-4FA9-B8BB-79EAA1211732}"/>
              </a:ext>
            </a:extLst>
          </p:cNvPr>
          <p:cNvCxnSpPr/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>
            <a:extLst>
              <a:ext uri="{FF2B5EF4-FFF2-40B4-BE49-F238E27FC236}">
                <a16:creationId xmlns:a16="http://schemas.microsoft.com/office/drawing/2014/main" id="{1DEC02B8-31E1-4394-9DBD-813A27DDEA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356" y="891821"/>
            <a:ext cx="11015649" cy="5681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493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2657" y="243822"/>
            <a:ext cx="11949343" cy="558152"/>
          </a:xfrm>
        </p:spPr>
        <p:txBody>
          <a:bodyPr>
            <a:noAutofit/>
          </a:bodyPr>
          <a:lstStyle/>
          <a:p>
            <a:pPr algn="ctr"/>
            <a:r>
              <a:rPr lang="en-US" altLang="zh-CN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Azkaban</a:t>
            </a:r>
            <a:r>
              <a:rPr lang="zh-CN" altLang="en-US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调度（续）</a:t>
            </a:r>
          </a:p>
        </p:txBody>
      </p:sp>
      <p:cxnSp>
        <p:nvCxnSpPr>
          <p:cNvPr id="7" name="直接连接符​​(S) 7">
            <a:extLst>
              <a:ext uri="{FF2B5EF4-FFF2-40B4-BE49-F238E27FC236}">
                <a16:creationId xmlns:a16="http://schemas.microsoft.com/office/drawing/2014/main" id="{BFD636E5-210E-405F-8FEF-B82457438CAD}"/>
              </a:ext>
            </a:extLst>
          </p:cNvPr>
          <p:cNvCxnSpPr>
            <a:cxnSpLocks/>
          </p:cNvCxnSpPr>
          <p:nvPr/>
        </p:nvCxnSpPr>
        <p:spPr>
          <a:xfrm>
            <a:off x="8398933" y="522898"/>
            <a:ext cx="3793067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​​(S) 13">
            <a:extLst>
              <a:ext uri="{FF2B5EF4-FFF2-40B4-BE49-F238E27FC236}">
                <a16:creationId xmlns:a16="http://schemas.microsoft.com/office/drawing/2014/main" id="{E87D291C-17EF-4FA9-B8BB-79EAA1211732}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872089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59E1B1A8-1F73-4659-A3FC-085F86A6E3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09" y="892364"/>
            <a:ext cx="11006302" cy="559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766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2657" y="243822"/>
            <a:ext cx="11949343" cy="558152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物理部署（云）</a:t>
            </a:r>
          </a:p>
        </p:txBody>
      </p:sp>
      <p:cxnSp>
        <p:nvCxnSpPr>
          <p:cNvPr id="7" name="直接连接符​​(S) 7">
            <a:extLst>
              <a:ext uri="{FF2B5EF4-FFF2-40B4-BE49-F238E27FC236}">
                <a16:creationId xmlns:a16="http://schemas.microsoft.com/office/drawing/2014/main" id="{BFD636E5-210E-405F-8FEF-B82457438CAD}"/>
              </a:ext>
            </a:extLst>
          </p:cNvPr>
          <p:cNvCxnSpPr/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​​(S) 13">
            <a:extLst>
              <a:ext uri="{FF2B5EF4-FFF2-40B4-BE49-F238E27FC236}">
                <a16:creationId xmlns:a16="http://schemas.microsoft.com/office/drawing/2014/main" id="{E87D291C-17EF-4FA9-B8BB-79EAA1211732}"/>
              </a:ext>
            </a:extLst>
          </p:cNvPr>
          <p:cNvCxnSpPr/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>
            <a:extLst>
              <a:ext uri="{FF2B5EF4-FFF2-40B4-BE49-F238E27FC236}">
                <a16:creationId xmlns:a16="http://schemas.microsoft.com/office/drawing/2014/main" id="{1C0CFFDD-403D-4934-8F0D-6ED717963C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720" y="802503"/>
            <a:ext cx="7566547" cy="5862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310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2657" y="243822"/>
            <a:ext cx="11949343" cy="558152"/>
          </a:xfrm>
        </p:spPr>
        <p:txBody>
          <a:bodyPr>
            <a:noAutofit/>
          </a:bodyPr>
          <a:lstStyle/>
          <a:p>
            <a:pPr algn="ctr"/>
            <a:r>
              <a:rPr lang="zh-CN" altLang="en-US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业务数据流（云）</a:t>
            </a:r>
          </a:p>
        </p:txBody>
      </p:sp>
      <p:cxnSp>
        <p:nvCxnSpPr>
          <p:cNvPr id="7" name="直接连接符​​(S) 7">
            <a:extLst>
              <a:ext uri="{FF2B5EF4-FFF2-40B4-BE49-F238E27FC236}">
                <a16:creationId xmlns:a16="http://schemas.microsoft.com/office/drawing/2014/main" id="{BFD636E5-210E-405F-8FEF-B82457438CAD}"/>
              </a:ext>
            </a:extLst>
          </p:cNvPr>
          <p:cNvCxnSpPr/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​​(S) 13">
            <a:extLst>
              <a:ext uri="{FF2B5EF4-FFF2-40B4-BE49-F238E27FC236}">
                <a16:creationId xmlns:a16="http://schemas.microsoft.com/office/drawing/2014/main" id="{E87D291C-17EF-4FA9-B8BB-79EAA1211732}"/>
              </a:ext>
            </a:extLst>
          </p:cNvPr>
          <p:cNvCxnSpPr/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>
            <a:extLst>
              <a:ext uri="{FF2B5EF4-FFF2-40B4-BE49-F238E27FC236}">
                <a16:creationId xmlns:a16="http://schemas.microsoft.com/office/drawing/2014/main" id="{4828E0F7-4F63-45E9-A82D-6ABB284AE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8704" y="801974"/>
            <a:ext cx="7417247" cy="608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8421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材纹理">
  <a:themeElements>
    <a:clrScheme name="蓝色暖调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木材纹理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man Old Style" panose="02050604050505020204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材纹理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8E89CD47-BF55-4DDE-B823-2283AA7E7695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TM03090434[[fn=木材纹理]]</Template>
  <TotalTime>544</TotalTime>
  <Words>209</Words>
  <Application>Microsoft Office PowerPoint</Application>
  <PresentationFormat>宽屏</PresentationFormat>
  <Paragraphs>37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-apple-system</vt:lpstr>
      <vt:lpstr>Microsoft YaHei UI</vt:lpstr>
      <vt:lpstr>Bookman Old Style</vt:lpstr>
      <vt:lpstr>Century Gothic</vt:lpstr>
      <vt:lpstr>Wingdings</vt:lpstr>
      <vt:lpstr>木材纹理</vt:lpstr>
      <vt:lpstr>波科供应链数据平台                     之技术报告</vt:lpstr>
      <vt:lpstr>Topic</vt:lpstr>
      <vt:lpstr>项目技术选型 </vt:lpstr>
      <vt:lpstr>物理部署（本地）</vt:lpstr>
      <vt:lpstr>业务数据流（本地）</vt:lpstr>
      <vt:lpstr>Azkaban调度</vt:lpstr>
      <vt:lpstr>Azkaban调度（续）</vt:lpstr>
      <vt:lpstr>物理部署（云）</vt:lpstr>
      <vt:lpstr>业务数据流（云）</vt:lpstr>
      <vt:lpstr>代码托管</vt:lpstr>
      <vt:lpstr>谢谢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波科供应链数据平台 框架设计</dc:title>
  <dc:creator>Chen Donny</dc:creator>
  <cp:lastModifiedBy>Chen Donny</cp:lastModifiedBy>
  <cp:revision>44</cp:revision>
  <dcterms:created xsi:type="dcterms:W3CDTF">2021-04-26T00:20:00Z</dcterms:created>
  <dcterms:modified xsi:type="dcterms:W3CDTF">2021-08-04T07:48:01Z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2052-11.1.0.9208</vt:lpwstr>
  </property>
</Properties>
</file>