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95" r:id="rId26"/>
    <p:sldId id="284" r:id="rId27"/>
    <p:sldId id="285" r:id="rId28"/>
    <p:sldId id="286" r:id="rId29"/>
    <p:sldId id="288" r:id="rId30"/>
    <p:sldId id="287" r:id="rId31"/>
    <p:sldId id="293" r:id="rId32"/>
    <p:sldId id="294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3E81-F3F2-429F-B4E3-A947332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46F74-8A9D-45DD-9159-31765C6D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5AA4D-C7BD-41B0-A895-4B8E0A2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877A-EAAC-434D-9C7A-0D31AFB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DBE0-ED57-4040-BADE-60E17DB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E5CB-4AFD-488D-909F-61D50FA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FD62-C232-4930-B6D3-EB57EE5F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373A9-0453-4B91-A2D9-0F95EA6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160B1-EC42-4315-886F-4419CB3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94EE5-3C78-4FC2-A9A9-442285C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8625A-71DB-41C6-A331-05D4D9A19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23D6B-49C4-4646-B965-F090DF93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09F6F-D96D-4435-8842-A10EFA3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CDF6-6053-455C-82BA-DE163483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BE7ED-34B2-4B97-98FF-FF97CA55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DCC-5E52-454E-AE65-CB457539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7CCB0-BD92-483A-A9C4-0FDCBD7A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997C3-3F96-458B-95B4-AC9F4AE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5801-11D0-45A1-931F-AC6DF7231B3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D787A-FAC6-443D-A7E6-C89AC354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B34D-2209-46AE-977A-24FEA04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D54A-EACA-4AB9-9C41-A23A2DB53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D808-3C70-4168-80C9-48F9D128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DB5B5-6192-4CE5-B44D-9D39DAD7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0D462-3696-41F7-9320-4FE4B31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0DB6-8535-418B-B839-FB19791E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4F29-232D-421A-8F2D-6CC4C24F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8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90FD-2067-4D72-AE86-D4B5A44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BD612-0283-4949-97A7-1FD4C6FF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F095D-3FDD-401C-A9C7-AD6AA01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A53F5-E34C-44C9-BEA3-0345DD52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B4E2E-3C2F-4427-8B6D-AFF9CA8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17CA-B48C-43B2-BF4E-10BCD23D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00CD-9F36-4DC5-82E3-24F34EF0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4B77-0D43-43AB-8449-0EDEFF43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FAB76-1DC2-42CC-AFA0-C8AFB3E1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92846-53DA-49CF-A5A1-5BEB079F3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7E942-E8A8-4800-92D7-B94AB1D65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3977F-8124-4CCC-A8B9-E571780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DE175-0603-48D9-B6CB-C362380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5CBEB-FC5C-4CAD-8D60-0579D247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9B6C-7182-43E9-ABAF-CF1C3F74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ED8E2-B50E-4068-BA4D-C500CA2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FEB606-A441-4947-8CC8-64426BF5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2F072-E07A-48C4-8CA7-7DF1402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7E552-1AF3-417D-A92A-83F6C1DD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F1687-655C-4AEE-92D9-EE4FCC30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46763-4A3C-4510-A51B-9D1F15D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A8C0-0993-41A0-BEB5-529A2673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E5411-C25F-4E26-A404-BB800A9E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42EBB-F34C-4083-9EDB-EAD64448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F1029-B9ED-4166-B8AE-52FD6BF7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5A225-B8F8-46ED-822B-7B0571A5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B2D14-5E5C-47B1-B772-98D5C08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A2BE-A418-4D20-BDDC-A3FF3007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F5D7-7301-4339-9153-BBD23F29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80E5E-C56F-4AB0-9C32-23219EF5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1520F-5056-4677-BACE-4E22F2B6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C6738-3B6C-4EAB-8BA3-4827C303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3506-D3B1-47CF-B703-CEF32E5A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48B84-74D4-4C25-A2E5-FCDAA9D8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B8175-DD5D-4CF0-9329-7FE41F5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4CE2-D59B-4138-89EB-01A894B8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952A-3E36-4BF0-A887-8C95F2072C57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ACCFE-2CD3-4D77-834D-3FC68ED9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0C5F5-731C-48E5-89B1-F2525CC57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BB67-F2F1-40D8-9E72-284070B24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Representation Learning on Graphs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CD71AC-F86B-4747-8F7A-93B26246F3D3}"/>
              </a:ext>
            </a:extLst>
          </p:cNvPr>
          <p:cNvSpPr txBox="1"/>
          <p:nvPr/>
        </p:nvSpPr>
        <p:spPr>
          <a:xfrm>
            <a:off x="7812156" y="4482547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盛雅琦</a:t>
            </a:r>
            <a:endParaRPr lang="en-US" altLang="zh-CN" dirty="0"/>
          </a:p>
          <a:p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35C84-0954-41CF-AF81-1BF46C44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Walk </a:t>
            </a:r>
            <a:r>
              <a:rPr lang="zh-CN" altLang="en-US" dirty="0"/>
              <a:t>方法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DF185666-4F00-4C81-BD8E-0A0D4565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89900" y="1996053"/>
            <a:ext cx="1326029" cy="7869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3">
            <a:extLst>
              <a:ext uri="{FF2B5EF4-FFF2-40B4-BE49-F238E27FC236}">
                <a16:creationId xmlns:a16="http://schemas.microsoft.com/office/drawing/2014/main" id="{73E388B8-8E36-4308-8CEF-B4A5194A431B}"/>
              </a:ext>
            </a:extLst>
          </p:cNvPr>
          <p:cNvSpPr/>
          <p:nvPr/>
        </p:nvSpPr>
        <p:spPr>
          <a:xfrm>
            <a:off x="2539469" y="1703748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近似于node</a:t>
            </a:r>
            <a:r>
              <a:rPr dirty="0"/>
              <a:t> U ,</a:t>
            </a:r>
            <a:r>
              <a:rPr dirty="0" err="1"/>
              <a:t>V在随机游走中的共现概率</a:t>
            </a:r>
            <a:endParaRPr dirty="0"/>
          </a:p>
        </p:txBody>
      </p:sp>
      <p:pic>
        <p:nvPicPr>
          <p:cNvPr id="2050" name="Picture 2" descr="计算机生成了可选文字:&#10;1．Runrandomwalkstoobtainco-occurrencestatistics&#10;Z&#10;2．Optimizeembeddingsbasedon&#10;co-occurrencestatlstlcs">
            <a:extLst>
              <a:ext uri="{FF2B5EF4-FFF2-40B4-BE49-F238E27FC236}">
                <a16:creationId xmlns:a16="http://schemas.microsoft.com/office/drawing/2014/main" id="{E6A5DF74-615D-4FDF-9B24-8AA506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7" y="2783046"/>
            <a:ext cx="108775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6D08-B08B-4161-8E47-05567541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Random Walk?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D477F-1A24-41F1-B82F-27E9F533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更</a:t>
            </a:r>
            <a:r>
              <a:rPr lang="zh-CN" altLang="en-US" dirty="0"/>
              <a:t>灵活</a:t>
            </a:r>
            <a:r>
              <a:rPr lang="zh-CN" altLang="zh-CN" dirty="0"/>
              <a:t>的节点相似度定义：</a:t>
            </a:r>
            <a:r>
              <a:rPr lang="zh-CN" altLang="en-US" dirty="0"/>
              <a:t>综合</a:t>
            </a:r>
            <a:r>
              <a:rPr lang="zh-CN" altLang="zh-CN" dirty="0"/>
              <a:t>考虑</a:t>
            </a:r>
            <a:r>
              <a:rPr lang="en-US" altLang="zh-CN" dirty="0"/>
              <a:t>local</a:t>
            </a:r>
            <a:r>
              <a:rPr lang="zh-CN" altLang="zh-CN" dirty="0"/>
              <a:t>和</a:t>
            </a:r>
            <a:r>
              <a:rPr lang="en-US" altLang="zh-CN" dirty="0"/>
              <a:t>high-order</a:t>
            </a:r>
            <a:r>
              <a:rPr lang="zh-CN" altLang="zh-CN" dirty="0"/>
              <a:t>的邻居信息</a:t>
            </a:r>
          </a:p>
          <a:p>
            <a:endParaRPr lang="en-US" altLang="zh-CN" dirty="0"/>
          </a:p>
          <a:p>
            <a:r>
              <a:rPr lang="zh-CN" altLang="en-US" dirty="0"/>
              <a:t>训</a:t>
            </a:r>
            <a:r>
              <a:rPr lang="zh-CN" altLang="zh-CN" dirty="0"/>
              <a:t>练时，不需要考虑所有的节点</a:t>
            </a:r>
            <a:r>
              <a:rPr lang="en-US" altLang="zh-CN" dirty="0"/>
              <a:t>pair</a:t>
            </a:r>
            <a:r>
              <a:rPr lang="zh-CN" altLang="zh-CN" dirty="0"/>
              <a:t>对，只需要考虑在随机游走中有共现关系的节点对</a:t>
            </a:r>
            <a:r>
              <a:rPr lang="zh-CN" altLang="en-US" dirty="0"/>
              <a:t>，减少时间复杂度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10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49FF-8D9D-4AC3-94C0-3F3F3702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8914C-F69C-475F-967C-BEFCA5C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58431" cy="4491285"/>
          </a:xfrm>
        </p:spPr>
        <p:txBody>
          <a:bodyPr/>
          <a:lstStyle/>
          <a:p>
            <a:r>
              <a:rPr lang="zh-CN" altLang="en-US" dirty="0"/>
              <a:t>直观解释：最大化随机游走共现概率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概率：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9DB15AD1-0A6A-4335-AB3A-52D45CED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179" y="2733023"/>
            <a:ext cx="4425522" cy="891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0A4960B0-0DE9-45EE-A657-2D3CB890A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5179" y="4531499"/>
            <a:ext cx="3611845" cy="7681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88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D362E-349D-47E3-8836-423229A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A4804-35AA-47F3-83AC-78EF42B7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不同随机游走策略</a:t>
            </a:r>
            <a:r>
              <a:rPr lang="en-US" altLang="zh-CN" dirty="0"/>
              <a:t>-&gt; </a:t>
            </a:r>
            <a:r>
              <a:rPr lang="zh-CN" altLang="en-US" dirty="0"/>
              <a:t>不同模型</a:t>
            </a:r>
            <a:endParaRPr lang="en-US" altLang="zh-CN" dirty="0"/>
          </a:p>
          <a:p>
            <a:pPr lvl="1"/>
            <a:r>
              <a:rPr lang="en-US" altLang="zh-CN" dirty="0" err="1"/>
              <a:t>DeepWalk</a:t>
            </a:r>
            <a:r>
              <a:rPr lang="zh-CN" altLang="en-US" dirty="0"/>
              <a:t>：定长，无偏的随机游走策略</a:t>
            </a:r>
          </a:p>
          <a:p>
            <a:pPr lvl="1"/>
            <a:r>
              <a:rPr lang="en-US" altLang="zh-CN" dirty="0"/>
              <a:t>node2vec</a:t>
            </a:r>
            <a:r>
              <a:rPr lang="zh-CN" altLang="en-US" dirty="0"/>
              <a:t>：以概率决定</a:t>
            </a:r>
            <a:r>
              <a:rPr lang="en-US" altLang="zh-CN" dirty="0"/>
              <a:t>BFS </a:t>
            </a:r>
            <a:r>
              <a:rPr lang="zh-CN" altLang="en-US" dirty="0"/>
              <a:t>还是</a:t>
            </a:r>
            <a:r>
              <a:rPr lang="en-US" altLang="zh-CN" dirty="0"/>
              <a:t>DFS</a:t>
            </a:r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en-US" altLang="zh-CN" dirty="0"/>
              <a:t>Line</a:t>
            </a:r>
            <a:r>
              <a:rPr lang="zh-CN" altLang="en-US" dirty="0"/>
              <a:t>：直接优化基于</a:t>
            </a:r>
            <a:r>
              <a:rPr lang="en-US" altLang="zh-CN" dirty="0"/>
              <a:t>1-hop </a:t>
            </a:r>
            <a:r>
              <a:rPr lang="zh-CN" altLang="en-US" dirty="0"/>
              <a:t>和</a:t>
            </a:r>
            <a:r>
              <a:rPr lang="en-US" altLang="zh-CN" dirty="0"/>
              <a:t>2-hop</a:t>
            </a:r>
            <a:r>
              <a:rPr lang="zh-CN" altLang="en-US" dirty="0"/>
              <a:t>的随机游走概率</a:t>
            </a:r>
            <a:endParaRPr lang="en-US" altLang="zh-CN" dirty="0"/>
          </a:p>
          <a:p>
            <a:pPr lvl="1"/>
            <a:r>
              <a:rPr lang="en-US" altLang="zh-CN" dirty="0"/>
              <a:t>HARP</a:t>
            </a:r>
            <a:r>
              <a:rPr lang="zh-CN" altLang="en-US" dirty="0"/>
              <a:t>、</a:t>
            </a:r>
            <a:r>
              <a:rPr lang="en-US" altLang="zh-CN" dirty="0"/>
              <a:t>Struct2Vec</a:t>
            </a:r>
            <a:r>
              <a:rPr lang="zh-CN" altLang="en-US" dirty="0"/>
              <a:t>：先预处理图（对节点聚类），再进行随机游走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  <a:r>
              <a:rPr lang="zh-CN" altLang="en-US" dirty="0"/>
              <a:t>：随机游走时考虑非对称性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9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F240-3A6B-452D-A8FF-41A2350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Node2Vec</a:t>
            </a:r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6F084213-4736-4B99-8090-3DC71043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334485" y="3883942"/>
            <a:ext cx="5204017" cy="1564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8E506621-F2FC-45C8-9C80-02EA596E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419" y="4318205"/>
            <a:ext cx="5254776" cy="2049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F989A-3BC0-4DD7-B461-614A1FC8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93" y="2908075"/>
            <a:ext cx="3286125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B1E99-DAD0-4AC4-A666-468550D02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9" y="2816793"/>
            <a:ext cx="2582712" cy="13255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3AFE4A-400C-4CE9-8821-9FFE34889655}"/>
              </a:ext>
            </a:extLst>
          </p:cNvPr>
          <p:cNvSpPr txBox="1"/>
          <p:nvPr/>
        </p:nvSpPr>
        <p:spPr>
          <a:xfrm>
            <a:off x="720610" y="1893463"/>
            <a:ext cx="718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Node2Vec:</a:t>
            </a:r>
            <a:r>
              <a:rPr lang="zh-CN" altLang="en-US" dirty="0"/>
              <a:t>随机游走时，用超参数</a:t>
            </a:r>
            <a:r>
              <a:rPr lang="en-US" altLang="zh-CN" dirty="0"/>
              <a:t>q</a:t>
            </a:r>
            <a:r>
              <a:rPr lang="zh-CN" altLang="en-US" dirty="0"/>
              <a:t>来</a:t>
            </a:r>
            <a:r>
              <a:rPr lang="zh-CN" altLang="zh-CN" dirty="0"/>
              <a:t>平衡</a:t>
            </a:r>
            <a:r>
              <a:rPr lang="en-US" altLang="zh-CN" dirty="0"/>
              <a:t> local </a:t>
            </a:r>
            <a:r>
              <a:rPr lang="zh-CN" altLang="zh-CN" dirty="0"/>
              <a:t>和</a:t>
            </a:r>
            <a:r>
              <a:rPr lang="en-US" altLang="zh-CN" dirty="0"/>
              <a:t> global</a:t>
            </a:r>
            <a:r>
              <a:rPr lang="zh-CN" altLang="zh-CN" dirty="0"/>
              <a:t>的信息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231B9C-7A93-4EBA-8C42-6D24F2D41B58}"/>
              </a:ext>
            </a:extLst>
          </p:cNvPr>
          <p:cNvSpPr/>
          <p:nvPr/>
        </p:nvSpPr>
        <p:spPr>
          <a:xfrm>
            <a:off x="6163112" y="56453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BFS</a:t>
            </a:r>
            <a:r>
              <a:rPr lang="zh-CN" altLang="en-US" dirty="0"/>
              <a:t>：</a:t>
            </a:r>
            <a:r>
              <a:rPr lang="en-US" altLang="zh-CN" dirty="0"/>
              <a:t>Local</a:t>
            </a:r>
            <a:r>
              <a:rPr lang="zh-CN" altLang="en-US" dirty="0"/>
              <a:t>信息，容易发现</a:t>
            </a:r>
            <a:r>
              <a:rPr lang="zh-CN" altLang="zh-CN" dirty="0"/>
              <a:t>structural role</a:t>
            </a:r>
            <a:endParaRPr lang="en-US" altLang="zh-CN" dirty="0"/>
          </a:p>
          <a:p>
            <a:r>
              <a:rPr lang="zh-CN" altLang="zh-CN" dirty="0"/>
              <a:t>DFS</a:t>
            </a:r>
            <a:r>
              <a:rPr lang="zh-CN" altLang="en-US" dirty="0"/>
              <a:t>：</a:t>
            </a:r>
            <a:r>
              <a:rPr lang="en-US" altLang="zh-CN" dirty="0"/>
              <a:t>Global</a:t>
            </a:r>
            <a:r>
              <a:rPr lang="zh-CN" altLang="en-US" dirty="0"/>
              <a:t>信息，越走越远，容易发现</a:t>
            </a:r>
            <a:r>
              <a:rPr lang="en-US" altLang="zh-CN" dirty="0"/>
              <a:t>community</a:t>
            </a:r>
            <a:r>
              <a:rPr lang="zh-CN" altLang="en-US" dirty="0"/>
              <a:t>结构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115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E892-F2B8-4A20-A3F0-A50F522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neural networks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43B1-7C78-414C-8C24-A7439F5CB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Deep learning architectures </a:t>
            </a:r>
            <a:r>
              <a:rPr lang="en-US" altLang="zh-CN"/>
              <a:t>for graph structured </a:t>
            </a:r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638E-7130-4475-B0C3-7B7D689C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948A0-C093-4BBE-8934-393A23B5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864"/>
            <a:ext cx="10377881" cy="3719498"/>
          </a:xfrm>
        </p:spPr>
        <p:txBody>
          <a:bodyPr/>
          <a:lstStyle/>
          <a:p>
            <a:r>
              <a:rPr lang="en-US" altLang="zh-CN" dirty="0"/>
              <a:t>Based Graph Neural network</a:t>
            </a:r>
          </a:p>
          <a:p>
            <a:endParaRPr lang="en-US" altLang="zh-CN" dirty="0"/>
          </a:p>
          <a:p>
            <a:r>
              <a:rPr lang="en-US" altLang="zh-CN" dirty="0"/>
              <a:t>GCNs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Gated Graph Neural Network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98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D54B7-8660-492E-BC7A-99E456E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Embedding </a:t>
            </a:r>
            <a:r>
              <a:rPr lang="zh-CN" altLang="en-US" dirty="0"/>
              <a:t>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F5B9-5279-4387-A68B-74B487DC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218490" cy="2805098"/>
          </a:xfrm>
        </p:spPr>
        <p:txBody>
          <a:bodyPr>
            <a:normAutofit/>
          </a:bodyPr>
          <a:lstStyle/>
          <a:p>
            <a:pPr fontAlgn="ctr"/>
            <a:r>
              <a:rPr lang="zh-CN" altLang="zh-CN" sz="1900" dirty="0"/>
              <a:t>向量化后的节点之间没有参数共享，完全是一种记忆化的模型存储和查询方式（Look-up），这对存储和计算都构成了不小的挑战。由于节点之间没有参数共享，也就大大损失了泛化能力。</a:t>
            </a:r>
          </a:p>
          <a:p>
            <a:pPr marL="0" indent="0">
              <a:buNone/>
            </a:pPr>
            <a:endParaRPr lang="zh-CN" altLang="zh-CN" sz="1900" dirty="0"/>
          </a:p>
          <a:p>
            <a:pPr fontAlgn="ctr"/>
            <a:r>
              <a:rPr lang="zh-CN" altLang="zh-CN" sz="1900" dirty="0"/>
              <a:t>目前大部分向量化方法，仅利用网络结构信息，并没有利用网络节点本身的属性（比如文本、图像和统计特征）</a:t>
            </a:r>
            <a:endParaRPr lang="en-US" altLang="zh-CN" sz="1900" dirty="0"/>
          </a:p>
          <a:p>
            <a:pPr fontAlgn="ctr"/>
            <a:endParaRPr lang="en-US" altLang="zh-CN" sz="1900" dirty="0"/>
          </a:p>
          <a:p>
            <a:pPr fontAlgn="ctr"/>
            <a:r>
              <a:rPr lang="en-US" altLang="zh-CN" sz="1900" dirty="0"/>
              <a:t>Shallow</a:t>
            </a:r>
            <a:r>
              <a:rPr lang="zh-CN" altLang="en-US" sz="1900" dirty="0"/>
              <a:t>方式，新节点的向量无法直接生成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215552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16BA-F319-4F9F-AB13-5B32B5AB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Deep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F3D40-CAF7-4A62-9322-CC73805F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8564" cy="394710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关键点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编码器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ea typeface="Calibri" panose="020F0502020204030204" pitchFamily="34" charset="0"/>
              </a:rPr>
              <a:t>Shallow</a:t>
            </a:r>
            <a:r>
              <a:rPr lang="zh-CN" altLang="zh-CN" dirty="0"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encodding</a:t>
            </a:r>
            <a:r>
              <a:rPr lang="zh-CN" altLang="zh-CN" dirty="0">
                <a:ea typeface="微软雅黑" panose="020B0503020204020204" pitchFamily="34" charset="-122"/>
              </a:rPr>
              <a:t>的时候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zh-CN" dirty="0">
                <a:ea typeface="微软雅黑" panose="020B0503020204020204" pitchFamily="34" charset="-122"/>
              </a:rPr>
              <a:t>用的查找表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>
                <a:ea typeface="Calibri" panose="020F0502020204030204" pitchFamily="34" charset="0"/>
              </a:rPr>
              <a:t>deeper</a:t>
            </a:r>
            <a:r>
              <a:rPr lang="zh-CN" altLang="zh-CN" dirty="0"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ea typeface="Calibri" panose="020F0502020204030204" pitchFamily="34" charset="0"/>
              </a:rPr>
              <a:t>ENC</a:t>
            </a:r>
            <a:r>
              <a:rPr lang="zh-CN" altLang="zh-CN" dirty="0"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a typeface="Calibri" panose="020F0502020204030204" pitchFamily="34" charset="0"/>
              </a:rPr>
              <a:t>v</a:t>
            </a:r>
            <a:r>
              <a:rPr lang="zh-CN" altLang="zh-CN" dirty="0"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en-US" dirty="0">
                <a:ea typeface="微软雅黑" panose="020B0503020204020204" pitchFamily="34" charset="-122"/>
              </a:rPr>
              <a:t>为</a:t>
            </a:r>
            <a:r>
              <a:rPr lang="zh-CN" altLang="zh-CN" dirty="0">
                <a:ea typeface="微软雅黑" panose="020B0503020204020204" pitchFamily="34" charset="-122"/>
              </a:rPr>
              <a:t>更复杂的函数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1371600" lvl="3" indent="0">
              <a:buNone/>
            </a:pPr>
            <a:r>
              <a:rPr lang="zh-CN" altLang="en-US" dirty="0"/>
              <a:t>由</a:t>
            </a:r>
            <a:r>
              <a:rPr lang="en-US" altLang="zh-CN" dirty="0"/>
              <a:t>neighbor</a:t>
            </a:r>
            <a:r>
              <a:rPr lang="zh-CN" altLang="en-US" dirty="0"/>
              <a:t>节点的</a:t>
            </a:r>
            <a:r>
              <a:rPr lang="en-US" altLang="zh-CN" dirty="0"/>
              <a:t>embed</a:t>
            </a:r>
            <a:r>
              <a:rPr lang="zh-CN" altLang="en-US" dirty="0"/>
              <a:t>向量表示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支持参数共享，增加泛化能力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支持归纳学习，对于新节点，不需要重新训练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29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0098-D8CF-43DF-9A0A-195AC097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模型基本结构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A1AB0A-BED0-4D0C-8CE1-F7125F83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19" y="1027906"/>
            <a:ext cx="6734157" cy="27177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A050A81-1423-47F9-8B67-F9C0F7B91D21}"/>
              </a:ext>
            </a:extLst>
          </p:cNvPr>
          <p:cNvSpPr txBox="1"/>
          <p:nvPr/>
        </p:nvSpPr>
        <p:spPr>
          <a:xfrm>
            <a:off x="755072" y="2228671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、节点的</a:t>
            </a:r>
            <a:r>
              <a:rPr lang="en-US" altLang="zh-CN" dirty="0"/>
              <a:t>embedding </a:t>
            </a:r>
            <a:r>
              <a:rPr lang="zh-CN" altLang="en-US" dirty="0"/>
              <a:t>向量基于它的邻居产生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、通过神经网络来聚合邻居节点的信息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、每个节点都定义为了一个计算图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5BE527-95A5-4D1B-B283-33949085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1450"/>
            <a:ext cx="12192000" cy="212789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D5A0DB-DEFE-4ED2-AF98-8F477D3BBC75}"/>
              </a:ext>
            </a:extLst>
          </p:cNvPr>
          <p:cNvCxnSpPr>
            <a:stCxn id="16" idx="2"/>
          </p:cNvCxnSpPr>
          <p:nvPr/>
        </p:nvCxnSpPr>
        <p:spPr>
          <a:xfrm flipH="1">
            <a:off x="959463" y="3429000"/>
            <a:ext cx="2258784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E0DACC-C2E7-486B-BADA-049BA8D8F98F}"/>
              </a:ext>
            </a:extLst>
          </p:cNvPr>
          <p:cNvCxnSpPr>
            <a:stCxn id="16" idx="2"/>
          </p:cNvCxnSpPr>
          <p:nvPr/>
        </p:nvCxnSpPr>
        <p:spPr>
          <a:xfrm flipH="1">
            <a:off x="2976269" y="3429000"/>
            <a:ext cx="241978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762473-B571-475B-93F5-99E28A63C6D3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2078844" cy="12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51CE39-09A0-489A-BA5E-56E13602F893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4167649" cy="119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53F5FC-84F7-400D-9535-2703A57F1B45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5910991" cy="12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788736-2AFB-4B65-8E7F-2D8EA9F47093}"/>
              </a:ext>
            </a:extLst>
          </p:cNvPr>
          <p:cNvCxnSpPr>
            <a:stCxn id="16" idx="2"/>
          </p:cNvCxnSpPr>
          <p:nvPr/>
        </p:nvCxnSpPr>
        <p:spPr>
          <a:xfrm>
            <a:off x="3218247" y="3429000"/>
            <a:ext cx="8052425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D2BF-630A-453F-901F-1E202F9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26BB-AB57-4ABD-B957-8FDD6EE0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</a:p>
          <a:p>
            <a:r>
              <a:rPr lang="en-US" altLang="zh-CN" dirty="0"/>
              <a:t>Graph neural network</a:t>
            </a:r>
          </a:p>
          <a:p>
            <a:r>
              <a:rPr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7203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80DA5-5949-4743-B1F8-70B669A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Neighborhood Aggregation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64164-D8D3-44C9-AE4B-3C374E7B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146308" cy="668193"/>
          </a:xfrm>
        </p:spPr>
        <p:txBody>
          <a:bodyPr>
            <a:normAutofit/>
          </a:bodyPr>
          <a:lstStyle/>
          <a:p>
            <a:r>
              <a:rPr lang="zh-CN" altLang="en-US" dirty="0"/>
              <a:t>基本方法：邻居节点信息求平均，然后扔到一个神经元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B7FC7-1C5D-4073-8F83-DB94E16B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85" y="3429000"/>
            <a:ext cx="6842416" cy="3218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B98805-1C59-4265-9FB5-814064CF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09" y="2625531"/>
            <a:ext cx="4490241" cy="8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2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经过多层网络后，每个节点得到了一个向量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若是一个非监督学习，</a:t>
            </a:r>
            <a:r>
              <a:rPr lang="en-US" altLang="zh-CN" dirty="0"/>
              <a:t>Loss Function</a:t>
            </a:r>
            <a:r>
              <a:rPr lang="zh-CN" altLang="en-US" dirty="0"/>
              <a:t>和之间方法一样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5"/>
                </a:solidFill>
              </a:rPr>
              <a:t>相似的节点应该具有相似的</a:t>
            </a:r>
            <a:r>
              <a:rPr lang="en-US" altLang="zh-CN" dirty="0">
                <a:solidFill>
                  <a:schemeClr val="accent5"/>
                </a:solidFill>
              </a:rPr>
              <a:t>embedding</a:t>
            </a:r>
            <a:r>
              <a:rPr lang="zh-CN" altLang="en-US" dirty="0">
                <a:solidFill>
                  <a:schemeClr val="accent5"/>
                </a:solidFill>
              </a:rPr>
              <a:t>向量</a:t>
            </a:r>
            <a:endParaRPr lang="en-US" altLang="zh-CN" dirty="0">
              <a:solidFill>
                <a:schemeClr val="accent5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若是一个监督学习，</a:t>
            </a:r>
            <a:r>
              <a:rPr lang="en-US" altLang="zh-CN" dirty="0"/>
              <a:t>Loss function</a:t>
            </a:r>
            <a:r>
              <a:rPr lang="zh-CN" altLang="en-US" dirty="0"/>
              <a:t> 就是分类损失函数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34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预测推断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34D11A-FA10-461E-9134-39C801808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560" y="4623543"/>
            <a:ext cx="4636657" cy="1727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36885E-3459-43B3-A564-6D70548E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93" y="2152278"/>
            <a:ext cx="4212762" cy="1727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3B7EB2-6435-4206-944A-D6FE555699B6}"/>
              </a:ext>
            </a:extLst>
          </p:cNvPr>
          <p:cNvSpPr txBox="1"/>
          <p:nvPr/>
        </p:nvSpPr>
        <p:spPr>
          <a:xfrm>
            <a:off x="838200" y="169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对于新的图结构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E6E4AE-3D22-4D1D-9190-B58F1B0BE34E}"/>
              </a:ext>
            </a:extLst>
          </p:cNvPr>
          <p:cNvSpPr txBox="1"/>
          <p:nvPr/>
        </p:nvSpPr>
        <p:spPr>
          <a:xfrm>
            <a:off x="838200" y="45313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对于新的节点</a:t>
            </a:r>
          </a:p>
        </p:txBody>
      </p:sp>
    </p:spTree>
    <p:extLst>
      <p:ext uri="{BB962C8B-B14F-4D97-AF65-F5344CB8AC3E}">
        <p14:creationId xmlns:p14="http://schemas.microsoft.com/office/powerpoint/2010/main" val="76303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4776" cy="4533231"/>
          </a:xfrm>
        </p:spPr>
        <p:txBody>
          <a:bodyPr>
            <a:normAutofit/>
          </a:bodyPr>
          <a:lstStyle/>
          <a:p>
            <a:r>
              <a:rPr lang="zh-CN" altLang="zh-CN" dirty="0"/>
              <a:t>对于原有</a:t>
            </a:r>
            <a:r>
              <a:rPr lang="en-US" altLang="zh-CN" dirty="0"/>
              <a:t>basic neighborhood </a:t>
            </a:r>
            <a:r>
              <a:rPr lang="zh-CN" altLang="en-US" dirty="0"/>
              <a:t>聚合</a:t>
            </a:r>
            <a:r>
              <a:rPr lang="zh-CN" altLang="zh-CN" dirty="0"/>
              <a:t>的限制：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dirty="0"/>
              <a:t>对于没有自连接的节点，没有考虑</a:t>
            </a:r>
            <a:r>
              <a:rPr lang="en-US" altLang="zh-CN" dirty="0"/>
              <a:t>self-node</a:t>
            </a:r>
            <a:r>
              <a:rPr lang="zh-CN" altLang="zh-CN" dirty="0"/>
              <a:t>的影响。只考虑了</a:t>
            </a:r>
            <a:r>
              <a:rPr lang="en-US" altLang="zh-CN" dirty="0"/>
              <a:t>neighborhood</a:t>
            </a:r>
            <a:r>
              <a:rPr lang="zh-CN" altLang="zh-CN" dirty="0"/>
              <a:t>的影响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dirty="0"/>
              <a:t>邻接矩阵不是</a:t>
            </a:r>
            <a:r>
              <a:rPr lang="zh-CN" altLang="en-US" dirty="0"/>
              <a:t>标准化</a:t>
            </a:r>
            <a:r>
              <a:rPr lang="zh-CN" altLang="zh-CN" dirty="0"/>
              <a:t>的，矩阵相乘的时候，会改变原有特征的</a:t>
            </a:r>
            <a:r>
              <a:rPr lang="en-US" altLang="zh-CN" dirty="0"/>
              <a:t>scale</a:t>
            </a:r>
            <a:r>
              <a:rPr lang="zh-CN" altLang="en-US" dirty="0"/>
              <a:t>，梯度爆炸问题，对热门节点没有降权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A30BFC-D325-4B90-AAB1-4CA845AA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23" y="3723097"/>
            <a:ext cx="7965353" cy="30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E48AD08-2381-47F3-8DB7-D8A9DEB74A1E}"/>
              </a:ext>
            </a:extLst>
          </p:cNvPr>
          <p:cNvSpPr/>
          <p:nvPr/>
        </p:nvSpPr>
        <p:spPr>
          <a:xfrm>
            <a:off x="2879652" y="2855347"/>
            <a:ext cx="315857" cy="336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70E9D0-794C-4B26-AF99-1107A37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ECBB1-4679-43E9-AEB8-230AECE73DDA}"/>
              </a:ext>
            </a:extLst>
          </p:cNvPr>
          <p:cNvSpPr txBox="1"/>
          <p:nvPr/>
        </p:nvSpPr>
        <p:spPr>
          <a:xfrm>
            <a:off x="941797" y="1880969"/>
            <a:ext cx="17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BE6B37-8708-448F-BC33-01F1FA5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03" y="1756806"/>
            <a:ext cx="3534081" cy="959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93CE8C-2DE0-4221-8353-3350D9D13E27}"/>
                  </a:ext>
                </a:extLst>
              </p:cNvPr>
              <p:cNvSpPr txBox="1"/>
              <p:nvPr/>
            </p:nvSpPr>
            <p:spPr>
              <a:xfrm>
                <a:off x="2879653" y="2857876"/>
                <a:ext cx="31585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93CE8C-2DE0-4221-8353-3350D9D13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53" y="2857876"/>
                <a:ext cx="315856" cy="299313"/>
              </a:xfrm>
              <a:prstGeom prst="rect">
                <a:avLst/>
              </a:prstGeom>
              <a:blipFill>
                <a:blip r:embed="rId3"/>
                <a:stretch>
                  <a:fillRect l="-9615" r="-961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EDC13A7-1AF7-46BD-B0C0-16AB27D012CC}"/>
              </a:ext>
            </a:extLst>
          </p:cNvPr>
          <p:cNvSpPr txBox="1"/>
          <p:nvPr/>
        </p:nvSpPr>
        <p:spPr>
          <a:xfrm>
            <a:off x="3195509" y="282286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为标准化后的边权重，在模型中用的是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64A897-4170-4626-A170-B1ACD5323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400" y="2822866"/>
            <a:ext cx="1414974" cy="36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B7C726-8DA3-46A1-9ACE-FEF2AFE92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884" y="3446261"/>
            <a:ext cx="1389517" cy="9424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BC630C-EE73-44DB-B6DE-AC76584464B9}"/>
              </a:ext>
            </a:extLst>
          </p:cNvPr>
          <p:cNvSpPr txBox="1"/>
          <p:nvPr/>
        </p:nvSpPr>
        <p:spPr>
          <a:xfrm>
            <a:off x="2879653" y="34462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AEDEF48-5C68-4E2A-9BD7-D7F21FEB63A9}"/>
              </a:ext>
            </a:extLst>
          </p:cNvPr>
          <p:cNvCxnSpPr>
            <a:stCxn id="5" idx="1"/>
          </p:cNvCxnSpPr>
          <p:nvPr/>
        </p:nvCxnSpPr>
        <p:spPr>
          <a:xfrm flipH="1">
            <a:off x="2059709" y="3007533"/>
            <a:ext cx="819944" cy="29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5CA6991-585F-4805-8C6D-35074DE5DCF9}"/>
              </a:ext>
            </a:extLst>
          </p:cNvPr>
          <p:cNvSpPr txBox="1"/>
          <p:nvPr/>
        </p:nvSpPr>
        <p:spPr>
          <a:xfrm>
            <a:off x="720881" y="32615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图卷积操作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4BB6C4-2F95-4A38-B209-CE0F55A6E3F9}"/>
              </a:ext>
            </a:extLst>
          </p:cNvPr>
          <p:cNvSpPr txBox="1"/>
          <p:nvPr/>
        </p:nvSpPr>
        <p:spPr>
          <a:xfrm>
            <a:off x="1073425" y="4642222"/>
            <a:ext cx="990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理论依据：图谱卷积，并做了</a:t>
            </a:r>
            <a:r>
              <a:rPr lang="en-US" altLang="zh-CN" dirty="0"/>
              <a:t>1</a:t>
            </a:r>
            <a:r>
              <a:rPr lang="zh-CN" altLang="en-US" dirty="0"/>
              <a:t>阶近似，卷积不依赖于整个图，而是</a:t>
            </a:r>
            <a:r>
              <a:rPr lang="en-US" altLang="zh-CN" dirty="0"/>
              <a:t>K</a:t>
            </a:r>
            <a:r>
              <a:rPr lang="zh-CN" altLang="en-US" dirty="0"/>
              <a:t>阶邻居，并通过多个卷积层，实现</a:t>
            </a:r>
            <a:r>
              <a:rPr lang="en-US" altLang="zh-CN" dirty="0"/>
              <a:t>K</a:t>
            </a:r>
            <a:r>
              <a:rPr lang="zh-CN" altLang="en-US" dirty="0"/>
              <a:t>阶依赖，提取拓扑图的空间特征</a:t>
            </a:r>
          </a:p>
        </p:txBody>
      </p:sp>
    </p:spTree>
    <p:extLst>
      <p:ext uri="{BB962C8B-B14F-4D97-AF65-F5344CB8AC3E}">
        <p14:creationId xmlns:p14="http://schemas.microsoft.com/office/powerpoint/2010/main" val="90465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E34CE-7489-435A-8B29-43077A5D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A0D4A-ACF2-4B6F-A5DB-F90C4510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r>
              <a:rPr lang="zh-CN" altLang="en-US" dirty="0"/>
              <a:t>无法处理</a:t>
            </a:r>
            <a:r>
              <a:rPr lang="en-US" altLang="zh-CN" dirty="0"/>
              <a:t>Non Euclidean Structure</a:t>
            </a:r>
            <a:r>
              <a:rPr lang="zh-CN" altLang="en-US" dirty="0"/>
              <a:t>的数据，学术上的表达是传统的离散卷积，</a:t>
            </a:r>
            <a:r>
              <a:rPr lang="zh-CN" altLang="en-US" b="1" dirty="0"/>
              <a:t>在</a:t>
            </a:r>
            <a:r>
              <a:rPr lang="en-US" altLang="zh-CN" b="1" dirty="0"/>
              <a:t>Non Euclidean Structure</a:t>
            </a:r>
            <a:r>
              <a:rPr lang="zh-CN" altLang="en-US" b="1" dirty="0"/>
              <a:t>的数据上无法保持平移不变性。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希望在拓扑图上有效的提取空间特征。借助图谱的理论在实现拓扑图上的卷积。</a:t>
            </a:r>
          </a:p>
        </p:txBody>
      </p:sp>
    </p:spTree>
    <p:extLst>
      <p:ext uri="{BB962C8B-B14F-4D97-AF65-F5344CB8AC3E}">
        <p14:creationId xmlns:p14="http://schemas.microsoft.com/office/powerpoint/2010/main" val="82058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3DFDE-BA87-4BA9-81A0-7383D3DB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Graph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A01B-018D-43A8-BED1-46187BC0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GCNs</a:t>
            </a:r>
            <a:r>
              <a:rPr lang="zh-CN" altLang="en-US" dirty="0"/>
              <a:t>只能到</a:t>
            </a:r>
            <a:r>
              <a:rPr lang="en-US" altLang="zh-CN" dirty="0"/>
              <a:t>2-3</a:t>
            </a:r>
            <a:r>
              <a:rPr lang="zh-CN" altLang="en-US" dirty="0"/>
              <a:t>层网络</a:t>
            </a:r>
            <a:endParaRPr lang="en-US" altLang="zh-CN" dirty="0"/>
          </a:p>
          <a:p>
            <a:r>
              <a:rPr lang="zh-CN" altLang="en-US" dirty="0"/>
              <a:t>如何构造更深的网络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大量参数</a:t>
            </a:r>
            <a:endParaRPr lang="en-US" altLang="zh-CN" dirty="0"/>
          </a:p>
          <a:p>
            <a:pPr lvl="1"/>
            <a:r>
              <a:rPr lang="zh-CN" altLang="en-US" dirty="0"/>
              <a:t>梯度消失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8C753-0063-4107-B877-08F235DF5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54" y="2895064"/>
            <a:ext cx="6556886" cy="28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4DDB-2A9F-4456-B5B0-0F1DA67A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Gated Graph 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04BD1-8D46-4C21-84C8-BCC3F642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6964" cy="4667250"/>
          </a:xfrm>
        </p:spPr>
        <p:txBody>
          <a:bodyPr>
            <a:normAutofit/>
          </a:bodyPr>
          <a:lstStyle/>
          <a:p>
            <a:r>
              <a:rPr lang="zh-CN" altLang="en-US" dirty="0"/>
              <a:t>方案</a:t>
            </a:r>
            <a:r>
              <a:rPr lang="en-US" altLang="zh-CN" dirty="0"/>
              <a:t>1:</a:t>
            </a:r>
          </a:p>
          <a:p>
            <a:pPr lvl="1"/>
            <a:r>
              <a:rPr lang="zh-CN" altLang="en-US" dirty="0"/>
              <a:t>跨层参数共享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RNN</a:t>
            </a:r>
            <a:r>
              <a:rPr lang="zh-CN" altLang="en-US" dirty="0"/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EB57F-C2CA-4ECB-9EB4-10B28AD35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4" y="4169885"/>
            <a:ext cx="5407091" cy="25569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80630F-F16D-4B91-97FF-0D6367B6D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45" y="1481037"/>
            <a:ext cx="5305492" cy="26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39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5D1B3-CCE7-4406-A698-9CB40779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24BD-D5F8-4AB4-ACE3-40D93635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Attention:</a:t>
            </a:r>
          </a:p>
          <a:p>
            <a:pPr lvl="1"/>
            <a:r>
              <a:rPr lang="fr-FR" altLang="zh-CN" dirty="0"/>
              <a:t>Graph Attention Networks (Velickovic et al., 2018)</a:t>
            </a:r>
          </a:p>
          <a:p>
            <a:pPr lvl="1"/>
            <a:r>
              <a:rPr lang="da-DK" altLang="zh-CN" dirty="0"/>
              <a:t>GeniePath (Liu et al., 2018)</a:t>
            </a:r>
          </a:p>
          <a:p>
            <a:r>
              <a:rPr lang="zh-CN" altLang="en-US" b="1" dirty="0"/>
              <a:t>基于</a:t>
            </a:r>
            <a:r>
              <a:rPr lang="en-US" altLang="zh-CN" b="1" dirty="0"/>
              <a:t>spectral convolutions</a:t>
            </a:r>
            <a:r>
              <a:rPr lang="zh-CN" altLang="en-US" b="1" dirty="0"/>
              <a:t>的方法</a:t>
            </a:r>
            <a:r>
              <a:rPr lang="en-US" altLang="zh-CN" b="1" dirty="0"/>
              <a:t>:</a:t>
            </a:r>
          </a:p>
          <a:p>
            <a:pPr lvl="1"/>
            <a:r>
              <a:rPr lang="en-US" altLang="zh-CN" dirty="0"/>
              <a:t>Geometric Deep Learning (Bronstein et al., 2017)	</a:t>
            </a:r>
          </a:p>
          <a:p>
            <a:pPr lvl="1"/>
            <a:r>
              <a:rPr lang="en-US" altLang="zh-CN" dirty="0"/>
              <a:t>Mixture Model CNNs (Monti et al., 2017)</a:t>
            </a:r>
          </a:p>
          <a:p>
            <a:r>
              <a:rPr lang="zh-CN" altLang="en-US" b="1" dirty="0"/>
              <a:t>改进的</a:t>
            </a:r>
            <a:r>
              <a:rPr lang="en-US" altLang="zh-CN" b="1" dirty="0"/>
              <a:t>GCN:</a:t>
            </a:r>
          </a:p>
          <a:p>
            <a:pPr lvl="1"/>
            <a:r>
              <a:rPr lang="da-DK" altLang="zh-CN" dirty="0"/>
              <a:t>FastGCNs (Chen et al., 2018)</a:t>
            </a:r>
          </a:p>
          <a:p>
            <a:pPr lvl="1"/>
            <a:r>
              <a:rPr lang="fr-FR" altLang="zh-CN" dirty="0"/>
              <a:t>Stochastic GCNs (Chen et al.,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07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6B6D1-5AB1-4E06-BFDF-9EC9EC64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C94C1-5B2E-4BB3-A891-8D3EBF9C0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Recommend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4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40A9E-796E-4D59-81D6-81DF1F72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Representation Learning</a:t>
            </a:r>
            <a:r>
              <a:rPr lang="zh-CN" altLang="en-US" dirty="0"/>
              <a:t>问题定义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0D214098-80D4-4818-BD67-CBD3D8E4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513664" y="2141067"/>
            <a:ext cx="6678336" cy="3663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D5BE8C-C8F5-4DB0-AC25-8E1588694048}"/>
              </a:ext>
            </a:extLst>
          </p:cNvPr>
          <p:cNvSpPr txBox="1"/>
          <p:nvPr/>
        </p:nvSpPr>
        <p:spPr>
          <a:xfrm>
            <a:off x="579348" y="1953832"/>
            <a:ext cx="5045597" cy="4267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Embedding</a:t>
            </a:r>
            <a:r>
              <a:rPr lang="zh-CN" altLang="en-US" dirty="0"/>
              <a:t>问题可以统一到一个</a:t>
            </a:r>
            <a:r>
              <a:rPr lang="en-US" altLang="zh-CN" dirty="0"/>
              <a:t>encoder-decoder</a:t>
            </a:r>
            <a:r>
              <a:rPr lang="zh-CN" altLang="en-US" dirty="0"/>
              <a:t>框架中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编码器：</a:t>
            </a:r>
            <a:r>
              <a:rPr lang="zh-CN" altLang="zh-CN" sz="1600" dirty="0"/>
              <a:t>将节点映射到 d 维向量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	ENC(v) = </a:t>
            </a:r>
            <a:r>
              <a:rPr lang="en-US" altLang="zh-CN" sz="1600" dirty="0" err="1"/>
              <a:t>Zv</a:t>
            </a:r>
            <a:endParaRPr lang="zh-CN" altLang="en-US" sz="1600" dirty="0"/>
          </a:p>
          <a:p>
            <a:endParaRPr lang="en-US" altLang="zh-CN" sz="1600" dirty="0"/>
          </a:p>
          <a:p>
            <a:pPr lvl="1"/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解码器：</a:t>
            </a:r>
            <a:r>
              <a:rPr lang="zh-CN" altLang="zh-CN" sz="1600" dirty="0"/>
              <a:t>将向量化信息重新恢复成节点关系</a:t>
            </a:r>
            <a:r>
              <a:rPr lang="zh-CN" altLang="en-US" sz="1600" dirty="0"/>
              <a:t>：向量的点乘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定义相似函数：</a:t>
            </a:r>
            <a:r>
              <a:rPr lang="en-US" altLang="zh-CN" sz="1600" dirty="0"/>
              <a:t> similarity(</a:t>
            </a:r>
            <a:r>
              <a:rPr lang="en-US" altLang="zh-CN" sz="1600" dirty="0" err="1"/>
              <a:t>u,v</a:t>
            </a:r>
            <a:r>
              <a:rPr lang="en-US" altLang="zh-CN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aseline="-599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aseline="-599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损失函数：衡量解码器与相似函数的偏差情况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8" name="Shape 134">
            <a:extLst>
              <a:ext uri="{FF2B5EF4-FFF2-40B4-BE49-F238E27FC236}">
                <a16:creationId xmlns:a16="http://schemas.microsoft.com/office/drawing/2014/main" id="{50ABE941-57CC-4C91-AA0C-FD9D5AA9F380}"/>
              </a:ext>
            </a:extLst>
          </p:cNvPr>
          <p:cNvSpPr/>
          <p:nvPr/>
        </p:nvSpPr>
        <p:spPr>
          <a:xfrm>
            <a:off x="1171849" y="3749294"/>
            <a:ext cx="1022875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100" dirty="0" err="1">
                <a:solidFill>
                  <a:schemeClr val="accent5">
                    <a:lumMod val="50000"/>
                  </a:schemeClr>
                </a:solidFill>
              </a:rPr>
              <a:t>图中的节点</a:t>
            </a:r>
            <a:endParaRPr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Shape 135">
            <a:extLst>
              <a:ext uri="{FF2B5EF4-FFF2-40B4-BE49-F238E27FC236}">
                <a16:creationId xmlns:a16="http://schemas.microsoft.com/office/drawing/2014/main" id="{974E29BD-ECA1-4159-B792-3C18990BA400}"/>
              </a:ext>
            </a:extLst>
          </p:cNvPr>
          <p:cNvSpPr/>
          <p:nvPr/>
        </p:nvSpPr>
        <p:spPr>
          <a:xfrm>
            <a:off x="3108859" y="3285371"/>
            <a:ext cx="63639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200" dirty="0" err="1">
                <a:solidFill>
                  <a:schemeClr val="accent5">
                    <a:lumMod val="50000"/>
                  </a:schemeClr>
                </a:solidFill>
              </a:rPr>
              <a:t>k维向量</a:t>
            </a:r>
            <a:endParaRPr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BEE15B-1CFB-4B76-A8B0-B464482CDCA7}"/>
              </a:ext>
            </a:extLst>
          </p:cNvPr>
          <p:cNvCxnSpPr/>
          <p:nvPr/>
        </p:nvCxnSpPr>
        <p:spPr>
          <a:xfrm flipV="1">
            <a:off x="1683286" y="3498230"/>
            <a:ext cx="293555" cy="3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ADD93-7D05-4884-9DD3-5C74BBF5AFFD}"/>
              </a:ext>
            </a:extLst>
          </p:cNvPr>
          <p:cNvCxnSpPr/>
          <p:nvPr/>
        </p:nvCxnSpPr>
        <p:spPr>
          <a:xfrm flipH="1">
            <a:off x="2666364" y="3429000"/>
            <a:ext cx="44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60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B57AB-6949-4818-AB47-B615C7EA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图构造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A23C647-D192-4013-B922-BCD24AE82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85" y="2477113"/>
            <a:ext cx="6689521" cy="13134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7B6565-1FA8-4F46-BF79-5430F15457BC}"/>
              </a:ext>
            </a:extLst>
          </p:cNvPr>
          <p:cNvSpPr txBox="1"/>
          <p:nvPr/>
        </p:nvSpPr>
        <p:spPr>
          <a:xfrm>
            <a:off x="838200" y="4272181"/>
            <a:ext cx="9100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、图是动态的，对于新的节点，应不需要重新训练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、节点的特征很丰富：可以包含</a:t>
            </a:r>
            <a:r>
              <a:rPr lang="en-US" altLang="zh-CN" dirty="0"/>
              <a:t>content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等特征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732F22-965B-4483-AD34-9EB5A54F40A4}"/>
              </a:ext>
            </a:extLst>
          </p:cNvPr>
          <p:cNvSpPr txBox="1"/>
          <p:nvPr/>
        </p:nvSpPr>
        <p:spPr>
          <a:xfrm>
            <a:off x="759691" y="1901602"/>
            <a:ext cx="448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764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EF95-F06D-4D8C-A317-2ECD48DD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57873" cy="922624"/>
          </a:xfrm>
        </p:spPr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F1929-614F-4CC4-84E7-8B6B2F1F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8" y="1456172"/>
            <a:ext cx="10457873" cy="503734"/>
          </a:xfrm>
        </p:spPr>
        <p:txBody>
          <a:bodyPr/>
          <a:lstStyle/>
          <a:p>
            <a:r>
              <a:rPr lang="en-US" altLang="zh-CN" dirty="0"/>
              <a:t>Pinterest </a:t>
            </a:r>
            <a:r>
              <a:rPr lang="zh-CN" altLang="en-US" dirty="0"/>
              <a:t>是一个在线内容发现应用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F7EE9-BAC5-4092-9A77-8B3F8BFF46CA}"/>
              </a:ext>
            </a:extLst>
          </p:cNvPr>
          <p:cNvSpPr/>
          <p:nvPr/>
        </p:nvSpPr>
        <p:spPr>
          <a:xfrm>
            <a:off x="838200" y="6210103"/>
            <a:ext cx="10670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F7F7F"/>
                </a:solidFill>
                <a:latin typeface="HelveticaNeue-Light"/>
              </a:rPr>
              <a:t>Ying et al. Graph Convolutional Neural Networks for Web</a:t>
            </a:r>
            <a:r>
              <a:rPr lang="en-US" altLang="zh-CN" i="1" dirty="0">
                <a:solidFill>
                  <a:srgbClr val="7F7F7F"/>
                </a:solidFill>
                <a:latin typeface="HelveticaNeue-LightItalic"/>
              </a:rPr>
              <a:t>-</a:t>
            </a:r>
            <a:r>
              <a:rPr lang="en-US" altLang="zh-CN" dirty="0">
                <a:solidFill>
                  <a:srgbClr val="7F7F7F"/>
                </a:solidFill>
                <a:latin typeface="HelveticaNeue-Light"/>
              </a:rPr>
              <a:t>Scale Recommender Systems. KDD 2018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544BA-472D-45B9-B1BA-0F38BB86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08" y="1959905"/>
            <a:ext cx="4079989" cy="18188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D4A058-7BAD-4AA8-A21F-CB954ADC5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08" y="3710306"/>
            <a:ext cx="8313016" cy="23313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2A906D-D129-4E2D-982E-18C44A7D0C82}"/>
              </a:ext>
            </a:extLst>
          </p:cNvPr>
          <p:cNvSpPr txBox="1"/>
          <p:nvPr/>
        </p:nvSpPr>
        <p:spPr>
          <a:xfrm>
            <a:off x="5458691" y="260465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Pins</a:t>
            </a:r>
            <a:r>
              <a:rPr lang="zh-CN" altLang="en-US" dirty="0"/>
              <a:t>：在线内容的可视化书签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9ECE52-B4F3-49F8-ADE1-CE2E9A3C1E64}"/>
              </a:ext>
            </a:extLst>
          </p:cNvPr>
          <p:cNvSpPr txBox="1"/>
          <p:nvPr/>
        </p:nvSpPr>
        <p:spPr>
          <a:xfrm>
            <a:off x="9396124" y="4625104"/>
            <a:ext cx="236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Boards</a:t>
            </a:r>
            <a:r>
              <a:rPr lang="zh-CN" altLang="en-US" dirty="0"/>
              <a:t>：用户收集的相关</a:t>
            </a:r>
            <a:r>
              <a:rPr lang="en-US" altLang="zh-CN" dirty="0"/>
              <a:t>Pins</a:t>
            </a:r>
            <a:r>
              <a:rPr lang="zh-CN" altLang="en-US" dirty="0"/>
              <a:t>的集合</a:t>
            </a:r>
          </a:p>
        </p:txBody>
      </p:sp>
    </p:spTree>
    <p:extLst>
      <p:ext uri="{BB962C8B-B14F-4D97-AF65-F5344CB8AC3E}">
        <p14:creationId xmlns:p14="http://schemas.microsoft.com/office/powerpoint/2010/main" val="737192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C5140-B690-4582-B4ED-1DA3002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任务描述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5D094-9442-471C-B07F-67B5E94868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任务：</a:t>
            </a:r>
            <a:r>
              <a:rPr lang="en-US" altLang="zh-CN" dirty="0"/>
              <a:t>embedding Pins</a:t>
            </a:r>
            <a:r>
              <a:rPr lang="zh-CN" altLang="en-US" dirty="0"/>
              <a:t>，给用户推荐相关</a:t>
            </a:r>
            <a:r>
              <a:rPr lang="en-US" altLang="zh-CN" dirty="0"/>
              <a:t>Pins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42F5D-314C-44F6-BAC0-2571FCFA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0" y="2387233"/>
            <a:ext cx="4956417" cy="297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3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880B5-B0B4-49FA-B70A-4882B0CB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GNN-AGG </a:t>
            </a:r>
            <a:r>
              <a:rPr lang="zh-CN" altLang="en-US" dirty="0"/>
              <a:t>设置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44A896-3F88-419D-AF99-09292F86B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28" y="3674208"/>
            <a:ext cx="5872981" cy="26816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B19A7E-7BA9-482F-8ECA-31C87E177364}"/>
              </a:ext>
            </a:extLst>
          </p:cNvPr>
          <p:cNvSpPr txBox="1"/>
          <p:nvPr/>
        </p:nvSpPr>
        <p:spPr>
          <a:xfrm>
            <a:off x="838200" y="2323059"/>
            <a:ext cx="1028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、采用全连接网络聚合</a:t>
            </a:r>
            <a:r>
              <a:rPr lang="en-US" altLang="zh-CN" dirty="0"/>
              <a:t>A</a:t>
            </a:r>
            <a:r>
              <a:rPr lang="zh-CN" altLang="en-US" dirty="0"/>
              <a:t>节点的邻居、并使用</a:t>
            </a:r>
            <a:r>
              <a:rPr lang="en-US" altLang="zh-CN" dirty="0"/>
              <a:t>max-mean pooling</a:t>
            </a:r>
            <a:r>
              <a:rPr lang="zh-CN" altLang="en-US" dirty="0"/>
              <a:t>操作，生成邻居节点的特征表示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concat</a:t>
            </a:r>
            <a:r>
              <a:rPr lang="zh-CN" altLang="en-US" dirty="0"/>
              <a:t>邻居节点的特征表示和当前节点的特征表示，输入到全连接中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56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E70B4-D127-47DB-A0A8-1F98CB8D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Neighborhood </a:t>
            </a:r>
            <a:r>
              <a:rPr lang="zh-CN" altLang="en-US" dirty="0"/>
              <a:t>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F63F8-FC1B-4C11-BC2C-4EEEAE6CA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计算训练所有邻居的计算图，很复杂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random walk </a:t>
            </a:r>
            <a:r>
              <a:rPr lang="zh-CN" altLang="en-US" dirty="0"/>
              <a:t>选取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个较为相关的邻居</a:t>
            </a:r>
          </a:p>
        </p:txBody>
      </p:sp>
    </p:spTree>
    <p:extLst>
      <p:ext uri="{BB962C8B-B14F-4D97-AF65-F5344CB8AC3E}">
        <p14:creationId xmlns:p14="http://schemas.microsoft.com/office/powerpoint/2010/main" val="1224319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ADDD-4E46-4F37-8576-1289147B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E197E5-B540-4DD5-A40B-6D3BBC45B11E}"/>
              </a:ext>
            </a:extLst>
          </p:cNvPr>
          <p:cNvSpPr txBox="1"/>
          <p:nvPr/>
        </p:nvSpPr>
        <p:spPr>
          <a:xfrm>
            <a:off x="956345" y="2030136"/>
            <a:ext cx="4788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具有相同</a:t>
            </a:r>
            <a:r>
              <a:rPr lang="en-US" altLang="zh-CN" dirty="0"/>
              <a:t>embedding</a:t>
            </a:r>
            <a:r>
              <a:rPr lang="zh-CN" altLang="en-US" dirty="0"/>
              <a:t>的物品被点击的概率较高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Max-margin Loss: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B3029DA-16C6-4D4D-9578-C0071743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022" y="3292914"/>
            <a:ext cx="7377418" cy="2526840"/>
          </a:xfrm>
        </p:spPr>
      </p:pic>
    </p:spTree>
    <p:extLst>
      <p:ext uri="{BB962C8B-B14F-4D97-AF65-F5344CB8AC3E}">
        <p14:creationId xmlns:p14="http://schemas.microsoft.com/office/powerpoint/2010/main" val="3387328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49F0-2C02-4ADA-9411-D8F03C2E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6EE0D-A59E-4801-B895-41D60F2C8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04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6069-372F-4D17-BD90-6CA8246A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88B57-A6AF-43ED-BE61-E999F65A2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 nodes to low-dimensional embeddings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06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86F6D-96D0-43E9-B65B-60E2C1ED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8818" cy="1460500"/>
          </a:xfrm>
        </p:spPr>
        <p:txBody>
          <a:bodyPr/>
          <a:lstStyle/>
          <a:p>
            <a:r>
              <a:rPr lang="zh-CN" altLang="en-US" dirty="0"/>
              <a:t>编码器定义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DE0FA-1316-41ED-8CD1-D786CFEA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编码器：</a:t>
            </a:r>
            <a:r>
              <a:rPr lang="en-US" altLang="zh-CN" dirty="0"/>
              <a:t>embedding</a:t>
            </a:r>
            <a:r>
              <a:rPr lang="zh-CN" altLang="en-US" dirty="0"/>
              <a:t>向量的查找表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11DF83C9-0224-4F93-B065-5563B52B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974" y="2352430"/>
            <a:ext cx="8800052" cy="38245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83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7F14-E775-4555-A2A9-BBA2F03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42DB-2A86-443E-9C64-4E4BC0DA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node embedding</a:t>
            </a:r>
            <a:r>
              <a:rPr lang="zh-CN" altLang="en-US" dirty="0"/>
              <a:t>方法的</a:t>
            </a:r>
            <a:r>
              <a:rPr lang="zh-CN" altLang="en-US" dirty="0">
                <a:solidFill>
                  <a:schemeClr val="accent6"/>
                </a:solidFill>
              </a:rPr>
              <a:t>区别</a:t>
            </a:r>
            <a:r>
              <a:rPr lang="zh-CN" altLang="en-US" dirty="0"/>
              <a:t>在于</a:t>
            </a:r>
            <a:r>
              <a:rPr lang="zh-CN" altLang="en-US" dirty="0">
                <a:solidFill>
                  <a:srgbClr val="C00000"/>
                </a:solidFill>
              </a:rPr>
              <a:t>相似函数的定义，</a:t>
            </a:r>
            <a:r>
              <a:rPr lang="zh-CN" altLang="en-US" dirty="0"/>
              <a:t>即如何来衡量节点的相似度。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邻接矩阵相似度 （</a:t>
            </a:r>
            <a:r>
              <a:rPr lang="en-US" altLang="zh-CN" dirty="0"/>
              <a:t>Graph Factorization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多跳相似度（</a:t>
            </a:r>
            <a:r>
              <a:rPr lang="en-US" altLang="zh-CN" dirty="0" err="1"/>
              <a:t>GraRep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随机游走方法（</a:t>
            </a:r>
            <a:r>
              <a:rPr lang="en-US" altLang="zh-CN" dirty="0" err="1"/>
              <a:t>DeepWalk</a:t>
            </a:r>
            <a:r>
              <a:rPr lang="zh-CN" altLang="en-US" dirty="0"/>
              <a:t>、</a:t>
            </a:r>
            <a:r>
              <a:rPr lang="en-US" altLang="zh-CN" dirty="0"/>
              <a:t>Node2vec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计算机生成了可选文字:&#10;Type&#10;Matrix&#10;factorization&#10;Randomwalk&#10;Method&#10;LaplacianEigenmaps[4]&#10;GraphFactorization目]&#10;GraRep[9]&#10;HOPE[44]&#10;DeepWaIk[46]&#10;node2vec[27]&#10;Decoder&#10;2&#10;Z&#10;Z&#10;T&#10;T&#10;T&#10;T&#10;T&#10;T&#10;zZk&#10;Proximitymeasure&#10;general&#10;A&#10;2&#10;A&#10;general&#10;闪（与@i)&#10;闪（与@）(biased)&#10;LOSSfunction在）&#10;DEC(ZZ&#10;IIDEC(zz,z&#10;，SG（屿：与2&#10;IIDEC(zz,z&#10;，SG（屿：与2&#10;IIDEC(zz,z&#10;，SG（屿：与2&#10;一（屿，与）log(DEC(zzz">
            <a:extLst>
              <a:ext uri="{FF2B5EF4-FFF2-40B4-BE49-F238E27FC236}">
                <a16:creationId xmlns:a16="http://schemas.microsoft.com/office/drawing/2014/main" id="{7CDFA1DC-FEDD-4B16-A0C2-A4C789E4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33" y="4412610"/>
            <a:ext cx="7701043" cy="23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872A8-83A5-4B58-8D33-B0C9276E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69788-4A4C-4CBA-B441-EC405B15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70"/>
          </a:xfrm>
        </p:spPr>
        <p:txBody>
          <a:bodyPr/>
          <a:lstStyle/>
          <a:p>
            <a:r>
              <a:rPr lang="zh-CN" altLang="en-US" dirty="0"/>
              <a:t>相似函数：边的权重</a:t>
            </a:r>
          </a:p>
          <a:p>
            <a:r>
              <a:rPr lang="zh-CN" altLang="en-US" dirty="0"/>
              <a:t>直观解释：</a:t>
            </a:r>
            <a:r>
              <a:rPr lang="en-US" altLang="zh-CN" dirty="0"/>
              <a:t>embed</a:t>
            </a:r>
            <a:r>
              <a:rPr lang="zh-CN" altLang="en-US" dirty="0"/>
              <a:t>向量的相似程度</a:t>
            </a:r>
            <a:r>
              <a:rPr lang="zh-CN" altLang="en-US" dirty="0">
                <a:solidFill>
                  <a:schemeClr val="accent6"/>
                </a:solidFill>
              </a:rPr>
              <a:t>近似</a:t>
            </a:r>
            <a:r>
              <a:rPr lang="zh-CN" altLang="en-US" dirty="0"/>
              <a:t>节点边的距离</a:t>
            </a:r>
          </a:p>
          <a:p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A9B133CE-E50D-4123-A9D2-25F375D6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310" y="3132162"/>
            <a:ext cx="4108625" cy="86913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0A0FFF-93B0-44C9-A43E-6CECE2640356}"/>
              </a:ext>
            </a:extLst>
          </p:cNvPr>
          <p:cNvSpPr/>
          <p:nvPr/>
        </p:nvSpPr>
        <p:spPr>
          <a:xfrm>
            <a:off x="1043031" y="44900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时间复杂度：</a:t>
            </a:r>
            <a:r>
              <a:rPr lang="en-US" altLang="zh-CN" dirty="0"/>
              <a:t>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只考虑了直连的节点</a:t>
            </a:r>
          </a:p>
        </p:txBody>
      </p:sp>
    </p:spTree>
    <p:extLst>
      <p:ext uri="{BB962C8B-B14F-4D97-AF65-F5344CB8AC3E}">
        <p14:creationId xmlns:p14="http://schemas.microsoft.com/office/powerpoint/2010/main" val="324581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D82F-8B91-41E6-A173-ED84B65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Multi-hop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EF9DC-87A3-47F1-9D98-3CA44848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考虑多跳的关系：</a:t>
            </a:r>
            <a:r>
              <a:rPr lang="en-US" altLang="zh-CN" dirty="0"/>
              <a:t>2</a:t>
            </a:r>
            <a:r>
              <a:rPr lang="zh-CN" altLang="en-US" dirty="0"/>
              <a:t>跳，</a:t>
            </a:r>
            <a:r>
              <a:rPr lang="en-US" altLang="zh-CN" dirty="0"/>
              <a:t>3</a:t>
            </a:r>
            <a:r>
              <a:rPr lang="zh-CN" altLang="en-US" dirty="0"/>
              <a:t>跳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684FA614-28C0-468E-AFF2-4A6060038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3297" y="2673148"/>
            <a:ext cx="4048291" cy="755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>
            <a:extLst>
              <a:ext uri="{FF2B5EF4-FFF2-40B4-BE49-F238E27FC236}">
                <a16:creationId xmlns:a16="http://schemas.microsoft.com/office/drawing/2014/main" id="{544E359A-0F34-408E-9BFE-7751D9D9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1212" y="3683230"/>
            <a:ext cx="7172588" cy="28096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053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C24F8-5572-40FA-8D23-85ECF62F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91101-9044-44F0-B545-6FD504FE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基本思想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定义节点相似度量函数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定义损失函数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问题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en-US" altLang="zh-CN" dirty="0"/>
              <a:t>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的时间复杂度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1055</Words>
  <Application>Microsoft Office PowerPoint</Application>
  <PresentationFormat>宽屏</PresentationFormat>
  <Paragraphs>182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HelveticaNeue-Light</vt:lpstr>
      <vt:lpstr>HelveticaNeue-LightItalic</vt:lpstr>
      <vt:lpstr>等线</vt:lpstr>
      <vt:lpstr>等线 Light</vt:lpstr>
      <vt:lpstr>Arial</vt:lpstr>
      <vt:lpstr>Cambria Math</vt:lpstr>
      <vt:lpstr>Wingdings</vt:lpstr>
      <vt:lpstr>Office 主题​​</vt:lpstr>
      <vt:lpstr>Representation Learning on Graphs</vt:lpstr>
      <vt:lpstr>目录</vt:lpstr>
      <vt:lpstr>Representation Learning问题定义</vt:lpstr>
      <vt:lpstr>Node embedding</vt:lpstr>
      <vt:lpstr>编码器定义</vt:lpstr>
      <vt:lpstr>相似函数定义</vt:lpstr>
      <vt:lpstr>邻接矩阵相似度</vt:lpstr>
      <vt:lpstr>Multi-hop similarity</vt:lpstr>
      <vt:lpstr>小结</vt:lpstr>
      <vt:lpstr>Random Walk 方法</vt:lpstr>
      <vt:lpstr>why Random Walk?</vt:lpstr>
      <vt:lpstr>损失函数定义</vt:lpstr>
      <vt:lpstr>How Random Walk</vt:lpstr>
      <vt:lpstr>Node2Vec</vt:lpstr>
      <vt:lpstr>Graph neural networks</vt:lpstr>
      <vt:lpstr>主要内容</vt:lpstr>
      <vt:lpstr>Shallow Embedding 限制</vt:lpstr>
      <vt:lpstr>基础Deep模型</vt:lpstr>
      <vt:lpstr>模型基本结构</vt:lpstr>
      <vt:lpstr>Neighborhood Aggregation</vt:lpstr>
      <vt:lpstr>训练</vt:lpstr>
      <vt:lpstr>预测推断</vt:lpstr>
      <vt:lpstr>GCN</vt:lpstr>
      <vt:lpstr>GCN</vt:lpstr>
      <vt:lpstr>为什么GCN</vt:lpstr>
      <vt:lpstr>Gated Graph Neural Networks</vt:lpstr>
      <vt:lpstr>Gated Graph Neural Networks</vt:lpstr>
      <vt:lpstr>其他方法</vt:lpstr>
      <vt:lpstr>Application</vt:lpstr>
      <vt:lpstr>图构造</vt:lpstr>
      <vt:lpstr>任务描述</vt:lpstr>
      <vt:lpstr>任务描述</vt:lpstr>
      <vt:lpstr>GNN-AGG 设置</vt:lpstr>
      <vt:lpstr>Neighborhood 选择</vt:lpstr>
      <vt:lpstr>损失函数定义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on Graphs</dc:title>
  <dc:creator>shmily_syq@163.com</dc:creator>
  <cp:lastModifiedBy>shmily_syq@163.com</cp:lastModifiedBy>
  <cp:revision>507</cp:revision>
  <dcterms:created xsi:type="dcterms:W3CDTF">2018-12-11T13:48:28Z</dcterms:created>
  <dcterms:modified xsi:type="dcterms:W3CDTF">2018-12-19T12:56:10Z</dcterms:modified>
</cp:coreProperties>
</file>