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93E81-F3F2-429F-B4E3-A9473327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146F74-8A9D-45DD-9159-31765C6D4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5AA4D-C7BD-41B0-A895-4B8E0A27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8877A-EAAC-434D-9C7A-0D31AFB2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FDBE0-ED57-4040-BADE-60E17DBD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2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BE5CB-4AFD-488D-909F-61D50FA5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3FD62-C232-4930-B6D3-EB57EE5F5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373A9-0453-4B91-A2D9-0F95EA62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160B1-EC42-4315-886F-4419CB3D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94EE5-3C78-4FC2-A9A9-442285CF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2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28625A-71DB-41C6-A331-05D4D9A19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223D6B-49C4-4646-B965-F090DF93C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09F6F-D96D-4435-8842-A10EFA3D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5CDF6-6053-455C-82BA-DE163483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3BE7ED-34B2-4B97-98FF-FF97CA55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9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98DCC-5E52-454E-AE65-CB457539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7CCB0-BD92-483A-A9C4-0FDCBD7AA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997C3-3F96-458B-95B4-AC9F4AEB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5801-11D0-45A1-931F-AC6DF7231B37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D787A-FAC6-443D-A7E6-C89AC354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7B34D-2209-46AE-977A-24FEA04F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3D54A-EACA-4AB9-9C41-A23A2DB53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82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7D808-3C70-4168-80C9-48F9D128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DB5B5-6192-4CE5-B44D-9D39DAD79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0D462-3696-41F7-9320-4FE4B31D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40DB6-8535-418B-B839-FB19791E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34F29-232D-421A-8F2D-6CC4C24F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8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990FD-2067-4D72-AE86-D4B5A448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BD612-0283-4949-97A7-1FD4C6FFF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CF095D-3FDD-401C-A9C7-AD6AA011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5A53F5-E34C-44C9-BEA3-0345DD52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8B4E2E-3C2F-4427-8B6D-AFF9CA8E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3217CA-B48C-43B2-BF4E-10BCD23D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8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600CD-9F36-4DC5-82E3-24F34EF0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84B77-0D43-43AB-8449-0EDEFF43C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BFAB76-1DC2-42CC-AFA0-C8AFB3E17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992846-53DA-49CF-A5A1-5BEB079F3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E7E942-E8A8-4800-92D7-B94AB1D65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93977F-8124-4CCC-A8B9-E5717807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1DE175-0603-48D9-B6CB-C362380A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45CBEB-FC5C-4CAD-8D60-0579D247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3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F9B6C-7182-43E9-ABAF-CF1C3F74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9ED8E2-B50E-4068-BA4D-C500CA27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FEB606-A441-4947-8CC8-64426BF5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2F072-E07A-48C4-8CA7-7DF14022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30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37E552-1AF3-417D-A92A-83F6C1DD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F1687-655C-4AEE-92D9-EE4FCC30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C46763-4A3C-4510-A51B-9D1F15D0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8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7A8C0-0993-41A0-BEB5-529A2673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E5411-C25F-4E26-A404-BB800A9E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B42EBB-F34C-4083-9EDB-EAD644484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7F1029-B9ED-4166-B8AE-52FD6BF7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5A225-B8F8-46ED-822B-7B0571A5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B2D14-5E5C-47B1-B772-98D5C08E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89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AA2BE-A418-4D20-BDDC-A3FF3007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56F5D7-7301-4339-9153-BBD23F291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480E5E-C56F-4AB0-9C32-23219EF53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71520F-5056-4677-BACE-4E22F2B6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952A-3E36-4BF0-A887-8C95F2072C57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CC6738-3B6C-4EAB-8BA3-4827C303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A63506-D3B1-47CF-B703-CEF32E5A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7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A48B84-74D4-4C25-A2E5-FCDAA9D8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0B8175-DD5D-4CF0-9329-7FE41F5A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74CE2-D59B-4138-89EB-01A894B8A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0952A-3E36-4BF0-A887-8C95F2072C57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ACCFE-2CD3-4D77-834D-3FC68ED91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0C5F5-731C-48E5-89B1-F2525CC57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E1B58-9638-44A8-8944-5A2C910D4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8BB67-F2F1-40D8-9E72-284070B24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Representation Learning on Graphs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CD71AC-F86B-4747-8F7A-93B26246F3D3}"/>
              </a:ext>
            </a:extLst>
          </p:cNvPr>
          <p:cNvSpPr txBox="1"/>
          <p:nvPr/>
        </p:nvSpPr>
        <p:spPr>
          <a:xfrm>
            <a:off x="7812156" y="4482547"/>
            <a:ext cx="273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盛雅琦</a:t>
            </a:r>
            <a:endParaRPr lang="en-US" altLang="zh-CN" dirty="0"/>
          </a:p>
          <a:p>
            <a:r>
              <a:rPr lang="en-US" altLang="zh-CN" dirty="0"/>
              <a:t>2018-12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35C84-0954-41CF-AF81-1BF46C44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Walk </a:t>
            </a:r>
            <a:r>
              <a:rPr lang="zh-CN" altLang="en-US" dirty="0"/>
              <a:t>方法</a:t>
            </a:r>
          </a:p>
        </p:txBody>
      </p:sp>
      <p:pic>
        <p:nvPicPr>
          <p:cNvPr id="4" name="pasted-image.png">
            <a:extLst>
              <a:ext uri="{FF2B5EF4-FFF2-40B4-BE49-F238E27FC236}">
                <a16:creationId xmlns:a16="http://schemas.microsoft.com/office/drawing/2014/main" id="{DF185666-4F00-4C81-BD8E-0A0D45652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989900" y="1996053"/>
            <a:ext cx="1326029" cy="78699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163">
            <a:extLst>
              <a:ext uri="{FF2B5EF4-FFF2-40B4-BE49-F238E27FC236}">
                <a16:creationId xmlns:a16="http://schemas.microsoft.com/office/drawing/2014/main" id="{73E388B8-8E36-4308-8CEF-B4A5194A431B}"/>
              </a:ext>
            </a:extLst>
          </p:cNvPr>
          <p:cNvSpPr/>
          <p:nvPr/>
        </p:nvSpPr>
        <p:spPr>
          <a:xfrm>
            <a:off x="2539469" y="1703748"/>
            <a:ext cx="46863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 err="1"/>
              <a:t>近似于node</a:t>
            </a:r>
            <a:r>
              <a:rPr dirty="0"/>
              <a:t> U ,</a:t>
            </a:r>
            <a:r>
              <a:rPr dirty="0" err="1"/>
              <a:t>V在随机游走中的共现概率</a:t>
            </a:r>
            <a:endParaRPr dirty="0"/>
          </a:p>
        </p:txBody>
      </p:sp>
      <p:pic>
        <p:nvPicPr>
          <p:cNvPr id="2050" name="Picture 2" descr="计算机生成了可选文字:&#10;1．Runrandomwalkstoobtainco-occurrencestatistics&#10;Z&#10;2．Optimizeembeddingsbasedon&#10;co-occurrencestatlstlcs">
            <a:extLst>
              <a:ext uri="{FF2B5EF4-FFF2-40B4-BE49-F238E27FC236}">
                <a16:creationId xmlns:a16="http://schemas.microsoft.com/office/drawing/2014/main" id="{E6A5DF74-615D-4FDF-9B24-8AA506D2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7" y="2783046"/>
            <a:ext cx="1087755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96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76D08-B08B-4161-8E47-05567541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Random Walk?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D477F-1A24-41F1-B82F-27E9F533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更</a:t>
            </a:r>
            <a:r>
              <a:rPr lang="en-US" altLang="zh-CN" dirty="0"/>
              <a:t>Flexible</a:t>
            </a:r>
            <a:r>
              <a:rPr lang="zh-CN" altLang="zh-CN" dirty="0"/>
              <a:t>的节点相似度定义：考虑</a:t>
            </a:r>
            <a:r>
              <a:rPr lang="en-US" altLang="zh-CN" dirty="0"/>
              <a:t>local </a:t>
            </a:r>
            <a:r>
              <a:rPr lang="zh-CN" altLang="zh-CN" dirty="0"/>
              <a:t>和</a:t>
            </a:r>
            <a:r>
              <a:rPr lang="en-US" altLang="zh-CN" dirty="0"/>
              <a:t>high-order</a:t>
            </a:r>
            <a:r>
              <a:rPr lang="zh-CN" altLang="zh-CN" dirty="0"/>
              <a:t>的邻居信息</a:t>
            </a:r>
          </a:p>
          <a:p>
            <a:endParaRPr lang="en-US" altLang="zh-CN" dirty="0"/>
          </a:p>
          <a:p>
            <a:r>
              <a:rPr lang="zh-CN" altLang="en-US" dirty="0"/>
              <a:t>训</a:t>
            </a:r>
            <a:r>
              <a:rPr lang="zh-CN" altLang="zh-CN" dirty="0"/>
              <a:t>练时，不需要考虑所有的节点</a:t>
            </a:r>
            <a:r>
              <a:rPr lang="en-US" altLang="zh-CN" dirty="0"/>
              <a:t>pair</a:t>
            </a:r>
            <a:r>
              <a:rPr lang="zh-CN" altLang="zh-CN" dirty="0"/>
              <a:t>对，只需要考虑在随机游走中有共现关系的节点对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10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549FF-8D9D-4AC3-94C0-3F3F3702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8914C-F69C-475F-967C-BEFCA5C06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58431" cy="4491285"/>
          </a:xfrm>
        </p:spPr>
        <p:txBody>
          <a:bodyPr/>
          <a:lstStyle/>
          <a:p>
            <a:r>
              <a:rPr lang="en-US" altLang="zh-CN" dirty="0"/>
              <a:t>Intuition</a:t>
            </a:r>
            <a:r>
              <a:rPr lang="zh-CN" altLang="en-US" dirty="0"/>
              <a:t>：最大化随机游走共现概率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概率：</a:t>
            </a:r>
            <a:r>
              <a:rPr lang="en-US" altLang="zh-CN" dirty="0" err="1"/>
              <a:t>softmax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计算复杂度：负采样</a:t>
            </a:r>
          </a:p>
          <a:p>
            <a:endParaRPr lang="zh-CN" altLang="en-US" dirty="0"/>
          </a:p>
        </p:txBody>
      </p:sp>
      <p:pic>
        <p:nvPicPr>
          <p:cNvPr id="4" name="pasted-image.png">
            <a:extLst>
              <a:ext uri="{FF2B5EF4-FFF2-40B4-BE49-F238E27FC236}">
                <a16:creationId xmlns:a16="http://schemas.microsoft.com/office/drawing/2014/main" id="{9DB15AD1-0A6A-4335-AB3A-52D45CED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65179" y="2733023"/>
            <a:ext cx="4425522" cy="89107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>
            <a:extLst>
              <a:ext uri="{FF2B5EF4-FFF2-40B4-BE49-F238E27FC236}">
                <a16:creationId xmlns:a16="http://schemas.microsoft.com/office/drawing/2014/main" id="{0A4960B0-0DE9-45EE-A657-2D3CB890A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65179" y="4531499"/>
            <a:ext cx="3611845" cy="7681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2889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D362E-349D-47E3-8836-423229AB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Random Walk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A4804-35AA-47F3-83AC-78EF42B7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不同随机游走策略</a:t>
            </a:r>
            <a:r>
              <a:rPr lang="en-US" altLang="zh-CN" dirty="0"/>
              <a:t>-&gt; </a:t>
            </a:r>
            <a:r>
              <a:rPr lang="zh-CN" altLang="en-US" dirty="0"/>
              <a:t>不同模型</a:t>
            </a:r>
            <a:endParaRPr lang="en-US" altLang="zh-CN" dirty="0"/>
          </a:p>
          <a:p>
            <a:pPr lvl="1"/>
            <a:r>
              <a:rPr lang="en-US" altLang="zh-CN" dirty="0" err="1"/>
              <a:t>DeepWalk</a:t>
            </a:r>
            <a:r>
              <a:rPr lang="zh-CN" altLang="en-US" dirty="0"/>
              <a:t>：定长，无偏的随机游走策略</a:t>
            </a:r>
          </a:p>
          <a:p>
            <a:pPr lvl="1"/>
            <a:r>
              <a:rPr lang="en-US" altLang="zh-CN" dirty="0"/>
              <a:t>node2vec</a:t>
            </a:r>
            <a:r>
              <a:rPr lang="zh-CN" altLang="en-US" dirty="0"/>
              <a:t>：以概率决定</a:t>
            </a:r>
            <a:r>
              <a:rPr lang="en-US" altLang="zh-CN" dirty="0"/>
              <a:t>BFS </a:t>
            </a:r>
            <a:r>
              <a:rPr lang="zh-CN" altLang="en-US" dirty="0"/>
              <a:t>还是</a:t>
            </a:r>
            <a:r>
              <a:rPr lang="en-US" altLang="zh-CN" dirty="0"/>
              <a:t>DFS</a:t>
            </a:r>
            <a:r>
              <a:rPr lang="zh-CN" altLang="en-US" dirty="0"/>
              <a:t>策略</a:t>
            </a:r>
            <a:endParaRPr lang="en-US" altLang="zh-CN" dirty="0"/>
          </a:p>
          <a:p>
            <a:pPr lvl="1"/>
            <a:r>
              <a:rPr lang="en-US" altLang="zh-CN" dirty="0"/>
              <a:t>Line</a:t>
            </a:r>
            <a:r>
              <a:rPr lang="zh-CN" altLang="en-US" dirty="0"/>
              <a:t>：直接优化基于</a:t>
            </a:r>
            <a:r>
              <a:rPr lang="en-US" altLang="zh-CN" dirty="0"/>
              <a:t>1-hop </a:t>
            </a:r>
            <a:r>
              <a:rPr lang="zh-CN" altLang="en-US" dirty="0"/>
              <a:t>和</a:t>
            </a:r>
            <a:r>
              <a:rPr lang="en-US" altLang="zh-CN" dirty="0"/>
              <a:t>2-hop</a:t>
            </a:r>
            <a:r>
              <a:rPr lang="zh-CN" altLang="en-US" dirty="0"/>
              <a:t>的随机游走概率</a:t>
            </a:r>
            <a:endParaRPr lang="en-US" altLang="zh-CN" dirty="0"/>
          </a:p>
          <a:p>
            <a:pPr lvl="1"/>
            <a:r>
              <a:rPr lang="en-US" altLang="zh-CN" dirty="0"/>
              <a:t>HARP</a:t>
            </a:r>
            <a:r>
              <a:rPr lang="zh-CN" altLang="en-US" dirty="0"/>
              <a:t>、</a:t>
            </a:r>
            <a:r>
              <a:rPr lang="en-US" altLang="zh-CN" dirty="0"/>
              <a:t>Struct2Vec</a:t>
            </a:r>
            <a:r>
              <a:rPr lang="zh-CN" altLang="en-US" dirty="0"/>
              <a:t>：先预处理图（对节点聚类），再进行随机游走</a:t>
            </a:r>
            <a:endParaRPr lang="en-US" altLang="zh-CN" dirty="0"/>
          </a:p>
          <a:p>
            <a:pPr lvl="1"/>
            <a:r>
              <a:rPr lang="en-US" altLang="zh-CN" dirty="0"/>
              <a:t>APP</a:t>
            </a:r>
            <a:r>
              <a:rPr lang="zh-CN" altLang="en-US" dirty="0"/>
              <a:t>：非对称性及</a:t>
            </a:r>
            <a:r>
              <a:rPr lang="en-US" altLang="zh-CN" dirty="0"/>
              <a:t>high-order</a:t>
            </a:r>
            <a:r>
              <a:rPr lang="zh-CN" altLang="en-US" dirty="0"/>
              <a:t>相似性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995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CF240-3A6B-452D-A8FF-41A23503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Node2Vec</a:t>
            </a:r>
            <a:endParaRPr lang="zh-CN" altLang="en-US" dirty="0"/>
          </a:p>
        </p:txBody>
      </p:sp>
      <p:pic>
        <p:nvPicPr>
          <p:cNvPr id="4" name="pasted-image.png">
            <a:extLst>
              <a:ext uri="{FF2B5EF4-FFF2-40B4-BE49-F238E27FC236}">
                <a16:creationId xmlns:a16="http://schemas.microsoft.com/office/drawing/2014/main" id="{6F084213-4736-4B99-8090-3DC710437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334485" y="3883942"/>
            <a:ext cx="5204017" cy="1564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asted-image.png">
            <a:extLst>
              <a:ext uri="{FF2B5EF4-FFF2-40B4-BE49-F238E27FC236}">
                <a16:creationId xmlns:a16="http://schemas.microsoft.com/office/drawing/2014/main" id="{8E506621-F2FC-45C8-9C80-02EA596E1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419" y="4318205"/>
            <a:ext cx="5254776" cy="2049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0F989A-3BC0-4DD7-B461-614A1FC89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993" y="2908075"/>
            <a:ext cx="3286125" cy="1143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7B1E99-DAD0-4AC4-A666-468550D02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19" y="2816793"/>
            <a:ext cx="2582712" cy="13255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C3AFE4A-400C-4CE9-8821-9FFE34889655}"/>
              </a:ext>
            </a:extLst>
          </p:cNvPr>
          <p:cNvSpPr txBox="1"/>
          <p:nvPr/>
        </p:nvSpPr>
        <p:spPr>
          <a:xfrm>
            <a:off x="720610" y="1893463"/>
            <a:ext cx="5321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Node2Vec:</a:t>
            </a:r>
            <a:r>
              <a:rPr lang="zh-CN" altLang="zh-CN" dirty="0"/>
              <a:t>运用了更</a:t>
            </a:r>
            <a:r>
              <a:rPr lang="en-US" altLang="zh-CN" dirty="0"/>
              <a:t>flexible</a:t>
            </a:r>
            <a:r>
              <a:rPr lang="zh-CN" altLang="en-US" dirty="0"/>
              <a:t>的策略，</a:t>
            </a:r>
            <a:r>
              <a:rPr lang="zh-CN" altLang="zh-CN" dirty="0"/>
              <a:t>来平衡</a:t>
            </a:r>
            <a:r>
              <a:rPr lang="en-US" altLang="zh-CN" dirty="0"/>
              <a:t> local </a:t>
            </a:r>
            <a:r>
              <a:rPr lang="zh-CN" altLang="zh-CN" dirty="0"/>
              <a:t>和</a:t>
            </a:r>
            <a:r>
              <a:rPr lang="en-US" altLang="zh-CN" dirty="0"/>
              <a:t> global</a:t>
            </a:r>
            <a:r>
              <a:rPr lang="zh-CN" altLang="zh-CN" dirty="0"/>
              <a:t>的信息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231B9C-7A93-4EBA-8C42-6D24F2D41B58}"/>
              </a:ext>
            </a:extLst>
          </p:cNvPr>
          <p:cNvSpPr/>
          <p:nvPr/>
        </p:nvSpPr>
        <p:spPr>
          <a:xfrm>
            <a:off x="6163112" y="56453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BFS</a:t>
            </a:r>
            <a:r>
              <a:rPr lang="zh-CN" altLang="en-US" dirty="0"/>
              <a:t>：</a:t>
            </a:r>
            <a:r>
              <a:rPr lang="en-US" altLang="zh-CN" dirty="0"/>
              <a:t>Local</a:t>
            </a:r>
            <a:r>
              <a:rPr lang="zh-CN" altLang="en-US" dirty="0"/>
              <a:t>信息，容易发现</a:t>
            </a:r>
            <a:r>
              <a:rPr lang="zh-CN" altLang="zh-CN" dirty="0"/>
              <a:t>structural role</a:t>
            </a:r>
            <a:endParaRPr lang="en-US" altLang="zh-CN" dirty="0"/>
          </a:p>
          <a:p>
            <a:r>
              <a:rPr lang="zh-CN" altLang="zh-CN" dirty="0"/>
              <a:t>DFS</a:t>
            </a:r>
            <a:r>
              <a:rPr lang="zh-CN" altLang="en-US" dirty="0"/>
              <a:t>：</a:t>
            </a:r>
            <a:r>
              <a:rPr lang="en-US" altLang="zh-CN" dirty="0"/>
              <a:t>Global</a:t>
            </a:r>
            <a:r>
              <a:rPr lang="zh-CN" altLang="en-US" dirty="0"/>
              <a:t>信息，越走越远，容易发现</a:t>
            </a:r>
            <a:r>
              <a:rPr lang="en-US" altLang="zh-CN" dirty="0"/>
              <a:t>community</a:t>
            </a:r>
            <a:r>
              <a:rPr lang="zh-CN" altLang="en-US" dirty="0"/>
              <a:t>结构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8115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7E892-F2B8-4A20-A3F0-A50F522A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neural networks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943B1-7C78-414C-8C24-A7439F5CB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Deep learning architectures </a:t>
            </a:r>
            <a:r>
              <a:rPr lang="en-US" altLang="zh-CN"/>
              <a:t>for graph structured </a:t>
            </a:r>
            <a:r>
              <a:rPr lang="en-US" altLang="zh-CN" dirty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872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7638E-7130-4475-B0C3-7B7D689C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948A0-C093-4BBE-8934-393A23B5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410"/>
            <a:ext cx="10377881" cy="3719498"/>
          </a:xfrm>
        </p:spPr>
        <p:txBody>
          <a:bodyPr/>
          <a:lstStyle/>
          <a:p>
            <a:r>
              <a:rPr lang="en-US" altLang="zh-CN" dirty="0"/>
              <a:t>Based Graph Neural network</a:t>
            </a:r>
          </a:p>
          <a:p>
            <a:endParaRPr lang="en-US" altLang="zh-CN" dirty="0"/>
          </a:p>
          <a:p>
            <a:r>
              <a:rPr lang="en-US" altLang="zh-CN" dirty="0"/>
              <a:t>GCN</a:t>
            </a:r>
          </a:p>
          <a:p>
            <a:endParaRPr lang="en-US" altLang="zh-CN" dirty="0"/>
          </a:p>
          <a:p>
            <a:r>
              <a:rPr lang="en-US" altLang="zh-CN" dirty="0" err="1"/>
              <a:t>GraphSAGE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Gated Graph Neural Network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2164E6-F02C-4A6C-B653-260A42F0006F}"/>
              </a:ext>
            </a:extLst>
          </p:cNvPr>
          <p:cNvSpPr/>
          <p:nvPr/>
        </p:nvSpPr>
        <p:spPr>
          <a:xfrm>
            <a:off x="838200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ea typeface="Calibri" panose="020F0502020204030204" pitchFamily="34" charset="0"/>
              </a:rPr>
              <a:t>Shallow</a:t>
            </a:r>
            <a:r>
              <a:rPr lang="zh-CN" altLang="zh-CN" dirty="0"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ea typeface="微软雅黑" panose="020B0503020204020204" pitchFamily="34" charset="-122"/>
              </a:rPr>
              <a:t>encodding</a:t>
            </a:r>
            <a:r>
              <a:rPr lang="zh-CN" altLang="zh-CN" dirty="0">
                <a:ea typeface="微软雅黑" panose="020B0503020204020204" pitchFamily="34" charset="-122"/>
              </a:rPr>
              <a:t>的时候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  <a:r>
              <a:rPr lang="zh-CN" altLang="zh-CN" dirty="0">
                <a:ea typeface="微软雅黑" panose="020B0503020204020204" pitchFamily="34" charset="-122"/>
              </a:rPr>
              <a:t>用的查找表。</a:t>
            </a:r>
            <a:endParaRPr lang="zh-CN" altLang="zh-CN" dirty="0">
              <a:ea typeface="Calibri" panose="020F0502020204030204" pitchFamily="34" charset="0"/>
            </a:endParaRPr>
          </a:p>
          <a:p>
            <a:r>
              <a:rPr lang="en-US" altLang="zh-CN" dirty="0">
                <a:ea typeface="Calibri" panose="020F0502020204030204" pitchFamily="34" charset="0"/>
              </a:rPr>
              <a:t>deeper</a:t>
            </a:r>
            <a:r>
              <a:rPr lang="zh-CN" altLang="zh-CN" dirty="0">
                <a:ea typeface="微软雅黑" panose="020B0503020204020204" pitchFamily="34" charset="-122"/>
              </a:rPr>
              <a:t>方法：</a:t>
            </a:r>
            <a:r>
              <a:rPr lang="en-US" altLang="zh-CN" dirty="0">
                <a:ea typeface="Calibri" panose="020F0502020204030204" pitchFamily="34" charset="0"/>
              </a:rPr>
              <a:t>ENC</a:t>
            </a:r>
            <a:r>
              <a:rPr lang="zh-CN" altLang="zh-CN" dirty="0"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ea typeface="Calibri" panose="020F0502020204030204" pitchFamily="34" charset="0"/>
              </a:rPr>
              <a:t>v</a:t>
            </a:r>
            <a:r>
              <a:rPr lang="zh-CN" altLang="zh-CN" dirty="0"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ea typeface="微软雅黑" panose="020B0503020204020204" pitchFamily="34" charset="-122"/>
              </a:rPr>
              <a:t> = </a:t>
            </a:r>
            <a:r>
              <a:rPr lang="zh-CN" altLang="zh-CN" dirty="0">
                <a:ea typeface="微软雅黑" panose="020B0503020204020204" pitchFamily="34" charset="-122"/>
              </a:rPr>
              <a:t>更复杂的函数</a:t>
            </a:r>
            <a:endParaRPr lang="zh-CN" altLang="zh-CN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98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D54B7-8660-492E-BC7A-99E456E9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Shallow Embedding </a:t>
            </a:r>
            <a:r>
              <a:rPr lang="zh-CN" altLang="en-US" dirty="0"/>
              <a:t>限制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4F5B9-5279-4387-A68B-74B487DC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218490" cy="2805098"/>
          </a:xfrm>
        </p:spPr>
        <p:txBody>
          <a:bodyPr>
            <a:normAutofit/>
          </a:bodyPr>
          <a:lstStyle/>
          <a:p>
            <a:pPr fontAlgn="ctr"/>
            <a:r>
              <a:rPr lang="zh-CN" altLang="zh-CN" sz="1900" dirty="0"/>
              <a:t>向量化后的节点之间没有参数共享，完全是一种记忆化的模型存储和查询方式（Look-up），这对存储和计算都构成了不小的挑战。由于节点之间没有参数共享，也就大大损失了泛化能力。</a:t>
            </a:r>
          </a:p>
          <a:p>
            <a:pPr marL="0" indent="0">
              <a:buNone/>
            </a:pPr>
            <a:endParaRPr lang="zh-CN" altLang="zh-CN" sz="1900" dirty="0"/>
          </a:p>
          <a:p>
            <a:pPr fontAlgn="ctr"/>
            <a:r>
              <a:rPr lang="zh-CN" altLang="zh-CN" sz="1900" dirty="0"/>
              <a:t>目前大部分向量化方法，仅利用网络结构信息，并没有利用网络节点本身的属性（比如文本、图像和统计特征）</a:t>
            </a:r>
            <a:endParaRPr lang="en-US" altLang="zh-CN" sz="1900" dirty="0"/>
          </a:p>
          <a:p>
            <a:pPr marL="0" indent="0" fontAlgn="ctr">
              <a:buNone/>
            </a:pPr>
            <a:endParaRPr lang="zh-CN" altLang="zh-CN" sz="1900" dirty="0"/>
          </a:p>
          <a:p>
            <a:r>
              <a:rPr lang="zh-CN" altLang="en-US" sz="1900" dirty="0"/>
              <a:t>新节点的向量，如何生成？</a:t>
            </a:r>
          </a:p>
        </p:txBody>
      </p:sp>
    </p:spTree>
    <p:extLst>
      <p:ext uri="{BB962C8B-B14F-4D97-AF65-F5344CB8AC3E}">
        <p14:creationId xmlns:p14="http://schemas.microsoft.com/office/powerpoint/2010/main" val="215552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416BA-F319-4F9F-AB13-5B32B5AB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Based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F3D40-CAF7-4A62-9322-CC73805F4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49374" cy="1706140"/>
          </a:xfrm>
        </p:spPr>
        <p:txBody>
          <a:bodyPr/>
          <a:lstStyle/>
          <a:p>
            <a:r>
              <a:rPr lang="zh-CN" altLang="en-US" dirty="0"/>
              <a:t>关键点</a:t>
            </a:r>
            <a:endParaRPr lang="en-US" altLang="zh-CN" dirty="0"/>
          </a:p>
          <a:p>
            <a:pPr lvl="1"/>
            <a:r>
              <a:rPr lang="en-US" altLang="zh-CN" dirty="0"/>
              <a:t>Encoder</a:t>
            </a:r>
            <a:r>
              <a:rPr lang="zh-CN" altLang="en-US" dirty="0"/>
              <a:t>： 由</a:t>
            </a:r>
            <a:r>
              <a:rPr lang="en-US" altLang="zh-CN" dirty="0"/>
              <a:t>neighbor</a:t>
            </a:r>
            <a:r>
              <a:rPr lang="zh-CN" altLang="en-US" dirty="0"/>
              <a:t>节点的</a:t>
            </a:r>
            <a:r>
              <a:rPr lang="en-US" altLang="zh-CN" dirty="0"/>
              <a:t>embed</a:t>
            </a:r>
            <a:r>
              <a:rPr lang="zh-CN" altLang="en-US" dirty="0"/>
              <a:t>向量表示</a:t>
            </a:r>
            <a:endParaRPr lang="en-US" altLang="zh-CN" dirty="0"/>
          </a:p>
          <a:p>
            <a:pPr lvl="1"/>
            <a:r>
              <a:rPr lang="zh-CN" altLang="en-US" dirty="0"/>
              <a:t>支持参数共享</a:t>
            </a:r>
            <a:endParaRPr lang="en-US" altLang="zh-CN" dirty="0"/>
          </a:p>
          <a:p>
            <a:pPr lvl="1"/>
            <a:r>
              <a:rPr lang="zh-CN" altLang="en-US" dirty="0"/>
              <a:t>支持归纳学习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292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20098-D8CF-43DF-9A0A-195AC097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模型基本结构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6A1AB0A-BED0-4D0C-8CE1-F7125F832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219" y="1027906"/>
            <a:ext cx="6734157" cy="271779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A050A81-1423-47F9-8B67-F9C0F7B91D21}"/>
              </a:ext>
            </a:extLst>
          </p:cNvPr>
          <p:cNvSpPr txBox="1"/>
          <p:nvPr/>
        </p:nvSpPr>
        <p:spPr>
          <a:xfrm>
            <a:off x="838200" y="2247544"/>
            <a:ext cx="4742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、节点的</a:t>
            </a:r>
            <a:r>
              <a:rPr lang="en-US" altLang="zh-CN" dirty="0"/>
              <a:t>embedding </a:t>
            </a:r>
            <a:r>
              <a:rPr lang="zh-CN" altLang="en-US" dirty="0"/>
              <a:t>向量基于它的邻居产生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、通过神经网络来整合邻居节点的信息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、每个节点都定义为了一个计算图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A5BE527-95A5-4D1B-B283-33949085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1450"/>
            <a:ext cx="12192000" cy="2127890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D5A0DB-DEFE-4ED2-AF98-8F477D3BBC75}"/>
              </a:ext>
            </a:extLst>
          </p:cNvPr>
          <p:cNvCxnSpPr>
            <a:stCxn id="16" idx="2"/>
          </p:cNvCxnSpPr>
          <p:nvPr/>
        </p:nvCxnSpPr>
        <p:spPr>
          <a:xfrm flipH="1">
            <a:off x="1042587" y="3447873"/>
            <a:ext cx="2166615" cy="128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CE0DACC-C2E7-486B-BADA-049BA8D8F98F}"/>
              </a:ext>
            </a:extLst>
          </p:cNvPr>
          <p:cNvCxnSpPr>
            <a:stCxn id="16" idx="2"/>
          </p:cNvCxnSpPr>
          <p:nvPr/>
        </p:nvCxnSpPr>
        <p:spPr>
          <a:xfrm flipH="1">
            <a:off x="3059394" y="3447873"/>
            <a:ext cx="149808" cy="128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A762473-B571-475B-93F5-99E28A63C6D3}"/>
              </a:ext>
            </a:extLst>
          </p:cNvPr>
          <p:cNvCxnSpPr>
            <a:stCxn id="16" idx="2"/>
          </p:cNvCxnSpPr>
          <p:nvPr/>
        </p:nvCxnSpPr>
        <p:spPr>
          <a:xfrm>
            <a:off x="3209202" y="3447873"/>
            <a:ext cx="2171017" cy="120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E51CE39-09A0-489A-BA5E-56E13602F893}"/>
              </a:ext>
            </a:extLst>
          </p:cNvPr>
          <p:cNvCxnSpPr>
            <a:stCxn id="16" idx="2"/>
          </p:cNvCxnSpPr>
          <p:nvPr/>
        </p:nvCxnSpPr>
        <p:spPr>
          <a:xfrm>
            <a:off x="3209202" y="3447873"/>
            <a:ext cx="4259822" cy="1192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353F5FC-84F7-400D-9535-2703A57F1B45}"/>
              </a:ext>
            </a:extLst>
          </p:cNvPr>
          <p:cNvCxnSpPr>
            <a:stCxn id="16" idx="2"/>
          </p:cNvCxnSpPr>
          <p:nvPr/>
        </p:nvCxnSpPr>
        <p:spPr>
          <a:xfrm>
            <a:off x="3209202" y="3447873"/>
            <a:ext cx="6003164" cy="120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5788736-2AFB-4B65-8E7F-2D8EA9F47093}"/>
              </a:ext>
            </a:extLst>
          </p:cNvPr>
          <p:cNvCxnSpPr>
            <a:stCxn id="16" idx="2"/>
          </p:cNvCxnSpPr>
          <p:nvPr/>
        </p:nvCxnSpPr>
        <p:spPr>
          <a:xfrm>
            <a:off x="3209202" y="3447873"/>
            <a:ext cx="8144598" cy="1286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21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DD2BF-630A-453F-901F-1E202F97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7326BB-AB57-4ABD-B957-8FDD6EE0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 embedding</a:t>
            </a:r>
          </a:p>
          <a:p>
            <a:r>
              <a:rPr lang="en-US" altLang="zh-CN" dirty="0"/>
              <a:t>Graph neural network</a:t>
            </a:r>
          </a:p>
          <a:p>
            <a:r>
              <a:rPr lang="en-US" altLang="zh-CN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072031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CD365-3CA4-4828-B1EA-60E545A0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模型基本结构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EFAA85-D5FD-4768-ADA9-7133BEEA1560}"/>
              </a:ext>
            </a:extLst>
          </p:cNvPr>
          <p:cNvSpPr txBox="1"/>
          <p:nvPr/>
        </p:nvSpPr>
        <p:spPr>
          <a:xfrm>
            <a:off x="940037" y="242700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不同模型间的区别在于：黑盒子里的定义不同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38F459-D716-4CAC-848D-1680A397A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391" y="3775079"/>
            <a:ext cx="6734157" cy="271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8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80DA5-5949-4743-B1F8-70B669A0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Neighborhood Aggregation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64164-D8D3-44C9-AE4B-3C374E7B3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48200" cy="1806808"/>
          </a:xfrm>
        </p:spPr>
        <p:txBody>
          <a:bodyPr/>
          <a:lstStyle/>
          <a:p>
            <a:r>
              <a:rPr lang="zh-CN" altLang="en-US" dirty="0"/>
              <a:t>基本方法：对邻居节点求平均、应用一个神经网络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1B7FC7-1C5D-4073-8F83-DB94E16BA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593" y="2443306"/>
            <a:ext cx="6842416" cy="32185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B98805-1C59-4265-9FB5-814064CF1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7370"/>
            <a:ext cx="4490241" cy="88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92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F04D0-AE5D-49B2-9EC3-7BB66155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13D5C-31A4-4AA9-B7CB-507105A8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734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F04D0-AE5D-49B2-9EC3-7BB66155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预测推断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13D5C-31A4-4AA9-B7CB-507105A8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03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F04D0-AE5D-49B2-9EC3-7BB66155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13D5C-31A4-4AA9-B7CB-507105A8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536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F04D0-AE5D-49B2-9EC3-7BB66155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13D5C-31A4-4AA9-B7CB-507105A8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14776" cy="4533231"/>
          </a:xfrm>
        </p:spPr>
        <p:txBody>
          <a:bodyPr>
            <a:normAutofit/>
          </a:bodyPr>
          <a:lstStyle/>
          <a:p>
            <a:r>
              <a:rPr lang="zh-CN" altLang="zh-CN" dirty="0"/>
              <a:t>对于原有</a:t>
            </a:r>
            <a:r>
              <a:rPr lang="en-US" altLang="zh-CN" dirty="0"/>
              <a:t>basic neighborhood </a:t>
            </a:r>
            <a:r>
              <a:rPr lang="en-US" altLang="zh-CN" dirty="0" err="1"/>
              <a:t>agg</a:t>
            </a:r>
            <a:r>
              <a:rPr lang="en-US" altLang="zh-CN" dirty="0"/>
              <a:t> </a:t>
            </a:r>
            <a:r>
              <a:rPr lang="zh-CN" altLang="zh-CN" dirty="0"/>
              <a:t>的限制：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zh-CN" dirty="0"/>
              <a:t>对于没有自连接的节点，没有考虑</a:t>
            </a:r>
            <a:r>
              <a:rPr lang="en-US" altLang="zh-CN" dirty="0"/>
              <a:t>self-node</a:t>
            </a:r>
            <a:r>
              <a:rPr lang="zh-CN" altLang="zh-CN" dirty="0"/>
              <a:t>的影响。只考虑了</a:t>
            </a:r>
            <a:r>
              <a:rPr lang="en-US" altLang="zh-CN" dirty="0"/>
              <a:t>neighborhood</a:t>
            </a:r>
            <a:r>
              <a:rPr lang="zh-CN" altLang="zh-CN" dirty="0"/>
              <a:t>的影响。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zh-CN" dirty="0"/>
              <a:t>邻接矩阵不是</a:t>
            </a:r>
            <a:r>
              <a:rPr lang="en-US" altLang="zh-CN" dirty="0"/>
              <a:t>normalized</a:t>
            </a:r>
            <a:r>
              <a:rPr lang="zh-CN" altLang="zh-CN" dirty="0"/>
              <a:t>的，矩阵相乘的时候，会改变原有特征的</a:t>
            </a:r>
            <a:r>
              <a:rPr lang="en-US" altLang="zh-CN" dirty="0"/>
              <a:t>scale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GCN</a:t>
            </a:r>
            <a:r>
              <a:rPr lang="zh-CN" altLang="zh-CN" dirty="0"/>
              <a:t>做了两个修改：</a:t>
            </a:r>
            <a:endParaRPr lang="en-US" altLang="zh-CN" dirty="0"/>
          </a:p>
          <a:p>
            <a:pPr lvl="1"/>
            <a:r>
              <a:rPr lang="zh-CN" altLang="zh-CN" dirty="0"/>
              <a:t>增加节点的自连接，</a:t>
            </a:r>
            <a:r>
              <a:rPr lang="en-US" altLang="zh-CN" dirty="0"/>
              <a:t>A' = A+I</a:t>
            </a:r>
          </a:p>
          <a:p>
            <a:pPr lvl="1"/>
            <a:r>
              <a:rPr lang="zh-CN" altLang="zh-CN" dirty="0"/>
              <a:t>对矩阵进行</a:t>
            </a:r>
            <a:r>
              <a:rPr lang="en-US" altLang="zh-CN" dirty="0"/>
              <a:t>norm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106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0E9D0-794C-4B26-AF99-1107A37D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563A3F8-FF5E-40F8-887C-0E4C9E876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205" y="1690688"/>
            <a:ext cx="5375682" cy="10561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B404DC-8989-47CB-903B-752A1CCAA159}"/>
              </a:ext>
            </a:extLst>
          </p:cNvPr>
          <p:cNvSpPr txBox="1"/>
          <p:nvPr/>
        </p:nvSpPr>
        <p:spPr>
          <a:xfrm>
            <a:off x="866296" y="2081997"/>
            <a:ext cx="174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Basic </a:t>
            </a:r>
            <a:r>
              <a:rPr lang="en-US" altLang="zh-CN" dirty="0" err="1"/>
              <a:t>Agg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6ECBB1-4679-43E9-AEB8-230AECE73DDA}"/>
              </a:ext>
            </a:extLst>
          </p:cNvPr>
          <p:cNvSpPr txBox="1"/>
          <p:nvPr/>
        </p:nvSpPr>
        <p:spPr>
          <a:xfrm>
            <a:off x="941797" y="3232687"/>
            <a:ext cx="174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659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24A35-A9BF-41D6-AD7D-82F88A0D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GraphSAGE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6EB0D-4AF0-4DC5-BFD5-B3C38E99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81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86069-372F-4D17-BD90-6CA8246A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embedding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88B57-A6AF-43ED-BE61-E999F65A2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Map nodes to low-dimensional embeddings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06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40A9E-796E-4D59-81D6-81DF1F72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Embedding</a:t>
            </a:r>
            <a:r>
              <a:rPr lang="zh-CN" altLang="en-US" dirty="0"/>
              <a:t>问题定义</a:t>
            </a:r>
          </a:p>
        </p:txBody>
      </p:sp>
      <p:pic>
        <p:nvPicPr>
          <p:cNvPr id="4" name="pasted-image.png">
            <a:extLst>
              <a:ext uri="{FF2B5EF4-FFF2-40B4-BE49-F238E27FC236}">
                <a16:creationId xmlns:a16="http://schemas.microsoft.com/office/drawing/2014/main" id="{0D214098-80D4-4818-BD67-CBD3D8E45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108196" y="2261140"/>
            <a:ext cx="6678336" cy="366301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D5BE8C-C8F5-4DB0-AC25-8E1588694048}"/>
              </a:ext>
            </a:extLst>
          </p:cNvPr>
          <p:cNvSpPr txBox="1"/>
          <p:nvPr/>
        </p:nvSpPr>
        <p:spPr>
          <a:xfrm>
            <a:off x="939567" y="2384485"/>
            <a:ext cx="43706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定义一个编码器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ENC(v) = </a:t>
            </a:r>
            <a:r>
              <a:rPr lang="en-US" altLang="zh-CN" dirty="0" err="1"/>
              <a:t>Zv</a:t>
            </a:r>
            <a:endParaRPr lang="zh-CN" altLang="en-US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定义相似函数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similarity(</a:t>
            </a:r>
            <a:r>
              <a:rPr lang="en-US" altLang="zh-CN" dirty="0" err="1"/>
              <a:t>u,v</a:t>
            </a:r>
            <a:r>
              <a:rPr lang="en-US" altLang="zh-CN" dirty="0"/>
              <a:t>) ≈ </a:t>
            </a:r>
            <a:r>
              <a:rPr lang="en-US" altLang="zh-CN" dirty="0" err="1"/>
              <a:t>Z</a:t>
            </a:r>
            <a:r>
              <a:rPr lang="en-US" altLang="zh-CN" baseline="-5999" dirty="0" err="1"/>
              <a:t>u</a:t>
            </a:r>
            <a:r>
              <a:rPr lang="en-US" altLang="zh-CN" baseline="31999" dirty="0" err="1"/>
              <a:t>T</a:t>
            </a:r>
            <a:r>
              <a:rPr lang="en-US" altLang="zh-CN" dirty="0" err="1"/>
              <a:t>Z</a:t>
            </a:r>
            <a:r>
              <a:rPr lang="en-US" altLang="zh-CN" baseline="-5999" dirty="0" err="1"/>
              <a:t>v</a:t>
            </a:r>
            <a:endParaRPr lang="zh-CN" altLang="en-US" baseline="-5999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优化参数</a:t>
            </a:r>
          </a:p>
          <a:p>
            <a:endParaRPr lang="zh-CN" altLang="en-US" dirty="0"/>
          </a:p>
        </p:txBody>
      </p:sp>
      <p:sp>
        <p:nvSpPr>
          <p:cNvPr id="8" name="Shape 134">
            <a:extLst>
              <a:ext uri="{FF2B5EF4-FFF2-40B4-BE49-F238E27FC236}">
                <a16:creationId xmlns:a16="http://schemas.microsoft.com/office/drawing/2014/main" id="{50ABE941-57CC-4C91-AA0C-FD9D5AA9F380}"/>
              </a:ext>
            </a:extLst>
          </p:cNvPr>
          <p:cNvSpPr/>
          <p:nvPr/>
        </p:nvSpPr>
        <p:spPr>
          <a:xfrm>
            <a:off x="1350979" y="3429386"/>
            <a:ext cx="1022875" cy="271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600">
                <a:solidFill>
                  <a:schemeClr val="accent1">
                    <a:satOff val="-3355"/>
                    <a:lumOff val="26614"/>
                  </a:schemeClr>
                </a:solidFill>
              </a:defRPr>
            </a:lvl1pPr>
          </a:lstStyle>
          <a:p>
            <a:r>
              <a:rPr sz="1100" dirty="0" err="1">
                <a:solidFill>
                  <a:schemeClr val="accent5">
                    <a:lumMod val="50000"/>
                  </a:schemeClr>
                </a:solidFill>
              </a:rPr>
              <a:t>图中的节点</a:t>
            </a:r>
            <a:endParaRPr sz="11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Shape 135">
            <a:extLst>
              <a:ext uri="{FF2B5EF4-FFF2-40B4-BE49-F238E27FC236}">
                <a16:creationId xmlns:a16="http://schemas.microsoft.com/office/drawing/2014/main" id="{974E29BD-ECA1-4159-B792-3C18990BA400}"/>
              </a:ext>
            </a:extLst>
          </p:cNvPr>
          <p:cNvSpPr/>
          <p:nvPr/>
        </p:nvSpPr>
        <p:spPr>
          <a:xfrm>
            <a:off x="3567394" y="2956628"/>
            <a:ext cx="636393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chemeClr val="accent1">
                    <a:satOff val="-3355"/>
                    <a:lumOff val="26614"/>
                  </a:schemeClr>
                </a:solidFill>
              </a:defRPr>
            </a:lvl1pPr>
          </a:lstStyle>
          <a:p>
            <a:r>
              <a:rPr sz="1200" dirty="0" err="1">
                <a:solidFill>
                  <a:schemeClr val="accent5">
                    <a:lumMod val="50000"/>
                  </a:schemeClr>
                </a:solidFill>
              </a:rPr>
              <a:t>k维向量</a:t>
            </a:r>
            <a:endParaRPr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BEE15B-1CFB-4B76-A8B0-B464482CDCA7}"/>
              </a:ext>
            </a:extLst>
          </p:cNvPr>
          <p:cNvCxnSpPr/>
          <p:nvPr/>
        </p:nvCxnSpPr>
        <p:spPr>
          <a:xfrm flipV="1">
            <a:off x="1862416" y="3178322"/>
            <a:ext cx="293555" cy="38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8AADD93-7D05-4884-9DD3-5C74BBF5AFFD}"/>
              </a:ext>
            </a:extLst>
          </p:cNvPr>
          <p:cNvCxnSpPr/>
          <p:nvPr/>
        </p:nvCxnSpPr>
        <p:spPr>
          <a:xfrm flipH="1">
            <a:off x="3124899" y="3100257"/>
            <a:ext cx="442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137">
            <a:extLst>
              <a:ext uri="{FF2B5EF4-FFF2-40B4-BE49-F238E27FC236}">
                <a16:creationId xmlns:a16="http://schemas.microsoft.com/office/drawing/2014/main" id="{EFE6F767-B62F-479C-9ACF-F2C73274A617}"/>
              </a:ext>
            </a:extLst>
          </p:cNvPr>
          <p:cNvSpPr/>
          <p:nvPr/>
        </p:nvSpPr>
        <p:spPr>
          <a:xfrm>
            <a:off x="1799208" y="4723073"/>
            <a:ext cx="1497665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600">
                <a:solidFill>
                  <a:schemeClr val="accent1">
                    <a:satOff val="-3355"/>
                    <a:lumOff val="26614"/>
                  </a:schemeClr>
                </a:solidFill>
              </a:defRPr>
            </a:lvl1pPr>
          </a:lstStyle>
          <a:p>
            <a:r>
              <a:rPr sz="1200" dirty="0" err="1">
                <a:solidFill>
                  <a:schemeClr val="accent5">
                    <a:lumMod val="50000"/>
                  </a:schemeClr>
                </a:solidFill>
              </a:rPr>
              <a:t>原始图节点的相似度</a:t>
            </a:r>
            <a:endParaRPr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Shape 139">
            <a:extLst>
              <a:ext uri="{FF2B5EF4-FFF2-40B4-BE49-F238E27FC236}">
                <a16:creationId xmlns:a16="http://schemas.microsoft.com/office/drawing/2014/main" id="{4CB0B52F-D7E5-4852-A3DD-DBAEF2B01014}"/>
              </a:ext>
            </a:extLst>
          </p:cNvPr>
          <p:cNvSpPr/>
          <p:nvPr/>
        </p:nvSpPr>
        <p:spPr>
          <a:xfrm>
            <a:off x="3958905" y="4723073"/>
            <a:ext cx="1149291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>
                <a:solidFill>
                  <a:schemeClr val="accent1">
                    <a:satOff val="-3355"/>
                    <a:lumOff val="26614"/>
                  </a:schemeClr>
                </a:solidFill>
              </a:defRPr>
            </a:lvl1pPr>
          </a:lstStyle>
          <a:p>
            <a:r>
              <a:rPr sz="1200" dirty="0" err="1">
                <a:solidFill>
                  <a:schemeClr val="accent5">
                    <a:lumMod val="50000"/>
                  </a:schemeClr>
                </a:solidFill>
              </a:rPr>
              <a:t>向量点乘</a:t>
            </a:r>
            <a:endParaRPr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CF4BBB9-3B5A-48E5-A43B-11E7170FB8AF}"/>
              </a:ext>
            </a:extLst>
          </p:cNvPr>
          <p:cNvCxnSpPr/>
          <p:nvPr/>
        </p:nvCxnSpPr>
        <p:spPr>
          <a:xfrm flipV="1">
            <a:off x="2558642" y="4597167"/>
            <a:ext cx="318782" cy="12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58F68F7-CCDC-48E7-9839-E2FF53F50BE4}"/>
              </a:ext>
            </a:extLst>
          </p:cNvPr>
          <p:cNvCxnSpPr/>
          <p:nvPr/>
        </p:nvCxnSpPr>
        <p:spPr>
          <a:xfrm flipH="1" flipV="1">
            <a:off x="4056307" y="4597167"/>
            <a:ext cx="538991" cy="12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6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86F6D-96D0-43E9-B65B-60E2C1ED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编码器定义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DE0FA-1316-41ED-8CD1-D786CFEA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encoder</a:t>
            </a:r>
            <a:r>
              <a:rPr lang="zh-CN" altLang="en-US" dirty="0"/>
              <a:t>：</a:t>
            </a:r>
            <a:r>
              <a:rPr lang="en-US" altLang="zh-CN" dirty="0" err="1"/>
              <a:t>embbeding</a:t>
            </a:r>
            <a:r>
              <a:rPr lang="en-US" altLang="zh-CN" dirty="0"/>
              <a:t> </a:t>
            </a:r>
            <a:r>
              <a:rPr lang="en-US" altLang="zh-CN" dirty="0" err="1"/>
              <a:t>vec</a:t>
            </a:r>
            <a:r>
              <a:rPr lang="en-US" altLang="zh-CN" dirty="0"/>
              <a:t> </a:t>
            </a:r>
            <a:r>
              <a:rPr lang="zh-CN" altLang="en-US" dirty="0"/>
              <a:t>的查找表</a:t>
            </a:r>
          </a:p>
          <a:p>
            <a:endParaRPr lang="zh-CN" altLang="en-US" dirty="0"/>
          </a:p>
        </p:txBody>
      </p:sp>
      <p:pic>
        <p:nvPicPr>
          <p:cNvPr id="4" name="pasted-image.png">
            <a:extLst>
              <a:ext uri="{FF2B5EF4-FFF2-40B4-BE49-F238E27FC236}">
                <a16:creationId xmlns:a16="http://schemas.microsoft.com/office/drawing/2014/main" id="{11DF83C9-0224-4F93-B065-5563B52B5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5974" y="2352430"/>
            <a:ext cx="8800052" cy="382453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7838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C7F14-E775-4555-A2A9-BBA2F038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相似函数定义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542DB-2A86-443E-9C64-4E4BC0DA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</a:t>
            </a:r>
            <a:r>
              <a:rPr lang="en-US" altLang="zh-CN" dirty="0"/>
              <a:t>node embedding</a:t>
            </a:r>
            <a:r>
              <a:rPr lang="zh-CN" altLang="en-US" dirty="0"/>
              <a:t>方法的</a:t>
            </a:r>
            <a:r>
              <a:rPr lang="zh-CN" altLang="en-US" dirty="0">
                <a:solidFill>
                  <a:schemeClr val="accent6"/>
                </a:solidFill>
              </a:rPr>
              <a:t>区别</a:t>
            </a:r>
            <a:r>
              <a:rPr lang="zh-CN" altLang="en-US" dirty="0"/>
              <a:t>在于</a:t>
            </a:r>
            <a:r>
              <a:rPr lang="zh-CN" altLang="en-US" dirty="0">
                <a:solidFill>
                  <a:srgbClr val="C00000"/>
                </a:solidFill>
              </a:rPr>
              <a:t>相似函数的定义，</a:t>
            </a:r>
            <a:r>
              <a:rPr lang="zh-CN" altLang="en-US" dirty="0"/>
              <a:t>即如何来衡量节点的相似度。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邻接矩阵相似度 （</a:t>
            </a:r>
            <a:r>
              <a:rPr lang="en-US" altLang="zh-CN" dirty="0"/>
              <a:t>Graph Factorization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多跳相似度（</a:t>
            </a:r>
            <a:r>
              <a:rPr lang="en-US" altLang="zh-CN" dirty="0" err="1"/>
              <a:t>GraRep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随机游走方法（</a:t>
            </a:r>
            <a:r>
              <a:rPr lang="en-US" altLang="zh-CN" dirty="0" err="1"/>
              <a:t>DeepWalk</a:t>
            </a:r>
            <a:r>
              <a:rPr lang="zh-CN" altLang="en-US" dirty="0"/>
              <a:t>、</a:t>
            </a:r>
            <a:r>
              <a:rPr lang="en-US" altLang="zh-CN" dirty="0"/>
              <a:t>Node2vec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Picture 2" descr="计算机生成了可选文字:&#10;Type&#10;Matrix&#10;factorization&#10;Randomwalk&#10;Method&#10;LaplacianEigenmaps[4]&#10;GraphFactorization目]&#10;GraRep[9]&#10;HOPE[44]&#10;DeepWaIk[46]&#10;node2vec[27]&#10;Decoder&#10;2&#10;Z&#10;Z&#10;T&#10;T&#10;T&#10;T&#10;T&#10;T&#10;zZk&#10;Proximitymeasure&#10;general&#10;A&#10;2&#10;A&#10;general&#10;闪（与@i)&#10;闪（与@）(biased)&#10;LOSSfunction在）&#10;DEC(ZZ&#10;IIDEC(zz,z&#10;，SG（屿：与2&#10;IIDEC(zz,z&#10;，SG（屿：与2&#10;IIDEC(zz,z&#10;，SG（屿：与2&#10;一（屿，与）log(DEC(zzz">
            <a:extLst>
              <a:ext uri="{FF2B5EF4-FFF2-40B4-BE49-F238E27FC236}">
                <a16:creationId xmlns:a16="http://schemas.microsoft.com/office/drawing/2014/main" id="{7CDFA1DC-FEDD-4B16-A0C2-A4C789E45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33" y="4412610"/>
            <a:ext cx="7701043" cy="230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6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872A8-83A5-4B58-8D33-B0C9276E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邻接矩阵相似度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69788-4A4C-4CBA-B441-EC405B150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70"/>
          </a:xfrm>
        </p:spPr>
        <p:txBody>
          <a:bodyPr/>
          <a:lstStyle/>
          <a:p>
            <a:r>
              <a:rPr lang="en-US" altLang="zh-CN" dirty="0"/>
              <a:t>similarity function</a:t>
            </a:r>
            <a:r>
              <a:rPr lang="zh-CN" altLang="en-US" dirty="0"/>
              <a:t>：边的权重</a:t>
            </a:r>
          </a:p>
          <a:p>
            <a:r>
              <a:rPr lang="en-US" altLang="zh-CN" dirty="0"/>
              <a:t>Intuition</a:t>
            </a:r>
            <a:r>
              <a:rPr lang="zh-CN" altLang="en-US" dirty="0"/>
              <a:t>：</a:t>
            </a:r>
            <a:r>
              <a:rPr lang="en-US" altLang="zh-CN" dirty="0"/>
              <a:t>embed</a:t>
            </a:r>
            <a:r>
              <a:rPr lang="zh-CN" altLang="en-US" dirty="0"/>
              <a:t>向量的相似程度</a:t>
            </a:r>
            <a:r>
              <a:rPr lang="zh-CN" altLang="en-US" dirty="0">
                <a:solidFill>
                  <a:schemeClr val="accent6"/>
                </a:solidFill>
              </a:rPr>
              <a:t>近似</a:t>
            </a:r>
            <a:r>
              <a:rPr lang="zh-CN" altLang="en-US" dirty="0"/>
              <a:t>边的距离</a:t>
            </a:r>
          </a:p>
          <a:p>
            <a:endParaRPr lang="zh-CN" altLang="en-US" dirty="0"/>
          </a:p>
        </p:txBody>
      </p:sp>
      <p:pic>
        <p:nvPicPr>
          <p:cNvPr id="4" name="pasted-image.png">
            <a:extLst>
              <a:ext uri="{FF2B5EF4-FFF2-40B4-BE49-F238E27FC236}">
                <a16:creationId xmlns:a16="http://schemas.microsoft.com/office/drawing/2014/main" id="{A9B133CE-E50D-4123-A9D2-25F375D69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310" y="3132162"/>
            <a:ext cx="4108625" cy="86913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50A0FFF-93B0-44C9-A43E-6CECE2640356}"/>
              </a:ext>
            </a:extLst>
          </p:cNvPr>
          <p:cNvSpPr/>
          <p:nvPr/>
        </p:nvSpPr>
        <p:spPr>
          <a:xfrm>
            <a:off x="1043031" y="449001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Tips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时间复杂度：</a:t>
            </a:r>
            <a:r>
              <a:rPr lang="en-US" altLang="zh-CN" dirty="0"/>
              <a:t>O(|V|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只考虑了直连的节点</a:t>
            </a:r>
          </a:p>
        </p:txBody>
      </p:sp>
    </p:spTree>
    <p:extLst>
      <p:ext uri="{BB962C8B-B14F-4D97-AF65-F5344CB8AC3E}">
        <p14:creationId xmlns:p14="http://schemas.microsoft.com/office/powerpoint/2010/main" val="324581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ED82F-8B91-41E6-A173-ED84B652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Multi-hop similarity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EF9DC-87A3-47F1-9D98-3CA44848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考虑多跳的关系：</a:t>
            </a:r>
            <a:r>
              <a:rPr lang="en-US" altLang="zh-CN" dirty="0"/>
              <a:t>2</a:t>
            </a:r>
            <a:r>
              <a:rPr lang="zh-CN" altLang="en-US" dirty="0"/>
              <a:t>跳，</a:t>
            </a:r>
            <a:r>
              <a:rPr lang="en-US" altLang="zh-CN" dirty="0"/>
              <a:t>3</a:t>
            </a:r>
            <a:r>
              <a:rPr lang="zh-CN" altLang="en-US" dirty="0"/>
              <a:t>跳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asted-image.png">
            <a:extLst>
              <a:ext uri="{FF2B5EF4-FFF2-40B4-BE49-F238E27FC236}">
                <a16:creationId xmlns:a16="http://schemas.microsoft.com/office/drawing/2014/main" id="{684FA614-28C0-468E-AFF2-4A6060038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3297" y="2673148"/>
            <a:ext cx="4048291" cy="755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asted-image.png">
            <a:extLst>
              <a:ext uri="{FF2B5EF4-FFF2-40B4-BE49-F238E27FC236}">
                <a16:creationId xmlns:a16="http://schemas.microsoft.com/office/drawing/2014/main" id="{544E359A-0F34-408E-9BFE-7751D9D9B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1212" y="3683230"/>
            <a:ext cx="7172588" cy="28096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6053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C24F8-5572-40FA-8D23-85ECF62F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91101-9044-44F0-B545-6FD504FE5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rPr lang="zh-CN" altLang="en-US" dirty="0"/>
              <a:t>基本思想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rPr lang="zh-CN" altLang="en-US" dirty="0"/>
              <a:t>定义节点相似度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rPr lang="zh-CN" altLang="en-US" dirty="0"/>
              <a:t>定义损失函数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rPr lang="zh-CN" altLang="en-US" dirty="0"/>
              <a:t>问题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rPr lang="en-US" altLang="zh-CN" dirty="0"/>
              <a:t>O(|V|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的复杂度</a:t>
            </a:r>
          </a:p>
          <a:p>
            <a:pPr marL="835660" lvl="1" indent="-417830" defTabSz="549148">
              <a:spcBef>
                <a:spcPts val="3900"/>
              </a:spcBef>
              <a:defRPr sz="3384"/>
            </a:pPr>
            <a:r>
              <a:rPr lang="en-US" altLang="zh-CN" dirty="0"/>
              <a:t>O(|V|)</a:t>
            </a:r>
            <a:r>
              <a:rPr lang="zh-CN" altLang="en-US" dirty="0"/>
              <a:t>的参数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634</Words>
  <Application>Microsoft Office PowerPoint</Application>
  <PresentationFormat>宽屏</PresentationFormat>
  <Paragraphs>120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等线</vt:lpstr>
      <vt:lpstr>等线 Light</vt:lpstr>
      <vt:lpstr>Arial</vt:lpstr>
      <vt:lpstr>Office 主题​​</vt:lpstr>
      <vt:lpstr>Representation Learning on Graphs</vt:lpstr>
      <vt:lpstr>目录</vt:lpstr>
      <vt:lpstr>Node embedding</vt:lpstr>
      <vt:lpstr>Node Embedding问题定义</vt:lpstr>
      <vt:lpstr>编码器定义</vt:lpstr>
      <vt:lpstr>相似函数定义</vt:lpstr>
      <vt:lpstr>邻接矩阵相似度</vt:lpstr>
      <vt:lpstr>Multi-hop similarity</vt:lpstr>
      <vt:lpstr>小结</vt:lpstr>
      <vt:lpstr>Random Walk 方法</vt:lpstr>
      <vt:lpstr>why Random Walk?</vt:lpstr>
      <vt:lpstr>损失函数定义</vt:lpstr>
      <vt:lpstr>How Random Walk</vt:lpstr>
      <vt:lpstr>Node2Vec</vt:lpstr>
      <vt:lpstr>Graph neural networks</vt:lpstr>
      <vt:lpstr>主要内容</vt:lpstr>
      <vt:lpstr>Shallow Embedding 限制</vt:lpstr>
      <vt:lpstr>Based Method</vt:lpstr>
      <vt:lpstr>模型基本结构</vt:lpstr>
      <vt:lpstr>模型基本结构</vt:lpstr>
      <vt:lpstr>Neighborhood Aggregation</vt:lpstr>
      <vt:lpstr>训练</vt:lpstr>
      <vt:lpstr>预测推断</vt:lpstr>
      <vt:lpstr>小结</vt:lpstr>
      <vt:lpstr>GCN</vt:lpstr>
      <vt:lpstr>GCN</vt:lpstr>
      <vt:lpstr>GraphSAGE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Learning on Graphs</dc:title>
  <dc:creator>shmily_syq@163.com</dc:creator>
  <cp:lastModifiedBy>shmily_syq@163.com</cp:lastModifiedBy>
  <cp:revision>203</cp:revision>
  <dcterms:created xsi:type="dcterms:W3CDTF">2018-12-11T13:48:28Z</dcterms:created>
  <dcterms:modified xsi:type="dcterms:W3CDTF">2018-12-17T12:16:47Z</dcterms:modified>
</cp:coreProperties>
</file>