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74" r:id="rId3"/>
    <p:sldId id="273" r:id="rId4"/>
    <p:sldId id="275" r:id="rId5"/>
    <p:sldId id="276" r:id="rId6"/>
    <p:sldId id="277" r:id="rId7"/>
    <p:sldId id="278" r:id="rId8"/>
    <p:sldId id="279" r:id="rId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等线"/>
      </a:defRPr>
    </a:lvl1pPr>
    <a:lvl2pPr indent="228600" latinLnBrk="0">
      <a:defRPr sz="1200">
        <a:latin typeface="+mj-lt"/>
        <a:ea typeface="+mj-ea"/>
        <a:cs typeface="+mj-cs"/>
        <a:sym typeface="等线"/>
      </a:defRPr>
    </a:lvl2pPr>
    <a:lvl3pPr indent="457200" latinLnBrk="0">
      <a:defRPr sz="1200">
        <a:latin typeface="+mj-lt"/>
        <a:ea typeface="+mj-ea"/>
        <a:cs typeface="+mj-cs"/>
        <a:sym typeface="等线"/>
      </a:defRPr>
    </a:lvl3pPr>
    <a:lvl4pPr indent="685800" latinLnBrk="0">
      <a:defRPr sz="1200">
        <a:latin typeface="+mj-lt"/>
        <a:ea typeface="+mj-ea"/>
        <a:cs typeface="+mj-cs"/>
        <a:sym typeface="等线"/>
      </a:defRPr>
    </a:lvl4pPr>
    <a:lvl5pPr indent="914400" latinLnBrk="0">
      <a:defRPr sz="1200">
        <a:latin typeface="+mj-lt"/>
        <a:ea typeface="+mj-ea"/>
        <a:cs typeface="+mj-cs"/>
        <a:sym typeface="等线"/>
      </a:defRPr>
    </a:lvl5pPr>
    <a:lvl6pPr indent="1143000" latinLnBrk="0">
      <a:defRPr sz="1200">
        <a:latin typeface="+mj-lt"/>
        <a:ea typeface="+mj-ea"/>
        <a:cs typeface="+mj-cs"/>
        <a:sym typeface="等线"/>
      </a:defRPr>
    </a:lvl6pPr>
    <a:lvl7pPr indent="1371600" latinLnBrk="0">
      <a:defRPr sz="1200">
        <a:latin typeface="+mj-lt"/>
        <a:ea typeface="+mj-ea"/>
        <a:cs typeface="+mj-cs"/>
        <a:sym typeface="等线"/>
      </a:defRPr>
    </a:lvl7pPr>
    <a:lvl8pPr indent="1600200" latinLnBrk="0">
      <a:defRPr sz="1200">
        <a:latin typeface="+mj-lt"/>
        <a:ea typeface="+mj-ea"/>
        <a:cs typeface="+mj-cs"/>
        <a:sym typeface="等线"/>
      </a:defRPr>
    </a:lvl8pPr>
    <a:lvl9pPr indent="1828800" latinLnBrk="0">
      <a:defRPr sz="1200">
        <a:latin typeface="+mj-lt"/>
        <a:ea typeface="+mj-ea"/>
        <a:cs typeface="+mj-cs"/>
        <a:sym typeface="等线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文级别 1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" name="标题文本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5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文本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4400" b="0">
                <a:solidFill>
                  <a:srgbClr val="000000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23" name="正文级别 1…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" name="幻灯片编号"/>
          <p:cNvSpPr>
            <a:spLocks noGrp="1"/>
          </p:cNvSpPr>
          <p:nvPr>
            <p:ph type="sldNum" sz="quarter" idx="2"/>
          </p:nvPr>
        </p:nvSpPr>
        <p:spPr>
          <a:xfrm>
            <a:off x="11080144" y="6406785"/>
            <a:ext cx="273657" cy="26425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1"/>
          <p:cNvSpPr/>
          <p:nvPr/>
        </p:nvSpPr>
        <p:spPr>
          <a:xfrm>
            <a:off x="0" y="1196751"/>
            <a:ext cx="12201291" cy="2376266"/>
          </a:xfrm>
          <a:prstGeom prst="rect">
            <a:avLst/>
          </a:prstGeom>
          <a:solidFill>
            <a:schemeClr val="accent2"/>
          </a:solidFill>
          <a:ln w="12700">
            <a:solidFill>
              <a:srgbClr val="8C3A38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2" name="标题文本"/>
          <p:cNvSpPr>
            <a:spLocks noGrp="1"/>
          </p:cNvSpPr>
          <p:nvPr>
            <p:ph type="title"/>
          </p:nvPr>
        </p:nvSpPr>
        <p:spPr>
          <a:xfrm>
            <a:off x="695399" y="1556791"/>
            <a:ext cx="10515601" cy="1656185"/>
          </a:xfrm>
          <a:prstGeom prst="rect">
            <a:avLst/>
          </a:prstGeom>
        </p:spPr>
        <p:txBody>
          <a:bodyPr/>
          <a:lstStyle>
            <a:lvl1pPr algn="ctr">
              <a:defRPr sz="4400"/>
            </a:lvl1pPr>
          </a:lstStyle>
          <a:p>
            <a:r>
              <a:t>标题文本</a:t>
            </a:r>
          </a:p>
        </p:txBody>
      </p:sp>
      <p:pic>
        <p:nvPicPr>
          <p:cNvPr id="33" name="图片 2" descr="图片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93931" y="310803"/>
            <a:ext cx="1976602" cy="705930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>
            <a:spLocks noGrp="1"/>
          </p:cNvSpPr>
          <p:nvPr>
            <p:ph type="body" idx="1"/>
          </p:nvPr>
        </p:nvSpPr>
        <p:spPr>
          <a:xfrm>
            <a:off x="551383" y="1091282"/>
            <a:ext cx="11089233" cy="50856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矩形 6"/>
          <p:cNvSpPr/>
          <p:nvPr/>
        </p:nvSpPr>
        <p:spPr>
          <a:xfrm>
            <a:off x="0" y="-1"/>
            <a:ext cx="12192000" cy="908722"/>
          </a:xfrm>
          <a:prstGeom prst="rect">
            <a:avLst/>
          </a:prstGeom>
          <a:solidFill>
            <a:schemeClr val="accent2"/>
          </a:solidFill>
          <a:ln w="12700">
            <a:solidFill>
              <a:srgbClr val="8C3A38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" name="矩形 7"/>
          <p:cNvSpPr/>
          <p:nvPr/>
        </p:nvSpPr>
        <p:spPr>
          <a:xfrm>
            <a:off x="-708" y="6453335"/>
            <a:ext cx="12192001" cy="312925"/>
          </a:xfrm>
          <a:prstGeom prst="rect">
            <a:avLst/>
          </a:prstGeom>
          <a:solidFill>
            <a:schemeClr val="accent2"/>
          </a:solidFill>
          <a:ln w="12700">
            <a:solidFill>
              <a:srgbClr val="8C3A38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" name="标题文本"/>
          <p:cNvSpPr>
            <a:spLocks noGrp="1"/>
          </p:cNvSpPr>
          <p:nvPr>
            <p:ph type="title"/>
          </p:nvPr>
        </p:nvSpPr>
        <p:spPr>
          <a:xfrm>
            <a:off x="551383" y="182562"/>
            <a:ext cx="10515601" cy="543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6" name="幻灯片编号"/>
          <p:cNvSpPr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 lang="en-US" dirty="0"/>
              <a:t>Graph Embedding</a:t>
            </a:r>
            <a:endParaRPr dirty="0">
              <a:latin typeface="微软雅黑"/>
              <a:ea typeface="微软雅黑"/>
              <a:cs typeface="微软雅黑"/>
              <a:sym typeface="微软雅黑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标题 2"/>
          <p:cNvSpPr>
            <a:spLocks noGrp="1"/>
          </p:cNvSpPr>
          <p:nvPr>
            <p:ph type="title"/>
          </p:nvPr>
        </p:nvSpPr>
        <p:spPr>
          <a:xfrm>
            <a:off x="551383" y="182561"/>
            <a:ext cx="10515601" cy="543597"/>
          </a:xfrm>
          <a:prstGeom prst="rect">
            <a:avLst/>
          </a:prstGeom>
        </p:spPr>
        <p:txBody>
          <a:bodyPr/>
          <a:lstStyle>
            <a:lvl1pPr defTabSz="740663">
              <a:defRPr sz="2592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推荐普遍存在问题</a:t>
            </a:r>
            <a:endParaRPr dirty="0"/>
          </a:p>
        </p:txBody>
      </p:sp>
      <p:sp>
        <p:nvSpPr>
          <p:cNvPr id="308" name="内容占位符 11"/>
          <p:cNvSpPr>
            <a:spLocks noGrp="1"/>
          </p:cNvSpPr>
          <p:nvPr>
            <p:ph type="body" sz="half" idx="1"/>
          </p:nvPr>
        </p:nvSpPr>
        <p:spPr>
          <a:xfrm>
            <a:off x="551383" y="1138188"/>
            <a:ext cx="6449781" cy="1374103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数据量大</a:t>
            </a:r>
            <a:endParaRPr lang="en-US" altLang="zh-CN" dirty="0"/>
          </a:p>
          <a:p>
            <a:r>
              <a:rPr lang="zh-CN" altLang="en-US" dirty="0"/>
              <a:t>数据稀疏性</a:t>
            </a:r>
            <a:endParaRPr lang="en-US" altLang="zh-CN" dirty="0"/>
          </a:p>
          <a:p>
            <a:r>
              <a:rPr lang="zh-CN" altLang="en-US" dirty="0"/>
              <a:t>冷启动：上新频繁，新品没有积累足够的行为</a:t>
            </a:r>
          </a:p>
        </p:txBody>
      </p:sp>
      <p:sp>
        <p:nvSpPr>
          <p:cNvPr id="310" name="文本"/>
          <p:cNvSpPr/>
          <p:nvPr/>
        </p:nvSpPr>
        <p:spPr>
          <a:xfrm>
            <a:off x="-1955800" y="-4152900"/>
            <a:ext cx="180340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57B802-52A8-4DEC-A3E7-AB432073446E}"/>
              </a:ext>
            </a:extLst>
          </p:cNvPr>
          <p:cNvSpPr/>
          <p:nvPr/>
        </p:nvSpPr>
        <p:spPr>
          <a:xfrm>
            <a:off x="551383" y="3213556"/>
            <a:ext cx="47410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1"/>
            <a:r>
              <a:rPr lang="zh-CN" altLang="en-US" sz="1600" dirty="0"/>
              <a:t>本文方案</a:t>
            </a:r>
            <a:r>
              <a:rPr lang="en-US" altLang="zh-CN" sz="1600" dirty="0"/>
              <a:t>:</a:t>
            </a:r>
          </a:p>
          <a:p>
            <a:pPr marL="228600" indent="-228600" hangingPunct="1">
              <a:buFont typeface="+mj-lt"/>
              <a:buAutoNum type="arabicPeriod"/>
            </a:pPr>
            <a:r>
              <a:rPr lang="zh-CN" altLang="en-US" sz="1600" dirty="0"/>
              <a:t>通过图结构，缓解数据稀疏性问题</a:t>
            </a:r>
            <a:endParaRPr lang="en-US" altLang="zh-CN" sz="1600" dirty="0"/>
          </a:p>
          <a:p>
            <a:pPr marL="228600" indent="-228600" hangingPunct="1">
              <a:buFont typeface="+mj-lt"/>
              <a:buAutoNum type="arabicPeriod"/>
            </a:pPr>
            <a:r>
              <a:rPr lang="zh-CN" altLang="en-US" sz="1600" dirty="0"/>
              <a:t>增加商品属性等信息，缓解冷启动</a:t>
            </a:r>
            <a:endParaRPr lang="en-US" altLang="zh-CN" sz="1600" dirty="0"/>
          </a:p>
        </p:txBody>
      </p:sp>
      <p:sp>
        <p:nvSpPr>
          <p:cNvPr id="10" name="Billion-scale Commodity Embedding for E-commerce Recommendation in Alibaba">
            <a:extLst>
              <a:ext uri="{FF2B5EF4-FFF2-40B4-BE49-F238E27FC236}">
                <a16:creationId xmlns:a16="http://schemas.microsoft.com/office/drawing/2014/main" id="{9B410794-05C3-4613-934A-F4A9523F9868}"/>
              </a:ext>
            </a:extLst>
          </p:cNvPr>
          <p:cNvSpPr/>
          <p:nvPr/>
        </p:nvSpPr>
        <p:spPr>
          <a:xfrm>
            <a:off x="538239" y="5725878"/>
            <a:ext cx="11179280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1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Wang J, Huang P, Zhao H, et al. Billion-scale Commodity Embedding for E-commerce Recommendation in Alibaba[J]. </a:t>
            </a:r>
            <a:r>
              <a:rPr lang="en-US" altLang="zh-CN" dirty="0" err="1"/>
              <a:t>arXiv</a:t>
            </a:r>
            <a:r>
              <a:rPr lang="en-US" altLang="zh-CN" dirty="0"/>
              <a:t> preprint arXiv:1803.02349, 2018.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891295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标题 2"/>
          <p:cNvSpPr>
            <a:spLocks noGrp="1"/>
          </p:cNvSpPr>
          <p:nvPr>
            <p:ph type="title"/>
          </p:nvPr>
        </p:nvSpPr>
        <p:spPr>
          <a:xfrm>
            <a:off x="551383" y="182561"/>
            <a:ext cx="10515601" cy="543597"/>
          </a:xfrm>
          <a:prstGeom prst="rect">
            <a:avLst/>
          </a:prstGeom>
        </p:spPr>
        <p:txBody>
          <a:bodyPr/>
          <a:lstStyle>
            <a:lvl1pPr defTabSz="740663">
              <a:defRPr sz="2592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模型</a:t>
            </a:r>
            <a:endParaRPr dirty="0"/>
          </a:p>
        </p:txBody>
      </p:sp>
      <p:sp>
        <p:nvSpPr>
          <p:cNvPr id="308" name="内容占位符 11"/>
          <p:cNvSpPr>
            <a:spLocks noGrp="1"/>
          </p:cNvSpPr>
          <p:nvPr>
            <p:ph type="body" sz="half" idx="1"/>
          </p:nvPr>
        </p:nvSpPr>
        <p:spPr>
          <a:xfrm>
            <a:off x="551382" y="1138188"/>
            <a:ext cx="10264399" cy="442210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依次介绍</a:t>
            </a:r>
            <a:r>
              <a:rPr lang="en-US" altLang="zh-CN" dirty="0"/>
              <a:t>3</a:t>
            </a:r>
            <a:r>
              <a:rPr lang="zh-CN" altLang="en-US" dirty="0"/>
              <a:t>个模型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Base graph embedding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GES</a:t>
            </a:r>
            <a:r>
              <a:rPr lang="zh-CN" altLang="en-US" dirty="0"/>
              <a:t>： </a:t>
            </a:r>
            <a:r>
              <a:rPr lang="en-US" altLang="zh-CN" dirty="0"/>
              <a:t>graph embedding with side information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EGES: enhanced graph embedding with side information</a:t>
            </a:r>
            <a:endParaRPr sz="2000" dirty="0"/>
          </a:p>
        </p:txBody>
      </p:sp>
      <p:sp>
        <p:nvSpPr>
          <p:cNvPr id="310" name="文本"/>
          <p:cNvSpPr/>
          <p:nvPr/>
        </p:nvSpPr>
        <p:spPr>
          <a:xfrm>
            <a:off x="-1955800" y="-4152900"/>
            <a:ext cx="180340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标题 2"/>
          <p:cNvSpPr>
            <a:spLocks noGrp="1"/>
          </p:cNvSpPr>
          <p:nvPr>
            <p:ph type="title"/>
          </p:nvPr>
        </p:nvSpPr>
        <p:spPr>
          <a:xfrm>
            <a:off x="551383" y="182561"/>
            <a:ext cx="10515601" cy="543597"/>
          </a:xfrm>
          <a:prstGeom prst="rect">
            <a:avLst/>
          </a:prstGeom>
        </p:spPr>
        <p:txBody>
          <a:bodyPr>
            <a:normAutofit/>
          </a:bodyPr>
          <a:lstStyle>
            <a:lvl1pPr defTabSz="740663">
              <a:defRPr sz="2592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Base Graph Embedding</a:t>
            </a:r>
            <a:endParaRPr dirty="0"/>
          </a:p>
        </p:txBody>
      </p:sp>
      <p:sp>
        <p:nvSpPr>
          <p:cNvPr id="310" name="文本"/>
          <p:cNvSpPr/>
          <p:nvPr/>
        </p:nvSpPr>
        <p:spPr>
          <a:xfrm>
            <a:off x="-1955800" y="-4152900"/>
            <a:ext cx="180340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 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F8640B-E7CB-4A94-91E5-EAF120CD8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1383" y="1091283"/>
            <a:ext cx="4418968" cy="402539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数据稀疏性问题，发掘深层商品关系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A702E1-13DF-4FBC-9BD7-D82FED0E5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738" y="1945067"/>
            <a:ext cx="8182486" cy="215126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B9130CF-D4E9-4C09-99FF-7615F637F7A9}"/>
              </a:ext>
            </a:extLst>
          </p:cNvPr>
          <p:cNvSpPr txBox="1"/>
          <p:nvPr/>
        </p:nvSpPr>
        <p:spPr>
          <a:xfrm>
            <a:off x="904468" y="1725306"/>
            <a:ext cx="3033789" cy="17389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zh-CN" altLang="en-US" sz="1200" dirty="0"/>
              <a:t>主要步骤：</a:t>
            </a:r>
            <a:endParaRPr lang="en-US" altLang="zh-CN" sz="1200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zh-CN" sz="1200" dirty="0"/>
          </a:p>
          <a:p>
            <a:pPr marL="228600" marR="0" indent="-2286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</a:pPr>
            <a:r>
              <a:rPr lang="zh-CN" altLang="en-US" sz="1200" dirty="0"/>
              <a:t>生成用户点击行为序列</a:t>
            </a:r>
            <a:endParaRPr lang="en-US" altLang="zh-CN" sz="1200" dirty="0"/>
          </a:p>
          <a:p>
            <a:pPr marL="228600" marR="0" indent="-2286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</a:pPr>
            <a:r>
              <a: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生成商品关系图</a:t>
            </a:r>
            <a:endParaRPr kumimoji="0" lang="en-US" altLang="zh-CN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228600" marR="0" indent="-2286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</a:pPr>
            <a:r>
              <a:rPr lang="zh-CN" altLang="en-US" sz="1200" dirty="0"/>
              <a:t>采用随机游走算法生成商品序列</a:t>
            </a:r>
            <a:endParaRPr lang="en-US" altLang="zh-CN" sz="1200" dirty="0"/>
          </a:p>
          <a:p>
            <a:pPr marL="228600" marR="0" indent="-228600" algn="l" defTabSz="914400" rtl="0" fontAlgn="auto" latinLnBrk="0" hangingPunct="0">
              <a:lnSpc>
                <a:spcPct val="150000"/>
              </a:lnSpc>
              <a:buClrTx/>
              <a:buSzTx/>
              <a:buFontTx/>
              <a:buAutoNum type="arabicParenBoth"/>
              <a:tabLst/>
            </a:pPr>
            <a:r>
              <a: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用</a:t>
            </a: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word2vec</a:t>
            </a:r>
            <a:r>
              <a:rPr lang="zh-CN" altLang="en-US" sz="1200" dirty="0"/>
              <a:t>，对商品</a:t>
            </a:r>
            <a:r>
              <a:rPr lang="en-US" altLang="zh-CN" sz="1200" dirty="0"/>
              <a:t>embedding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zh-CN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914C72CB-6179-4587-B7EB-84095AE66D92}"/>
              </a:ext>
            </a:extLst>
          </p:cNvPr>
          <p:cNvSpPr txBox="1">
            <a:spLocks/>
          </p:cNvSpPr>
          <p:nvPr/>
        </p:nvSpPr>
        <p:spPr>
          <a:xfrm>
            <a:off x="694729" y="4547577"/>
            <a:ext cx="4418968" cy="402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hangingPunct="1"/>
            <a:r>
              <a:rPr lang="zh-CN" altLang="en-US" sz="2000" dirty="0"/>
              <a:t>冷启动问题仍存在</a:t>
            </a:r>
          </a:p>
        </p:txBody>
      </p:sp>
    </p:spTree>
    <p:extLst>
      <p:ext uri="{BB962C8B-B14F-4D97-AF65-F5344CB8AC3E}">
        <p14:creationId xmlns:p14="http://schemas.microsoft.com/office/powerpoint/2010/main" val="240709452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标题 2"/>
          <p:cNvSpPr>
            <a:spLocks noGrp="1"/>
          </p:cNvSpPr>
          <p:nvPr>
            <p:ph type="title"/>
          </p:nvPr>
        </p:nvSpPr>
        <p:spPr>
          <a:xfrm>
            <a:off x="551383" y="182561"/>
            <a:ext cx="10515601" cy="543597"/>
          </a:xfrm>
          <a:prstGeom prst="rect">
            <a:avLst/>
          </a:prstGeom>
        </p:spPr>
        <p:txBody>
          <a:bodyPr>
            <a:normAutofit/>
          </a:bodyPr>
          <a:lstStyle>
            <a:lvl1pPr defTabSz="740663">
              <a:defRPr sz="2592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GES</a:t>
            </a:r>
            <a:r>
              <a:rPr lang="zh-CN" altLang="en-US" dirty="0"/>
              <a:t>： </a:t>
            </a:r>
            <a:r>
              <a:rPr lang="en-US" altLang="zh-CN" dirty="0"/>
              <a:t>graph embedding with side information</a:t>
            </a:r>
          </a:p>
        </p:txBody>
      </p:sp>
      <p:sp>
        <p:nvSpPr>
          <p:cNvPr id="310" name="文本"/>
          <p:cNvSpPr/>
          <p:nvPr/>
        </p:nvSpPr>
        <p:spPr>
          <a:xfrm>
            <a:off x="-1955800" y="-4152900"/>
            <a:ext cx="180340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 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F8640B-E7CB-4A94-91E5-EAF120CD8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1384" y="1091282"/>
            <a:ext cx="7361345" cy="1027229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Side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Information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：指商品的属性，如类目、材质，价格等。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有相似side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information的物品，在embedding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space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中应该更近一些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该方法一定程度上解决新品冷启动。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0DFDD06-6FC9-4DF9-A563-ABD40E411FF6}"/>
              </a:ext>
            </a:extLst>
          </p:cNvPr>
          <p:cNvSpPr txBox="1"/>
          <p:nvPr/>
        </p:nvSpPr>
        <p:spPr>
          <a:xfrm>
            <a:off x="759612" y="2483635"/>
            <a:ext cx="4183580" cy="34778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主要方法：</a:t>
            </a:r>
            <a:endParaRPr kumimoji="0" lang="en-US" altLang="zh-CN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r>
              <a:rPr kumimoji="0" lang="en-US" altLang="zh-CN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zh-CN" altLang="en-US" dirty="0"/>
              <a:t>修改</a:t>
            </a:r>
            <a:r>
              <a:rPr lang="en-US" altLang="zh-CN" dirty="0"/>
              <a:t>W2V</a:t>
            </a:r>
            <a:r>
              <a:rPr lang="zh-CN" altLang="en-US" dirty="0"/>
              <a:t>算法，</a:t>
            </a:r>
            <a:r>
              <a:rPr lang="en-US" altLang="zh-CN" dirty="0"/>
              <a:t>embedding</a:t>
            </a:r>
            <a:r>
              <a:rPr lang="zh-CN" altLang="en-US" dirty="0"/>
              <a:t>的时候，融合</a:t>
            </a:r>
            <a:r>
              <a:rPr lang="en-US" altLang="zh-CN" dirty="0"/>
              <a:t>side information </a:t>
            </a:r>
            <a:r>
              <a:rPr lang="zh-CN" altLang="en-US" dirty="0"/>
              <a:t>信息。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</a:t>
            </a:r>
          </a:p>
          <a:p>
            <a:endParaRPr lang="en-US" altLang="zh-CN" dirty="0"/>
          </a:p>
          <a:p>
            <a:r>
              <a:rPr lang="zh-CN" altLang="en-US" dirty="0"/>
              <a:t>右图结构：</a:t>
            </a:r>
            <a:endParaRPr lang="en-US" altLang="zh-CN" dirty="0"/>
          </a:p>
          <a:p>
            <a:r>
              <a:rPr lang="en-US" altLang="zh-CN" dirty="0"/>
              <a:t>  1. Sparse feature</a:t>
            </a:r>
            <a:r>
              <a:rPr lang="zh-CN" altLang="en-US" dirty="0"/>
              <a:t>： 商品</a:t>
            </a:r>
            <a:r>
              <a:rPr lang="en-US" altLang="zh-CN" dirty="0"/>
              <a:t>ID</a:t>
            </a:r>
            <a:r>
              <a:rPr lang="zh-CN" altLang="en-US" dirty="0"/>
              <a:t>，属性信息</a:t>
            </a:r>
            <a:r>
              <a:rPr lang="en-US" altLang="zh-CN" dirty="0"/>
              <a:t>one hot </a:t>
            </a:r>
            <a:r>
              <a:rPr lang="zh-CN" altLang="en-US" dirty="0"/>
              <a:t>输入</a:t>
            </a:r>
            <a:endParaRPr lang="en-US" altLang="zh-CN" dirty="0"/>
          </a:p>
          <a:p>
            <a:r>
              <a:rPr lang="en-US" altLang="zh-CN" dirty="0"/>
              <a:t>  2. Dense Embedding</a:t>
            </a:r>
            <a:r>
              <a:rPr lang="zh-CN" altLang="en-US" dirty="0"/>
              <a:t> ： 商品</a:t>
            </a:r>
            <a:r>
              <a:rPr lang="en-US" altLang="zh-CN" dirty="0"/>
              <a:t>ID</a:t>
            </a:r>
            <a:r>
              <a:rPr lang="zh-CN" altLang="en-US" dirty="0"/>
              <a:t>、属性信息的</a:t>
            </a:r>
            <a:r>
              <a:rPr lang="en-US" altLang="zh-CN" dirty="0"/>
              <a:t>Embedding</a:t>
            </a:r>
            <a:r>
              <a:rPr lang="zh-CN" altLang="en-US" dirty="0"/>
              <a:t>向量</a:t>
            </a:r>
            <a:endParaRPr lang="en-US" altLang="zh-CN" dirty="0"/>
          </a:p>
          <a:p>
            <a:r>
              <a:rPr lang="en-US" altLang="zh-CN" dirty="0"/>
              <a:t>  3. Hidden Representation</a:t>
            </a:r>
            <a:r>
              <a:rPr lang="zh-CN" altLang="en-US" dirty="0"/>
              <a:t>： 商品</a:t>
            </a:r>
            <a:r>
              <a:rPr lang="en-US" altLang="zh-CN" dirty="0"/>
              <a:t>ID</a:t>
            </a:r>
            <a:r>
              <a:rPr lang="zh-CN" altLang="en-US" dirty="0"/>
              <a:t>、属性信息的</a:t>
            </a:r>
            <a:r>
              <a:rPr lang="en-US" altLang="zh-CN" dirty="0"/>
              <a:t>Embedding</a:t>
            </a:r>
            <a:r>
              <a:rPr lang="zh-CN" altLang="en-US" dirty="0"/>
              <a:t>向量的聚合，可以看成是一个商品实体。聚合公式（求平均）：</a:t>
            </a:r>
            <a:endParaRPr lang="en-US" altLang="zh-CN" dirty="0"/>
          </a:p>
          <a:p>
            <a:r>
              <a:rPr lang="en-US" altLang="zh-CN" dirty="0"/>
              <a:t> 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</a:t>
            </a:r>
            <a:r>
              <a:rPr lang="zh-CN" altLang="en-US" dirty="0"/>
              <a:t>为</a:t>
            </a:r>
            <a:r>
              <a:rPr lang="en-US" altLang="zh-CN" dirty="0"/>
              <a:t>Embedding </a:t>
            </a:r>
            <a:r>
              <a:rPr lang="zh-CN" altLang="en-US" dirty="0"/>
              <a:t>向量 ，</a:t>
            </a:r>
            <a:r>
              <a:rPr lang="en-US" altLang="zh-CN" dirty="0"/>
              <a:t>S0</a:t>
            </a:r>
            <a:r>
              <a:rPr lang="zh-CN" altLang="en-US" dirty="0"/>
              <a:t>为</a:t>
            </a:r>
            <a:r>
              <a:rPr lang="en-US" altLang="zh-CN" dirty="0"/>
              <a:t>ID</a:t>
            </a:r>
            <a:r>
              <a:rPr lang="zh-CN" altLang="en-US" dirty="0"/>
              <a:t>，</a:t>
            </a:r>
            <a:r>
              <a:rPr lang="en-US" altLang="zh-CN" dirty="0"/>
              <a:t>Si</a:t>
            </a:r>
            <a:r>
              <a:rPr lang="zh-CN" altLang="en-US" dirty="0"/>
              <a:t>为属性，          为</a:t>
            </a:r>
            <a:r>
              <a:rPr lang="en-US" altLang="zh-CN" dirty="0"/>
              <a:t>ID</a:t>
            </a:r>
            <a:r>
              <a:rPr lang="zh-CN" altLang="en-US" dirty="0"/>
              <a:t>的</a:t>
            </a:r>
            <a:r>
              <a:rPr lang="en-US" altLang="zh-CN" dirty="0"/>
              <a:t>Embedding</a:t>
            </a:r>
            <a:r>
              <a:rPr lang="zh-CN" altLang="en-US" dirty="0"/>
              <a:t>向量。</a:t>
            </a:r>
            <a:endParaRPr lang="en-US" altLang="zh-CN" dirty="0"/>
          </a:p>
          <a:p>
            <a:r>
              <a:rPr lang="en-US" altLang="zh-CN" dirty="0"/>
              <a:t>4. sampled </a:t>
            </a:r>
            <a:r>
              <a:rPr lang="en-US" altLang="zh-CN" dirty="0" err="1"/>
              <a:t>softmax</a:t>
            </a:r>
            <a:r>
              <a:rPr lang="zh-CN" altLang="en-US" dirty="0"/>
              <a:t>：输入至多分类器中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884FB5-915C-44BF-BD0D-DD8F5B568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121" y="2222027"/>
            <a:ext cx="5103136" cy="364349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39BD2A7-B804-43A3-838A-C4FBBBBFD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063" y="4259656"/>
            <a:ext cx="2705478" cy="9526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4B70AA68-C425-47C4-BFFC-85FB121C5636}"/>
                  </a:ext>
                </a:extLst>
              </p:cNvPr>
              <p:cNvSpPr/>
              <p:nvPr/>
            </p:nvSpPr>
            <p:spPr>
              <a:xfrm>
                <a:off x="3361776" y="5165674"/>
                <a:ext cx="431626" cy="4012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1" i="1" baseline="-2500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1" i="0" baseline="-2500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b>
                          <m:eqArr>
                            <m:eqArrPr>
                              <m:ctrlPr>
                                <a:rPr lang="en-US" altLang="zh-CN" sz="1600" b="1" i="1" baseline="-2500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1600" b="1" i="0" baseline="-25000" smtClean="0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e/>
                          </m:eqArr>
                        </m:sub>
                        <m:sup>
                          <m:r>
                            <a:rPr lang="en-US" altLang="zh-CN" sz="1600" b="1" i="0" baseline="-25000">
                              <a:latin typeface="Cambria Math" panose="02040503050406030204" pitchFamily="18" charset="0"/>
                            </a:rPr>
                            <m:t>𝐨</m:t>
                          </m:r>
                        </m:sup>
                      </m:sSubSup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4B70AA68-C425-47C4-BFFC-85FB121C5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776" y="5165674"/>
                <a:ext cx="431626" cy="4012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76350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标题 2"/>
          <p:cNvSpPr>
            <a:spLocks noGrp="1"/>
          </p:cNvSpPr>
          <p:nvPr>
            <p:ph type="title"/>
          </p:nvPr>
        </p:nvSpPr>
        <p:spPr>
          <a:xfrm>
            <a:off x="551383" y="182561"/>
            <a:ext cx="10515601" cy="543597"/>
          </a:xfrm>
          <a:prstGeom prst="rect">
            <a:avLst/>
          </a:prstGeom>
        </p:spPr>
        <p:txBody>
          <a:bodyPr>
            <a:normAutofit/>
          </a:bodyPr>
          <a:lstStyle>
            <a:lvl1pPr defTabSz="740663">
              <a:defRPr sz="2592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b="0" dirty="0"/>
              <a:t>EGES: enhanced graph embedding with side information</a:t>
            </a:r>
            <a:endParaRPr lang="en-US" altLang="zh-CN" dirty="0"/>
          </a:p>
        </p:txBody>
      </p:sp>
      <p:sp>
        <p:nvSpPr>
          <p:cNvPr id="310" name="文本"/>
          <p:cNvSpPr/>
          <p:nvPr/>
        </p:nvSpPr>
        <p:spPr>
          <a:xfrm>
            <a:off x="-1955800" y="-4152900"/>
            <a:ext cx="180340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 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F8640B-E7CB-4A94-91E5-EAF120CD8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1384" y="1091283"/>
            <a:ext cx="7361346" cy="430888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side information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，对商品的贡献是不同的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884FB5-915C-44BF-BD0D-DD8F5B568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236" y="2022851"/>
            <a:ext cx="5103136" cy="36434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F1EFF3F-70CA-4951-B7A6-37D0ACF63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089" y="2859267"/>
            <a:ext cx="3133725" cy="8763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FBE0A54-648C-4DB9-A62B-AB1AB0268E56}"/>
              </a:ext>
            </a:extLst>
          </p:cNvPr>
          <p:cNvSpPr/>
          <p:nvPr/>
        </p:nvSpPr>
        <p:spPr>
          <a:xfrm>
            <a:off x="768666" y="2222027"/>
            <a:ext cx="322395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层的聚合方式，聚合方式改为加权平均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764A0F5-E98B-4C44-A550-20820736B067}"/>
              </a:ext>
            </a:extLst>
          </p:cNvPr>
          <p:cNvSpPr/>
          <p:nvPr/>
        </p:nvSpPr>
        <p:spPr>
          <a:xfrm>
            <a:off x="1037993" y="4177017"/>
            <a:ext cx="3724096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W</a:t>
            </a:r>
            <a:r>
              <a:rPr lang="zh-CN" altLang="en-US" dirty="0"/>
              <a:t>为</a:t>
            </a:r>
            <a:r>
              <a:rPr lang="en-US" altLang="zh-CN" dirty="0"/>
              <a:t>Embedding </a:t>
            </a:r>
            <a:r>
              <a:rPr lang="zh-CN" altLang="en-US" dirty="0"/>
              <a:t>向量 ，          商品</a:t>
            </a:r>
            <a:r>
              <a:rPr lang="en-US" altLang="zh-CN" dirty="0"/>
              <a:t>V</a:t>
            </a:r>
            <a:r>
              <a:rPr lang="zh-CN" altLang="en-US" dirty="0"/>
              <a:t>的</a:t>
            </a:r>
            <a:r>
              <a:rPr lang="en-US" altLang="zh-CN" dirty="0"/>
              <a:t>Id</a:t>
            </a:r>
            <a:r>
              <a:rPr lang="zh-CN" altLang="en-US" dirty="0"/>
              <a:t>的</a:t>
            </a:r>
            <a:r>
              <a:rPr lang="en-US" altLang="zh-CN" dirty="0"/>
              <a:t>Embedding</a:t>
            </a:r>
            <a:r>
              <a:rPr lang="zh-CN" altLang="en-US" dirty="0"/>
              <a:t>向量。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zh-CN" altLang="en-US" dirty="0"/>
              <a:t>为商品</a:t>
            </a:r>
            <a:r>
              <a:rPr lang="en-US" altLang="zh-CN" dirty="0"/>
              <a:t>V</a:t>
            </a:r>
            <a:r>
              <a:rPr lang="zh-CN" altLang="en-US" dirty="0"/>
              <a:t>的第</a:t>
            </a:r>
            <a:r>
              <a:rPr lang="en-US" altLang="zh-CN" dirty="0"/>
              <a:t>j</a:t>
            </a:r>
            <a:r>
              <a:rPr lang="zh-CN" altLang="en-US" dirty="0"/>
              <a:t>个属性的权重。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    </a:t>
            </a:r>
            <a:r>
              <a:rPr lang="zh-CN" altLang="en-US" dirty="0"/>
              <a:t>的作用保证权重都大于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     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A9ABC60-1589-4204-AEDB-E86EBE26C23E}"/>
                  </a:ext>
                </a:extLst>
              </p:cNvPr>
              <p:cNvSpPr/>
              <p:nvPr/>
            </p:nvSpPr>
            <p:spPr>
              <a:xfrm>
                <a:off x="2468415" y="4021650"/>
                <a:ext cx="431626" cy="4012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1" i="1" baseline="-2500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1" i="0" baseline="-2500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b>
                          <m:eqArr>
                            <m:eqArrPr>
                              <m:ctrlPr>
                                <a:rPr lang="en-US" altLang="zh-CN" sz="1600" b="1" i="1" baseline="-2500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1600" b="1" i="0" baseline="-25000" smtClean="0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e/>
                          </m:eqArr>
                        </m:sub>
                        <m:sup>
                          <m:r>
                            <a:rPr lang="en-US" altLang="zh-CN" sz="1600" b="1" i="0" baseline="-25000">
                              <a:latin typeface="Cambria Math" panose="02040503050406030204" pitchFamily="18" charset="0"/>
                            </a:rPr>
                            <m:t>𝐨</m:t>
                          </m:r>
                        </m:sup>
                      </m:sSubSup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A9ABC60-1589-4204-AEDB-E86EBE26C2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415" y="4021650"/>
                <a:ext cx="431626" cy="4012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2803D51-EBF0-4E12-8804-2FC4D9D03AC5}"/>
                  </a:ext>
                </a:extLst>
              </p:cNvPr>
              <p:cNvSpPr/>
              <p:nvPr/>
            </p:nvSpPr>
            <p:spPr>
              <a:xfrm>
                <a:off x="1068093" y="4349589"/>
                <a:ext cx="35624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800" b="1" i="1" baseline="-2500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b="1" i="1" baseline="-2500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1800" b="1" i="0" baseline="-2500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sub>
                        <m:sup>
                          <m:r>
                            <a:rPr lang="en-US" altLang="zh-CN" sz="1800" b="1" i="0" baseline="-25000" smtClean="0">
                              <a:latin typeface="Cambria Math" panose="02040503050406030204" pitchFamily="18" charset="0"/>
                            </a:rPr>
                            <m:t>𝐣</m:t>
                          </m:r>
                        </m:sup>
                      </m:sSubSup>
                    </m:oMath>
                  </m:oMathPara>
                </a14:m>
                <a:endParaRPr lang="zh-CN" altLang="en-US" sz="1800" b="1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2803D51-EBF0-4E12-8804-2FC4D9D03A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093" y="4349589"/>
                <a:ext cx="356240" cy="369332"/>
              </a:xfrm>
              <a:prstGeom prst="rect">
                <a:avLst/>
              </a:prstGeom>
              <a:blipFill>
                <a:blip r:embed="rId5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A4754785-CF5F-4E5F-A2DE-1616BB7F72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2086" y="4885518"/>
            <a:ext cx="3524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55881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标题 2"/>
          <p:cNvSpPr>
            <a:spLocks noGrp="1"/>
          </p:cNvSpPr>
          <p:nvPr>
            <p:ph type="title"/>
          </p:nvPr>
        </p:nvSpPr>
        <p:spPr>
          <a:xfrm>
            <a:off x="551383" y="182561"/>
            <a:ext cx="10515601" cy="543597"/>
          </a:xfrm>
          <a:prstGeom prst="rect">
            <a:avLst/>
          </a:prstGeom>
        </p:spPr>
        <p:txBody>
          <a:bodyPr>
            <a:normAutofit/>
          </a:bodyPr>
          <a:lstStyle>
            <a:lvl1pPr defTabSz="740663">
              <a:defRPr sz="2592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在严选应用</a:t>
            </a:r>
            <a:endParaRPr lang="en-US" altLang="zh-CN" dirty="0"/>
          </a:p>
        </p:txBody>
      </p:sp>
      <p:sp>
        <p:nvSpPr>
          <p:cNvPr id="310" name="文本"/>
          <p:cNvSpPr/>
          <p:nvPr/>
        </p:nvSpPr>
        <p:spPr>
          <a:xfrm>
            <a:off x="-1955800" y="-4152900"/>
            <a:ext cx="180340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 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8D202BC3-1F9E-4B42-94C2-BFD5268AA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1384" y="1091283"/>
            <a:ext cx="6137651" cy="4355360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r>
              <a:rPr lang="zh-CN" altLang="en-US" dirty="0"/>
              <a:t>构造数据</a:t>
            </a:r>
            <a:endParaRPr lang="en-US" altLang="zh-CN" dirty="0"/>
          </a:p>
          <a:p>
            <a:pPr lvl="1"/>
            <a:r>
              <a:rPr lang="en-US" altLang="zh-CN" sz="2000" dirty="0"/>
              <a:t>1</a:t>
            </a:r>
            <a:r>
              <a:rPr lang="zh-CN" altLang="en-US" sz="2000" dirty="0"/>
              <a:t>个月用户点击商品数据（去除新品页点击）</a:t>
            </a:r>
            <a:endParaRPr lang="en-US" altLang="zh-CN" sz="2000" dirty="0"/>
          </a:p>
          <a:p>
            <a:pPr lvl="1"/>
            <a:r>
              <a:rPr lang="zh-CN" altLang="en-US" sz="2000" dirty="0"/>
              <a:t>获取在线商品信息：商品</a:t>
            </a:r>
            <a:r>
              <a:rPr lang="en-US" altLang="zh-CN" sz="2000" dirty="0"/>
              <a:t>ID</a:t>
            </a:r>
            <a:r>
              <a:rPr lang="zh-CN" altLang="en-US" sz="2000" dirty="0"/>
              <a:t>、商品类目</a:t>
            </a:r>
            <a:r>
              <a:rPr lang="en-US" altLang="zh-CN" sz="2000" dirty="0"/>
              <a:t>(</a:t>
            </a:r>
            <a:r>
              <a:rPr lang="zh-CN" altLang="en-US" sz="2000" dirty="0"/>
              <a:t>到</a:t>
            </a:r>
            <a:r>
              <a:rPr lang="en-US" altLang="zh-CN" sz="2000" dirty="0"/>
              <a:t>4</a:t>
            </a:r>
            <a:r>
              <a:rPr lang="zh-CN" altLang="en-US" sz="2000" dirty="0"/>
              <a:t>级类目</a:t>
            </a:r>
            <a:r>
              <a:rPr lang="en-US" altLang="zh-CN" sz="2000" dirty="0"/>
              <a:t>)</a:t>
            </a:r>
          </a:p>
          <a:p>
            <a:pPr lvl="1"/>
            <a:r>
              <a:rPr lang="zh-CN" altLang="en-US" sz="2000" dirty="0"/>
              <a:t>这里会有一些数据预处理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效果</a:t>
            </a:r>
            <a:endParaRPr lang="en-US" altLang="zh-CN" dirty="0"/>
          </a:p>
          <a:p>
            <a:pPr lvl="1"/>
            <a:r>
              <a:rPr lang="zh-CN" altLang="en-US" sz="2000" dirty="0"/>
              <a:t>按照一级类目标注不同颜色</a:t>
            </a:r>
            <a:endParaRPr lang="en-US" altLang="zh-CN" sz="2000" dirty="0"/>
          </a:p>
          <a:p>
            <a:pPr lvl="1"/>
            <a:r>
              <a:rPr lang="zh-CN" altLang="en-US" sz="2000" dirty="0"/>
              <a:t>相同类目的商品聚在一个簇里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F38AC76-F857-4B85-90D4-049CB323C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609" y="1835970"/>
            <a:ext cx="4357403" cy="341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70435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标题 2"/>
          <p:cNvSpPr>
            <a:spLocks noGrp="1"/>
          </p:cNvSpPr>
          <p:nvPr>
            <p:ph type="title"/>
          </p:nvPr>
        </p:nvSpPr>
        <p:spPr>
          <a:xfrm>
            <a:off x="551383" y="182561"/>
            <a:ext cx="10515601" cy="543597"/>
          </a:xfrm>
          <a:prstGeom prst="rect">
            <a:avLst/>
          </a:prstGeom>
        </p:spPr>
        <p:txBody>
          <a:bodyPr>
            <a:normAutofit/>
          </a:bodyPr>
          <a:lstStyle>
            <a:lvl1pPr defTabSz="740663">
              <a:defRPr sz="2592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在严选应用</a:t>
            </a:r>
            <a:endParaRPr lang="en-US" altLang="zh-CN" dirty="0"/>
          </a:p>
        </p:txBody>
      </p:sp>
      <p:sp>
        <p:nvSpPr>
          <p:cNvPr id="310" name="文本"/>
          <p:cNvSpPr/>
          <p:nvPr/>
        </p:nvSpPr>
        <p:spPr>
          <a:xfrm>
            <a:off x="-1955800" y="-4152900"/>
            <a:ext cx="180340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 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8D202BC3-1F9E-4B42-94C2-BFD5268AA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1384" y="1091283"/>
            <a:ext cx="2210289" cy="41424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实例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3185D32-F823-49D2-B0B7-3EC59FE09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638" y="1214870"/>
            <a:ext cx="8515926" cy="507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93448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网易">
  <a:themeElements>
    <a:clrScheme name="网易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网易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网易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1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1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网易">
  <a:themeElements>
    <a:clrScheme name="网易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网易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网易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1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1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424</Words>
  <Application>Microsoft Office PowerPoint</Application>
  <PresentationFormat>宽屏</PresentationFormat>
  <Paragraphs>79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微软雅黑</vt:lpstr>
      <vt:lpstr>Arial</vt:lpstr>
      <vt:lpstr>Calibri</vt:lpstr>
      <vt:lpstr>Cambria Math</vt:lpstr>
      <vt:lpstr>Times</vt:lpstr>
      <vt:lpstr>网易</vt:lpstr>
      <vt:lpstr>Graph Embedding</vt:lpstr>
      <vt:lpstr>推荐普遍存在问题</vt:lpstr>
      <vt:lpstr>模型</vt:lpstr>
      <vt:lpstr>Base Graph Embedding</vt:lpstr>
      <vt:lpstr>GES： graph embedding with side information</vt:lpstr>
      <vt:lpstr>EGES: enhanced graph embedding with side information</vt:lpstr>
      <vt:lpstr>在严选应用</vt:lpstr>
      <vt:lpstr>在严选应用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推荐标签应用及后台管理</dc:title>
  <dc:creator>盛雅琦</dc:creator>
  <cp:lastModifiedBy>shmily_syq@163.com</cp:lastModifiedBy>
  <cp:revision>437</cp:revision>
  <dcterms:modified xsi:type="dcterms:W3CDTF">2018-10-16T08:58:07Z</dcterms:modified>
</cp:coreProperties>
</file>