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1203A-AFD1-409E-BA2D-415162EF4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D3D4CB-B3AC-4459-A820-9B665EEF7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C11375-5C23-43B7-BBEA-E9F46DD52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F702-7118-43D0-8CC9-08E9C8C0400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D15A71-E585-48CF-960A-F3E4F507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F04A7-485F-4252-91DE-DA1E0F7BB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71C3-48B5-4992-AEA8-3B2AD10C0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0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BE60C-8BA7-47B3-B11E-DFCB16E3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582DE2-A6AE-4A1D-9A0C-2B7771BC6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7C6498-EE52-43E9-9811-E7D6F031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F702-7118-43D0-8CC9-08E9C8C0400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367082-FF20-4A90-8951-B71DAE6A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B8866-BA38-44FF-B4DE-05DE0E4F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71C3-48B5-4992-AEA8-3B2AD10C0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77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4DA52A-4473-4382-92AF-67F170FC5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3743D8-6F4E-481A-B16E-79542B0A2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E32A33-6105-42AA-9A76-E183A884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F702-7118-43D0-8CC9-08E9C8C0400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8769BD-411B-4905-8EBC-37A3D176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D99878-290D-4C01-8769-587E15EA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71C3-48B5-4992-AEA8-3B2AD10C0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5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7BD12-C0DC-4EDE-AFAB-110ED20B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05DD1-25F9-4D6F-AF8C-81FD2EBF8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42EBD3-6FD8-4CEA-A31E-2D15DC22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F702-7118-43D0-8CC9-08E9C8C0400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70C0D-DEBD-421E-BACB-5EFFDFB19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C56EB-8F8B-42F2-B686-470A0CCB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71C3-48B5-4992-AEA8-3B2AD10C0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86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D48D4-B6A5-4CEF-A23A-5EDD10D8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0778FE-AD1E-44C6-9236-D7C2D01B1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70F7B-F476-468E-9352-0F6E3F38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F702-7118-43D0-8CC9-08E9C8C0400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45B76-B6E5-4449-80DE-79916192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8CDF9-80C9-41A2-96C6-4566A38E0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71C3-48B5-4992-AEA8-3B2AD10C0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39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51C18-AB30-4A74-AF3E-805E894F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B31848-C38C-40F9-9DF6-E5F5B970D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D68957-C741-49F2-954F-4C50F481A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8F2548-8933-45DF-BAD3-2A60E170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F702-7118-43D0-8CC9-08E9C8C0400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6F9E6E-173B-4654-97FE-0E1E9D41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0CD522-6C77-438A-BC85-8985E25E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71C3-48B5-4992-AEA8-3B2AD10C0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71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9F6A4-5B1C-4709-83E1-E3712F19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C8DAD7-24D1-4D4E-B951-79D540D23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0C32C5-FF23-49C4-A8EC-DF4E57FC6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3B1FA-6749-4E1A-9CE5-2A61F3D2A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6A793A-FAA8-430C-95B9-44501513B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F99A39-3B39-4E68-BACA-8585EE0C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F702-7118-43D0-8CC9-08E9C8C0400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280BE0-BE4E-4AD6-B67E-46C6B005F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92228C-91B2-4B1A-A474-FD3C699C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71C3-48B5-4992-AEA8-3B2AD10C0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85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EE37E-5CD1-47F6-87D4-52D051FB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278238-037A-4A4A-BA76-804FC455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F702-7118-43D0-8CC9-08E9C8C0400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221F2A-7060-4F32-9477-F59068069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1A5DF1-567F-47DB-B553-D801BEF6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71C3-48B5-4992-AEA8-3B2AD10C0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24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9BA92B-6013-48C3-B682-FEBB986F7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F702-7118-43D0-8CC9-08E9C8C0400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F4647C-7B28-4A85-87D4-EAFA0DE1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EB3282-8510-4650-A8E7-252D52D7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71C3-48B5-4992-AEA8-3B2AD10C0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65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FCA23-55BE-462C-B52C-DE30F05A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8F75C7-767D-4D12-B7AE-C7ACC1B1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5D42F-EA7D-49D1-AE39-13041BA02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726BDE-6706-4F9B-904F-09164D56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F702-7118-43D0-8CC9-08E9C8C0400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A40CB4-B01C-4053-952A-62332007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CB68FF-5AA0-49EF-BED8-44C5FD9B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71C3-48B5-4992-AEA8-3B2AD10C0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59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5CC86-95EF-425F-8DEB-BE042124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939CD8-7A0F-4AD6-8E69-5E42CD12E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D23488-13FD-4D49-8CB0-6A7902513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352260-93BD-41CB-90FA-1FD3EE2E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F702-7118-43D0-8CC9-08E9C8C0400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9AE615-F51E-4D8B-8F6C-392EF523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954321-21AF-4BF1-B9A8-E077F0A9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71C3-48B5-4992-AEA8-3B2AD10C0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22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67BA4E-2EB7-488D-B0AA-2FFD0AD3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03AECF-4A68-4526-8D89-444E9F81F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F4010-0C40-4FFA-8031-EFC3D3676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CF702-7118-43D0-8CC9-08E9C8C0400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4E552-02DB-4970-8A39-2F7EDB086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027871-05F5-42B2-901B-6BA993046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771C3-48B5-4992-AEA8-3B2AD10C0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7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62EBCC-286D-4BC8-9D8F-99DF6F24D260}"/>
              </a:ext>
            </a:extLst>
          </p:cNvPr>
          <p:cNvSpPr txBox="1"/>
          <p:nvPr/>
        </p:nvSpPr>
        <p:spPr>
          <a:xfrm>
            <a:off x="417094" y="433137"/>
            <a:ext cx="4194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DBMS Transaction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E7C69-0FE1-4CA9-9C63-A5BC574EF530}"/>
              </a:ext>
            </a:extLst>
          </p:cNvPr>
          <p:cNvSpPr txBox="1"/>
          <p:nvPr/>
        </p:nvSpPr>
        <p:spPr>
          <a:xfrm>
            <a:off x="417094" y="1668379"/>
            <a:ext cx="107965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Transaction</a:t>
            </a:r>
            <a:r>
              <a:rPr lang="ko-KR" altLang="en-US" dirty="0"/>
              <a:t>은 </a:t>
            </a:r>
            <a:r>
              <a:rPr lang="en-US" altLang="ko-KR" dirty="0"/>
              <a:t>DB</a:t>
            </a:r>
            <a:r>
              <a:rPr lang="ko-KR" altLang="en-US" dirty="0"/>
              <a:t>의 상태를 변환시키는 하나의 논리적 기능을 수행하기 위한 </a:t>
            </a:r>
            <a:r>
              <a:rPr lang="ko-KR" altLang="en-US" dirty="0">
                <a:solidFill>
                  <a:srgbClr val="FF0000"/>
                </a:solidFill>
              </a:rPr>
              <a:t>작업의 단위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sz="800" dirty="0"/>
          </a:p>
          <a:p>
            <a:r>
              <a:rPr lang="ko-KR" altLang="en-US" dirty="0"/>
              <a:t>또는 </a:t>
            </a:r>
            <a:r>
              <a:rPr lang="ko-KR" altLang="en-US" dirty="0">
                <a:solidFill>
                  <a:srgbClr val="FF0000"/>
                </a:solidFill>
              </a:rPr>
              <a:t>한꺼번에 모두 수행되어야 할 일련의 연산</a:t>
            </a:r>
            <a:r>
              <a:rPr lang="ko-KR" altLang="en-US" dirty="0"/>
              <a:t>들을 의미한다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트랜잭션의 특징</a:t>
            </a:r>
            <a:endParaRPr lang="en-US" altLang="ko-KR" dirty="0"/>
          </a:p>
          <a:p>
            <a:endParaRPr lang="en-US" altLang="ko-KR" sz="800" dirty="0"/>
          </a:p>
          <a:p>
            <a:pPr marL="342900" indent="-342900">
              <a:buAutoNum type="arabicPeriod"/>
            </a:pPr>
            <a:r>
              <a:rPr lang="ko-KR" altLang="en-US" dirty="0"/>
              <a:t>트랜잭션은 데이터베이스 시스템에서 </a:t>
            </a:r>
            <a:r>
              <a:rPr lang="ko-KR" altLang="en-US" dirty="0">
                <a:solidFill>
                  <a:srgbClr val="FF0000"/>
                </a:solidFill>
              </a:rPr>
              <a:t>병행 제어</a:t>
            </a:r>
            <a:r>
              <a:rPr lang="ko-KR" altLang="en-US" dirty="0"/>
              <a:t> 및 </a:t>
            </a:r>
            <a:r>
              <a:rPr lang="ko-KR" altLang="en-US" dirty="0">
                <a:solidFill>
                  <a:srgbClr val="FF0000"/>
                </a:solidFill>
              </a:rPr>
              <a:t>회복 작업</a:t>
            </a:r>
            <a:r>
              <a:rPr lang="ko-KR" altLang="en-US" dirty="0"/>
              <a:t> 시 처리되는 작업의 </a:t>
            </a:r>
            <a:r>
              <a:rPr lang="ko-KR" altLang="en-US" dirty="0">
                <a:solidFill>
                  <a:srgbClr val="FF0000"/>
                </a:solidFill>
              </a:rPr>
              <a:t>논리적 단위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sz="800" dirty="0"/>
          </a:p>
          <a:p>
            <a:pPr marL="342900" indent="-342900">
              <a:buAutoNum type="arabicPeriod"/>
            </a:pPr>
            <a:r>
              <a:rPr lang="ko-KR" altLang="en-US" dirty="0"/>
              <a:t>사용자가 시스템에 대한 서비스 요구 시 시스템이 응답하기 위한 </a:t>
            </a:r>
            <a:r>
              <a:rPr lang="ko-KR" altLang="en-US" dirty="0">
                <a:solidFill>
                  <a:srgbClr val="FF0000"/>
                </a:solidFill>
              </a:rPr>
              <a:t>상태 변환 과정의 작업단위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sz="800" dirty="0"/>
          </a:p>
          <a:p>
            <a:pPr marL="342900" indent="-342900">
              <a:buAutoNum type="arabicPeriod"/>
            </a:pPr>
            <a:r>
              <a:rPr lang="ko-KR" altLang="en-US" dirty="0"/>
              <a:t>하나의 트랜잭션은 </a:t>
            </a:r>
            <a:r>
              <a:rPr lang="en-US" altLang="ko-KR" dirty="0">
                <a:solidFill>
                  <a:srgbClr val="FF0000"/>
                </a:solidFill>
              </a:rPr>
              <a:t>Commit</a:t>
            </a:r>
            <a:r>
              <a:rPr lang="ko-KR" altLang="en-US" dirty="0">
                <a:solidFill>
                  <a:srgbClr val="FF0000"/>
                </a:solidFill>
              </a:rPr>
              <a:t>되거나 </a:t>
            </a:r>
            <a:r>
              <a:rPr lang="en-US" altLang="ko-KR" dirty="0">
                <a:solidFill>
                  <a:srgbClr val="FF0000"/>
                </a:solidFill>
              </a:rPr>
              <a:t>Rollback</a:t>
            </a:r>
            <a:r>
              <a:rPr lang="ko-KR" altLang="en-US" dirty="0">
                <a:solidFill>
                  <a:srgbClr val="FF0000"/>
                </a:solidFill>
              </a:rPr>
              <a:t>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1651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F4E446-624D-4BB8-9241-7897BC3DB8D6}"/>
              </a:ext>
            </a:extLst>
          </p:cNvPr>
          <p:cNvSpPr txBox="1"/>
          <p:nvPr/>
        </p:nvSpPr>
        <p:spPr>
          <a:xfrm>
            <a:off x="417094" y="433137"/>
            <a:ext cx="5104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Spring @Transactional</a:t>
            </a:r>
            <a:endParaRPr lang="ko-KR" alt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F5CF35-BCAD-45D3-86EA-1FEA8A501B4A}"/>
              </a:ext>
            </a:extLst>
          </p:cNvPr>
          <p:cNvSpPr txBox="1"/>
          <p:nvPr/>
        </p:nvSpPr>
        <p:spPr>
          <a:xfrm>
            <a:off x="417094" y="1452282"/>
            <a:ext cx="11004103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 </a:t>
            </a:r>
            <a:r>
              <a:rPr lang="en-US" altLang="ko-KR" dirty="0" err="1"/>
              <a:t>DefaultTransactionDefinition</a:t>
            </a:r>
            <a:r>
              <a:rPr lang="ko-KR" altLang="en-US" dirty="0"/>
              <a:t>이 구현하고 있는 </a:t>
            </a:r>
            <a:r>
              <a:rPr lang="en-US" altLang="ko-KR" dirty="0" err="1"/>
              <a:t>TransactionDefinition</a:t>
            </a:r>
            <a:r>
              <a:rPr lang="en-US" altLang="ko-KR" dirty="0"/>
              <a:t> </a:t>
            </a:r>
            <a:r>
              <a:rPr lang="ko-KR" altLang="en-US" dirty="0"/>
              <a:t>인터페이스는 트랜잭션의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/>
              <a:t>동작 방식에 영향을 줄 수 있는 네 가지 속성을 정의하고 있다</a:t>
            </a:r>
            <a:r>
              <a:rPr lang="en-US" altLang="ko-KR" dirty="0"/>
              <a:t>.</a:t>
            </a:r>
          </a:p>
          <a:p>
            <a:endParaRPr lang="en-US" altLang="ko-KR" sz="800" dirty="0"/>
          </a:p>
          <a:p>
            <a:r>
              <a:rPr lang="ko-KR" altLang="en-US" dirty="0"/>
              <a:t>이는 트랜잭션을 세부적으로 이용할 수 있게 도와주며</a:t>
            </a:r>
            <a:r>
              <a:rPr lang="en-US" altLang="ko-KR" dirty="0"/>
              <a:t>, @Transactional </a:t>
            </a:r>
            <a:r>
              <a:rPr lang="ko-KR" altLang="en-US" dirty="0"/>
              <a:t>에도 공통적으로 적용할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트랜잭션 전파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sz="800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격리 수준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sz="800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제한 시간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sz="800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읽기 전용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5364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90BCA5-6D17-45B5-9576-61756B924055}"/>
              </a:ext>
            </a:extLst>
          </p:cNvPr>
          <p:cNvSpPr txBox="1"/>
          <p:nvPr/>
        </p:nvSpPr>
        <p:spPr>
          <a:xfrm>
            <a:off x="417094" y="433137"/>
            <a:ext cx="5104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Spring @Transactional</a:t>
            </a:r>
            <a:endParaRPr lang="ko-KR" alt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D8592C-C366-442D-98FE-A9389E556691}"/>
              </a:ext>
            </a:extLst>
          </p:cNvPr>
          <p:cNvSpPr txBox="1"/>
          <p:nvPr/>
        </p:nvSpPr>
        <p:spPr>
          <a:xfrm>
            <a:off x="417094" y="1294512"/>
            <a:ext cx="11577682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b="1" dirty="0"/>
              <a:t>트랜잭션 전파</a:t>
            </a:r>
            <a:endParaRPr lang="en-US" altLang="ko-KR" sz="2800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ko-KR" altLang="en-US" dirty="0"/>
              <a:t>트랜잭션 </a:t>
            </a:r>
            <a:r>
              <a:rPr lang="ko-KR" altLang="en-US" dirty="0" err="1"/>
              <a:t>전파란</a:t>
            </a:r>
            <a:r>
              <a:rPr lang="ko-KR" altLang="en-US" dirty="0"/>
              <a:t> 트랜잭션의 경계에서 </a:t>
            </a:r>
            <a:r>
              <a:rPr lang="ko-KR" altLang="en-US" dirty="0">
                <a:solidFill>
                  <a:srgbClr val="FF0000"/>
                </a:solidFill>
              </a:rPr>
              <a:t>이미 진행중인 트랜잭션이 있거나 없을 때 어떻게 동작할 것인가를 결정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하는 방식을 의미한다</a:t>
            </a:r>
            <a:r>
              <a:rPr lang="en-US" altLang="ko-KR" dirty="0"/>
              <a:t>. </a:t>
            </a:r>
            <a:r>
              <a:rPr lang="ko-KR" altLang="en-US" dirty="0"/>
              <a:t>예를 들어 어떤 </a:t>
            </a:r>
            <a:r>
              <a:rPr lang="en-US" altLang="ko-KR" dirty="0"/>
              <a:t>A</a:t>
            </a:r>
            <a:r>
              <a:rPr lang="ko-KR" altLang="en-US" dirty="0"/>
              <a:t>작업에 대한 트랜잭션이 진행중이고 </a:t>
            </a:r>
            <a:r>
              <a:rPr lang="en-US" altLang="ko-KR" dirty="0"/>
              <a:t>B</a:t>
            </a:r>
            <a:r>
              <a:rPr lang="ko-KR" altLang="en-US" dirty="0"/>
              <a:t>작업이 시작될 때 </a:t>
            </a:r>
            <a:r>
              <a:rPr lang="en-US" altLang="ko-KR" dirty="0"/>
              <a:t>B</a:t>
            </a:r>
            <a:r>
              <a:rPr lang="ko-KR" altLang="en-US" dirty="0"/>
              <a:t>작업에 대한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/>
              <a:t>트랜잭션을 어떻게 </a:t>
            </a:r>
            <a:r>
              <a:rPr lang="ko-KR" altLang="en-US" dirty="0" err="1"/>
              <a:t>처리할까에</a:t>
            </a:r>
            <a:r>
              <a:rPr lang="ko-KR" altLang="en-US" dirty="0"/>
              <a:t> 대한 부분이다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</a:t>
            </a:r>
            <a:r>
              <a:rPr lang="ko-KR" altLang="en-US" dirty="0"/>
              <a:t>의 트랜잭션에 참여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PROPAGATION REQUIRED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</a:t>
            </a:r>
            <a:endParaRPr lang="en-US" altLang="ko-KR" sz="800" dirty="0"/>
          </a:p>
          <a:p>
            <a:r>
              <a:rPr lang="en-US" altLang="ko-KR" dirty="0"/>
              <a:t>B</a:t>
            </a:r>
            <a:r>
              <a:rPr lang="ko-KR" altLang="en-US" dirty="0"/>
              <a:t>의 코드는 새로운 트랜잭션을 만들지 않고 </a:t>
            </a:r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ko-KR" altLang="en-US" dirty="0">
                <a:solidFill>
                  <a:srgbClr val="FF0000"/>
                </a:solidFill>
              </a:rPr>
              <a:t>에서 진행중인 트랜잭션에 참여할 수 있다</a:t>
            </a:r>
            <a:r>
              <a:rPr lang="en-US" altLang="ko-KR" dirty="0"/>
              <a:t>. </a:t>
            </a:r>
            <a:r>
              <a:rPr lang="ko-KR" altLang="en-US" dirty="0"/>
              <a:t>이 경우 </a:t>
            </a:r>
            <a:r>
              <a:rPr lang="en-US" altLang="ko-KR" dirty="0"/>
              <a:t>B</a:t>
            </a:r>
            <a:r>
              <a:rPr lang="ko-KR" altLang="en-US" dirty="0"/>
              <a:t>의 작업이 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/>
              <a:t>마무리 되고 나서</a:t>
            </a:r>
            <a:r>
              <a:rPr lang="en-US" altLang="ko-KR" dirty="0"/>
              <a:t>, </a:t>
            </a:r>
            <a:r>
              <a:rPr lang="ko-KR" altLang="en-US" dirty="0"/>
              <a:t>남은 </a:t>
            </a:r>
            <a:r>
              <a:rPr lang="en-US" altLang="ko-KR" dirty="0"/>
              <a:t>A</a:t>
            </a:r>
            <a:r>
              <a:rPr lang="ko-KR" altLang="en-US" dirty="0"/>
              <a:t>의 작업을 처리할 때 예외가 발생하면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의 작업이 모두 취소된다</a:t>
            </a:r>
            <a:r>
              <a:rPr lang="en-US" altLang="ko-KR" dirty="0"/>
              <a:t>. </a:t>
            </a:r>
          </a:p>
          <a:p>
            <a:endParaRPr lang="en-US" altLang="ko-KR" sz="800" dirty="0"/>
          </a:p>
          <a:p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en-US" altLang="ko-KR" dirty="0">
                <a:solidFill>
                  <a:srgbClr val="FF0000"/>
                </a:solidFill>
              </a:rPr>
              <a:t>B</a:t>
            </a:r>
            <a:r>
              <a:rPr lang="ko-KR" altLang="en-US" dirty="0">
                <a:solidFill>
                  <a:srgbClr val="FF0000"/>
                </a:solidFill>
              </a:rPr>
              <a:t>의 트랜잭션이 하나로 </a:t>
            </a:r>
            <a:r>
              <a:rPr lang="ko-KR" altLang="en-US" dirty="0" err="1">
                <a:solidFill>
                  <a:srgbClr val="FF0000"/>
                </a:solidFill>
              </a:rPr>
              <a:t>묶여있기</a:t>
            </a:r>
            <a:r>
              <a:rPr lang="ko-KR" altLang="en-US" dirty="0">
                <a:solidFill>
                  <a:srgbClr val="FF0000"/>
                </a:solidFill>
              </a:rPr>
              <a:t> 때문이다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독립적인 트랜잭션 생성 </a:t>
            </a:r>
            <a:r>
              <a:rPr lang="en-US" altLang="ko-KR" dirty="0"/>
              <a:t>( </a:t>
            </a:r>
            <a:r>
              <a:rPr lang="en-US" altLang="ko-KR" dirty="0">
                <a:solidFill>
                  <a:srgbClr val="FF0000"/>
                </a:solidFill>
              </a:rPr>
              <a:t>PROPAGATION REQUIRES NEW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sz="800" dirty="0"/>
          </a:p>
          <a:p>
            <a:r>
              <a:rPr lang="en-US" altLang="ko-KR" dirty="0"/>
              <a:t>B</a:t>
            </a:r>
            <a:r>
              <a:rPr lang="ko-KR" altLang="en-US" dirty="0"/>
              <a:t>의 트랜잭션은 </a:t>
            </a:r>
            <a:r>
              <a:rPr lang="en-US" altLang="ko-KR" dirty="0"/>
              <a:t>A</a:t>
            </a:r>
            <a:r>
              <a:rPr lang="ko-KR" altLang="en-US" dirty="0"/>
              <a:t>의 트랜잭션과 </a:t>
            </a:r>
            <a:r>
              <a:rPr lang="ko-KR" altLang="en-US" dirty="0">
                <a:solidFill>
                  <a:srgbClr val="FF0000"/>
                </a:solidFill>
              </a:rPr>
              <a:t>무관하게 만들 수 있다</a:t>
            </a:r>
            <a:r>
              <a:rPr lang="en-US" altLang="ko-KR" dirty="0"/>
              <a:t>. </a:t>
            </a:r>
            <a:r>
              <a:rPr lang="ko-KR" altLang="en-US" dirty="0"/>
              <a:t>이 경우 </a:t>
            </a:r>
            <a:r>
              <a:rPr lang="en-US" altLang="ko-KR" dirty="0"/>
              <a:t>B</a:t>
            </a:r>
            <a:r>
              <a:rPr lang="ko-KR" altLang="en-US" dirty="0"/>
              <a:t>의 트랜잭션 경계를 빠져나오는 순간 </a:t>
            </a:r>
            <a:r>
              <a:rPr lang="en-US" altLang="ko-KR" dirty="0"/>
              <a:t>B</a:t>
            </a:r>
            <a:r>
              <a:rPr lang="ko-KR" altLang="en-US" dirty="0"/>
              <a:t>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/>
              <a:t>트랜잭션은 </a:t>
            </a:r>
            <a:r>
              <a:rPr lang="ko-KR" altLang="en-US" dirty="0">
                <a:solidFill>
                  <a:srgbClr val="FF0000"/>
                </a:solidFill>
              </a:rPr>
              <a:t>독자적으로 </a:t>
            </a:r>
            <a:r>
              <a:rPr lang="ko-KR" altLang="en-US" dirty="0" err="1">
                <a:solidFill>
                  <a:srgbClr val="FF0000"/>
                </a:solidFill>
              </a:rPr>
              <a:t>커밋</a:t>
            </a:r>
            <a:r>
              <a:rPr lang="ko-KR" altLang="en-US" dirty="0">
                <a:solidFill>
                  <a:srgbClr val="FF0000"/>
                </a:solidFill>
              </a:rPr>
              <a:t> 또는 </a:t>
            </a:r>
            <a:r>
              <a:rPr lang="ko-KR" altLang="en-US" dirty="0" err="1">
                <a:solidFill>
                  <a:srgbClr val="FF0000"/>
                </a:solidFill>
              </a:rPr>
              <a:t>롤백되고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이것은 </a:t>
            </a:r>
            <a:r>
              <a:rPr lang="en-US" altLang="ko-KR" dirty="0"/>
              <a:t>A</a:t>
            </a:r>
            <a:r>
              <a:rPr lang="ko-KR" altLang="en-US" dirty="0"/>
              <a:t>에 어떠한 영향도 주지 않는다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84621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2A0153-E882-465B-B6AA-D7E39CDC694A}"/>
              </a:ext>
            </a:extLst>
          </p:cNvPr>
          <p:cNvSpPr txBox="1"/>
          <p:nvPr/>
        </p:nvSpPr>
        <p:spPr>
          <a:xfrm>
            <a:off x="417094" y="433137"/>
            <a:ext cx="5104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Spring @Transactional</a:t>
            </a:r>
            <a:endParaRPr lang="ko-KR" alt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8BFBF-81B2-484B-8370-343051217DE4}"/>
              </a:ext>
            </a:extLst>
          </p:cNvPr>
          <p:cNvSpPr txBox="1"/>
          <p:nvPr/>
        </p:nvSpPr>
        <p:spPr>
          <a:xfrm>
            <a:off x="417094" y="1281064"/>
            <a:ext cx="1144321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b="1" dirty="0"/>
              <a:t>트랜잭션 전파</a:t>
            </a:r>
            <a:endParaRPr lang="en-US" altLang="ko-KR" sz="2800" b="1" dirty="0"/>
          </a:p>
          <a:p>
            <a:endParaRPr lang="en-US" altLang="ko-KR" sz="2800" b="1" dirty="0"/>
          </a:p>
          <a:p>
            <a:endParaRPr lang="en-US" altLang="ko-KR" sz="800" dirty="0"/>
          </a:p>
          <a:p>
            <a:r>
              <a:rPr lang="en-US" altLang="ko-KR" dirty="0"/>
              <a:t>3. </a:t>
            </a:r>
            <a:r>
              <a:rPr lang="ko-KR" altLang="en-US" dirty="0"/>
              <a:t>트랜잭션 없이 동작</a:t>
            </a:r>
            <a:r>
              <a:rPr lang="en-US" altLang="ko-KR" dirty="0"/>
              <a:t>(PROPAGATION NOT SUPPORTED)</a:t>
            </a:r>
          </a:p>
          <a:p>
            <a:endParaRPr lang="en-US" altLang="ko-KR" sz="800" dirty="0"/>
          </a:p>
          <a:p>
            <a:r>
              <a:rPr lang="en-US" altLang="ko-KR" dirty="0"/>
              <a:t>B</a:t>
            </a:r>
            <a:r>
              <a:rPr lang="ko-KR" altLang="en-US" dirty="0"/>
              <a:t>의 작업에 대해 </a:t>
            </a:r>
            <a:r>
              <a:rPr lang="ko-KR" altLang="en-US" dirty="0">
                <a:solidFill>
                  <a:srgbClr val="FF0000"/>
                </a:solidFill>
              </a:rPr>
              <a:t>트랜잭션을 걸지 않을 수 있다</a:t>
            </a:r>
            <a:r>
              <a:rPr lang="en-US" altLang="ko-KR" dirty="0"/>
              <a:t>. </a:t>
            </a:r>
            <a:r>
              <a:rPr lang="ko-KR" altLang="en-US" dirty="0"/>
              <a:t>만약 </a:t>
            </a:r>
            <a:r>
              <a:rPr lang="en-US" altLang="ko-KR" dirty="0"/>
              <a:t>B</a:t>
            </a:r>
            <a:r>
              <a:rPr lang="ko-KR" altLang="en-US" dirty="0"/>
              <a:t>의 작업이 </a:t>
            </a:r>
            <a:r>
              <a:rPr lang="ko-KR" altLang="en-US" dirty="0">
                <a:solidFill>
                  <a:srgbClr val="FF0000"/>
                </a:solidFill>
              </a:rPr>
              <a:t>단순 데이터 조회</a:t>
            </a:r>
            <a:r>
              <a:rPr lang="ko-KR" altLang="en-US" dirty="0"/>
              <a:t>라면 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/>
              <a:t>굳이 트랜잭션이 필요 없을 것이다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이미 진행중인 트랜잭션이 어떻게 영향을 미칠 수 있는가에 대한 부분이 트랜잭션 전파 속성이다</a:t>
            </a:r>
            <a:r>
              <a:rPr lang="en-US" altLang="ko-KR" dirty="0"/>
              <a:t>.</a:t>
            </a:r>
          </a:p>
          <a:p>
            <a:endParaRPr lang="en-US" altLang="ko-KR" sz="800" dirty="0"/>
          </a:p>
          <a:p>
            <a:r>
              <a:rPr lang="ko-KR" altLang="en-US" dirty="0"/>
              <a:t>트랜잭션을 시작하는 것처럼 보이는 </a:t>
            </a:r>
            <a:r>
              <a:rPr lang="en-US" altLang="ko-KR" dirty="0" err="1">
                <a:solidFill>
                  <a:srgbClr val="FF0000"/>
                </a:solidFill>
              </a:rPr>
              <a:t>getTransaction</a:t>
            </a:r>
            <a:r>
              <a:rPr lang="en-US" altLang="ko-KR" dirty="0">
                <a:solidFill>
                  <a:srgbClr val="FF0000"/>
                </a:solidFill>
              </a:rPr>
              <a:t>() </a:t>
            </a:r>
            <a:r>
              <a:rPr lang="ko-KR" altLang="en-US" dirty="0">
                <a:solidFill>
                  <a:srgbClr val="FF0000"/>
                </a:solidFill>
              </a:rPr>
              <a:t>코드가 </a:t>
            </a:r>
            <a:r>
              <a:rPr lang="en-US" altLang="ko-KR" dirty="0">
                <a:solidFill>
                  <a:srgbClr val="FF0000"/>
                </a:solidFill>
              </a:rPr>
              <a:t>begin</a:t>
            </a:r>
            <a:r>
              <a:rPr lang="ko-KR" altLang="en-US" dirty="0">
                <a:solidFill>
                  <a:srgbClr val="FF0000"/>
                </a:solidFill>
              </a:rPr>
              <a:t>이 아닌 </a:t>
            </a:r>
            <a:r>
              <a:rPr lang="en-US" altLang="ko-KR" dirty="0">
                <a:solidFill>
                  <a:srgbClr val="FF0000"/>
                </a:solidFill>
              </a:rPr>
              <a:t>get</a:t>
            </a:r>
            <a:r>
              <a:rPr lang="ko-KR" altLang="en-US" dirty="0"/>
              <a:t>으로 이름이 지어진 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/>
              <a:t>이유도 여기에 있다</a:t>
            </a:r>
            <a:r>
              <a:rPr lang="en-US" altLang="ko-KR" dirty="0"/>
              <a:t>. 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NanumSquare"/>
            </a:endParaRPr>
          </a:p>
          <a:p>
            <a:r>
              <a:rPr lang="en-US" altLang="ko-KR" sz="2400" b="1" i="0" dirty="0" err="1">
                <a:solidFill>
                  <a:srgbClr val="000000"/>
                </a:solidFill>
                <a:effectLst/>
                <a:latin typeface="NanumSquare"/>
              </a:rPr>
              <a:t>TransactionStatus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NanumSquare"/>
              </a:rPr>
              <a:t> status = </a:t>
            </a:r>
            <a:r>
              <a:rPr lang="en-US" altLang="ko-KR" sz="2400" b="1" i="0" dirty="0" err="1">
                <a:solidFill>
                  <a:srgbClr val="A626A4"/>
                </a:solidFill>
                <a:effectLst/>
                <a:latin typeface="NanumSquare"/>
              </a:rPr>
              <a:t>this</a:t>
            </a:r>
            <a:r>
              <a:rPr lang="en-US" altLang="ko-KR" sz="2400" b="1" i="0" dirty="0" err="1">
                <a:solidFill>
                  <a:srgbClr val="000000"/>
                </a:solidFill>
                <a:effectLst/>
                <a:latin typeface="NanumSquare"/>
              </a:rPr>
              <a:t>.transactionManager.getTransaction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NanumSquare"/>
              </a:rPr>
              <a:t>(</a:t>
            </a:r>
            <a:r>
              <a:rPr lang="en-US" altLang="ko-KR" sz="2400" b="1" i="0" dirty="0">
                <a:solidFill>
                  <a:srgbClr val="A626A4"/>
                </a:solidFill>
                <a:effectLst/>
                <a:latin typeface="NanumSquare"/>
              </a:rPr>
              <a:t>new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NanumSquare"/>
              </a:rPr>
              <a:t> </a:t>
            </a:r>
            <a:r>
              <a:rPr lang="en-US" altLang="ko-KR" sz="2400" b="1" i="0" dirty="0" err="1">
                <a:solidFill>
                  <a:srgbClr val="000000"/>
                </a:solidFill>
                <a:effectLst/>
                <a:latin typeface="NanumSquare"/>
              </a:rPr>
              <a:t>DefaultTransactionDefinition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NanumSquare"/>
              </a:rPr>
              <a:t>());</a:t>
            </a:r>
          </a:p>
          <a:p>
            <a:br>
              <a:rPr lang="en-US" altLang="ko-KR" sz="2400" b="1" dirty="0"/>
            </a:br>
            <a:br>
              <a:rPr lang="en-US" altLang="ko-KR" sz="2400" b="1" dirty="0"/>
            </a:br>
            <a:endParaRPr lang="en-US" altLang="ko-KR" sz="24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A4F4C5C-7C28-4EB4-99FC-FED0FA0614ED}"/>
              </a:ext>
            </a:extLst>
          </p:cNvPr>
          <p:cNvCxnSpPr/>
          <p:nvPr/>
        </p:nvCxnSpPr>
        <p:spPr>
          <a:xfrm>
            <a:off x="7039481" y="5339150"/>
            <a:ext cx="1980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213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FA365F-1D8C-4F99-BD53-649E34DD75F1}"/>
              </a:ext>
            </a:extLst>
          </p:cNvPr>
          <p:cNvSpPr txBox="1"/>
          <p:nvPr/>
        </p:nvSpPr>
        <p:spPr>
          <a:xfrm>
            <a:off x="417094" y="433137"/>
            <a:ext cx="5104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Spring @Transactional</a:t>
            </a:r>
            <a:endParaRPr lang="ko-KR" alt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7E1E20-DDD7-4B06-BCD7-61B0174BEAF5}"/>
              </a:ext>
            </a:extLst>
          </p:cNvPr>
          <p:cNvSpPr txBox="1"/>
          <p:nvPr/>
        </p:nvSpPr>
        <p:spPr>
          <a:xfrm>
            <a:off x="305921" y="1240722"/>
            <a:ext cx="11742644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b="1" dirty="0"/>
              <a:t>격리 수준</a:t>
            </a:r>
            <a:endParaRPr lang="en-US" altLang="ko-KR" sz="2800" b="1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sz="1800" dirty="0"/>
              <a:t>모든 </a:t>
            </a:r>
            <a:r>
              <a:rPr lang="en-US" altLang="ko-KR" dirty="0"/>
              <a:t>DB </a:t>
            </a:r>
            <a:r>
              <a:rPr lang="ko-KR" altLang="en-US" dirty="0"/>
              <a:t>트랜잭션은 </a:t>
            </a:r>
            <a:r>
              <a:rPr lang="ko-KR" altLang="en-US" dirty="0">
                <a:solidFill>
                  <a:srgbClr val="FF0000"/>
                </a:solidFill>
              </a:rPr>
              <a:t>격리수준</a:t>
            </a:r>
            <a:r>
              <a:rPr lang="ko-KR" altLang="en-US" dirty="0"/>
              <a:t>을 가지고 있어야 한다</a:t>
            </a:r>
            <a:r>
              <a:rPr lang="en-US" altLang="ko-KR" dirty="0"/>
              <a:t>. </a:t>
            </a:r>
            <a:r>
              <a:rPr lang="ko-KR" altLang="en-US" dirty="0"/>
              <a:t>서버에서는 여러 개의 트랜잭션이 </a:t>
            </a:r>
            <a:r>
              <a:rPr lang="ko-KR" altLang="en-US" dirty="0">
                <a:solidFill>
                  <a:srgbClr val="FF0000"/>
                </a:solidFill>
              </a:rPr>
              <a:t>동시에 진행될 수 있는데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sz="800" dirty="0"/>
          </a:p>
          <a:p>
            <a:r>
              <a:rPr lang="ko-KR" altLang="en-US" dirty="0"/>
              <a:t>모든 트랜잭션을 </a:t>
            </a:r>
            <a:r>
              <a:rPr lang="ko-KR" altLang="en-US" dirty="0">
                <a:solidFill>
                  <a:srgbClr val="FF0000"/>
                </a:solidFill>
              </a:rPr>
              <a:t>독립적으로 만들고 순차 진행한다면 안전하겠지만 성능이 크게 떨어질 수 밖에 없다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sz="800" dirty="0"/>
          </a:p>
          <a:p>
            <a:r>
              <a:rPr lang="ko-KR" altLang="en-US" sz="1800" dirty="0"/>
              <a:t>따라서 </a:t>
            </a:r>
            <a:r>
              <a:rPr lang="ko-KR" altLang="en-US" sz="1800" dirty="0">
                <a:solidFill>
                  <a:srgbClr val="FF0000"/>
                </a:solidFill>
              </a:rPr>
              <a:t>적절하게 격리 수준을 조정해서 </a:t>
            </a:r>
            <a:r>
              <a:rPr lang="ko-KR" altLang="en-US" sz="1800" dirty="0"/>
              <a:t>가능한 많은 트랜잭션을 동시에 진행시키면서 문제가 발생하지 </a:t>
            </a:r>
            <a:endParaRPr lang="en-US" altLang="ko-KR" sz="1800" dirty="0"/>
          </a:p>
          <a:p>
            <a:endParaRPr lang="en-US" altLang="ko-KR" sz="800" dirty="0"/>
          </a:p>
          <a:p>
            <a:r>
              <a:rPr lang="ko-KR" altLang="en-US" sz="1800" dirty="0"/>
              <a:t>않도록 제어해야 한다</a:t>
            </a:r>
            <a:r>
              <a:rPr lang="en-US" altLang="ko-KR" sz="1800" dirty="0"/>
              <a:t>.</a:t>
            </a:r>
          </a:p>
          <a:p>
            <a:endParaRPr lang="en-US" altLang="ko-KR" sz="800" dirty="0"/>
          </a:p>
          <a:p>
            <a:r>
              <a:rPr lang="en-US" altLang="ko-KR" dirty="0"/>
              <a:t>JDBC </a:t>
            </a:r>
            <a:r>
              <a:rPr lang="ko-KR" altLang="en-US" dirty="0"/>
              <a:t>드라이버나 </a:t>
            </a:r>
            <a:r>
              <a:rPr lang="en-US" altLang="ko-KR" dirty="0" err="1"/>
              <a:t>DataSource</a:t>
            </a:r>
            <a:r>
              <a:rPr lang="en-US" altLang="ko-KR" dirty="0"/>
              <a:t> </a:t>
            </a:r>
            <a:r>
              <a:rPr lang="ko-KR" altLang="en-US" dirty="0"/>
              <a:t>등에서 재설정할 수 있고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트랜잭션 단위로 격리 수준을 조정할 수 있다</a:t>
            </a:r>
            <a:r>
              <a:rPr lang="en-US" altLang="ko-KR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 err="1"/>
              <a:t>DefaultTransactionDefinition</a:t>
            </a:r>
            <a:r>
              <a:rPr lang="ko-KR" altLang="en-US" sz="1800" dirty="0"/>
              <a:t>에 설정된 격리수준은 </a:t>
            </a:r>
            <a:r>
              <a:rPr lang="en-US" altLang="ko-KR" sz="1800" dirty="0">
                <a:solidFill>
                  <a:srgbClr val="FF0000"/>
                </a:solidFill>
              </a:rPr>
              <a:t>ISOLATION</a:t>
            </a:r>
            <a:r>
              <a:rPr lang="en-US" altLang="ko-KR" sz="1800" dirty="0"/>
              <a:t>_DEFUALT</a:t>
            </a:r>
            <a:r>
              <a:rPr lang="ko-KR" altLang="en-US" sz="1800" dirty="0"/>
              <a:t>로 </a:t>
            </a:r>
            <a:r>
              <a:rPr lang="en-US" altLang="ko-KR" dirty="0" err="1">
                <a:solidFill>
                  <a:srgbClr val="FF0000"/>
                </a:solidFill>
              </a:rPr>
              <a:t>DataSourcre</a:t>
            </a:r>
            <a:r>
              <a:rPr lang="ko-KR" altLang="en-US" dirty="0">
                <a:solidFill>
                  <a:srgbClr val="FF0000"/>
                </a:solidFill>
              </a:rPr>
              <a:t>에 정의된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격리 수준을 따른다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sz="800" dirty="0"/>
          </a:p>
          <a:p>
            <a:r>
              <a:rPr lang="ko-KR" altLang="en-US" sz="1800" dirty="0"/>
              <a:t>기본적으로 </a:t>
            </a:r>
            <a:r>
              <a:rPr lang="en-US" altLang="ko-KR" sz="1800" dirty="0"/>
              <a:t>DB</a:t>
            </a:r>
            <a:r>
              <a:rPr lang="ko-KR" altLang="en-US" sz="1800" dirty="0"/>
              <a:t>나 </a:t>
            </a:r>
            <a:r>
              <a:rPr lang="en-US" altLang="ko-KR" sz="1800" dirty="0" err="1"/>
              <a:t>DataSource</a:t>
            </a:r>
            <a:r>
              <a:rPr lang="ko-KR" altLang="en-US" sz="1800" dirty="0"/>
              <a:t>에 설정된 기본 격리 수준을 따르는 것이 좋지만</a:t>
            </a:r>
            <a:r>
              <a:rPr lang="en-US" altLang="ko-KR" sz="1800" dirty="0"/>
              <a:t>, </a:t>
            </a:r>
            <a:r>
              <a:rPr lang="ko-KR" altLang="en-US" sz="1800" dirty="0"/>
              <a:t>특별한 작업을 수행하는 </a:t>
            </a:r>
            <a:endParaRPr lang="en-US" altLang="ko-KR" sz="1800" dirty="0"/>
          </a:p>
          <a:p>
            <a:endParaRPr lang="en-US" altLang="ko-KR" sz="800" dirty="0"/>
          </a:p>
          <a:p>
            <a:r>
              <a:rPr lang="ko-KR" altLang="en-US" sz="1800" dirty="0"/>
              <a:t>메소드라면 독자적으로 지정해줄 </a:t>
            </a:r>
            <a:r>
              <a:rPr lang="ko-KR" altLang="en-US" dirty="0"/>
              <a:t>필요가 있다</a:t>
            </a:r>
            <a:r>
              <a:rPr lang="en-US" altLang="ko-KR" dirty="0"/>
              <a:t>.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867094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68E9CF-9310-4F15-8207-8DF9276E5154}"/>
              </a:ext>
            </a:extLst>
          </p:cNvPr>
          <p:cNvSpPr txBox="1"/>
          <p:nvPr/>
        </p:nvSpPr>
        <p:spPr>
          <a:xfrm>
            <a:off x="417094" y="433137"/>
            <a:ext cx="5104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Spring @Transactional</a:t>
            </a:r>
            <a:endParaRPr lang="ko-KR" alt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48D27-B5D0-4BB6-851A-20F1B2353A37}"/>
              </a:ext>
            </a:extLst>
          </p:cNvPr>
          <p:cNvSpPr txBox="1"/>
          <p:nvPr/>
        </p:nvSpPr>
        <p:spPr>
          <a:xfrm>
            <a:off x="305921" y="1240722"/>
            <a:ext cx="117426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b="1" dirty="0"/>
              <a:t>제한 시간</a:t>
            </a:r>
            <a:endParaRPr lang="en-US" altLang="ko-KR" sz="2800" b="1" dirty="0"/>
          </a:p>
          <a:p>
            <a:endParaRPr lang="en-US" altLang="ko-KR" dirty="0"/>
          </a:p>
          <a:p>
            <a:r>
              <a:rPr lang="ko-KR" altLang="en-US" sz="1800" dirty="0"/>
              <a:t>트랜잭션을 수행하는 제한 시간을 설정할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제한 시간의 설정은 </a:t>
            </a:r>
            <a:r>
              <a:rPr lang="ko-KR" altLang="en-US" sz="1800" dirty="0">
                <a:solidFill>
                  <a:srgbClr val="FF0000"/>
                </a:solidFill>
              </a:rPr>
              <a:t>트랜잭션을 직접 시작하는</a:t>
            </a:r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ko-KR" altLang="en-US" sz="800" dirty="0"/>
              <a:t> </a:t>
            </a:r>
            <a:endParaRPr lang="en-US" altLang="ko-KR" sz="800" dirty="0"/>
          </a:p>
          <a:p>
            <a:r>
              <a:rPr lang="en-US" altLang="ko-KR" sz="1800" dirty="0"/>
              <a:t>PROPAGATION_REQUIRED</a:t>
            </a:r>
            <a:r>
              <a:rPr lang="ko-KR" altLang="en-US" sz="1800" dirty="0"/>
              <a:t>나 </a:t>
            </a:r>
            <a:r>
              <a:rPr lang="en-US" altLang="ko-KR" sz="1800" dirty="0"/>
              <a:t>PROPAGATION_REQUIRES_NEW</a:t>
            </a:r>
            <a:r>
              <a:rPr lang="ko-KR" altLang="en-US" sz="1800" dirty="0"/>
              <a:t>의 경우에 사용해야만 의미가 </a:t>
            </a:r>
            <a:r>
              <a:rPr lang="ko-KR" altLang="en-US" dirty="0"/>
              <a:t>있다</a:t>
            </a:r>
            <a:r>
              <a:rPr lang="en-US" altLang="ko-KR" dirty="0"/>
              <a:t>.</a:t>
            </a:r>
          </a:p>
          <a:p>
            <a:endParaRPr lang="en-US" altLang="ko-KR" sz="1800" dirty="0"/>
          </a:p>
          <a:p>
            <a:pPr marL="285750" indent="-285750">
              <a:buFontTx/>
              <a:buChar char="-"/>
            </a:pPr>
            <a:r>
              <a:rPr lang="ko-KR" altLang="en-US" sz="2800" b="1" dirty="0"/>
              <a:t>읽기 전용</a:t>
            </a:r>
            <a:endParaRPr lang="en-US" altLang="ko-KR" sz="2800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ko-KR" altLang="en-US" dirty="0"/>
              <a:t>읽기 전용으로 설정해두면 트랜잭션 내에서 데이터를 </a:t>
            </a:r>
            <a:r>
              <a:rPr lang="ko-KR" altLang="en-US" dirty="0">
                <a:solidFill>
                  <a:srgbClr val="FF0000"/>
                </a:solidFill>
              </a:rPr>
              <a:t>조작하는 시도를 막아줄 </a:t>
            </a:r>
            <a:r>
              <a:rPr lang="ko-KR" altLang="en-US" dirty="0"/>
              <a:t>수 있을 뿐만 아니라 </a:t>
            </a:r>
            <a:r>
              <a:rPr lang="ko-KR" altLang="en-US" dirty="0">
                <a:solidFill>
                  <a:srgbClr val="FF0000"/>
                </a:solidFill>
              </a:rPr>
              <a:t>데이터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sz="1800" dirty="0">
                <a:solidFill>
                  <a:srgbClr val="FF0000"/>
                </a:solidFill>
              </a:rPr>
              <a:t>액세스 기술에 따라 성능이 향상될 수 있다</a:t>
            </a:r>
            <a:r>
              <a:rPr lang="en-US" altLang="ko-KR" sz="18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2428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0BEBE9-A350-4ACE-8254-5FE58D5C9FA5}"/>
              </a:ext>
            </a:extLst>
          </p:cNvPr>
          <p:cNvSpPr txBox="1"/>
          <p:nvPr/>
        </p:nvSpPr>
        <p:spPr>
          <a:xfrm>
            <a:off x="417094" y="433137"/>
            <a:ext cx="5104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Spring @Transactional</a:t>
            </a:r>
            <a:endParaRPr lang="ko-KR" alt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001047-26DF-4C71-B488-0D8D390F4783}"/>
              </a:ext>
            </a:extLst>
          </p:cNvPr>
          <p:cNvSpPr txBox="1"/>
          <p:nvPr/>
        </p:nvSpPr>
        <p:spPr>
          <a:xfrm>
            <a:off x="315864" y="1640541"/>
            <a:ext cx="11944232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@Transactional</a:t>
            </a:r>
            <a:r>
              <a:rPr lang="ko-KR" altLang="en-US" dirty="0"/>
              <a:t>이 붙으면 스프링은 해당 타깃을 포인트 컷의 대상으로 자동 </a:t>
            </a:r>
            <a:r>
              <a:rPr lang="ko-KR" altLang="en-US" dirty="0">
                <a:solidFill>
                  <a:srgbClr val="FF0000"/>
                </a:solidFill>
              </a:rPr>
              <a:t>등록하며 트랜잭션 관리 대상이 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  <a:p>
            <a:endParaRPr lang="en-US" altLang="ko-KR" sz="800" dirty="0"/>
          </a:p>
          <a:p>
            <a:r>
              <a:rPr lang="ko-KR" altLang="en-US" dirty="0" err="1"/>
              <a:t>어노테이션을</a:t>
            </a:r>
            <a:r>
              <a:rPr lang="ko-KR" altLang="en-US" dirty="0"/>
              <a:t> 통해 포인트 컷에 등록하고 트랜잭션 속성을 부여하는 것이다</a:t>
            </a:r>
            <a:r>
              <a:rPr lang="en-US" altLang="ko-KR" dirty="0"/>
              <a:t>.</a:t>
            </a:r>
          </a:p>
          <a:p>
            <a:endParaRPr lang="en-US" altLang="ko-KR" sz="800" dirty="0"/>
          </a:p>
          <a:p>
            <a:r>
              <a:rPr lang="en-US" altLang="ko-KR" dirty="0">
                <a:solidFill>
                  <a:srgbClr val="FF0000"/>
                </a:solidFill>
              </a:rPr>
              <a:t>AOP</a:t>
            </a:r>
            <a:r>
              <a:rPr lang="ko-KR" altLang="en-US" dirty="0">
                <a:solidFill>
                  <a:srgbClr val="FF0000"/>
                </a:solidFill>
              </a:rPr>
              <a:t>를 이용해 코드 외부에서 트랜잭션의 기능을 부여해주고</a:t>
            </a:r>
            <a:r>
              <a:rPr lang="ko-KR" altLang="en-US" dirty="0"/>
              <a:t> 속성을 지정할 수 있게 해주는 것을 </a:t>
            </a:r>
            <a:r>
              <a:rPr lang="ko-KR" altLang="en-US" dirty="0">
                <a:solidFill>
                  <a:srgbClr val="FF0000"/>
                </a:solidFill>
              </a:rPr>
              <a:t>선언적 트랜잭션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sz="800" dirty="0"/>
          </a:p>
          <a:p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</a:p>
          <a:p>
            <a:endParaRPr lang="en-US" altLang="ko-KR" sz="800" dirty="0"/>
          </a:p>
          <a:p>
            <a:r>
              <a:rPr lang="ko-KR" altLang="en-US" dirty="0"/>
              <a:t>반대로 </a:t>
            </a:r>
            <a:r>
              <a:rPr lang="en-US" altLang="ko-KR" dirty="0" err="1"/>
              <a:t>TransactionTemplate</a:t>
            </a:r>
            <a:r>
              <a:rPr lang="ko-KR" altLang="en-US" dirty="0"/>
              <a:t>이나 </a:t>
            </a:r>
            <a:r>
              <a:rPr lang="ko-KR" altLang="en-US" dirty="0">
                <a:solidFill>
                  <a:srgbClr val="FF0000"/>
                </a:solidFill>
              </a:rPr>
              <a:t>개별 데이터 기술의 트랜잭션 </a:t>
            </a:r>
            <a:r>
              <a:rPr lang="en-US" altLang="ko-KR" dirty="0">
                <a:solidFill>
                  <a:srgbClr val="FF0000"/>
                </a:solidFill>
              </a:rPr>
              <a:t>API</a:t>
            </a:r>
            <a:r>
              <a:rPr lang="ko-KR" altLang="en-US" dirty="0">
                <a:solidFill>
                  <a:srgbClr val="FF0000"/>
                </a:solidFill>
              </a:rPr>
              <a:t>를 이용해 직접 코드안에서 사용하는 방법</a:t>
            </a:r>
            <a:r>
              <a:rPr lang="ko-KR" altLang="en-US" dirty="0"/>
              <a:t>을 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>
                <a:solidFill>
                  <a:srgbClr val="FF0000"/>
                </a:solidFill>
              </a:rPr>
              <a:t>프로그램에 의한 트랜잭션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  <a:r>
              <a:rPr lang="ko-KR" altLang="en-US" dirty="0"/>
              <a:t>스프링에서는 두 가지 방식을 모두 지원하지만</a:t>
            </a:r>
            <a:r>
              <a:rPr lang="en-US" altLang="ko-KR" dirty="0"/>
              <a:t>, </a:t>
            </a:r>
            <a:r>
              <a:rPr lang="ko-KR" altLang="en-US" dirty="0"/>
              <a:t>특별한 경우가 아니라면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>
                <a:solidFill>
                  <a:srgbClr val="FF0000"/>
                </a:solidFill>
              </a:rPr>
              <a:t>선언적 트랜잭션을 사용하는 것이 좋다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@Transactional</a:t>
            </a:r>
            <a:r>
              <a:rPr lang="ko-KR" altLang="en-US" dirty="0"/>
              <a:t>을 이용하면 트랜잭션 속성을</a:t>
            </a:r>
            <a:r>
              <a:rPr lang="ko-KR" altLang="en-US" dirty="0">
                <a:solidFill>
                  <a:srgbClr val="FF0000"/>
                </a:solidFill>
              </a:rPr>
              <a:t> 메소드 단위로 다르게 지정할 수 있어 매우 세밀한 트랜잭션 </a:t>
            </a:r>
            <a:endParaRPr lang="en-US" altLang="ko-KR" dirty="0">
              <a:solidFill>
                <a:srgbClr val="FF0000"/>
              </a:solidFill>
            </a:endParaRPr>
          </a:p>
          <a:p>
            <a:br>
              <a:rPr lang="en-US" altLang="ko-KR" sz="800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속성 제어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가능할 뿐만 아니라 </a:t>
            </a:r>
            <a:r>
              <a:rPr lang="ko-KR" altLang="en-US" dirty="0">
                <a:solidFill>
                  <a:srgbClr val="FF0000"/>
                </a:solidFill>
              </a:rPr>
              <a:t>직관적으로 이해</a:t>
            </a:r>
            <a:r>
              <a:rPr lang="ko-KR" altLang="en-US" dirty="0"/>
              <a:t>하기도 좋다</a:t>
            </a:r>
            <a:r>
              <a:rPr lang="en-US" altLang="ko-KR" dirty="0"/>
              <a:t>.</a:t>
            </a:r>
          </a:p>
          <a:p>
            <a:endParaRPr lang="en-US" altLang="ko-KR" sz="800" dirty="0"/>
          </a:p>
          <a:p>
            <a:r>
              <a:rPr lang="en-US" altLang="ko-KR" dirty="0"/>
              <a:t>@Transactional</a:t>
            </a:r>
            <a:r>
              <a:rPr lang="ko-KR" altLang="en-US" dirty="0"/>
              <a:t>을 이용하려면 </a:t>
            </a:r>
            <a:r>
              <a:rPr lang="en-US" altLang="ko-KR" dirty="0"/>
              <a:t>@EnableTransactionManagement</a:t>
            </a:r>
            <a:r>
              <a:rPr lang="ko-KR" altLang="en-US" dirty="0"/>
              <a:t>를 추가해주어야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3327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F4F539-C6D2-428B-962B-4C028E4569F3}"/>
              </a:ext>
            </a:extLst>
          </p:cNvPr>
          <p:cNvSpPr txBox="1"/>
          <p:nvPr/>
        </p:nvSpPr>
        <p:spPr>
          <a:xfrm>
            <a:off x="417094" y="433137"/>
            <a:ext cx="5104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Spring @Transactional</a:t>
            </a:r>
            <a:endParaRPr lang="ko-KR" alt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B44036-5102-44F9-86E1-6246B0477A52}"/>
              </a:ext>
            </a:extLst>
          </p:cNvPr>
          <p:cNvSpPr txBox="1"/>
          <p:nvPr/>
        </p:nvSpPr>
        <p:spPr>
          <a:xfrm>
            <a:off x="191599" y="1519518"/>
            <a:ext cx="12000401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[@Transactional</a:t>
            </a:r>
            <a:r>
              <a:rPr lang="ko-KR" altLang="en-US" b="1" dirty="0"/>
              <a:t>의 대체 정책</a:t>
            </a:r>
            <a:r>
              <a:rPr lang="en-US" altLang="ko-KR" b="1" dirty="0"/>
              <a:t>(Fallback Policy) ]</a:t>
            </a:r>
          </a:p>
          <a:p>
            <a:endParaRPr lang="en-US" altLang="ko-KR" dirty="0"/>
          </a:p>
          <a:p>
            <a:r>
              <a:rPr lang="ko-KR" altLang="en-US" dirty="0"/>
              <a:t>만약 모든 메소드에 </a:t>
            </a:r>
            <a:r>
              <a:rPr lang="en-US" altLang="ko-KR" dirty="0"/>
              <a:t>@Transactional</a:t>
            </a:r>
            <a:r>
              <a:rPr lang="ko-KR" altLang="en-US" dirty="0"/>
              <a:t>이 붙어있으면 메소드가 상당히 더러워진다</a:t>
            </a:r>
            <a:r>
              <a:rPr lang="en-US" altLang="ko-KR" dirty="0"/>
              <a:t>. </a:t>
            </a:r>
            <a:r>
              <a:rPr lang="ko-KR" altLang="en-US" dirty="0"/>
              <a:t>그래서 스프링은 메소드 외에도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>
                <a:solidFill>
                  <a:srgbClr val="FF0000"/>
                </a:solidFill>
              </a:rPr>
              <a:t>클래스와 인터페이스에 </a:t>
            </a:r>
            <a:r>
              <a:rPr lang="ko-KR" altLang="en-US" dirty="0" err="1">
                <a:solidFill>
                  <a:srgbClr val="FF0000"/>
                </a:solidFill>
              </a:rPr>
              <a:t>어노테이션을</a:t>
            </a:r>
            <a:r>
              <a:rPr lang="ko-KR" altLang="en-US" dirty="0">
                <a:solidFill>
                  <a:srgbClr val="FF0000"/>
                </a:solidFill>
              </a:rPr>
              <a:t> 붙일 수 있도록 하고 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dirty="0"/>
              <a:t>그리고 트랜잭션 </a:t>
            </a:r>
            <a:r>
              <a:rPr lang="ko-KR" altLang="en-US" dirty="0" err="1"/>
              <a:t>어노테이션을</a:t>
            </a:r>
            <a:r>
              <a:rPr lang="ko-KR" altLang="en-US" dirty="0"/>
              <a:t> 적용할 때 </a:t>
            </a:r>
            <a:r>
              <a:rPr lang="ko-KR" altLang="en-US" dirty="0">
                <a:solidFill>
                  <a:srgbClr val="FF0000"/>
                </a:solidFill>
              </a:rPr>
              <a:t>타깃 메소드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타깃 클래스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선언 메소드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선언 타입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클래스 </a:t>
            </a:r>
            <a:r>
              <a:rPr lang="en-US" altLang="ko-KR" dirty="0">
                <a:solidFill>
                  <a:srgbClr val="FF0000"/>
                </a:solidFill>
              </a:rPr>
              <a:t>or </a:t>
            </a:r>
            <a:r>
              <a:rPr lang="ko-KR" altLang="en-US" dirty="0">
                <a:solidFill>
                  <a:srgbClr val="FF0000"/>
                </a:solidFill>
              </a:rPr>
              <a:t>인터페이스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순으로</a:t>
            </a:r>
            <a:r>
              <a:rPr lang="ko-KR" altLang="en-US" dirty="0"/>
              <a:t> </a:t>
            </a:r>
            <a:r>
              <a:rPr lang="en-US" altLang="ko-KR" dirty="0"/>
              <a:t>@Transactional</a:t>
            </a:r>
            <a:r>
              <a:rPr lang="ko-KR" altLang="en-US" dirty="0"/>
              <a:t>이 적용되었는지 차례로 확인하고</a:t>
            </a:r>
            <a:r>
              <a:rPr lang="en-US" altLang="ko-KR" dirty="0"/>
              <a:t>, </a:t>
            </a:r>
            <a:r>
              <a:rPr lang="ko-KR" altLang="en-US" dirty="0"/>
              <a:t>가장 먼저 발견되는 </a:t>
            </a:r>
            <a:r>
              <a:rPr lang="ko-KR" altLang="en-US" dirty="0">
                <a:solidFill>
                  <a:srgbClr val="FF0000"/>
                </a:solidFill>
              </a:rPr>
              <a:t>속성 정보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endParaRPr lang="en-US" altLang="ko-KR" sz="800" dirty="0"/>
          </a:p>
          <a:p>
            <a:r>
              <a:rPr lang="ko-KR" altLang="en-US" dirty="0"/>
              <a:t>이를 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단계의 대체 정책</a:t>
            </a:r>
            <a:r>
              <a:rPr lang="ko-KR" altLang="en-US" dirty="0"/>
              <a:t>이라고 부르며</a:t>
            </a:r>
            <a:r>
              <a:rPr lang="en-US" altLang="ko-KR" dirty="0"/>
              <a:t>, </a:t>
            </a:r>
            <a:r>
              <a:rPr lang="ko-KR" altLang="en-US" dirty="0"/>
              <a:t>이를 통해 </a:t>
            </a:r>
            <a:r>
              <a:rPr lang="ko-KR" altLang="en-US" dirty="0" err="1"/>
              <a:t>어노테이션을</a:t>
            </a:r>
            <a:r>
              <a:rPr lang="ko-KR" altLang="en-US" dirty="0"/>
              <a:t> 최소화하는 동시에 세밀한 제어를 해줄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562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844E62-74A2-40AC-B6E8-39E487834A22}"/>
              </a:ext>
            </a:extLst>
          </p:cNvPr>
          <p:cNvSpPr txBox="1"/>
          <p:nvPr/>
        </p:nvSpPr>
        <p:spPr>
          <a:xfrm>
            <a:off x="417094" y="433137"/>
            <a:ext cx="6091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Spring</a:t>
            </a:r>
            <a:r>
              <a:rPr lang="ko-KR" altLang="en-US" sz="3600" b="1" dirty="0"/>
              <a:t>에서 트랜잭션 활용법</a:t>
            </a:r>
            <a:endParaRPr lang="en-US" altLang="ko-KR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72240C-82D1-4949-9040-5F67F689744D}"/>
              </a:ext>
            </a:extLst>
          </p:cNvPr>
          <p:cNvSpPr txBox="1"/>
          <p:nvPr/>
        </p:nvSpPr>
        <p:spPr>
          <a:xfrm>
            <a:off x="417094" y="1519518"/>
            <a:ext cx="1176796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비즈니스 로직과의 결합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ko-KR" altLang="en-US" dirty="0"/>
              <a:t>트랜잭션을 중구난방으로 적용하는 것은 좋지 않다</a:t>
            </a:r>
            <a:r>
              <a:rPr lang="en-US" altLang="ko-KR" dirty="0"/>
              <a:t>. </a:t>
            </a:r>
            <a:r>
              <a:rPr lang="ko-KR" altLang="en-US" dirty="0"/>
              <a:t>대신 특정 계층의 경계를 트랜잭션 경계와 일치시키는 것이 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/>
              <a:t>좋은데</a:t>
            </a:r>
            <a:r>
              <a:rPr lang="en-US" altLang="ko-KR" dirty="0"/>
              <a:t>, </a:t>
            </a:r>
            <a:r>
              <a:rPr lang="ko-KR" altLang="en-US" dirty="0"/>
              <a:t>일반적으로 </a:t>
            </a:r>
            <a:r>
              <a:rPr lang="ko-KR" altLang="en-US" dirty="0">
                <a:solidFill>
                  <a:srgbClr val="FF0000"/>
                </a:solidFill>
              </a:rPr>
              <a:t>비즈니스 로직을 담고 있는 서비스 계층의 메소드와 결합</a:t>
            </a:r>
            <a:r>
              <a:rPr lang="ko-KR" altLang="en-US" dirty="0"/>
              <a:t>시키는 것이 좋다</a:t>
            </a:r>
            <a:r>
              <a:rPr lang="en-US" altLang="ko-KR" dirty="0"/>
              <a:t>. </a:t>
            </a:r>
            <a:r>
              <a:rPr lang="ko-KR" altLang="en-US" dirty="0"/>
              <a:t>왜냐하면 </a:t>
            </a:r>
            <a:r>
              <a:rPr lang="ko-KR" altLang="en-US" dirty="0">
                <a:solidFill>
                  <a:srgbClr val="FF0000"/>
                </a:solidFill>
              </a:rPr>
              <a:t>데이터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sz="800" dirty="0">
                <a:solidFill>
                  <a:srgbClr val="FF0000"/>
                </a:solidFill>
              </a:rPr>
              <a:t> </a:t>
            </a:r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저장 계층으로부터 읽어온 데이터를 사용하고 변경하는 등의 작업을 하는 곳을 일반적으로 서비스 계층이기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때문이</a:t>
            </a:r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위와 같이 </a:t>
            </a:r>
            <a:r>
              <a:rPr lang="ko-KR" altLang="en-US" dirty="0">
                <a:solidFill>
                  <a:srgbClr val="FF0000"/>
                </a:solidFill>
              </a:rPr>
              <a:t>클래스 레벨</a:t>
            </a:r>
            <a:r>
              <a:rPr lang="ko-KR" altLang="en-US" dirty="0"/>
              <a:t>에 트랜잭션 </a:t>
            </a:r>
            <a:r>
              <a:rPr lang="ko-KR" altLang="en-US" dirty="0" err="1"/>
              <a:t>어노테이션을</a:t>
            </a:r>
            <a:r>
              <a:rPr lang="ko-KR" altLang="en-US" dirty="0"/>
              <a:t> 붙여주면 메소드까지 적용이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7C9FAA-D764-48E3-9464-8BA964C554C9}"/>
              </a:ext>
            </a:extLst>
          </p:cNvPr>
          <p:cNvSpPr txBox="1"/>
          <p:nvPr/>
        </p:nvSpPr>
        <p:spPr>
          <a:xfrm>
            <a:off x="417094" y="3718679"/>
            <a:ext cx="922444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4078F2"/>
                </a:solidFill>
                <a:effectLst/>
                <a:latin typeface="NanumSquare"/>
              </a:rPr>
              <a:t>@Service</a:t>
            </a:r>
            <a:endParaRPr lang="en-US" altLang="ko-KR" dirty="0">
              <a:solidFill>
                <a:srgbClr val="000000"/>
              </a:solidFill>
              <a:latin typeface="NanumSquare"/>
            </a:endParaRPr>
          </a:p>
          <a:p>
            <a:r>
              <a:rPr lang="en-US" altLang="ko-KR" b="0" i="0" dirty="0">
                <a:solidFill>
                  <a:srgbClr val="4078F2"/>
                </a:solidFill>
                <a:effectLst/>
                <a:latin typeface="NanumSquare"/>
              </a:rPr>
              <a:t>@RequiredArgsConstructor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 </a:t>
            </a:r>
          </a:p>
          <a:p>
            <a:r>
              <a:rPr lang="en-US" altLang="ko-KR" b="0" i="0" dirty="0">
                <a:solidFill>
                  <a:srgbClr val="4078F2"/>
                </a:solidFill>
                <a:effectLst/>
                <a:latin typeface="NanumSquare"/>
              </a:rPr>
              <a:t>@Transactional(readOnly=true)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 </a:t>
            </a:r>
          </a:p>
          <a:p>
            <a:r>
              <a:rPr lang="en-US" altLang="ko-KR" b="0" i="0" dirty="0">
                <a:solidFill>
                  <a:srgbClr val="A626A4"/>
                </a:solidFill>
                <a:effectLst/>
                <a:latin typeface="NanumSquare"/>
              </a:rPr>
              <a:t>public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 </a:t>
            </a:r>
            <a:r>
              <a:rPr lang="en-US" altLang="ko-KR" b="0" i="0" dirty="0">
                <a:solidFill>
                  <a:srgbClr val="A626A4"/>
                </a:solidFill>
                <a:effectLst/>
                <a:latin typeface="NanumSquare"/>
              </a:rPr>
              <a:t>class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 </a:t>
            </a:r>
            <a:r>
              <a:rPr lang="en-US" altLang="ko-KR" b="0" i="0" dirty="0" err="1">
                <a:solidFill>
                  <a:srgbClr val="C18401"/>
                </a:solidFill>
                <a:effectLst/>
                <a:latin typeface="NanumSquare"/>
              </a:rPr>
              <a:t>UserService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 { </a:t>
            </a:r>
          </a:p>
          <a:p>
            <a:r>
              <a:rPr lang="en-US" altLang="ko-KR" dirty="0">
                <a:solidFill>
                  <a:srgbClr val="000000"/>
                </a:solidFill>
                <a:latin typeface="NanumSquare"/>
              </a:rPr>
              <a:t>	</a:t>
            </a:r>
            <a:r>
              <a:rPr lang="en-US" altLang="ko-KR" b="0" i="0" dirty="0">
                <a:solidFill>
                  <a:srgbClr val="A626A4"/>
                </a:solidFill>
                <a:effectLst/>
                <a:latin typeface="NanumSquare"/>
              </a:rPr>
              <a:t>private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 </a:t>
            </a:r>
            <a:r>
              <a:rPr lang="en-US" altLang="ko-KR" b="0" i="0" dirty="0">
                <a:solidFill>
                  <a:srgbClr val="A626A4"/>
                </a:solidFill>
                <a:effectLst/>
                <a:latin typeface="NanumSquare"/>
              </a:rPr>
              <a:t>final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anumSquare"/>
              </a:rPr>
              <a:t>UserRepository</a:t>
            </a:r>
            <a:r>
              <a:rPr lang="en-US" altLang="ko-KR" dirty="0">
                <a:solidFill>
                  <a:srgbClr val="000000"/>
                </a:solidFill>
                <a:latin typeface="NanumSquare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anumSquare"/>
              </a:rPr>
              <a:t>userRepository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anumSquare"/>
              </a:rPr>
              <a:t>	</a:t>
            </a:r>
            <a:r>
              <a:rPr lang="en-US" altLang="ko-KR" b="0" i="0" dirty="0">
                <a:solidFill>
                  <a:srgbClr val="A626A4"/>
                </a:solidFill>
                <a:effectLst/>
                <a:latin typeface="NanumSquare"/>
              </a:rPr>
              <a:t>private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 </a:t>
            </a:r>
            <a:r>
              <a:rPr lang="en-US" altLang="ko-KR" b="0" i="0" dirty="0">
                <a:solidFill>
                  <a:srgbClr val="A626A4"/>
                </a:solidFill>
                <a:effectLst/>
                <a:latin typeface="NanumSquare"/>
              </a:rPr>
              <a:t>final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anumSquare"/>
              </a:rPr>
              <a:t>BCryptPasswordEncoder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anumSquare"/>
              </a:rPr>
              <a:t>passwordEncoder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; 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	</a:t>
            </a:r>
            <a:r>
              <a:rPr lang="en-US" altLang="ko-KR" b="0" i="0" dirty="0">
                <a:solidFill>
                  <a:srgbClr val="A626A4"/>
                </a:solidFill>
                <a:effectLst/>
                <a:latin typeface="NanumSquare"/>
              </a:rPr>
              <a:t>public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 List&lt;User&gt; </a:t>
            </a:r>
            <a:r>
              <a:rPr lang="en-US" altLang="ko-KR" b="0" i="0" dirty="0" err="1">
                <a:solidFill>
                  <a:srgbClr val="4078F2"/>
                </a:solidFill>
                <a:effectLst/>
                <a:latin typeface="NanumSquare"/>
              </a:rPr>
              <a:t>getUserList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() { </a:t>
            </a:r>
          </a:p>
          <a:p>
            <a:r>
              <a:rPr lang="en-US" altLang="ko-KR" b="0" i="0" dirty="0">
                <a:solidFill>
                  <a:srgbClr val="A626A4"/>
                </a:solidFill>
                <a:effectLst/>
                <a:latin typeface="NanumSquare"/>
              </a:rPr>
              <a:t>		return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anumSquare"/>
              </a:rPr>
              <a:t>userRepository.findAll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();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NanumSquare"/>
              </a:rPr>
              <a:t>	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} 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}</a:t>
            </a:r>
            <a:br>
              <a:rPr lang="en-US" altLang="ko-KR" dirty="0"/>
            </a:b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1D93A9C-9478-434B-B14E-60BCEA5F6293}"/>
              </a:ext>
            </a:extLst>
          </p:cNvPr>
          <p:cNvCxnSpPr>
            <a:cxnSpLocks/>
          </p:cNvCxnSpPr>
          <p:nvPr/>
        </p:nvCxnSpPr>
        <p:spPr>
          <a:xfrm flipH="1">
            <a:off x="3603928" y="4424082"/>
            <a:ext cx="174811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617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42AA29-19EA-4B1E-BFDA-EFFD5264CF67}"/>
              </a:ext>
            </a:extLst>
          </p:cNvPr>
          <p:cNvSpPr txBox="1"/>
          <p:nvPr/>
        </p:nvSpPr>
        <p:spPr>
          <a:xfrm>
            <a:off x="417094" y="433137"/>
            <a:ext cx="6091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Spring</a:t>
            </a:r>
            <a:r>
              <a:rPr lang="ko-KR" altLang="en-US" sz="3600" b="1" dirty="0"/>
              <a:t>에서 트랜잭션 활용법</a:t>
            </a:r>
            <a:endParaRPr lang="en-US" altLang="ko-KR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9DA4E-F54A-4C3A-877E-A816514DEAFD}"/>
              </a:ext>
            </a:extLst>
          </p:cNvPr>
          <p:cNvSpPr txBox="1"/>
          <p:nvPr/>
        </p:nvSpPr>
        <p:spPr>
          <a:xfrm>
            <a:off x="368310" y="1532965"/>
            <a:ext cx="11455380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서비스 계층을 트랜잭션의 시작과 종료 경계로 정했다면</a:t>
            </a:r>
            <a:r>
              <a:rPr lang="en-US" altLang="ko-KR" dirty="0"/>
              <a:t>, </a:t>
            </a:r>
            <a:r>
              <a:rPr lang="ko-KR" altLang="en-US" dirty="0"/>
              <a:t>테스트와 같은 특별한 이유가 아니고는 </a:t>
            </a:r>
            <a:r>
              <a:rPr lang="ko-KR" altLang="en-US" dirty="0">
                <a:solidFill>
                  <a:srgbClr val="FF0000"/>
                </a:solidFill>
              </a:rPr>
              <a:t>다른 계층이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모듈에서 </a:t>
            </a:r>
            <a:r>
              <a:rPr lang="en-US" altLang="ko-KR" dirty="0">
                <a:solidFill>
                  <a:srgbClr val="FF0000"/>
                </a:solidFill>
              </a:rPr>
              <a:t>DAO</a:t>
            </a:r>
            <a:r>
              <a:rPr lang="ko-KR" altLang="en-US" dirty="0">
                <a:solidFill>
                  <a:srgbClr val="FF0000"/>
                </a:solidFill>
              </a:rPr>
              <a:t>에 직접 접근하는 것은 차단해야 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en-US" altLang="ko-KR" dirty="0"/>
              <a:t> </a:t>
            </a:r>
            <a:r>
              <a:rPr lang="ko-KR" altLang="en-US" dirty="0"/>
              <a:t>트랜잭션을 보통 </a:t>
            </a:r>
            <a:r>
              <a:rPr lang="ko-KR" altLang="en-US" dirty="0">
                <a:solidFill>
                  <a:srgbClr val="FF0000"/>
                </a:solidFill>
              </a:rPr>
              <a:t>서비스 계층의 메소드 조합</a:t>
            </a:r>
            <a:r>
              <a:rPr lang="ko-KR" altLang="en-US" dirty="0"/>
              <a:t>을 통해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/>
              <a:t>만들어지기 때문에 </a:t>
            </a:r>
            <a:r>
              <a:rPr lang="en-US" altLang="ko-KR" dirty="0">
                <a:solidFill>
                  <a:srgbClr val="FF0000"/>
                </a:solidFill>
              </a:rPr>
              <a:t>DAO</a:t>
            </a:r>
            <a:r>
              <a:rPr lang="ko-KR" altLang="en-US" dirty="0">
                <a:solidFill>
                  <a:srgbClr val="FF0000"/>
                </a:solidFill>
              </a:rPr>
              <a:t>가 제공하는 주요 기능은 서비스 계층에 위임 메소드를 </a:t>
            </a:r>
            <a:r>
              <a:rPr lang="ko-KR" altLang="en-US" dirty="0" err="1">
                <a:solidFill>
                  <a:srgbClr val="FF0000"/>
                </a:solidFill>
              </a:rPr>
              <a:t>만들어둘</a:t>
            </a:r>
            <a:r>
              <a:rPr lang="ko-KR" altLang="en-US" dirty="0">
                <a:solidFill>
                  <a:srgbClr val="FF0000"/>
                </a:solidFill>
              </a:rPr>
              <a:t> 필요가 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endParaRPr lang="en-US" altLang="ko-KR" sz="800" dirty="0"/>
          </a:p>
          <a:p>
            <a:r>
              <a:rPr lang="ko-KR" altLang="en-US" dirty="0"/>
              <a:t>그리고 가능하면 다른 모듈의 </a:t>
            </a:r>
            <a:r>
              <a:rPr lang="en-US" altLang="ko-KR" dirty="0"/>
              <a:t>DAO</a:t>
            </a:r>
            <a:r>
              <a:rPr lang="ko-KR" altLang="en-US" dirty="0"/>
              <a:t>에 접근할 때는 </a:t>
            </a:r>
            <a:r>
              <a:rPr lang="ko-KR" altLang="en-US" dirty="0">
                <a:solidFill>
                  <a:srgbClr val="FF0000"/>
                </a:solidFill>
              </a:rPr>
              <a:t>서비스 계층을 거치도록 </a:t>
            </a:r>
            <a:r>
              <a:rPr lang="ko-KR" altLang="en-US" dirty="0"/>
              <a:t>하는 것이 바람직하다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2000" b="1" dirty="0"/>
              <a:t>2. </a:t>
            </a:r>
            <a:r>
              <a:rPr lang="ko-KR" altLang="en-US" sz="2000" b="1" dirty="0"/>
              <a:t>읽기 전용 트랜잭션의 공통화</a:t>
            </a:r>
            <a:endParaRPr lang="en-US" altLang="ko-KR" sz="2000" b="1" dirty="0"/>
          </a:p>
          <a:p>
            <a:endParaRPr lang="en-US" altLang="ko-KR" sz="800" b="1" dirty="0"/>
          </a:p>
          <a:p>
            <a:r>
              <a:rPr lang="ko-KR" altLang="en-US" dirty="0">
                <a:solidFill>
                  <a:srgbClr val="FF0000"/>
                </a:solidFill>
              </a:rPr>
              <a:t>클래스 레벨</a:t>
            </a:r>
            <a:r>
              <a:rPr lang="ko-KR" altLang="en-US" dirty="0"/>
              <a:t>에는 공통적으로 </a:t>
            </a:r>
            <a:r>
              <a:rPr lang="ko-KR" altLang="en-US" dirty="0">
                <a:solidFill>
                  <a:srgbClr val="FF0000"/>
                </a:solidFill>
              </a:rPr>
              <a:t>적용되는 읽기 전용 트랜잭션 </a:t>
            </a:r>
            <a:r>
              <a:rPr lang="ko-KR" altLang="en-US" dirty="0" err="1">
                <a:solidFill>
                  <a:srgbClr val="FF0000"/>
                </a:solidFill>
              </a:rPr>
              <a:t>어노테이션을</a:t>
            </a:r>
            <a:r>
              <a:rPr lang="ko-KR" altLang="en-US" dirty="0">
                <a:solidFill>
                  <a:srgbClr val="FF0000"/>
                </a:solidFill>
              </a:rPr>
              <a:t> 선언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추가나 삭제 또는 수정이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/>
              <a:t>있는 작업에는 쓰기가 가능하도록 </a:t>
            </a:r>
            <a:r>
              <a:rPr lang="ko-KR" altLang="en-US" dirty="0">
                <a:solidFill>
                  <a:srgbClr val="FF0000"/>
                </a:solidFill>
              </a:rPr>
              <a:t>별도로 </a:t>
            </a:r>
            <a:r>
              <a:rPr lang="en-US" altLang="ko-KR" dirty="0">
                <a:solidFill>
                  <a:srgbClr val="FF0000"/>
                </a:solidFill>
              </a:rPr>
              <a:t>@Transactional </a:t>
            </a:r>
            <a:r>
              <a:rPr lang="ko-KR" altLang="en-US" dirty="0" err="1">
                <a:solidFill>
                  <a:srgbClr val="FF0000"/>
                </a:solidFill>
              </a:rPr>
              <a:t>어노테이션을</a:t>
            </a:r>
            <a:r>
              <a:rPr lang="ko-KR" altLang="en-US" dirty="0">
                <a:solidFill>
                  <a:srgbClr val="FF0000"/>
                </a:solidFill>
              </a:rPr>
              <a:t> 메소드에 선언하는 것이 좋다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098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41B3A6-88BD-4342-A96B-87B19FC56C6C}"/>
              </a:ext>
            </a:extLst>
          </p:cNvPr>
          <p:cNvSpPr txBox="1"/>
          <p:nvPr/>
        </p:nvSpPr>
        <p:spPr>
          <a:xfrm>
            <a:off x="417094" y="1237130"/>
            <a:ext cx="1161802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4078F2"/>
                </a:solidFill>
                <a:effectLst/>
                <a:latin typeface="NanumSquare"/>
              </a:rPr>
              <a:t>@Service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 </a:t>
            </a:r>
          </a:p>
          <a:p>
            <a:r>
              <a:rPr lang="en-US" altLang="ko-KR" b="0" i="0" dirty="0">
                <a:solidFill>
                  <a:srgbClr val="4078F2"/>
                </a:solidFill>
                <a:effectLst/>
                <a:latin typeface="NanumSquare"/>
              </a:rPr>
              <a:t>@RequiredArgsConstructor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 </a:t>
            </a:r>
          </a:p>
          <a:p>
            <a:r>
              <a:rPr lang="en-US" altLang="ko-KR" b="0" i="0" dirty="0">
                <a:solidFill>
                  <a:srgbClr val="4078F2"/>
                </a:solidFill>
                <a:effectLst/>
                <a:latin typeface="NanumSquare"/>
              </a:rPr>
              <a:t>@Transactional(readOnly = true)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 </a:t>
            </a:r>
          </a:p>
          <a:p>
            <a:r>
              <a:rPr lang="en-US" altLang="ko-KR" b="0" i="0" dirty="0">
                <a:solidFill>
                  <a:srgbClr val="A626A4"/>
                </a:solidFill>
                <a:effectLst/>
                <a:latin typeface="NanumSquare"/>
              </a:rPr>
              <a:t>public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 </a:t>
            </a:r>
            <a:r>
              <a:rPr lang="en-US" altLang="ko-KR" b="0" i="0" dirty="0">
                <a:solidFill>
                  <a:srgbClr val="A626A4"/>
                </a:solidFill>
                <a:effectLst/>
                <a:latin typeface="NanumSquare"/>
              </a:rPr>
              <a:t>class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 </a:t>
            </a:r>
            <a:r>
              <a:rPr lang="en-US" altLang="ko-KR" b="0" i="0" dirty="0" err="1">
                <a:solidFill>
                  <a:srgbClr val="C18401"/>
                </a:solidFill>
                <a:effectLst/>
                <a:latin typeface="NanumSquare"/>
              </a:rPr>
              <a:t>UserService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 { </a:t>
            </a:r>
          </a:p>
          <a:p>
            <a:r>
              <a:rPr lang="en-US" altLang="ko-KR" dirty="0">
                <a:solidFill>
                  <a:srgbClr val="000000"/>
                </a:solidFill>
                <a:latin typeface="NanumSquare"/>
              </a:rPr>
              <a:t>	</a:t>
            </a:r>
            <a:r>
              <a:rPr lang="en-US" altLang="ko-KR" b="0" i="0" dirty="0">
                <a:solidFill>
                  <a:srgbClr val="A626A4"/>
                </a:solidFill>
                <a:effectLst/>
                <a:latin typeface="NanumSquare"/>
              </a:rPr>
              <a:t>private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 </a:t>
            </a:r>
            <a:r>
              <a:rPr lang="en-US" altLang="ko-KR" b="0" i="0" dirty="0">
                <a:solidFill>
                  <a:srgbClr val="A626A4"/>
                </a:solidFill>
                <a:effectLst/>
                <a:latin typeface="NanumSquare"/>
              </a:rPr>
              <a:t>final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anumSquare"/>
              </a:rPr>
              <a:t>UserRepository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anumSquare"/>
              </a:rPr>
              <a:t>userRepository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; </a:t>
            </a:r>
          </a:p>
          <a:p>
            <a:r>
              <a:rPr lang="en-US" altLang="ko-KR" dirty="0">
                <a:solidFill>
                  <a:srgbClr val="000000"/>
                </a:solidFill>
                <a:latin typeface="NanumSquare"/>
              </a:rPr>
              <a:t>	</a:t>
            </a:r>
            <a:r>
              <a:rPr lang="en-US" altLang="ko-KR" b="0" i="0" dirty="0">
                <a:solidFill>
                  <a:srgbClr val="A626A4"/>
                </a:solidFill>
                <a:effectLst/>
                <a:latin typeface="NanumSquare"/>
              </a:rPr>
              <a:t>private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 </a:t>
            </a:r>
            <a:r>
              <a:rPr lang="en-US" altLang="ko-KR" b="0" i="0" dirty="0">
                <a:solidFill>
                  <a:srgbClr val="A626A4"/>
                </a:solidFill>
                <a:effectLst/>
                <a:latin typeface="NanumSquare"/>
              </a:rPr>
              <a:t>final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anumSquare"/>
              </a:rPr>
              <a:t>BCryptPasswordEncoder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anumSquare"/>
              </a:rPr>
              <a:t>passwordEncoder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; 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NanumSquare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NanumSquare"/>
              </a:rPr>
              <a:t>	</a:t>
            </a:r>
            <a:r>
              <a:rPr lang="en-US" altLang="ko-KR" b="0" i="0" dirty="0">
                <a:solidFill>
                  <a:srgbClr val="A626A4"/>
                </a:solidFill>
                <a:effectLst/>
                <a:latin typeface="NanumSquare"/>
              </a:rPr>
              <a:t>public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 List&lt;User&gt; </a:t>
            </a:r>
            <a:r>
              <a:rPr lang="en-US" altLang="ko-KR" b="0" i="0" dirty="0" err="1">
                <a:solidFill>
                  <a:srgbClr val="4078F2"/>
                </a:solidFill>
                <a:effectLst/>
                <a:latin typeface="NanumSquare"/>
              </a:rPr>
              <a:t>getUserList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() { </a:t>
            </a:r>
          </a:p>
          <a:p>
            <a:r>
              <a:rPr lang="en-US" altLang="ko-KR" dirty="0">
                <a:solidFill>
                  <a:srgbClr val="000000"/>
                </a:solidFill>
                <a:latin typeface="NanumSquare"/>
              </a:rPr>
              <a:t>		</a:t>
            </a:r>
            <a:r>
              <a:rPr lang="en-US" altLang="ko-KR" b="0" i="0" dirty="0">
                <a:solidFill>
                  <a:srgbClr val="A626A4"/>
                </a:solidFill>
                <a:effectLst/>
                <a:latin typeface="NanumSquare"/>
              </a:rPr>
              <a:t>return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anumSquare"/>
              </a:rPr>
              <a:t>userRepository.findAll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(); 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	}</a:t>
            </a:r>
          </a:p>
          <a:p>
            <a:r>
              <a:rPr lang="en-US" altLang="ko-KR" dirty="0">
                <a:solidFill>
                  <a:srgbClr val="000000"/>
                </a:solidFill>
                <a:latin typeface="NanumSquare"/>
              </a:rPr>
              <a:t>	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 </a:t>
            </a:r>
            <a:r>
              <a:rPr lang="en-US" altLang="ko-KR" b="0" i="0" dirty="0">
                <a:solidFill>
                  <a:srgbClr val="4078F2"/>
                </a:solidFill>
                <a:effectLst/>
                <a:latin typeface="NanumSquare"/>
              </a:rPr>
              <a:t>@Transactional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 </a:t>
            </a:r>
          </a:p>
          <a:p>
            <a:r>
              <a:rPr lang="en-US" altLang="ko-KR" b="0" i="0" dirty="0">
                <a:solidFill>
                  <a:srgbClr val="A626A4"/>
                </a:solidFill>
                <a:effectLst/>
                <a:latin typeface="NanumSquare"/>
              </a:rPr>
              <a:t>	public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 User </a:t>
            </a:r>
            <a:r>
              <a:rPr lang="en-US" altLang="ko-KR" b="0" i="0" dirty="0" err="1">
                <a:solidFill>
                  <a:srgbClr val="4078F2"/>
                </a:solidFill>
                <a:effectLst/>
                <a:latin typeface="NanumSquare"/>
              </a:rPr>
              <a:t>signUp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(</a:t>
            </a:r>
            <a:r>
              <a:rPr lang="en-US" altLang="ko-KR" b="0" i="0" dirty="0">
                <a:solidFill>
                  <a:srgbClr val="A626A4"/>
                </a:solidFill>
                <a:effectLst/>
                <a:latin typeface="NanumSquare"/>
              </a:rPr>
              <a:t>final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anumSquare"/>
              </a:rPr>
              <a:t>SignUpDTO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anumSquare"/>
              </a:rPr>
              <a:t>signUpDTO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) { </a:t>
            </a:r>
          </a:p>
          <a:p>
            <a:r>
              <a:rPr lang="en-US" altLang="ko-KR" dirty="0">
                <a:solidFill>
                  <a:srgbClr val="000000"/>
                </a:solidFill>
                <a:latin typeface="NanumSquare"/>
              </a:rPr>
              <a:t>		</a:t>
            </a:r>
            <a:r>
              <a:rPr lang="en-US" altLang="ko-KR" b="0" i="0" dirty="0">
                <a:solidFill>
                  <a:srgbClr val="A626A4"/>
                </a:solidFill>
                <a:effectLst/>
                <a:latin typeface="NanumSquare"/>
              </a:rPr>
              <a:t>final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 User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anumSquare"/>
              </a:rPr>
              <a:t>user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 =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anumSquare"/>
              </a:rPr>
              <a:t>User.builder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() </a:t>
            </a:r>
          </a:p>
          <a:p>
            <a:r>
              <a:rPr lang="en-US" altLang="ko-KR" dirty="0">
                <a:solidFill>
                  <a:srgbClr val="000000"/>
                </a:solidFill>
                <a:latin typeface="NanumSquare"/>
              </a:rPr>
              <a:t>   		  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.email(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anumSquare"/>
              </a:rPr>
              <a:t>signUpDTO.getEmail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()) 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		   .pw(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anumSquare"/>
              </a:rPr>
              <a:t>passwordEncoder.encode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anumSquare"/>
              </a:rPr>
              <a:t>signUpDTO.getPw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())) </a:t>
            </a:r>
          </a:p>
          <a:p>
            <a:r>
              <a:rPr lang="en-US" altLang="ko-KR" dirty="0">
                <a:solidFill>
                  <a:srgbClr val="000000"/>
                </a:solidFill>
                <a:latin typeface="NanumSquare"/>
              </a:rPr>
              <a:t>		  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.role(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anumSquare"/>
              </a:rPr>
              <a:t>UserRole.ROLE_USER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) </a:t>
            </a:r>
          </a:p>
          <a:p>
            <a:r>
              <a:rPr lang="en-US" altLang="ko-KR" dirty="0">
                <a:solidFill>
                  <a:srgbClr val="000000"/>
                </a:solidFill>
                <a:latin typeface="NanumSquare"/>
              </a:rPr>
              <a:t>		  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.build(); </a:t>
            </a:r>
          </a:p>
          <a:p>
            <a:r>
              <a:rPr lang="en-US" altLang="ko-KR" dirty="0">
                <a:solidFill>
                  <a:srgbClr val="000000"/>
                </a:solidFill>
                <a:latin typeface="NanumSquare"/>
              </a:rPr>
              <a:t>		</a:t>
            </a:r>
            <a:r>
              <a:rPr lang="en-US" altLang="ko-KR" b="0" i="0" dirty="0">
                <a:solidFill>
                  <a:srgbClr val="A626A4"/>
                </a:solidFill>
                <a:effectLst/>
                <a:latin typeface="NanumSquare"/>
              </a:rPr>
              <a:t>return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anumSquare"/>
              </a:rPr>
              <a:t>userRepository.save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(user); 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	} 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}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AB947-6A8F-431C-AA34-C3A22EBC9251}"/>
              </a:ext>
            </a:extLst>
          </p:cNvPr>
          <p:cNvSpPr txBox="1"/>
          <p:nvPr/>
        </p:nvSpPr>
        <p:spPr>
          <a:xfrm>
            <a:off x="417094" y="433137"/>
            <a:ext cx="6091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Spring</a:t>
            </a:r>
            <a:r>
              <a:rPr lang="ko-KR" altLang="en-US" sz="3600" b="1" dirty="0"/>
              <a:t>에서 트랜잭션 활용법</a:t>
            </a:r>
            <a:endParaRPr lang="en-US" altLang="ko-KR" sz="3600" b="1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FE9934A-69FC-4B63-9290-9843C8349217}"/>
              </a:ext>
            </a:extLst>
          </p:cNvPr>
          <p:cNvCxnSpPr>
            <a:cxnSpLocks/>
          </p:cNvCxnSpPr>
          <p:nvPr/>
        </p:nvCxnSpPr>
        <p:spPr>
          <a:xfrm flipH="1">
            <a:off x="3738398" y="1990165"/>
            <a:ext cx="174811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B290A39-0D1B-4B59-BECF-E0028DD612D1}"/>
              </a:ext>
            </a:extLst>
          </p:cNvPr>
          <p:cNvCxnSpPr>
            <a:cxnSpLocks/>
          </p:cNvCxnSpPr>
          <p:nvPr/>
        </p:nvCxnSpPr>
        <p:spPr>
          <a:xfrm flipH="1">
            <a:off x="3106387" y="3913094"/>
            <a:ext cx="174811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324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0C95D5-3905-437A-BE66-6E34DD994C27}"/>
              </a:ext>
            </a:extLst>
          </p:cNvPr>
          <p:cNvSpPr txBox="1"/>
          <p:nvPr/>
        </p:nvSpPr>
        <p:spPr>
          <a:xfrm>
            <a:off x="417094" y="433137"/>
            <a:ext cx="4194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DBMS Transaction</a:t>
            </a:r>
            <a:endParaRPr lang="ko-KR" alt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F9730E-622A-464C-93F7-9088C87FE559}"/>
              </a:ext>
            </a:extLst>
          </p:cNvPr>
          <p:cNvSpPr txBox="1"/>
          <p:nvPr/>
        </p:nvSpPr>
        <p:spPr>
          <a:xfrm>
            <a:off x="417094" y="1079468"/>
            <a:ext cx="1168300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트랜잭션의 성질</a:t>
            </a:r>
            <a:endParaRPr lang="en-US" altLang="ko-KR" sz="2400" b="1" dirty="0"/>
          </a:p>
          <a:p>
            <a:endParaRPr lang="en-US" altLang="ko-KR" dirty="0"/>
          </a:p>
          <a:p>
            <a:r>
              <a:rPr lang="en-US" altLang="ko-KR" sz="2000" b="1" dirty="0"/>
              <a:t>Atomicity (</a:t>
            </a:r>
            <a:r>
              <a:rPr lang="ko-KR" altLang="en-US" sz="2000" b="1" dirty="0" err="1"/>
              <a:t>원자성</a:t>
            </a:r>
            <a:r>
              <a:rPr lang="en-US" altLang="ko-KR" sz="2000" b="1" dirty="0"/>
              <a:t>)</a:t>
            </a:r>
          </a:p>
          <a:p>
            <a:endParaRPr lang="en-US" altLang="ko-KR" sz="800" b="1" dirty="0"/>
          </a:p>
          <a:p>
            <a:pPr marL="342900" indent="-342900">
              <a:buAutoNum type="arabicPeriod"/>
            </a:pPr>
            <a:r>
              <a:rPr lang="ko-KR" altLang="en-US" dirty="0"/>
              <a:t>트랜잭션의 연산은 데이터베이스에 </a:t>
            </a:r>
            <a:r>
              <a:rPr lang="ko-KR" altLang="en-US" dirty="0">
                <a:solidFill>
                  <a:srgbClr val="FF0000"/>
                </a:solidFill>
              </a:rPr>
              <a:t>모두 반영되든지 아니면 전혀 반영되지 않아야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 </a:t>
            </a:r>
            <a:endParaRPr lang="en-US" altLang="ko-KR" sz="800" dirty="0"/>
          </a:p>
          <a:p>
            <a:r>
              <a:rPr lang="en-US" altLang="ko-KR" dirty="0"/>
              <a:t>2. </a:t>
            </a:r>
            <a:r>
              <a:rPr lang="ko-KR" altLang="en-US" dirty="0"/>
              <a:t> 트랜잭션 내의 </a:t>
            </a:r>
            <a:r>
              <a:rPr lang="ko-KR" altLang="en-US" dirty="0">
                <a:solidFill>
                  <a:srgbClr val="FF0000"/>
                </a:solidFill>
              </a:rPr>
              <a:t>모든 명령은 반드시 완벽히 수행</a:t>
            </a:r>
            <a:r>
              <a:rPr lang="ko-KR" altLang="en-US" dirty="0"/>
              <a:t>되어야 하며</a:t>
            </a:r>
            <a:r>
              <a:rPr lang="en-US" altLang="ko-KR" dirty="0"/>
              <a:t>, </a:t>
            </a:r>
            <a:r>
              <a:rPr lang="ko-KR" altLang="en-US" dirty="0"/>
              <a:t>모두가 완벽히 수행되지 않고 어느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>
                <a:solidFill>
                  <a:srgbClr val="FF0000"/>
                </a:solidFill>
              </a:rPr>
              <a:t>하나라도 오류가 방생하면 트랜잭션 전부가 취소되어야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sz="2000" b="1" dirty="0"/>
              <a:t>Consistency (</a:t>
            </a:r>
            <a:r>
              <a:rPr lang="ko-KR" altLang="en-US" sz="2000" b="1" dirty="0"/>
              <a:t>일관성</a:t>
            </a:r>
            <a:r>
              <a:rPr lang="en-US" altLang="ko-KR" sz="2000" b="1" dirty="0"/>
              <a:t>)</a:t>
            </a:r>
          </a:p>
          <a:p>
            <a:endParaRPr lang="en-US" altLang="ko-KR" sz="800" b="1" dirty="0"/>
          </a:p>
          <a:p>
            <a:pPr marL="342900" indent="-342900">
              <a:buAutoNum type="arabicPeriod"/>
            </a:pPr>
            <a:r>
              <a:rPr lang="ko-KR" altLang="en-US" dirty="0"/>
              <a:t>트랜잭션이 그 실행을 성공적으로 완료하면 언제나 </a:t>
            </a:r>
            <a:r>
              <a:rPr lang="ko-KR" altLang="en-US" dirty="0">
                <a:solidFill>
                  <a:srgbClr val="FF0000"/>
                </a:solidFill>
              </a:rPr>
              <a:t>일관성 있는 데이터베이스 상태로 변환한다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시스템이 가지고 있는 </a:t>
            </a:r>
            <a:r>
              <a:rPr lang="ko-KR" altLang="en-US" dirty="0">
                <a:solidFill>
                  <a:srgbClr val="FF0000"/>
                </a:solidFill>
              </a:rPr>
              <a:t>고정요소는 트랜잭션 수행 전과 트랜잭션 수행 완료 후의 상태가 같아야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sz="2000" b="1" dirty="0"/>
              <a:t>Isolation(</a:t>
            </a:r>
            <a:r>
              <a:rPr lang="ko-KR" altLang="en-US" sz="2000" b="1" dirty="0"/>
              <a:t>독립성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격리성</a:t>
            </a:r>
            <a:r>
              <a:rPr lang="en-US" altLang="ko-KR" sz="2000" b="1" dirty="0"/>
              <a:t>)</a:t>
            </a:r>
          </a:p>
          <a:p>
            <a:endParaRPr lang="en-US" altLang="ko-KR" sz="800" b="1" dirty="0"/>
          </a:p>
          <a:p>
            <a:pPr marL="342900" indent="-342900">
              <a:buAutoNum type="arabicPeriod"/>
            </a:pPr>
            <a:r>
              <a:rPr lang="ko-KR" altLang="en-US" dirty="0"/>
              <a:t>둘 이상의 트랜잭션이 </a:t>
            </a:r>
            <a:r>
              <a:rPr lang="ko-KR" altLang="en-US" dirty="0">
                <a:solidFill>
                  <a:srgbClr val="FF0000"/>
                </a:solidFill>
              </a:rPr>
              <a:t>동시에 병행 실행되는 경우 어느 하나의 트랜잭션 실행 중에 다른 트랜잭션의 연산이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ko-KR" altLang="en-US" dirty="0">
                <a:solidFill>
                  <a:srgbClr val="FF0000"/>
                </a:solidFill>
              </a:rPr>
              <a:t>끼어들 수 없다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수행 중인 트랜잭션은 완전히 완료될 때까지 </a:t>
            </a:r>
            <a:r>
              <a:rPr lang="ko-KR" altLang="en-US" dirty="0">
                <a:solidFill>
                  <a:srgbClr val="FF0000"/>
                </a:solidFill>
              </a:rPr>
              <a:t>다른 트랜잭션에서 수행 결과를 참조할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8633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FCC9F3-F1CF-4780-AD40-1D550939285B}"/>
              </a:ext>
            </a:extLst>
          </p:cNvPr>
          <p:cNvSpPr txBox="1"/>
          <p:nvPr/>
        </p:nvSpPr>
        <p:spPr>
          <a:xfrm>
            <a:off x="417094" y="433137"/>
            <a:ext cx="6091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Spring</a:t>
            </a:r>
            <a:r>
              <a:rPr lang="ko-KR" altLang="en-US" sz="3600" b="1" dirty="0"/>
              <a:t>에서 트랜잭션 활용법</a:t>
            </a:r>
            <a:endParaRPr lang="en-US" altLang="ko-KR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2AFDE-18EE-4F6C-BE3A-696FD935ACE0}"/>
              </a:ext>
            </a:extLst>
          </p:cNvPr>
          <p:cNvSpPr txBox="1"/>
          <p:nvPr/>
        </p:nvSpPr>
        <p:spPr>
          <a:xfrm>
            <a:off x="417094" y="1465729"/>
            <a:ext cx="11865749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테스트의 롤백</a:t>
            </a:r>
            <a:endParaRPr lang="en-US" altLang="ko-KR" b="1" dirty="0"/>
          </a:p>
          <a:p>
            <a:endParaRPr lang="en-US" altLang="ko-KR" sz="800" b="1" dirty="0"/>
          </a:p>
          <a:p>
            <a:r>
              <a:rPr lang="ko-KR" altLang="en-US" dirty="0">
                <a:solidFill>
                  <a:srgbClr val="FF0000"/>
                </a:solidFill>
              </a:rPr>
              <a:t>트랜잭션 </a:t>
            </a:r>
            <a:r>
              <a:rPr lang="ko-KR" altLang="en-US" dirty="0" err="1">
                <a:solidFill>
                  <a:srgbClr val="FF0000"/>
                </a:solidFill>
              </a:rPr>
              <a:t>어노테이션을</a:t>
            </a:r>
            <a:r>
              <a:rPr lang="ko-KR" altLang="en-US" dirty="0">
                <a:solidFill>
                  <a:srgbClr val="FF0000"/>
                </a:solidFill>
              </a:rPr>
              <a:t> 테스트에 붙이면 테스트의 </a:t>
            </a:r>
            <a:r>
              <a:rPr lang="en-US" altLang="ko-KR" dirty="0">
                <a:solidFill>
                  <a:srgbClr val="FF0000"/>
                </a:solidFill>
              </a:rPr>
              <a:t>DB </a:t>
            </a:r>
            <a:r>
              <a:rPr lang="ko-KR" altLang="en-US" dirty="0" err="1">
                <a:solidFill>
                  <a:srgbClr val="FF0000"/>
                </a:solidFill>
              </a:rPr>
              <a:t>커밋을</a:t>
            </a:r>
            <a:r>
              <a:rPr lang="ko-KR" altLang="en-US" dirty="0">
                <a:solidFill>
                  <a:srgbClr val="FF0000"/>
                </a:solidFill>
              </a:rPr>
              <a:t> 롤백해주는 기능이 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endParaRPr lang="en-US" altLang="ko-KR" sz="800" dirty="0"/>
          </a:p>
          <a:p>
            <a:r>
              <a:rPr lang="en-US" altLang="ko-KR" dirty="0"/>
              <a:t>DB</a:t>
            </a:r>
            <a:r>
              <a:rPr lang="ko-KR" altLang="en-US" dirty="0"/>
              <a:t>와 연동되는 테스트를 할 때에는 </a:t>
            </a:r>
            <a:r>
              <a:rPr lang="en-US" altLang="ko-KR" dirty="0"/>
              <a:t>DB</a:t>
            </a:r>
            <a:r>
              <a:rPr lang="ko-KR" altLang="en-US" dirty="0"/>
              <a:t>의 상태와 데이터가 상당히 중요하다</a:t>
            </a:r>
            <a:r>
              <a:rPr lang="en-US" altLang="ko-KR" dirty="0"/>
              <a:t>. </a:t>
            </a:r>
            <a:r>
              <a:rPr lang="ko-KR" altLang="en-US" dirty="0"/>
              <a:t>하지만 문제는 테스트에서 </a:t>
            </a:r>
            <a:r>
              <a:rPr lang="en-US" altLang="ko-KR" dirty="0"/>
              <a:t>DB</a:t>
            </a:r>
            <a:r>
              <a:rPr lang="ko-KR" altLang="en-US" dirty="0"/>
              <a:t>에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/>
              <a:t>쓰기 작업을 하면 </a:t>
            </a:r>
            <a:r>
              <a:rPr lang="en-US" altLang="ko-KR" dirty="0"/>
              <a:t>DB</a:t>
            </a:r>
            <a:r>
              <a:rPr lang="ko-KR" altLang="en-US" dirty="0"/>
              <a:t>의 데이터가 바뀌는 것인데</a:t>
            </a:r>
            <a:r>
              <a:rPr lang="en-US" altLang="ko-KR" dirty="0"/>
              <a:t>, </a:t>
            </a:r>
            <a:r>
              <a:rPr lang="ko-KR" altLang="en-US" dirty="0"/>
              <a:t>트랜잭션 </a:t>
            </a:r>
            <a:r>
              <a:rPr lang="ko-KR" altLang="en-US" dirty="0" err="1"/>
              <a:t>어노테이션을</a:t>
            </a:r>
            <a:r>
              <a:rPr lang="ko-KR" altLang="en-US" dirty="0"/>
              <a:t> 테스트에 활용하면 테스트를 진행하는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/>
              <a:t>동안에 </a:t>
            </a:r>
            <a:r>
              <a:rPr lang="ko-KR" altLang="en-US" dirty="0">
                <a:solidFill>
                  <a:srgbClr val="FF0000"/>
                </a:solidFill>
              </a:rPr>
              <a:t>조작한 데이터를 모두 </a:t>
            </a:r>
            <a:r>
              <a:rPr lang="ko-KR" altLang="en-US" dirty="0" err="1">
                <a:solidFill>
                  <a:srgbClr val="FF0000"/>
                </a:solidFill>
              </a:rPr>
              <a:t>롤백하고</a:t>
            </a:r>
            <a:r>
              <a:rPr lang="ko-KR" altLang="en-US" dirty="0">
                <a:solidFill>
                  <a:srgbClr val="FF0000"/>
                </a:solidFill>
              </a:rPr>
              <a:t> 테스트를 진행하기 전의 상태로 만들어준다</a:t>
            </a:r>
            <a:r>
              <a:rPr lang="en-US" altLang="ko-KR" dirty="0"/>
              <a:t>. </a:t>
            </a:r>
          </a:p>
          <a:p>
            <a:endParaRPr lang="en-US" altLang="ko-KR" sz="800" dirty="0"/>
          </a:p>
          <a:p>
            <a:r>
              <a:rPr lang="ko-KR" altLang="en-US" dirty="0"/>
              <a:t>어떠한 경우에도 </a:t>
            </a:r>
            <a:r>
              <a:rPr lang="ko-KR" altLang="en-US" dirty="0" err="1"/>
              <a:t>커밋을</a:t>
            </a:r>
            <a:r>
              <a:rPr lang="ko-KR" altLang="en-US" dirty="0"/>
              <a:t> 하지 않기 때문에 테스트가 성공하거나 실패해도 상관이 없으며 심지어 예외가 발생해도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/>
              <a:t>어떠한 문제가 발생하지 않는다</a:t>
            </a:r>
            <a:r>
              <a:rPr lang="en-US" altLang="ko-KR" dirty="0"/>
              <a:t>. </a:t>
            </a:r>
          </a:p>
          <a:p>
            <a:endParaRPr lang="en-US" altLang="ko-KR" sz="800" dirty="0"/>
          </a:p>
          <a:p>
            <a:r>
              <a:rPr lang="ko-KR" altLang="en-US" dirty="0">
                <a:solidFill>
                  <a:srgbClr val="FF0000"/>
                </a:solidFill>
              </a:rPr>
              <a:t>강제로 </a:t>
            </a:r>
            <a:r>
              <a:rPr lang="ko-KR" altLang="en-US" dirty="0" err="1">
                <a:solidFill>
                  <a:srgbClr val="FF0000"/>
                </a:solidFill>
              </a:rPr>
              <a:t>롤백시키도록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설정되어있기</a:t>
            </a:r>
            <a:r>
              <a:rPr lang="ko-KR" altLang="en-US" dirty="0">
                <a:solidFill>
                  <a:srgbClr val="FF0000"/>
                </a:solidFill>
              </a:rPr>
              <a:t> 때문이다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884865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60CDAF-A6BE-4A85-9245-F1376AEFCBCE}"/>
              </a:ext>
            </a:extLst>
          </p:cNvPr>
          <p:cNvSpPr txBox="1"/>
          <p:nvPr/>
        </p:nvSpPr>
        <p:spPr>
          <a:xfrm>
            <a:off x="417094" y="433137"/>
            <a:ext cx="6091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Spring</a:t>
            </a:r>
            <a:r>
              <a:rPr lang="ko-KR" altLang="en-US" sz="3600" b="1" dirty="0"/>
              <a:t>에서 트랜잭션 활용법</a:t>
            </a:r>
            <a:endParaRPr lang="en-US" altLang="ko-KR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73B0E-05A2-4F83-83F1-26A50FB401D5}"/>
              </a:ext>
            </a:extLst>
          </p:cNvPr>
          <p:cNvSpPr txBox="1"/>
          <p:nvPr/>
        </p:nvSpPr>
        <p:spPr>
          <a:xfrm>
            <a:off x="417094" y="1311167"/>
            <a:ext cx="1125495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4078F2"/>
                </a:solidFill>
                <a:effectLst/>
                <a:latin typeface="NanumSquare"/>
              </a:rPr>
              <a:t>@Transactional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 </a:t>
            </a:r>
          </a:p>
          <a:p>
            <a:r>
              <a:rPr lang="en-US" altLang="ko-KR" b="0" i="0" dirty="0">
                <a:solidFill>
                  <a:srgbClr val="4078F2"/>
                </a:solidFill>
                <a:effectLst/>
                <a:latin typeface="NanumSquare"/>
              </a:rPr>
              <a:t>@ExtendWith(SpringExtension.class)</a:t>
            </a:r>
          </a:p>
          <a:p>
            <a:r>
              <a:rPr lang="en-US" altLang="ko-KR" b="0" i="0" dirty="0">
                <a:solidFill>
                  <a:srgbClr val="4078F2"/>
                </a:solidFill>
                <a:effectLst/>
                <a:latin typeface="NanumSquare"/>
              </a:rPr>
              <a:t>@DataJpaTest</a:t>
            </a:r>
          </a:p>
          <a:p>
            <a:r>
              <a:rPr lang="en-US" altLang="ko-KR" b="0" i="0" dirty="0">
                <a:solidFill>
                  <a:srgbClr val="A626A4"/>
                </a:solidFill>
                <a:effectLst/>
                <a:latin typeface="NanumSquare"/>
              </a:rPr>
              <a:t>class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 </a:t>
            </a:r>
            <a:r>
              <a:rPr lang="en-US" altLang="ko-KR" b="0" i="0" dirty="0" err="1">
                <a:solidFill>
                  <a:srgbClr val="C18401"/>
                </a:solidFill>
                <a:effectLst/>
                <a:latin typeface="NanumSquare"/>
              </a:rPr>
              <a:t>UserRepositoryTest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 { </a:t>
            </a:r>
          </a:p>
          <a:p>
            <a:endParaRPr lang="en-US" altLang="ko-KR" dirty="0">
              <a:solidFill>
                <a:srgbClr val="000000"/>
              </a:solidFill>
              <a:latin typeface="NanumSquare"/>
            </a:endParaRPr>
          </a:p>
          <a:p>
            <a:r>
              <a:rPr lang="en-US" altLang="ko-KR" b="0" i="0" dirty="0">
                <a:solidFill>
                  <a:srgbClr val="4078F2"/>
                </a:solidFill>
                <a:effectLst/>
                <a:latin typeface="NanumSquare"/>
              </a:rPr>
              <a:t>	@Autowired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 </a:t>
            </a:r>
          </a:p>
          <a:p>
            <a:r>
              <a:rPr lang="en-US" altLang="ko-KR" b="0" i="0" dirty="0">
                <a:solidFill>
                  <a:srgbClr val="A626A4"/>
                </a:solidFill>
                <a:effectLst/>
                <a:latin typeface="NanumSquare"/>
              </a:rPr>
              <a:t>	private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anumSquare"/>
              </a:rPr>
              <a:t>UserRepository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anumSquare"/>
              </a:rPr>
              <a:t>userRepository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; </a:t>
            </a:r>
          </a:p>
          <a:p>
            <a:endParaRPr lang="en-US" altLang="ko-KR" b="0" i="0" dirty="0">
              <a:solidFill>
                <a:srgbClr val="4078F2"/>
              </a:solidFill>
              <a:effectLst/>
              <a:latin typeface="NanumSquare"/>
            </a:endParaRPr>
          </a:p>
          <a:p>
            <a:r>
              <a:rPr lang="en-US" altLang="ko-KR" b="0" i="0" dirty="0">
                <a:solidFill>
                  <a:srgbClr val="4078F2"/>
                </a:solidFill>
                <a:effectLst/>
                <a:latin typeface="NanumSquare"/>
              </a:rPr>
              <a:t>	@Test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 </a:t>
            </a:r>
          </a:p>
          <a:p>
            <a:r>
              <a:rPr lang="en-US" altLang="ko-KR" b="0" i="0" dirty="0">
                <a:solidFill>
                  <a:srgbClr val="A626A4"/>
                </a:solidFill>
                <a:effectLst/>
                <a:latin typeface="NanumSquare"/>
              </a:rPr>
              <a:t>	void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 </a:t>
            </a:r>
            <a:r>
              <a:rPr lang="en-US" altLang="ko-KR" b="0" i="0" dirty="0" err="1">
                <a:solidFill>
                  <a:srgbClr val="4078F2"/>
                </a:solidFill>
                <a:effectLst/>
                <a:latin typeface="NanumSquare"/>
              </a:rPr>
              <a:t>findByEmailAndPw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() { </a:t>
            </a:r>
          </a:p>
          <a:p>
            <a:r>
              <a:rPr lang="en-US" altLang="ko-KR" b="0" i="0" dirty="0">
                <a:solidFill>
                  <a:srgbClr val="A626A4"/>
                </a:solidFill>
                <a:effectLst/>
                <a:latin typeface="NanumSquare"/>
              </a:rPr>
              <a:t>		final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 User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anumSquare"/>
              </a:rPr>
              <a:t>user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 =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anumSquare"/>
              </a:rPr>
              <a:t>User.builder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() .email(</a:t>
            </a:r>
            <a:r>
              <a:rPr lang="en-US" altLang="ko-KR" b="0" i="0" dirty="0">
                <a:solidFill>
                  <a:srgbClr val="50A14F"/>
                </a:solidFill>
                <a:effectLst/>
                <a:latin typeface="NanumSquare"/>
              </a:rPr>
              <a:t>"email"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) .pw(</a:t>
            </a:r>
            <a:r>
              <a:rPr lang="en-US" altLang="ko-KR" b="0" i="0" dirty="0">
                <a:solidFill>
                  <a:srgbClr val="50A14F"/>
                </a:solidFill>
                <a:effectLst/>
                <a:latin typeface="NanumSquare"/>
              </a:rPr>
              <a:t>"pw"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) .role(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anumSquare"/>
              </a:rPr>
              <a:t>UserRole.ROLE_USER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).build();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		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anumSquare"/>
              </a:rPr>
              <a:t>userRepository.save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(user);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		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anumSquare"/>
              </a:rPr>
              <a:t>assertThat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anumSquare"/>
              </a:rPr>
              <a:t>userRepository.findAll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().size()).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anumSquare"/>
              </a:rPr>
              <a:t>isEqualTo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(</a:t>
            </a:r>
            <a:r>
              <a:rPr lang="en-US" altLang="ko-KR" b="0" i="0" dirty="0">
                <a:solidFill>
                  <a:srgbClr val="986801"/>
                </a:solidFill>
                <a:effectLst/>
                <a:latin typeface="NanumSquare"/>
              </a:rPr>
              <a:t>1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);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 	}	 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anumSquare"/>
              </a:rPr>
              <a:t>}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FA1F827-B11C-4EF6-80B4-8F043B2DB713}"/>
              </a:ext>
            </a:extLst>
          </p:cNvPr>
          <p:cNvCxnSpPr>
            <a:cxnSpLocks/>
          </p:cNvCxnSpPr>
          <p:nvPr/>
        </p:nvCxnSpPr>
        <p:spPr>
          <a:xfrm flipH="1">
            <a:off x="2313010" y="2070848"/>
            <a:ext cx="174811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54589BA-5859-4038-92ED-2772454C72E9}"/>
              </a:ext>
            </a:extLst>
          </p:cNvPr>
          <p:cNvCxnSpPr>
            <a:cxnSpLocks/>
          </p:cNvCxnSpPr>
          <p:nvPr/>
        </p:nvCxnSpPr>
        <p:spPr>
          <a:xfrm flipH="1">
            <a:off x="2313010" y="1459086"/>
            <a:ext cx="174811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294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E07644-EBAA-4FDE-91A3-342968BF0E4D}"/>
              </a:ext>
            </a:extLst>
          </p:cNvPr>
          <p:cNvSpPr txBox="1"/>
          <p:nvPr/>
        </p:nvSpPr>
        <p:spPr>
          <a:xfrm>
            <a:off x="417094" y="433137"/>
            <a:ext cx="6374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JTA(Java Transactional APIs)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B73D5-455A-42A5-8452-84B91A48D073}"/>
              </a:ext>
            </a:extLst>
          </p:cNvPr>
          <p:cNvSpPr txBox="1"/>
          <p:nvPr/>
        </p:nvSpPr>
        <p:spPr>
          <a:xfrm>
            <a:off x="98112" y="1600200"/>
            <a:ext cx="1209388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JTA : </a:t>
            </a:r>
            <a:r>
              <a:rPr lang="ko-KR" altLang="en-US" dirty="0"/>
              <a:t>단일 데이터베이스나 데이터베이스 여러 개를 이용할 경우 트랜잭션을 제어하기 위한 목적으로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JTA</a:t>
            </a:r>
            <a:r>
              <a:rPr lang="ko-KR" altLang="en-US" dirty="0"/>
              <a:t>는 플랫폼마다 </a:t>
            </a:r>
            <a:r>
              <a:rPr lang="ko-KR" altLang="en-US" dirty="0">
                <a:solidFill>
                  <a:srgbClr val="FF0000"/>
                </a:solidFill>
              </a:rPr>
              <a:t>상이한 트랜잭션 매니저들</a:t>
            </a:r>
            <a:r>
              <a:rPr lang="ko-KR" altLang="en-US" dirty="0"/>
              <a:t>과 </a:t>
            </a:r>
            <a:r>
              <a:rPr lang="ko-KR" altLang="en-US" dirty="0">
                <a:solidFill>
                  <a:srgbClr val="FF0000"/>
                </a:solidFill>
              </a:rPr>
              <a:t>어플리케이션들이 상호작용할 수 있는 인터페이스</a:t>
            </a:r>
            <a:r>
              <a:rPr lang="ko-KR" altLang="en-US" dirty="0"/>
              <a:t>를 정의하고 있다</a:t>
            </a:r>
            <a:r>
              <a:rPr lang="en-US" altLang="ko-KR" dirty="0"/>
              <a:t>.</a:t>
            </a:r>
          </a:p>
          <a:p>
            <a:endParaRPr lang="en-US" altLang="ko-KR" sz="800" dirty="0"/>
          </a:p>
          <a:p>
            <a:r>
              <a:rPr lang="en-US" altLang="ko-KR" dirty="0"/>
              <a:t>JAVA</a:t>
            </a:r>
            <a:r>
              <a:rPr lang="ko-KR" altLang="en-US" dirty="0"/>
              <a:t>에서 제공되는 대부분 </a:t>
            </a:r>
            <a:r>
              <a:rPr lang="en-US" altLang="ko-KR" dirty="0"/>
              <a:t>API</a:t>
            </a:r>
            <a:r>
              <a:rPr lang="ko-KR" altLang="en-US" dirty="0"/>
              <a:t>와 마찬가지로</a:t>
            </a:r>
            <a:r>
              <a:rPr lang="en-US" altLang="ko-KR" dirty="0"/>
              <a:t>, JTA</a:t>
            </a:r>
            <a:r>
              <a:rPr lang="ko-KR" altLang="en-US" dirty="0"/>
              <a:t>는 실제 구현은 다르지만 </a:t>
            </a:r>
            <a:r>
              <a:rPr lang="ko-KR" altLang="en-US" dirty="0">
                <a:solidFill>
                  <a:srgbClr val="FF0000"/>
                </a:solidFill>
              </a:rPr>
              <a:t>어플리케이션이 공통적으로 사용할 수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sz="800" dirty="0">
                <a:solidFill>
                  <a:srgbClr val="FF0000"/>
                </a:solidFill>
              </a:rPr>
              <a:t> </a:t>
            </a:r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있는 하나의 인터페이스를 제공한다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/>
              <a:t>이 말은 트랜잭션 처리가 필요한 어플리케이션이 </a:t>
            </a:r>
            <a:r>
              <a:rPr lang="en-US" altLang="ko-KR" dirty="0"/>
              <a:t>(API</a:t>
            </a:r>
            <a:r>
              <a:rPr lang="ko-KR" altLang="en-US" dirty="0"/>
              <a:t>의 사용 방식 그대로만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/>
              <a:t>사용한다면</a:t>
            </a:r>
            <a:r>
              <a:rPr lang="en-US" altLang="ko-KR" dirty="0"/>
              <a:t>) </a:t>
            </a:r>
            <a:r>
              <a:rPr lang="ko-KR" altLang="en-US" dirty="0">
                <a:solidFill>
                  <a:srgbClr val="FF0000"/>
                </a:solidFill>
              </a:rPr>
              <a:t>특정 벤더의 트랜잭션 매니저에 의존할 필요가 없음을 의미한다</a:t>
            </a:r>
            <a:r>
              <a:rPr lang="en-US" altLang="ko-KR" dirty="0"/>
              <a:t>. </a:t>
            </a:r>
            <a:r>
              <a:rPr lang="en-US" altLang="ko-KR" dirty="0" err="1"/>
              <a:t>Atomikos</a:t>
            </a:r>
            <a:r>
              <a:rPr lang="ko-KR" altLang="en-US" dirty="0"/>
              <a:t>와 같은 </a:t>
            </a:r>
            <a:r>
              <a:rPr lang="en-US" altLang="ko-KR" dirty="0"/>
              <a:t>JTA </a:t>
            </a:r>
            <a:r>
              <a:rPr lang="ko-KR" altLang="en-US" dirty="0"/>
              <a:t>구현체들은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/>
              <a:t>오픈소스로 제공하는 벤더들도 있고</a:t>
            </a:r>
            <a:r>
              <a:rPr lang="en-US" altLang="ko-KR" dirty="0"/>
              <a:t>, IBM </a:t>
            </a:r>
            <a:r>
              <a:rPr lang="ko-KR" altLang="en-US" dirty="0"/>
              <a:t>같이 </a:t>
            </a:r>
            <a:r>
              <a:rPr lang="en-US" altLang="ko-KR" dirty="0"/>
              <a:t>JTA </a:t>
            </a:r>
            <a:r>
              <a:rPr lang="ko-KR" altLang="en-US" dirty="0"/>
              <a:t>구현체를 어플리케이션 서버의 한 부분으로 제공하는 벤더들도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/>
              <a:t>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JTA</a:t>
            </a:r>
            <a:r>
              <a:rPr lang="ko-KR" altLang="en-US" dirty="0"/>
              <a:t>의 구현체를 사용할 때에는 주의를 기울여야 한다</a:t>
            </a:r>
            <a:r>
              <a:rPr lang="en-US" altLang="ko-KR" dirty="0"/>
              <a:t>. </a:t>
            </a:r>
            <a:r>
              <a:rPr lang="ko-KR" altLang="en-US" dirty="0"/>
              <a:t>자세히 </a:t>
            </a:r>
            <a:r>
              <a:rPr lang="ko-KR" altLang="en-US" dirty="0" err="1"/>
              <a:t>들여다</a:t>
            </a:r>
            <a:r>
              <a:rPr lang="ko-KR" altLang="en-US" dirty="0"/>
              <a:t> 보면 뭔가 잘못 되어 있는 것처럼 보이기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/>
              <a:t>때문이다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D03522-D282-4C99-95DC-71FEE71A16D9}"/>
              </a:ext>
            </a:extLst>
          </p:cNvPr>
          <p:cNvSpPr txBox="1"/>
          <p:nvPr/>
        </p:nvSpPr>
        <p:spPr>
          <a:xfrm>
            <a:off x="10542494" y="6306670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벤더 </a:t>
            </a:r>
            <a:r>
              <a:rPr lang="en-US" altLang="ko-KR" dirty="0"/>
              <a:t>: </a:t>
            </a:r>
            <a:r>
              <a:rPr lang="ko-KR" altLang="en-US" dirty="0"/>
              <a:t>판매자</a:t>
            </a:r>
          </a:p>
        </p:txBody>
      </p:sp>
    </p:spTree>
    <p:extLst>
      <p:ext uri="{BB962C8B-B14F-4D97-AF65-F5344CB8AC3E}">
        <p14:creationId xmlns:p14="http://schemas.microsoft.com/office/powerpoint/2010/main" val="2294056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0FCF5C-FE46-4E0F-9901-0C85138CDCDD}"/>
              </a:ext>
            </a:extLst>
          </p:cNvPr>
          <p:cNvSpPr txBox="1"/>
          <p:nvPr/>
        </p:nvSpPr>
        <p:spPr>
          <a:xfrm>
            <a:off x="417094" y="433137"/>
            <a:ext cx="6078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XA(</a:t>
            </a:r>
            <a:r>
              <a:rPr lang="en-US" altLang="ko-KR" sz="3600" b="1" dirty="0" err="1"/>
              <a:t>eXtended</a:t>
            </a:r>
            <a:r>
              <a:rPr lang="en-US" altLang="ko-KR" sz="3600" b="1" dirty="0"/>
              <a:t> Architecture)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A28396-8709-48C2-BE8F-5F623A919A6C}"/>
              </a:ext>
            </a:extLst>
          </p:cNvPr>
          <p:cNvSpPr txBox="1"/>
          <p:nvPr/>
        </p:nvSpPr>
        <p:spPr>
          <a:xfrm>
            <a:off x="417094" y="1425388"/>
            <a:ext cx="1170935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XA</a:t>
            </a:r>
            <a:r>
              <a:rPr lang="ko-KR" altLang="en-US" dirty="0"/>
              <a:t>는 동일한 </a:t>
            </a:r>
            <a:r>
              <a:rPr lang="ko-KR" altLang="en-US" dirty="0">
                <a:solidFill>
                  <a:srgbClr val="FF0000"/>
                </a:solidFill>
              </a:rPr>
              <a:t>전역 트랜잭션</a:t>
            </a:r>
            <a:r>
              <a:rPr lang="en-US" altLang="ko-KR" dirty="0">
                <a:solidFill>
                  <a:srgbClr val="FF0000"/>
                </a:solidFill>
              </a:rPr>
              <a:t>(Global Transaction)</a:t>
            </a:r>
            <a:r>
              <a:rPr lang="ko-KR" altLang="en-US" dirty="0">
                <a:solidFill>
                  <a:srgbClr val="FF0000"/>
                </a:solidFill>
              </a:rPr>
              <a:t> 내에서 몇 개의 </a:t>
            </a:r>
            <a:r>
              <a:rPr lang="ko-KR" altLang="en-US" dirty="0" err="1">
                <a:solidFill>
                  <a:srgbClr val="FF0000"/>
                </a:solidFill>
              </a:rPr>
              <a:t>백엔드</a:t>
            </a:r>
            <a:r>
              <a:rPr lang="ko-KR" altLang="en-US" dirty="0">
                <a:solidFill>
                  <a:srgbClr val="FF0000"/>
                </a:solidFill>
              </a:rPr>
              <a:t> 데이터 저장소에 접근</a:t>
            </a:r>
            <a:r>
              <a:rPr lang="ko-KR" altLang="en-US" dirty="0"/>
              <a:t>하기 위한 </a:t>
            </a:r>
            <a:r>
              <a:rPr lang="en-US" altLang="ko-KR" dirty="0"/>
              <a:t>X/Open</a:t>
            </a:r>
          </a:p>
          <a:p>
            <a:endParaRPr lang="en-US" altLang="ko-KR" sz="800" dirty="0"/>
          </a:p>
          <a:p>
            <a:r>
              <a:rPr lang="ko-KR" altLang="en-US" dirty="0"/>
              <a:t>그룹</a:t>
            </a:r>
            <a:r>
              <a:rPr lang="en-US" altLang="ko-KR" dirty="0"/>
              <a:t> </a:t>
            </a:r>
            <a:r>
              <a:rPr lang="ko-KR" altLang="en-US" dirty="0"/>
              <a:t>표준의 하나이다</a:t>
            </a:r>
            <a:r>
              <a:rPr lang="en-US" altLang="ko-KR" dirty="0"/>
              <a:t>. XA </a:t>
            </a:r>
            <a:r>
              <a:rPr lang="ko-KR" altLang="en-US" dirty="0"/>
              <a:t>표준 규격은 </a:t>
            </a:r>
            <a:r>
              <a:rPr lang="ko-KR" altLang="en-US" dirty="0">
                <a:solidFill>
                  <a:srgbClr val="FF0000"/>
                </a:solidFill>
              </a:rPr>
              <a:t>하나의 트랜잭션 매니저가 어떤 트랜잭션의 한 부분으로 어떤 작업이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수행되고 있는지를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데이터베이스에 통보하는 방식</a:t>
            </a:r>
            <a:r>
              <a:rPr lang="ko-KR" altLang="en-US" dirty="0"/>
              <a:t>과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ko-KR" altLang="en-US" dirty="0">
                <a:solidFill>
                  <a:srgbClr val="FF0000"/>
                </a:solidFill>
              </a:rPr>
              <a:t>트랜잭션이 완료될 때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단계 </a:t>
            </a:r>
            <a:r>
              <a:rPr lang="ko-KR" altLang="en-US" dirty="0" err="1">
                <a:solidFill>
                  <a:srgbClr val="FF0000"/>
                </a:solidFill>
              </a:rPr>
              <a:t>커밋을</a:t>
            </a:r>
            <a:r>
              <a:rPr lang="ko-KR" altLang="en-US" dirty="0">
                <a:solidFill>
                  <a:srgbClr val="FF0000"/>
                </a:solidFill>
              </a:rPr>
              <a:t> 수행되는 방식</a:t>
            </a:r>
            <a:r>
              <a:rPr lang="ko-KR" altLang="en-US" dirty="0"/>
              <a:t>을 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/>
              <a:t>관장한다</a:t>
            </a:r>
            <a:r>
              <a:rPr lang="en-US" altLang="ko-KR" dirty="0"/>
              <a:t>. </a:t>
            </a:r>
            <a:r>
              <a:rPr lang="ko-KR" altLang="en-US" dirty="0"/>
              <a:t>또한 데이터 저장소에서 </a:t>
            </a:r>
            <a:r>
              <a:rPr lang="ko-KR" altLang="en-US" dirty="0">
                <a:solidFill>
                  <a:srgbClr val="FF0000"/>
                </a:solidFill>
              </a:rPr>
              <a:t>지연되고 있는 트랜잭션을 회복시키는 방법</a:t>
            </a:r>
            <a:r>
              <a:rPr lang="ko-KR" altLang="en-US" dirty="0"/>
              <a:t>도 포함하고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XA</a:t>
            </a:r>
            <a:r>
              <a:rPr lang="ko-KR" altLang="en-US" dirty="0"/>
              <a:t>의 장점</a:t>
            </a:r>
          </a:p>
        </p:txBody>
      </p:sp>
    </p:spTree>
    <p:extLst>
      <p:ext uri="{BB962C8B-B14F-4D97-AF65-F5344CB8AC3E}">
        <p14:creationId xmlns:p14="http://schemas.microsoft.com/office/powerpoint/2010/main" val="474204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CFD9CF-C1F0-4921-B104-293FBCD5D48F}"/>
              </a:ext>
            </a:extLst>
          </p:cNvPr>
          <p:cNvSpPr txBox="1"/>
          <p:nvPr/>
        </p:nvSpPr>
        <p:spPr>
          <a:xfrm>
            <a:off x="417094" y="433137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분산 트랜잭션</a:t>
            </a:r>
            <a:endParaRPr lang="en-US" altLang="ko-KR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C388F3-4854-4747-A403-B1CB393B718E}"/>
              </a:ext>
            </a:extLst>
          </p:cNvPr>
          <p:cNvSpPr txBox="1"/>
          <p:nvPr/>
        </p:nvSpPr>
        <p:spPr>
          <a:xfrm>
            <a:off x="296070" y="1223682"/>
            <a:ext cx="11792011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분산 트랜잭션</a:t>
            </a:r>
            <a:r>
              <a:rPr lang="ko-KR" altLang="en-US" dirty="0"/>
              <a:t>은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개 이상의 네트워크 시스템 간의 트랜잭션이다</a:t>
            </a:r>
            <a:r>
              <a:rPr lang="en-US" altLang="ko-KR" dirty="0"/>
              <a:t>. </a:t>
            </a:r>
            <a:r>
              <a:rPr lang="ko-KR" altLang="en-US" dirty="0"/>
              <a:t>일반적으로 시스템은 </a:t>
            </a:r>
            <a:r>
              <a:rPr lang="ko-KR" altLang="en-US" dirty="0">
                <a:solidFill>
                  <a:srgbClr val="FF0000"/>
                </a:solidFill>
              </a:rPr>
              <a:t>트랜잭션 리소스 </a:t>
            </a:r>
            <a:r>
              <a:rPr lang="en-US" altLang="ko-KR" dirty="0">
                <a:solidFill>
                  <a:srgbClr val="FF0000"/>
                </a:solidFill>
              </a:rPr>
              <a:t>(DB) </a:t>
            </a:r>
            <a:r>
              <a:rPr lang="ko-KR" altLang="en-US" dirty="0"/>
              <a:t>의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/>
              <a:t>역할을 듣고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트랜잭션 매니저는 이러한 리소스에 관련된 모든 동작에 대해 트랜잭션의 생성 및 관리를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담당한다</a:t>
            </a:r>
            <a:r>
              <a:rPr lang="en-US" altLang="ko-KR" dirty="0"/>
              <a:t>.</a:t>
            </a:r>
          </a:p>
          <a:p>
            <a:endParaRPr lang="en-US" altLang="ko-KR" sz="800" dirty="0"/>
          </a:p>
          <a:p>
            <a:r>
              <a:rPr lang="ko-KR" altLang="en-US" dirty="0"/>
              <a:t>분산 트랜잭션은 다른 트랜잭션처럼 </a:t>
            </a:r>
            <a:r>
              <a:rPr lang="en-US" altLang="ko-KR" dirty="0"/>
              <a:t>4</a:t>
            </a:r>
            <a:r>
              <a:rPr lang="ko-KR" altLang="en-US" dirty="0"/>
              <a:t>가지 </a:t>
            </a:r>
            <a:r>
              <a:rPr lang="en-US" altLang="ko-KR" dirty="0"/>
              <a:t>ACID </a:t>
            </a:r>
            <a:r>
              <a:rPr lang="ko-KR" altLang="en-US" dirty="0"/>
              <a:t>속성을 갖추어야 하며</a:t>
            </a:r>
            <a:r>
              <a:rPr lang="en-US" altLang="ko-KR" dirty="0"/>
              <a:t>, </a:t>
            </a:r>
            <a:r>
              <a:rPr lang="ko-KR" altLang="en-US" dirty="0"/>
              <a:t>여기에서 원자성은 일의 단위</a:t>
            </a:r>
            <a:r>
              <a:rPr lang="en-US" altLang="ko-KR" dirty="0"/>
              <a:t>(UOW)</a:t>
            </a:r>
          </a:p>
          <a:p>
            <a:endParaRPr lang="en-US" altLang="ko-KR" sz="800" dirty="0"/>
          </a:p>
          <a:p>
            <a:r>
              <a:rPr lang="ko-KR" altLang="en-US" dirty="0" err="1"/>
              <a:t>를</a:t>
            </a:r>
            <a:r>
              <a:rPr lang="ko-KR" altLang="en-US" dirty="0"/>
              <a:t> 위해 </a:t>
            </a:r>
            <a:r>
              <a:rPr lang="en-US" altLang="ko-KR" dirty="0">
                <a:solidFill>
                  <a:srgbClr val="FF0000"/>
                </a:solidFill>
              </a:rPr>
              <a:t>all or nothing </a:t>
            </a:r>
            <a:r>
              <a:rPr lang="ko-KR" altLang="en-US" dirty="0">
                <a:solidFill>
                  <a:srgbClr val="FF0000"/>
                </a:solidFill>
              </a:rPr>
              <a:t>결과를 보증해야 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XA</a:t>
            </a:r>
            <a:r>
              <a:rPr lang="ko-KR" altLang="en-US" dirty="0"/>
              <a:t>는 분산 트랜잭션 처리를 위해 </a:t>
            </a:r>
            <a:r>
              <a:rPr lang="en-US" altLang="ko-KR" dirty="0"/>
              <a:t>X/OPEN</a:t>
            </a:r>
            <a:r>
              <a:rPr lang="ko-KR" altLang="en-US" dirty="0"/>
              <a:t>이 제정한 표준 스펙이다</a:t>
            </a:r>
            <a:r>
              <a:rPr lang="en-US" altLang="ko-KR" dirty="0"/>
              <a:t>. </a:t>
            </a:r>
            <a:r>
              <a:rPr lang="ko-KR" altLang="en-US" dirty="0"/>
              <a:t>멀티 트랜잭션 관리자와 로컬 리소스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/>
              <a:t>관리자 사이의 인터페이스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리소스 관리자가 트랜잭션을 처리하기 위해 필요한 것을 규정하고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878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76B76F-CF13-454C-A761-621315BA3A06}"/>
              </a:ext>
            </a:extLst>
          </p:cNvPr>
          <p:cNvSpPr txBox="1"/>
          <p:nvPr/>
        </p:nvSpPr>
        <p:spPr>
          <a:xfrm>
            <a:off x="417094" y="433137"/>
            <a:ext cx="4194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DBMS Transaction</a:t>
            </a:r>
            <a:endParaRPr lang="ko-KR" alt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25A543-6214-43F8-82A5-509DDB216480}"/>
              </a:ext>
            </a:extLst>
          </p:cNvPr>
          <p:cNvSpPr txBox="1"/>
          <p:nvPr/>
        </p:nvSpPr>
        <p:spPr>
          <a:xfrm>
            <a:off x="417094" y="1242204"/>
            <a:ext cx="100896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Durability (</a:t>
            </a:r>
            <a:r>
              <a:rPr lang="ko-KR" altLang="en-US" sz="2000" b="1" dirty="0"/>
              <a:t>영속성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지속성</a:t>
            </a:r>
            <a:r>
              <a:rPr lang="en-US" altLang="ko-KR" sz="2000" b="1" dirty="0"/>
              <a:t>)</a:t>
            </a:r>
          </a:p>
          <a:p>
            <a:endParaRPr lang="en-US" altLang="ko-KR" sz="800" b="1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성공적으로 완료된 트랜잭션</a:t>
            </a:r>
            <a:r>
              <a:rPr lang="ko-KR" altLang="en-US" dirty="0"/>
              <a:t>의 결과는 시스템이 </a:t>
            </a:r>
            <a:r>
              <a:rPr lang="ko-KR" altLang="en-US" dirty="0" err="1"/>
              <a:t>고장나더라고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영구적으로 반영되어야 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0985A3-342E-43DD-B774-BE9BF6F5E2A6}"/>
              </a:ext>
            </a:extLst>
          </p:cNvPr>
          <p:cNvSpPr txBox="1"/>
          <p:nvPr/>
        </p:nvSpPr>
        <p:spPr>
          <a:xfrm>
            <a:off x="417094" y="2482158"/>
            <a:ext cx="11567590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트랜잭션 연산 및 상태</a:t>
            </a:r>
            <a:endParaRPr lang="en-US" altLang="ko-KR" sz="2400" b="1" dirty="0"/>
          </a:p>
          <a:p>
            <a:endParaRPr lang="en-US" altLang="ko-KR" dirty="0"/>
          </a:p>
          <a:p>
            <a:r>
              <a:rPr lang="en-US" altLang="ko-KR" sz="2000" b="1" dirty="0"/>
              <a:t>Commit </a:t>
            </a:r>
            <a:r>
              <a:rPr lang="ko-KR" altLang="en-US" sz="2000" b="1" dirty="0"/>
              <a:t>연산</a:t>
            </a:r>
            <a:endParaRPr lang="en-US" altLang="ko-KR" sz="2000" b="1" dirty="0"/>
          </a:p>
          <a:p>
            <a:endParaRPr lang="en-US" altLang="ko-KR" sz="800" dirty="0"/>
          </a:p>
          <a:p>
            <a:pPr marL="342900" indent="-342900">
              <a:buAutoNum type="arabicPeriod"/>
            </a:pPr>
            <a:r>
              <a:rPr lang="en-US" altLang="ko-KR" dirty="0"/>
              <a:t>Commit </a:t>
            </a:r>
            <a:r>
              <a:rPr lang="ko-KR" altLang="en-US" dirty="0"/>
              <a:t>연산은 한 개의 논리적 단위에 대한 작업이 </a:t>
            </a:r>
            <a:r>
              <a:rPr lang="ko-KR" altLang="en-US" dirty="0">
                <a:solidFill>
                  <a:srgbClr val="FF0000"/>
                </a:solidFill>
              </a:rPr>
              <a:t>성공적으로 끝났고 </a:t>
            </a:r>
            <a:r>
              <a:rPr lang="en-US" altLang="ko-KR" dirty="0"/>
              <a:t>DB</a:t>
            </a:r>
            <a:r>
              <a:rPr lang="ko-KR" altLang="en-US" dirty="0"/>
              <a:t>가 다시 일관된 상태에 있을 때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en-US" altLang="ko-KR" dirty="0"/>
              <a:t>   </a:t>
            </a:r>
            <a:r>
              <a:rPr lang="ko-KR" altLang="en-US" dirty="0"/>
              <a:t> 이 트랜잭션이 행한 갱신 연산이 </a:t>
            </a:r>
            <a:r>
              <a:rPr lang="ko-KR" altLang="en-US" dirty="0">
                <a:solidFill>
                  <a:srgbClr val="FF0000"/>
                </a:solidFill>
              </a:rPr>
              <a:t>완료된 것을 트랜잭션 관리자에게 알려주는 연산이다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sz="2000" b="1" dirty="0"/>
              <a:t>Rollback </a:t>
            </a:r>
            <a:r>
              <a:rPr lang="ko-KR" altLang="en-US" sz="2000" b="1" dirty="0"/>
              <a:t>연산</a:t>
            </a:r>
            <a:endParaRPr lang="en-US" altLang="ko-KR" sz="2000" b="1" dirty="0"/>
          </a:p>
          <a:p>
            <a:endParaRPr lang="en-US" altLang="ko-KR" sz="800" dirty="0"/>
          </a:p>
          <a:p>
            <a:pPr marL="342900" indent="-342900">
              <a:buAutoNum type="arabicPeriod"/>
            </a:pPr>
            <a:r>
              <a:rPr lang="en-US" altLang="ko-KR" dirty="0"/>
              <a:t>Rollback </a:t>
            </a:r>
            <a:r>
              <a:rPr lang="ko-KR" altLang="en-US" dirty="0"/>
              <a:t>연산은</a:t>
            </a:r>
            <a:r>
              <a:rPr lang="en-US" altLang="ko-KR" dirty="0"/>
              <a:t> </a:t>
            </a:r>
            <a:r>
              <a:rPr lang="ko-KR" altLang="en-US" dirty="0"/>
              <a:t>하나의 트랜잭션 처리가 </a:t>
            </a:r>
            <a:r>
              <a:rPr lang="ko-KR" altLang="en-US" dirty="0">
                <a:solidFill>
                  <a:srgbClr val="FF0000"/>
                </a:solidFill>
              </a:rPr>
              <a:t>비정상적으로 종료</a:t>
            </a:r>
            <a:r>
              <a:rPr lang="ko-KR" altLang="en-US" dirty="0"/>
              <a:t>되어 데이터베이스의 </a:t>
            </a:r>
            <a:r>
              <a:rPr lang="ko-KR" altLang="en-US" dirty="0">
                <a:solidFill>
                  <a:srgbClr val="FF0000"/>
                </a:solidFill>
              </a:rPr>
              <a:t>일관성을 </a:t>
            </a:r>
            <a:r>
              <a:rPr lang="ko-KR" altLang="en-US" dirty="0" err="1">
                <a:solidFill>
                  <a:srgbClr val="FF0000"/>
                </a:solidFill>
              </a:rPr>
              <a:t>꺠뜨렸을</a:t>
            </a:r>
            <a:r>
              <a:rPr lang="ko-KR" altLang="en-US" dirty="0">
                <a:solidFill>
                  <a:srgbClr val="FF0000"/>
                </a:solidFill>
              </a:rPr>
              <a:t> 때</a:t>
            </a:r>
            <a:r>
              <a:rPr lang="en-US" altLang="ko-KR" dirty="0"/>
              <a:t>, </a:t>
            </a:r>
          </a:p>
          <a:p>
            <a:pPr marL="342900" indent="-342900">
              <a:buAutoNum type="arabicPeriod"/>
            </a:pPr>
            <a:endParaRPr lang="en-US" altLang="ko-KR" sz="800" dirty="0"/>
          </a:p>
          <a:p>
            <a:r>
              <a:rPr lang="en-US" altLang="ko-KR" dirty="0"/>
              <a:t>    </a:t>
            </a:r>
            <a:r>
              <a:rPr lang="ko-KR" altLang="en-US" dirty="0"/>
              <a:t>이 트랜잭션의 일부가 정상적으로 처리되었더라도 트랜잭션의 원자성을 구현하기 위해 이 트랜잭션이 행한</a:t>
            </a:r>
            <a:endParaRPr lang="en-US" altLang="ko-KR" dirty="0"/>
          </a:p>
          <a:p>
            <a:r>
              <a:rPr lang="ko-KR" altLang="en-US" sz="800" dirty="0"/>
              <a:t> </a:t>
            </a:r>
            <a:endParaRPr lang="en-US" altLang="ko-KR" sz="800" dirty="0"/>
          </a:p>
          <a:p>
            <a:r>
              <a:rPr lang="en-US" altLang="ko-KR" dirty="0"/>
              <a:t>    </a:t>
            </a:r>
            <a:r>
              <a:rPr lang="ko-KR" altLang="en-US" dirty="0">
                <a:solidFill>
                  <a:srgbClr val="FF0000"/>
                </a:solidFill>
              </a:rPr>
              <a:t>모든 연산을 취소 하는 연산이다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2. Rollback</a:t>
            </a:r>
            <a:r>
              <a:rPr lang="ko-KR" altLang="en-US" dirty="0"/>
              <a:t>시에는 해당 트랜잭션을 </a:t>
            </a:r>
            <a:r>
              <a:rPr lang="ko-KR" altLang="en-US" dirty="0" err="1">
                <a:solidFill>
                  <a:srgbClr val="FF0000"/>
                </a:solidFill>
              </a:rPr>
              <a:t>재시작하거나</a:t>
            </a:r>
            <a:r>
              <a:rPr lang="ko-KR" altLang="en-US" dirty="0">
                <a:solidFill>
                  <a:srgbClr val="FF0000"/>
                </a:solidFill>
              </a:rPr>
              <a:t> 폐기한다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55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8E0E6D-5DC5-45B5-8121-7DB87BC734A7}"/>
              </a:ext>
            </a:extLst>
          </p:cNvPr>
          <p:cNvSpPr txBox="1"/>
          <p:nvPr/>
        </p:nvSpPr>
        <p:spPr>
          <a:xfrm>
            <a:off x="417094" y="433137"/>
            <a:ext cx="4194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DBMS Transaction</a:t>
            </a:r>
            <a:endParaRPr lang="ko-KR" alt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B272E4-C481-460C-A550-1D3BFF9F7FFC}"/>
              </a:ext>
            </a:extLst>
          </p:cNvPr>
          <p:cNvSpPr txBox="1"/>
          <p:nvPr/>
        </p:nvSpPr>
        <p:spPr>
          <a:xfrm>
            <a:off x="417094" y="1207698"/>
            <a:ext cx="24481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트랜잭션의 상태</a:t>
            </a:r>
            <a:endParaRPr lang="en-US" altLang="ko-KR" sz="2400" b="1"/>
          </a:p>
          <a:p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E4E26BD-409A-48B7-AD7E-07FDE261FCCF}"/>
              </a:ext>
            </a:extLst>
          </p:cNvPr>
          <p:cNvSpPr/>
          <p:nvPr/>
        </p:nvSpPr>
        <p:spPr>
          <a:xfrm>
            <a:off x="5020574" y="1577030"/>
            <a:ext cx="1777041" cy="738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활동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583B7A3-2AA0-40BC-8084-1CD45C5185B9}"/>
              </a:ext>
            </a:extLst>
          </p:cNvPr>
          <p:cNvSpPr/>
          <p:nvPr/>
        </p:nvSpPr>
        <p:spPr>
          <a:xfrm>
            <a:off x="2656936" y="2315694"/>
            <a:ext cx="1777041" cy="738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부분 완료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7E8DC0F-F60B-4B85-ABEC-58C1CA8E6F0E}"/>
              </a:ext>
            </a:extLst>
          </p:cNvPr>
          <p:cNvSpPr/>
          <p:nvPr/>
        </p:nvSpPr>
        <p:spPr>
          <a:xfrm>
            <a:off x="2656936" y="3921252"/>
            <a:ext cx="1777041" cy="738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AA1D364-BF1C-4514-A926-ECB59A96E69F}"/>
              </a:ext>
            </a:extLst>
          </p:cNvPr>
          <p:cNvSpPr/>
          <p:nvPr/>
        </p:nvSpPr>
        <p:spPr>
          <a:xfrm>
            <a:off x="7384212" y="2315694"/>
            <a:ext cx="1777041" cy="738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실패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D201633-915F-4DF3-84A6-ABD6CB83D071}"/>
              </a:ext>
            </a:extLst>
          </p:cNvPr>
          <p:cNvSpPr/>
          <p:nvPr/>
        </p:nvSpPr>
        <p:spPr>
          <a:xfrm>
            <a:off x="7384212" y="3921252"/>
            <a:ext cx="1777041" cy="738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철회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7D186EB-5210-4F8D-A887-C295C26D6042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451798" y="1946362"/>
            <a:ext cx="1568776" cy="3693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E015AEA-25F2-4516-8034-869241811039}"/>
              </a:ext>
            </a:extLst>
          </p:cNvPr>
          <p:cNvCxnSpPr>
            <a:cxnSpLocks/>
            <a:stCxn id="6" idx="6"/>
            <a:endCxn id="11" idx="0"/>
          </p:cNvCxnSpPr>
          <p:nvPr/>
        </p:nvCxnSpPr>
        <p:spPr>
          <a:xfrm>
            <a:off x="6797615" y="1946362"/>
            <a:ext cx="1475118" cy="3693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FE47CAF-700E-4E76-973D-475531C7677C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3545457" y="3054358"/>
            <a:ext cx="0" cy="8668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78508E0-11BD-4AB4-B602-1D254F7B904F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8272733" y="3054358"/>
            <a:ext cx="0" cy="8668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2E133E0-CCDB-4947-A253-AC5F61760726}"/>
              </a:ext>
            </a:extLst>
          </p:cNvPr>
          <p:cNvSpPr txBox="1"/>
          <p:nvPr/>
        </p:nvSpPr>
        <p:spPr>
          <a:xfrm>
            <a:off x="417094" y="4888230"/>
            <a:ext cx="9631163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활동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트랜잭션이 </a:t>
            </a:r>
            <a:r>
              <a:rPr lang="ko-KR" altLang="en-US" dirty="0">
                <a:solidFill>
                  <a:srgbClr val="FF0000"/>
                </a:solidFill>
              </a:rPr>
              <a:t>실행</a:t>
            </a:r>
            <a:r>
              <a:rPr lang="ko-KR" altLang="en-US" dirty="0"/>
              <a:t>중인 상태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b="1" dirty="0"/>
              <a:t>실패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트랜잭션 </a:t>
            </a:r>
            <a:r>
              <a:rPr lang="ko-KR" altLang="en-US" sz="1600" dirty="0">
                <a:solidFill>
                  <a:srgbClr val="FF0000"/>
                </a:solidFill>
              </a:rPr>
              <a:t>실행에 오류가 발생하여 중단된 </a:t>
            </a:r>
            <a:r>
              <a:rPr lang="ko-KR" altLang="en-US" dirty="0"/>
              <a:t>상태</a:t>
            </a:r>
            <a:endParaRPr lang="en-US" altLang="ko-KR" sz="1800" dirty="0"/>
          </a:p>
          <a:p>
            <a:endParaRPr lang="en-US" altLang="ko-KR" sz="800" dirty="0"/>
          </a:p>
          <a:p>
            <a:r>
              <a:rPr lang="ko-KR" altLang="en-US" b="1" dirty="0"/>
              <a:t>철회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트랜잭션이 비정상적으로 종료되어 </a:t>
            </a:r>
            <a:r>
              <a:rPr lang="en-US" altLang="ko-KR" dirty="0">
                <a:solidFill>
                  <a:srgbClr val="FF0000"/>
                </a:solidFill>
              </a:rPr>
              <a:t>Rollback </a:t>
            </a:r>
            <a:r>
              <a:rPr lang="ko-KR" altLang="en-US" dirty="0">
                <a:solidFill>
                  <a:srgbClr val="FF0000"/>
                </a:solidFill>
              </a:rPr>
              <a:t>연산을 수행한 상태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sz="800" dirty="0"/>
          </a:p>
          <a:p>
            <a:r>
              <a:rPr lang="ko-KR" altLang="en-US" b="1" dirty="0"/>
              <a:t>부분 완료 </a:t>
            </a:r>
            <a:r>
              <a:rPr lang="en-US" altLang="ko-KR" dirty="0"/>
              <a:t>: </a:t>
            </a:r>
            <a:r>
              <a:rPr lang="ko-KR" altLang="en-US" dirty="0"/>
              <a:t>트랜잭션의 마지막 연산까지 실행했지만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Commit </a:t>
            </a:r>
            <a:r>
              <a:rPr lang="ko-KR" altLang="en-US" dirty="0">
                <a:solidFill>
                  <a:srgbClr val="FF0000"/>
                </a:solidFill>
              </a:rPr>
              <a:t>연산이 실행되기 직전의 상태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sz="800" dirty="0"/>
          </a:p>
          <a:p>
            <a:r>
              <a:rPr lang="ko-KR" altLang="en-US" b="1" dirty="0"/>
              <a:t>완료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트랜잭션이 성공적으로 종료되어 </a:t>
            </a:r>
            <a:r>
              <a:rPr lang="en-US" altLang="ko-KR" dirty="0">
                <a:solidFill>
                  <a:srgbClr val="FF0000"/>
                </a:solidFill>
              </a:rPr>
              <a:t>Commit </a:t>
            </a:r>
            <a:r>
              <a:rPr lang="ko-KR" altLang="en-US" dirty="0">
                <a:solidFill>
                  <a:srgbClr val="FF0000"/>
                </a:solidFill>
              </a:rPr>
              <a:t>연산을 실행한 후의 상태</a:t>
            </a:r>
          </a:p>
        </p:txBody>
      </p:sp>
    </p:spTree>
    <p:extLst>
      <p:ext uri="{BB962C8B-B14F-4D97-AF65-F5344CB8AC3E}">
        <p14:creationId xmlns:p14="http://schemas.microsoft.com/office/powerpoint/2010/main" val="192059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78756-2539-49A6-8AB0-2522220D3BC5}"/>
              </a:ext>
            </a:extLst>
          </p:cNvPr>
          <p:cNvSpPr txBox="1"/>
          <p:nvPr/>
        </p:nvSpPr>
        <p:spPr>
          <a:xfrm>
            <a:off x="417094" y="433137"/>
            <a:ext cx="8916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Spring</a:t>
            </a:r>
            <a:r>
              <a:rPr lang="ko-KR" altLang="en-US" sz="3600" b="1" dirty="0"/>
              <a:t>이 제공하는 </a:t>
            </a:r>
            <a:r>
              <a:rPr lang="en-US" altLang="ko-KR" sz="3600" b="1" dirty="0"/>
              <a:t>Transaction </a:t>
            </a:r>
            <a:r>
              <a:rPr lang="ko-KR" altLang="en-US" sz="3600" b="1" dirty="0"/>
              <a:t>핵심 기술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B6C447-9FBD-471F-9E3D-23810C4EF152}"/>
              </a:ext>
            </a:extLst>
          </p:cNvPr>
          <p:cNvSpPr txBox="1"/>
          <p:nvPr/>
        </p:nvSpPr>
        <p:spPr>
          <a:xfrm>
            <a:off x="417094" y="1519517"/>
            <a:ext cx="457516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/>
              <a:t>트랜잭션</a:t>
            </a:r>
            <a:r>
              <a:rPr lang="en-US" altLang="ko-KR" sz="2400" dirty="0"/>
              <a:t> </a:t>
            </a:r>
            <a:r>
              <a:rPr lang="ko-KR" altLang="en-US" sz="2400" dirty="0"/>
              <a:t>동기화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2400" dirty="0"/>
              <a:t>트랜잭션 추상화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r>
              <a:rPr lang="en-US" altLang="ko-KR" sz="2400" dirty="0"/>
              <a:t>AOP</a:t>
            </a:r>
            <a:r>
              <a:rPr lang="ko-KR" altLang="en-US" sz="2400" dirty="0"/>
              <a:t>를 이용한 트랜잭션 분리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51DF6B-EA78-48F4-9350-B0BA9E8DE6AF}"/>
              </a:ext>
            </a:extLst>
          </p:cNvPr>
          <p:cNvSpPr txBox="1"/>
          <p:nvPr/>
        </p:nvSpPr>
        <p:spPr>
          <a:xfrm>
            <a:off x="417094" y="3027622"/>
            <a:ext cx="11886587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[1. </a:t>
            </a:r>
            <a:r>
              <a:rPr lang="ko-KR" altLang="en-US" b="1" dirty="0"/>
              <a:t>트랜잭션 동기화</a:t>
            </a:r>
            <a:r>
              <a:rPr lang="en-US" altLang="ko-KR" b="1" dirty="0"/>
              <a:t>]</a:t>
            </a:r>
          </a:p>
          <a:p>
            <a:endParaRPr lang="en-US" altLang="ko-KR" sz="800" dirty="0"/>
          </a:p>
          <a:p>
            <a:r>
              <a:rPr lang="en-US" altLang="ko-KR" dirty="0"/>
              <a:t>JDBC</a:t>
            </a:r>
            <a:r>
              <a:rPr lang="ko-KR" altLang="en-US" dirty="0"/>
              <a:t>를 이용하는 개발자가 직접 여러 개의 작업을 하나의 </a:t>
            </a:r>
            <a:r>
              <a:rPr lang="ko-KR" altLang="en-US" dirty="0">
                <a:solidFill>
                  <a:srgbClr val="FF0000"/>
                </a:solidFill>
              </a:rPr>
              <a:t>트랜잭션으로 관리하려면 </a:t>
            </a:r>
            <a:r>
              <a:rPr lang="en-US" altLang="ko-KR" dirty="0">
                <a:solidFill>
                  <a:srgbClr val="FF0000"/>
                </a:solidFill>
              </a:rPr>
              <a:t>Connection </a:t>
            </a:r>
            <a:r>
              <a:rPr lang="ko-KR" altLang="en-US" dirty="0">
                <a:solidFill>
                  <a:srgbClr val="FF0000"/>
                </a:solidFill>
              </a:rPr>
              <a:t>객체를 공유</a:t>
            </a:r>
            <a:r>
              <a:rPr lang="ko-KR" altLang="en-US" dirty="0"/>
              <a:t>하는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/>
              <a:t>등 상당히 불필요한 작업들이 많이 생길 것이다</a:t>
            </a:r>
            <a:r>
              <a:rPr lang="en-US" altLang="ko-KR" dirty="0"/>
              <a:t>.</a:t>
            </a:r>
          </a:p>
          <a:p>
            <a:endParaRPr lang="en-US" altLang="ko-KR" sz="800" dirty="0"/>
          </a:p>
          <a:p>
            <a:r>
              <a:rPr lang="en-US" altLang="ko-KR" dirty="0"/>
              <a:t>Spring</a:t>
            </a:r>
            <a:r>
              <a:rPr lang="ko-KR" altLang="en-US" dirty="0"/>
              <a:t>은 이러한 문제를 해결하고자 </a:t>
            </a:r>
            <a:r>
              <a:rPr lang="ko-KR" altLang="en-US" dirty="0">
                <a:solidFill>
                  <a:srgbClr val="FF0000"/>
                </a:solidFill>
              </a:rPr>
              <a:t>트랜잭션 동기화 기술</a:t>
            </a:r>
            <a:r>
              <a:rPr lang="ko-KR" altLang="en-US" dirty="0"/>
              <a:t>을 제공하고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sz="2000" b="1" dirty="0"/>
              <a:t>트랜잭션 동기화는 </a:t>
            </a:r>
            <a:r>
              <a:rPr lang="ko-KR" altLang="en-US" dirty="0"/>
              <a:t>트랜잭션을 시작하기 위한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Connection </a:t>
            </a:r>
            <a:r>
              <a:rPr lang="ko-KR" altLang="en-US" dirty="0">
                <a:solidFill>
                  <a:srgbClr val="FF0000"/>
                </a:solidFill>
              </a:rPr>
              <a:t>객체를 특별한 저장소에 보관해두고 필요할 때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꺼내쓸</a:t>
            </a:r>
            <a:r>
              <a:rPr lang="ko-KR" altLang="en-US" dirty="0">
                <a:solidFill>
                  <a:srgbClr val="FF0000"/>
                </a:solidFill>
              </a:rPr>
              <a:t> 수 있도록 하는 기술이다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트랜잭션 동기화 저장소는 작업 쓰레드마다 </a:t>
            </a:r>
            <a:r>
              <a:rPr lang="en-US" altLang="ko-KR" dirty="0"/>
              <a:t>Connection </a:t>
            </a:r>
            <a:r>
              <a:rPr lang="ko-KR" altLang="en-US" dirty="0"/>
              <a:t>객체를 </a:t>
            </a:r>
            <a:r>
              <a:rPr lang="ko-KR" altLang="en-US" dirty="0">
                <a:solidFill>
                  <a:srgbClr val="FF0000"/>
                </a:solidFill>
              </a:rPr>
              <a:t>독립적으로 관리</a:t>
            </a:r>
            <a:r>
              <a:rPr lang="ko-KR" altLang="en-US" dirty="0"/>
              <a:t>하기 때문에</a:t>
            </a:r>
            <a:r>
              <a:rPr lang="en-US" altLang="ko-KR" dirty="0"/>
              <a:t>, </a:t>
            </a:r>
          </a:p>
          <a:p>
            <a:endParaRPr lang="en-US" altLang="ko-KR" sz="800" dirty="0"/>
          </a:p>
          <a:p>
            <a:r>
              <a:rPr lang="ko-KR" altLang="en-US" dirty="0" err="1">
                <a:solidFill>
                  <a:srgbClr val="FF0000"/>
                </a:solidFill>
              </a:rPr>
              <a:t>멀티쓰레드</a:t>
            </a:r>
            <a:r>
              <a:rPr lang="ko-KR" altLang="en-US" dirty="0">
                <a:solidFill>
                  <a:srgbClr val="FF0000"/>
                </a:solidFill>
              </a:rPr>
              <a:t> 환경에서도 충돌이 발생할 여지가 없다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43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69D729-1D86-4934-A94A-5C7454B39653}"/>
              </a:ext>
            </a:extLst>
          </p:cNvPr>
          <p:cNvSpPr txBox="1"/>
          <p:nvPr/>
        </p:nvSpPr>
        <p:spPr>
          <a:xfrm>
            <a:off x="417094" y="433137"/>
            <a:ext cx="8916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Spring</a:t>
            </a:r>
            <a:r>
              <a:rPr lang="ko-KR" altLang="en-US" sz="3600" b="1" dirty="0"/>
              <a:t>이 제공하는 </a:t>
            </a:r>
            <a:r>
              <a:rPr lang="en-US" altLang="ko-KR" sz="3600" b="1" dirty="0"/>
              <a:t>Transaction </a:t>
            </a:r>
            <a:r>
              <a:rPr lang="ko-KR" altLang="en-US" sz="3600" b="1" dirty="0"/>
              <a:t>핵심 기술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F80667-86D5-4F0F-B142-FC4701B9DF1F}"/>
              </a:ext>
            </a:extLst>
          </p:cNvPr>
          <p:cNvSpPr txBox="1"/>
          <p:nvPr/>
        </p:nvSpPr>
        <p:spPr>
          <a:xfrm>
            <a:off x="417093" y="1367188"/>
            <a:ext cx="111070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동기화 시작 </a:t>
            </a: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TransactionSynchronizeManager.</a:t>
            </a:r>
            <a:r>
              <a:rPr lang="en-US" altLang="ko-KR" sz="18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initSynchronization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Connection </a:t>
            </a:r>
            <a:r>
              <a:rPr lang="en-US" altLang="ko-KR" sz="1800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DataSourceUtils.</a:t>
            </a:r>
            <a:r>
              <a:rPr lang="en-US" altLang="ko-KR" sz="18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getConnection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dataSource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algn="l"/>
            <a:endParaRPr lang="en-US" altLang="ko-K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작업 진행 </a:t>
            </a:r>
            <a:endParaRPr lang="en-US" altLang="ko-K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endParaRPr lang="ko-KR" alt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동기화 종료 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DataSourceUtils.</a:t>
            </a:r>
            <a:r>
              <a:rPr lang="en-US" altLang="ko-KR" sz="18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releaseConnection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chemeClr val="accent1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dataSource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TransactionSynchronizeManager.</a:t>
            </a:r>
            <a:r>
              <a:rPr lang="en-US" altLang="ko-KR" sz="18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unbindResource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dataSource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TransactionSynchronizeManager.</a:t>
            </a:r>
            <a:r>
              <a:rPr lang="en-US" altLang="ko-KR" sz="18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clearSynchronization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68CD4-52AA-4448-A000-B5D839E4705B}"/>
              </a:ext>
            </a:extLst>
          </p:cNvPr>
          <p:cNvSpPr txBox="1"/>
          <p:nvPr/>
        </p:nvSpPr>
        <p:spPr>
          <a:xfrm>
            <a:off x="417093" y="5029147"/>
            <a:ext cx="1070312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그러나 </a:t>
            </a:r>
            <a:r>
              <a:rPr lang="en-US" altLang="ko-KR" dirty="0"/>
              <a:t>JDBC</a:t>
            </a:r>
            <a:r>
              <a:rPr lang="ko-KR" altLang="en-US" dirty="0"/>
              <a:t>가 아닌 </a:t>
            </a:r>
            <a:r>
              <a:rPr lang="en-US" altLang="ko-KR" dirty="0"/>
              <a:t>Hibernate</a:t>
            </a:r>
            <a:r>
              <a:rPr lang="ko-KR" altLang="en-US" dirty="0"/>
              <a:t>와 같은 기술을 쓴다면 위의 </a:t>
            </a:r>
            <a:r>
              <a:rPr lang="en-US" altLang="ko-KR" dirty="0"/>
              <a:t>JDBC </a:t>
            </a:r>
            <a:r>
              <a:rPr lang="ko-KR" altLang="en-US" dirty="0"/>
              <a:t>종속적인 트랜잭션 동기화 코드들은</a:t>
            </a:r>
            <a:endParaRPr lang="en-US" altLang="ko-KR" dirty="0"/>
          </a:p>
          <a:p>
            <a:r>
              <a:rPr lang="ko-KR" altLang="en-US" sz="800" dirty="0"/>
              <a:t>  </a:t>
            </a:r>
            <a:endParaRPr lang="en-US" altLang="ko-KR" sz="800" dirty="0"/>
          </a:p>
          <a:p>
            <a:r>
              <a:rPr lang="ko-KR" altLang="en-US" dirty="0">
                <a:solidFill>
                  <a:srgbClr val="FF0000"/>
                </a:solidFill>
              </a:rPr>
              <a:t>문제를 유발하게 된다</a:t>
            </a:r>
            <a:r>
              <a:rPr lang="en-US" altLang="ko-KR" dirty="0"/>
              <a:t>. Hibernate</a:t>
            </a:r>
            <a:r>
              <a:rPr lang="ko-KR" altLang="en-US" dirty="0"/>
              <a:t>에서는 </a:t>
            </a:r>
            <a:r>
              <a:rPr lang="en-US" altLang="ko-KR" dirty="0"/>
              <a:t>Connection</a:t>
            </a:r>
            <a:r>
              <a:rPr lang="ko-KR" altLang="en-US" dirty="0"/>
              <a:t>이 아닌 </a:t>
            </a:r>
            <a:r>
              <a:rPr lang="en-US" altLang="ko-KR" dirty="0">
                <a:solidFill>
                  <a:srgbClr val="FF0000"/>
                </a:solidFill>
              </a:rPr>
              <a:t>Session</a:t>
            </a:r>
            <a:r>
              <a:rPr lang="ko-KR" altLang="en-US" dirty="0">
                <a:solidFill>
                  <a:srgbClr val="FF0000"/>
                </a:solidFill>
              </a:rPr>
              <a:t>이라는 객체를 사용하기 때문이다</a:t>
            </a:r>
            <a:r>
              <a:rPr lang="en-US" altLang="ko-KR" dirty="0"/>
              <a:t>.</a:t>
            </a:r>
          </a:p>
          <a:p>
            <a:r>
              <a:rPr lang="en-US" altLang="ko-KR" sz="800" dirty="0"/>
              <a:t> </a:t>
            </a:r>
          </a:p>
          <a:p>
            <a:r>
              <a:rPr lang="ko-KR" altLang="en-US" dirty="0"/>
              <a:t>기술 종속적인 문제를 해결하기 위해 </a:t>
            </a:r>
            <a:r>
              <a:rPr lang="en-US" altLang="ko-KR" dirty="0">
                <a:solidFill>
                  <a:srgbClr val="FF0000"/>
                </a:solidFill>
              </a:rPr>
              <a:t>Spring</a:t>
            </a:r>
            <a:r>
              <a:rPr lang="ko-KR" altLang="en-US" dirty="0">
                <a:solidFill>
                  <a:srgbClr val="FF0000"/>
                </a:solidFill>
              </a:rPr>
              <a:t>은 트랜잭션 관리 부분을 추상화한 기술을 제공한다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394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BD68A1-AECA-48E7-B919-BF01D6D25CC1}"/>
              </a:ext>
            </a:extLst>
          </p:cNvPr>
          <p:cNvSpPr txBox="1"/>
          <p:nvPr/>
        </p:nvSpPr>
        <p:spPr>
          <a:xfrm>
            <a:off x="417094" y="433137"/>
            <a:ext cx="8916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Spring</a:t>
            </a:r>
            <a:r>
              <a:rPr lang="ko-KR" altLang="en-US" sz="3600" b="1" dirty="0"/>
              <a:t>이 제공하는 </a:t>
            </a:r>
            <a:r>
              <a:rPr lang="en-US" altLang="ko-KR" sz="3600" b="1" dirty="0"/>
              <a:t>Transaction </a:t>
            </a:r>
            <a:r>
              <a:rPr lang="ko-KR" altLang="en-US" sz="3600" b="1" dirty="0"/>
              <a:t>핵심 기술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48557-0D22-45E0-8F9A-F18D5DC4A0D5}"/>
              </a:ext>
            </a:extLst>
          </p:cNvPr>
          <p:cNvSpPr txBox="1"/>
          <p:nvPr/>
        </p:nvSpPr>
        <p:spPr>
          <a:xfrm>
            <a:off x="417094" y="1306399"/>
            <a:ext cx="1066189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[1. </a:t>
            </a:r>
            <a:r>
              <a:rPr lang="ko-KR" altLang="en-US" b="1" dirty="0"/>
              <a:t>트랜잭션 추상화</a:t>
            </a:r>
            <a:r>
              <a:rPr lang="en-US" altLang="ko-KR" b="1" dirty="0"/>
              <a:t>]</a:t>
            </a:r>
          </a:p>
          <a:p>
            <a:endParaRPr lang="en-US" altLang="ko-KR" sz="800" dirty="0"/>
          </a:p>
          <a:p>
            <a:r>
              <a:rPr lang="en-US" altLang="ko-KR" dirty="0"/>
              <a:t>Spring</a:t>
            </a:r>
            <a:r>
              <a:rPr lang="ko-KR" altLang="en-US" dirty="0"/>
              <a:t>은 트랜잭션 기술의 공통점을 담은 트랜잭션 </a:t>
            </a:r>
            <a:r>
              <a:rPr lang="ko-KR" altLang="en-US" dirty="0">
                <a:solidFill>
                  <a:srgbClr val="FF0000"/>
                </a:solidFill>
              </a:rPr>
              <a:t>추상화 기술</a:t>
            </a:r>
            <a:r>
              <a:rPr lang="ko-KR" altLang="en-US" dirty="0"/>
              <a:t>을 제공하고 있다</a:t>
            </a:r>
            <a:r>
              <a:rPr lang="en-US" altLang="ko-KR" dirty="0"/>
              <a:t>. </a:t>
            </a:r>
            <a:r>
              <a:rPr lang="ko-KR" altLang="en-US" dirty="0"/>
              <a:t>이를 이용함으로써 </a:t>
            </a:r>
            <a:endParaRPr lang="en-US" altLang="ko-KR" dirty="0"/>
          </a:p>
          <a:p>
            <a:r>
              <a:rPr lang="en-US" altLang="ko-KR" sz="800" dirty="0"/>
              <a:t> </a:t>
            </a:r>
          </a:p>
          <a:p>
            <a:r>
              <a:rPr lang="ko-KR" altLang="en-US" dirty="0"/>
              <a:t>애플리케이션에 각 기술마다 </a:t>
            </a:r>
            <a:r>
              <a:rPr lang="en-US" altLang="ko-KR" dirty="0"/>
              <a:t>(JDBC, JPA, Hibernate </a:t>
            </a:r>
            <a:r>
              <a:rPr lang="ko-KR" altLang="en-US" dirty="0"/>
              <a:t>등</a:t>
            </a:r>
            <a:r>
              <a:rPr lang="en-US" altLang="ko-KR" dirty="0"/>
              <a:t>) </a:t>
            </a:r>
            <a:r>
              <a:rPr lang="ko-KR" altLang="en-US" dirty="0">
                <a:solidFill>
                  <a:srgbClr val="FF0000"/>
                </a:solidFill>
              </a:rPr>
              <a:t>종속적인 코드를 이용하지 않고도 일관되게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트랜잭션을 처리할 수 있도록 해주고 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C08EB9-7B4A-4FFB-B20C-E2EA6BC6B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511" y="2788577"/>
            <a:ext cx="7146977" cy="389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09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550C65-5FF1-4E76-A2C9-33C0B124FDFF}"/>
              </a:ext>
            </a:extLst>
          </p:cNvPr>
          <p:cNvSpPr txBox="1"/>
          <p:nvPr/>
        </p:nvSpPr>
        <p:spPr>
          <a:xfrm>
            <a:off x="417094" y="433137"/>
            <a:ext cx="8916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Spring</a:t>
            </a:r>
            <a:r>
              <a:rPr lang="ko-KR" altLang="en-US" sz="3600" b="1" dirty="0"/>
              <a:t>이 제공하는 </a:t>
            </a:r>
            <a:r>
              <a:rPr lang="en-US" altLang="ko-KR" sz="3600" b="1" dirty="0"/>
              <a:t>Transaction </a:t>
            </a:r>
            <a:r>
              <a:rPr lang="ko-KR" altLang="en-US" sz="3600" b="1" dirty="0"/>
              <a:t>핵심 기술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37B51A-7E97-486E-AA54-D815A0720341}"/>
              </a:ext>
            </a:extLst>
          </p:cNvPr>
          <p:cNvSpPr txBox="1"/>
          <p:nvPr/>
        </p:nvSpPr>
        <p:spPr>
          <a:xfrm>
            <a:off x="417094" y="1185375"/>
            <a:ext cx="1040252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</a:t>
            </a:r>
            <a:r>
              <a:rPr lang="ko-KR" altLang="en-US" dirty="0"/>
              <a:t>이 제공하는 트랜잭션 경계 설정을 위한 추상 인터페이스 </a:t>
            </a:r>
            <a:r>
              <a:rPr lang="en-US" altLang="ko-KR" dirty="0" err="1">
                <a:solidFill>
                  <a:srgbClr val="FF0000"/>
                </a:solidFill>
              </a:rPr>
              <a:t>PlatformTransactionManager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endParaRPr lang="en-US" altLang="ko-KR" sz="800" dirty="0"/>
          </a:p>
          <a:p>
            <a:r>
              <a:rPr lang="en-US" altLang="ko-KR" dirty="0"/>
              <a:t>JDBC</a:t>
            </a:r>
            <a:r>
              <a:rPr lang="ko-KR" altLang="en-US" dirty="0"/>
              <a:t>의 로컬 트랜잭션을 이용한다면 </a:t>
            </a:r>
            <a:r>
              <a:rPr lang="en-US" altLang="ko-KR" dirty="0" err="1">
                <a:solidFill>
                  <a:srgbClr val="FF0000"/>
                </a:solidFill>
              </a:rPr>
              <a:t>DataSourceTxManager</a:t>
            </a:r>
            <a:r>
              <a:rPr lang="ko-KR" altLang="en-US" dirty="0"/>
              <a:t>를 이용하면 된다</a:t>
            </a:r>
            <a:r>
              <a:rPr lang="en-US" altLang="ko-KR" dirty="0"/>
              <a:t>. </a:t>
            </a:r>
          </a:p>
          <a:p>
            <a:endParaRPr lang="en-US" altLang="ko-KR" sz="800" dirty="0"/>
          </a:p>
          <a:p>
            <a:r>
              <a:rPr lang="ko-KR" altLang="en-US" dirty="0">
                <a:solidFill>
                  <a:srgbClr val="FF0000"/>
                </a:solidFill>
              </a:rPr>
              <a:t>사용하는 기술과 무관하게 </a:t>
            </a:r>
            <a:r>
              <a:rPr lang="en-US" altLang="ko-KR" dirty="0" err="1"/>
              <a:t>PlatformTransactionManager</a:t>
            </a:r>
            <a:r>
              <a:rPr lang="ko-KR" altLang="en-US" dirty="0"/>
              <a:t>를 통해 트랜잭션을 공유하고</a:t>
            </a:r>
            <a:endParaRPr lang="en-US" altLang="ko-KR" dirty="0"/>
          </a:p>
          <a:p>
            <a:r>
              <a:rPr lang="ko-KR" altLang="en-US" sz="800" dirty="0"/>
              <a:t> </a:t>
            </a:r>
            <a:endParaRPr lang="en-US" altLang="ko-KR" sz="800" dirty="0"/>
          </a:p>
          <a:p>
            <a:r>
              <a:rPr lang="ko-KR" altLang="en-US" dirty="0"/>
              <a:t>커밋하고 </a:t>
            </a:r>
            <a:r>
              <a:rPr lang="ko-KR" altLang="en-US" dirty="0" err="1"/>
              <a:t>롤백할</a:t>
            </a:r>
            <a:r>
              <a:rPr lang="ko-KR" altLang="en-US" dirty="0"/>
              <a:t> 수 있게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02FB1-C649-41D3-94FC-C824CA1B04B3}"/>
              </a:ext>
            </a:extLst>
          </p:cNvPr>
          <p:cNvSpPr txBox="1"/>
          <p:nvPr/>
        </p:nvSpPr>
        <p:spPr>
          <a:xfrm>
            <a:off x="417094" y="2780105"/>
            <a:ext cx="1155078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 invoke(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MethodInvoation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invoation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Throwable {</a:t>
            </a:r>
          </a:p>
          <a:p>
            <a:pPr algn="l"/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TransactionStatus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status = </a:t>
            </a:r>
            <a:r>
              <a:rPr lang="en-US" altLang="ko-K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.transactionManager.getTransaction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DefaultTransactionDefinition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try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pPr algn="l"/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	Object ret =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invoation.proceed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	this</a:t>
            </a:r>
          </a:p>
          <a:p>
            <a:pPr algn="l"/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	.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transactionManager</a:t>
            </a:r>
            <a:endParaRPr lang="en-US" altLang="ko-K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	.commit(status); 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ret; </a:t>
            </a:r>
          </a:p>
          <a:p>
            <a:pPr algn="l"/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e) {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.transactionManager.rollback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(status); 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throw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 </a:t>
            </a:r>
          </a:p>
          <a:p>
            <a:pPr algn="l"/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</a:p>
          <a:p>
            <a:pPr algn="l"/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9043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765F57-BBEB-4658-9283-1AF0667F2A9E}"/>
              </a:ext>
            </a:extLst>
          </p:cNvPr>
          <p:cNvSpPr txBox="1"/>
          <p:nvPr/>
        </p:nvSpPr>
        <p:spPr>
          <a:xfrm>
            <a:off x="417094" y="433137"/>
            <a:ext cx="8916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Spring</a:t>
            </a:r>
            <a:r>
              <a:rPr lang="ko-KR" altLang="en-US" sz="3600" b="1" dirty="0"/>
              <a:t>이 제공하는 </a:t>
            </a:r>
            <a:r>
              <a:rPr lang="en-US" altLang="ko-KR" sz="3600" b="1" dirty="0"/>
              <a:t>Transaction </a:t>
            </a:r>
            <a:r>
              <a:rPr lang="ko-KR" altLang="en-US" sz="3600" b="1" dirty="0"/>
              <a:t>핵심 기술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0DC51-4C66-4D4C-8B83-2C60E2DA8E29}"/>
              </a:ext>
            </a:extLst>
          </p:cNvPr>
          <p:cNvSpPr txBox="1"/>
          <p:nvPr/>
        </p:nvSpPr>
        <p:spPr>
          <a:xfrm>
            <a:off x="417094" y="1492624"/>
            <a:ext cx="93410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하지만 트랜잭션 관리 코드들이 </a:t>
            </a:r>
            <a:r>
              <a:rPr lang="ko-KR" altLang="en-US" dirty="0">
                <a:solidFill>
                  <a:srgbClr val="FF0000"/>
                </a:solidFill>
              </a:rPr>
              <a:t>비즈니스 로직 코드와 결합되어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가지 책임</a:t>
            </a:r>
            <a:r>
              <a:rPr lang="ko-KR" altLang="en-US" dirty="0"/>
              <a:t>을 갖게 된다</a:t>
            </a:r>
            <a:r>
              <a:rPr lang="en-US" altLang="ko-KR" dirty="0"/>
              <a:t>.</a:t>
            </a:r>
          </a:p>
          <a:p>
            <a:endParaRPr lang="en-US" altLang="ko-KR" sz="800" dirty="0"/>
          </a:p>
          <a:p>
            <a:r>
              <a:rPr lang="en-US" altLang="ko-KR" dirty="0"/>
              <a:t>Spring</a:t>
            </a:r>
            <a:r>
              <a:rPr lang="ko-KR" altLang="en-US" dirty="0"/>
              <a:t>에서는 </a:t>
            </a:r>
            <a:r>
              <a:rPr lang="en-US" altLang="ko-KR" dirty="0">
                <a:solidFill>
                  <a:srgbClr val="FF0000"/>
                </a:solidFill>
              </a:rPr>
              <a:t>AOP</a:t>
            </a:r>
            <a:r>
              <a:rPr lang="ko-KR" altLang="en-US" dirty="0">
                <a:solidFill>
                  <a:srgbClr val="FF0000"/>
                </a:solidFill>
              </a:rPr>
              <a:t>를 이용해 이러한 트랜잭션 부분을 핵심 비즈니스 로직과 분리</a:t>
            </a:r>
            <a:r>
              <a:rPr lang="ko-KR" altLang="en-US" dirty="0"/>
              <a:t>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824D0-8710-4343-B735-2DB5F9A2A307}"/>
              </a:ext>
            </a:extLst>
          </p:cNvPr>
          <p:cNvSpPr txBox="1"/>
          <p:nvPr/>
        </p:nvSpPr>
        <p:spPr>
          <a:xfrm>
            <a:off x="417094" y="2957609"/>
            <a:ext cx="10637399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[1. AOP</a:t>
            </a:r>
            <a:r>
              <a:rPr lang="ko-KR" altLang="en-US" b="1" dirty="0"/>
              <a:t>를 이용한 트랜잭션 분리</a:t>
            </a:r>
            <a:r>
              <a:rPr lang="en-US" altLang="ko-KR" b="1" dirty="0"/>
              <a:t>]</a:t>
            </a:r>
          </a:p>
          <a:p>
            <a:endParaRPr lang="en-US" altLang="ko-KR" sz="800" dirty="0"/>
          </a:p>
          <a:p>
            <a:r>
              <a:rPr lang="ko-KR" altLang="en-US" dirty="0"/>
              <a:t>비즈니스 코드와 트랜잭션 코드가 결합되어 있으면 이 둘은 성격도 다르고 주고받는 것도 없으므로 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/>
              <a:t>분리하는 것이 적합하다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Spring</a:t>
            </a:r>
            <a:r>
              <a:rPr lang="ko-KR" altLang="en-US" dirty="0"/>
              <a:t>에서는 마치 트랜잭션 코드와 같은 부가 기능 코드가 존재하지 않는 것처럼 보이기 위해 해당 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>
                <a:solidFill>
                  <a:srgbClr val="FF0000"/>
                </a:solidFill>
              </a:rPr>
              <a:t>로직을 클래스 밖으로 빼내서 별도의 모듈로 만드는 </a:t>
            </a:r>
            <a:r>
              <a:rPr lang="en-US" altLang="ko-KR" dirty="0">
                <a:solidFill>
                  <a:srgbClr val="FF0000"/>
                </a:solidFill>
              </a:rPr>
              <a:t>AOP(Aspect Oriented </a:t>
            </a:r>
            <a:r>
              <a:rPr lang="en-US" altLang="ko-KR" dirty="0" err="1">
                <a:solidFill>
                  <a:srgbClr val="FF0000"/>
                </a:solidFill>
              </a:rPr>
              <a:t>Programmin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을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적용했고</a:t>
            </a:r>
            <a:r>
              <a:rPr lang="en-US" altLang="ko-KR" dirty="0"/>
              <a:t>, </a:t>
            </a:r>
          </a:p>
          <a:p>
            <a:endParaRPr lang="en-US" altLang="ko-KR" sz="800" dirty="0"/>
          </a:p>
          <a:p>
            <a:r>
              <a:rPr lang="ko-KR" altLang="en-US" dirty="0"/>
              <a:t>이를 적용한 트랜잭션 </a:t>
            </a:r>
            <a:r>
              <a:rPr lang="ko-KR" altLang="en-US" dirty="0" err="1"/>
              <a:t>어노테이션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@Transactional </a:t>
            </a:r>
            <a:r>
              <a:rPr lang="ko-KR" altLang="en-US" dirty="0"/>
              <a:t>을 지원하게 되었다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652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2253</Words>
  <Application>Microsoft Office PowerPoint</Application>
  <PresentationFormat>와이드스크린</PresentationFormat>
  <Paragraphs>403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NanumSquare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 윤희</dc:creator>
  <cp:lastModifiedBy>민 석홍</cp:lastModifiedBy>
  <cp:revision>3</cp:revision>
  <dcterms:created xsi:type="dcterms:W3CDTF">2021-12-07T07:29:01Z</dcterms:created>
  <dcterms:modified xsi:type="dcterms:W3CDTF">2021-12-10T07:04:54Z</dcterms:modified>
</cp:coreProperties>
</file>