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5" r:id="rId6"/>
    <p:sldId id="327" r:id="rId7"/>
    <p:sldId id="329" r:id="rId8"/>
    <p:sldId id="339" r:id="rId9"/>
    <p:sldId id="340" r:id="rId10"/>
    <p:sldId id="342" r:id="rId11"/>
    <p:sldId id="343" r:id="rId12"/>
    <p:sldId id="344" r:id="rId13"/>
    <p:sldId id="33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 창석" initials="하창" lastIdx="1" clrIdx="0">
    <p:extLst>
      <p:ext uri="{19B8F6BF-5375-455C-9EA6-DF929625EA0E}">
        <p15:presenceInfo xmlns:p15="http://schemas.microsoft.com/office/powerpoint/2012/main" userId="하 창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7F7F"/>
    <a:srgbClr val="FFFFFF"/>
    <a:srgbClr val="11274F"/>
    <a:srgbClr val="7E97B8"/>
    <a:srgbClr val="404F7B"/>
    <a:srgbClr val="56749B"/>
    <a:srgbClr val="FFF2CC"/>
    <a:srgbClr val="E5EBF3"/>
    <a:srgbClr val="D7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4" autoAdjust="0"/>
    <p:restoredTop sz="96296" autoAdjust="0"/>
  </p:normalViewPr>
  <p:slideViewPr>
    <p:cSldViewPr snapToGrid="0">
      <p:cViewPr varScale="1">
        <p:scale>
          <a:sx n="90" d="100"/>
          <a:sy n="90" d="100"/>
        </p:scale>
        <p:origin x="10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9209208-10BF-4B81-81AD-3E5472FD8E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C9F4D-A01A-41CB-BF98-FEDC48182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DAF6F-7DED-4141-A67C-C7DD79E81CD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9F228D-021E-4247-A5D4-F0198317E8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3987E-2024-4936-B195-348F4BC23B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6878-6691-400B-87B9-64F4E722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0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3D56-85F3-4F39-BF61-54B284E9385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516B2-0B48-41B7-BCAA-630CBA3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7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F7E81-0515-4281-A9F8-2F2F2EF5A4FA}"/>
              </a:ext>
            </a:extLst>
          </p:cNvPr>
          <p:cNvSpPr/>
          <p:nvPr userDrawn="1"/>
        </p:nvSpPr>
        <p:spPr>
          <a:xfrm>
            <a:off x="340880" y="1"/>
            <a:ext cx="133323" cy="6474055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5C858-E28C-4A65-9BF9-F3B348EABEF1}"/>
              </a:ext>
            </a:extLst>
          </p:cNvPr>
          <p:cNvSpPr/>
          <p:nvPr userDrawn="1"/>
        </p:nvSpPr>
        <p:spPr>
          <a:xfrm>
            <a:off x="291594" y="1"/>
            <a:ext cx="72069" cy="6474055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73F399-7C28-4FC8-AE81-C947C5B70D9B}"/>
              </a:ext>
            </a:extLst>
          </p:cNvPr>
          <p:cNvSpPr/>
          <p:nvPr userDrawn="1"/>
        </p:nvSpPr>
        <p:spPr>
          <a:xfrm>
            <a:off x="58978" y="1"/>
            <a:ext cx="231106" cy="6474055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7BE098-A8DD-4A41-A992-C867D10387AF}"/>
              </a:ext>
            </a:extLst>
          </p:cNvPr>
          <p:cNvCxnSpPr>
            <a:cxnSpLocks/>
          </p:cNvCxnSpPr>
          <p:nvPr userDrawn="1"/>
        </p:nvCxnSpPr>
        <p:spPr>
          <a:xfrm>
            <a:off x="1997267" y="3422841"/>
            <a:ext cx="7124962" cy="0"/>
          </a:xfrm>
          <a:prstGeom prst="line">
            <a:avLst/>
          </a:prstGeom>
          <a:ln w="63500" cap="sq" cmpd="sng">
            <a:solidFill>
              <a:srgbClr val="56749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0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589D-B236-4908-A982-1BA19957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407D3-2567-4F35-BFA4-2AD0770F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B4C2B-C795-47ED-8823-7F4F7D2A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3E138-6EE6-4468-9845-B71CFBCEC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6A53A1-8245-4676-910F-7E76B616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37994-D233-4DF3-8945-B147F09C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A26BE9-72DD-40DD-9B9A-D8D3F0B5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E96868-34B7-4EAB-870B-D7406F49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84496-F6BA-4478-B405-B394ADE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914EC-1099-4040-8A40-43188B67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45BD5-A258-411D-BC7F-8B143412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B84727-47AA-439F-ABEA-F3BBB26A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1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15D5E6-46D0-460C-B2DD-BA67DF94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E9A998-B212-4F37-925A-6D8E8C7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C2022-5BD1-468D-A0F2-6A2F5608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9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14C68-F026-446D-9B41-724C78CC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3949F-D401-40DD-B415-8604D297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F6591-060E-4C7C-BE32-D0C922B4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F681D-2791-4CD9-A6E0-E06AEC57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FD1BF-70ED-4A26-A22C-ADBD222F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8AC2E-FF8C-424C-A468-72859AE3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8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D0C7F-4836-4183-A017-97A06204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109B1-766C-4AC1-A818-54577A8F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9C232-10BF-4166-98B7-E9936B25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FC984-CC95-48E1-AABF-61587EAA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F500-A043-48B3-A087-1CDC4291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C967B-5056-4EAA-8517-A421E1A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7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66C-A469-4BB1-A300-D28A4C2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578A1-7359-4649-91C5-5F6AEA9EC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B1016-8A61-4C3A-9B5A-C4441418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DE553-DB23-4F8B-8108-0DC7C94C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D5F31-5EAC-42C2-B9A8-56F8AD14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E9E3B-5A31-4AA5-ACA6-0CACF62D1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02541-41D5-41F6-B278-239E21441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EB2F5-135E-4D5E-8489-CA6D9061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93EB3-9D9E-47C9-BA42-A3C834EF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D59DD-327C-4B12-BD8A-8A38EC2A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7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F7E81-0515-4281-A9F8-2F2F2EF5A4FA}"/>
              </a:ext>
            </a:extLst>
          </p:cNvPr>
          <p:cNvSpPr/>
          <p:nvPr userDrawn="1"/>
        </p:nvSpPr>
        <p:spPr>
          <a:xfrm>
            <a:off x="340880" y="1"/>
            <a:ext cx="133323" cy="6474055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5C858-E28C-4A65-9BF9-F3B348EABEF1}"/>
              </a:ext>
            </a:extLst>
          </p:cNvPr>
          <p:cNvSpPr/>
          <p:nvPr userDrawn="1"/>
        </p:nvSpPr>
        <p:spPr>
          <a:xfrm>
            <a:off x="291594" y="1"/>
            <a:ext cx="72069" cy="6474055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73F399-7C28-4FC8-AE81-C947C5B70D9B}"/>
              </a:ext>
            </a:extLst>
          </p:cNvPr>
          <p:cNvSpPr/>
          <p:nvPr userDrawn="1"/>
        </p:nvSpPr>
        <p:spPr>
          <a:xfrm>
            <a:off x="58978" y="1"/>
            <a:ext cx="231106" cy="6474055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2A83D9-F9DF-446F-B6DE-63221CEF8F16}"/>
              </a:ext>
            </a:extLst>
          </p:cNvPr>
          <p:cNvSpPr/>
          <p:nvPr userDrawn="1"/>
        </p:nvSpPr>
        <p:spPr>
          <a:xfrm>
            <a:off x="644153" y="672877"/>
            <a:ext cx="3890513" cy="10838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4800" b="1" u="sng">
                <a:solidFill>
                  <a:srgbClr val="11274F"/>
                </a:solidFill>
                <a:latin typeface="+mn-ea"/>
                <a:ea typeface="+mn-ea"/>
              </a:rPr>
              <a:t>  C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ONTENTS</a:t>
            </a:r>
            <a:endParaRPr lang="ko-KR" altLang="en-US" sz="2000" b="1" u="sng">
              <a:solidFill>
                <a:srgbClr val="11274F"/>
              </a:solidFill>
              <a:latin typeface="+mn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B99B9-89BD-46EA-8B7B-A5667F1D42F4}"/>
              </a:ext>
            </a:extLst>
          </p:cNvPr>
          <p:cNvSpPr/>
          <p:nvPr userDrawn="1"/>
        </p:nvSpPr>
        <p:spPr>
          <a:xfrm>
            <a:off x="731008" y="1754315"/>
            <a:ext cx="8312830" cy="447870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4000">
                <a:srgbClr val="56749B"/>
              </a:gs>
              <a:gs pos="100000">
                <a:srgbClr val="1127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C53C84A-B7ED-4E79-B458-C290C01E7AF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1009" y="1615521"/>
            <a:ext cx="8312829" cy="215462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txBody>
          <a:bodyPr wrap="none" lIns="216000" anchor="ctr"/>
          <a:lstStyle/>
          <a:p>
            <a:pPr marL="66672" indent="-66672">
              <a:buClr>
                <a:schemeClr val="bg1"/>
              </a:buClr>
            </a:pPr>
            <a:endParaRPr lang="ko-KR" altLang="en-US" sz="9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CE1A241E-EBE8-4E0E-BEA8-8B4C766D482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0781" y="1617473"/>
            <a:ext cx="122341" cy="255479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txBody>
          <a:bodyPr wrap="none" lIns="0" tIns="0" rIns="0" bIns="0" anchor="ctr"/>
          <a:lstStyle/>
          <a:p>
            <a:pPr marL="66672" indent="-66672">
              <a:buClr>
                <a:schemeClr val="bg1"/>
              </a:buClr>
            </a:pPr>
            <a:endParaRPr lang="ko-KR" altLang="en-US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3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5F88B06-7F7F-45FA-B533-A80ADF5A0B1A}"/>
              </a:ext>
            </a:extLst>
          </p:cNvPr>
          <p:cNvSpPr/>
          <p:nvPr userDrawn="1"/>
        </p:nvSpPr>
        <p:spPr>
          <a:xfrm>
            <a:off x="163555" y="2222650"/>
            <a:ext cx="2372317" cy="104570"/>
          </a:xfrm>
          <a:prstGeom prst="parallelogram">
            <a:avLst>
              <a:gd name="adj" fmla="val 67971"/>
            </a:avLst>
          </a:prstGeom>
          <a:solidFill>
            <a:srgbClr val="D7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AA5B75-ED2D-4CFC-8FF3-F7563560C77C}"/>
              </a:ext>
            </a:extLst>
          </p:cNvPr>
          <p:cNvSpPr/>
          <p:nvPr userDrawn="1"/>
        </p:nvSpPr>
        <p:spPr>
          <a:xfrm>
            <a:off x="165467" y="2327221"/>
            <a:ext cx="2296671" cy="1425630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E4B62A-8D2B-4BC4-BFD7-17E768C19D15}"/>
              </a:ext>
            </a:extLst>
          </p:cNvPr>
          <p:cNvSpPr/>
          <p:nvPr userDrawn="1"/>
        </p:nvSpPr>
        <p:spPr>
          <a:xfrm>
            <a:off x="230812" y="2327221"/>
            <a:ext cx="189980" cy="1425630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B79D8D-79D9-4C7E-BF7D-B45C863A0326}"/>
              </a:ext>
            </a:extLst>
          </p:cNvPr>
          <p:cNvSpPr/>
          <p:nvPr userDrawn="1"/>
        </p:nvSpPr>
        <p:spPr>
          <a:xfrm>
            <a:off x="415186" y="2327221"/>
            <a:ext cx="72000" cy="142563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A82656F2-398D-4E68-995A-55EB9547CA66}"/>
              </a:ext>
            </a:extLst>
          </p:cNvPr>
          <p:cNvSpPr/>
          <p:nvPr userDrawn="1"/>
        </p:nvSpPr>
        <p:spPr>
          <a:xfrm rot="16200000" flipV="1">
            <a:off x="1738100" y="2955078"/>
            <a:ext cx="1530198" cy="65345"/>
          </a:xfrm>
          <a:prstGeom prst="parallelogram">
            <a:avLst>
              <a:gd name="adj" fmla="val 145670"/>
            </a:avLst>
          </a:prstGeom>
          <a:solidFill>
            <a:srgbClr val="BCC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337470-92E7-4E09-B601-DEEA5BA3339A}"/>
              </a:ext>
            </a:extLst>
          </p:cNvPr>
          <p:cNvSpPr/>
          <p:nvPr userDrawn="1"/>
        </p:nvSpPr>
        <p:spPr>
          <a:xfrm>
            <a:off x="165467" y="0"/>
            <a:ext cx="161237" cy="6471683"/>
          </a:xfrm>
          <a:prstGeom prst="rect">
            <a:avLst/>
          </a:prstGeom>
          <a:solidFill>
            <a:srgbClr val="56749B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EA96DE81-901F-484E-AA40-448D7B2B9A73}"/>
              </a:ext>
            </a:extLst>
          </p:cNvPr>
          <p:cNvSpPr/>
          <p:nvPr userDrawn="1"/>
        </p:nvSpPr>
        <p:spPr>
          <a:xfrm>
            <a:off x="226894" y="2222650"/>
            <a:ext cx="248400" cy="104570"/>
          </a:xfrm>
          <a:prstGeom prst="parallelogram">
            <a:avLst>
              <a:gd name="adj" fmla="val 55022"/>
            </a:avLst>
          </a:prstGeom>
          <a:solidFill>
            <a:srgbClr val="56749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8B23EE-9E9C-49F1-AEC3-4FC3F89BF561}"/>
              </a:ext>
            </a:extLst>
          </p:cNvPr>
          <p:cNvSpPr/>
          <p:nvPr userDrawn="1"/>
        </p:nvSpPr>
        <p:spPr>
          <a:xfrm>
            <a:off x="319447" y="0"/>
            <a:ext cx="72602" cy="3105150"/>
          </a:xfrm>
          <a:prstGeom prst="rect">
            <a:avLst/>
          </a:prstGeom>
          <a:solidFill>
            <a:srgbClr val="404F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681C53ED-5F98-4EF3-A4E8-011B89938577}"/>
              </a:ext>
            </a:extLst>
          </p:cNvPr>
          <p:cNvSpPr/>
          <p:nvPr userDrawn="1"/>
        </p:nvSpPr>
        <p:spPr>
          <a:xfrm>
            <a:off x="415567" y="2223492"/>
            <a:ext cx="129600" cy="104570"/>
          </a:xfrm>
          <a:prstGeom prst="parallelogram">
            <a:avLst>
              <a:gd name="adj" fmla="val 55022"/>
            </a:avLst>
          </a:prstGeom>
          <a:solidFill>
            <a:srgbClr val="404F7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29E2B-DF6C-4163-80D0-04E6F4D92FFD}"/>
              </a:ext>
            </a:extLst>
          </p:cNvPr>
          <p:cNvSpPr/>
          <p:nvPr userDrawn="1"/>
        </p:nvSpPr>
        <p:spPr>
          <a:xfrm>
            <a:off x="326704" y="2799553"/>
            <a:ext cx="71691" cy="3684438"/>
          </a:xfrm>
          <a:prstGeom prst="rect">
            <a:avLst/>
          </a:prstGeom>
          <a:solidFill>
            <a:srgbClr val="404F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5130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007DD6-BC14-4B06-BE78-6AFE34652171}"/>
              </a:ext>
            </a:extLst>
          </p:cNvPr>
          <p:cNvSpPr/>
          <p:nvPr userDrawn="1"/>
        </p:nvSpPr>
        <p:spPr>
          <a:xfrm>
            <a:off x="8296102" y="6471338"/>
            <a:ext cx="850591" cy="386662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11274F">
                  <a:lumMod val="100000"/>
                  <a:alpha val="85000"/>
                </a:srgbClr>
              </a:gs>
              <a:gs pos="60000">
                <a:srgbClr val="8FA5C4">
                  <a:alpha val="80000"/>
                </a:srgbClr>
              </a:gs>
              <a:gs pos="47000">
                <a:srgbClr val="56749B">
                  <a:alpha val="90000"/>
                </a:srgbClr>
              </a:gs>
              <a:gs pos="70000">
                <a:srgbClr val="ABBDD9">
                  <a:alpha val="62000"/>
                </a:srgbClr>
              </a:gs>
              <a:gs pos="84000">
                <a:schemeClr val="bg1">
                  <a:alpha val="0"/>
                </a:schemeClr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2782E-E97D-4FAE-BF9A-A2E2009506EE}"/>
              </a:ext>
            </a:extLst>
          </p:cNvPr>
          <p:cNvSpPr txBox="1"/>
          <p:nvPr userDrawn="1"/>
        </p:nvSpPr>
        <p:spPr>
          <a:xfrm>
            <a:off x="8620450" y="6522993"/>
            <a:ext cx="55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D2C323-1573-4AB8-8250-293DA93BD48D}" type="slidenum">
              <a:rPr lang="ko-KR" altLang="en-US" sz="1200" smtClean="0">
                <a:solidFill>
                  <a:schemeClr val="bg1"/>
                </a:solidFill>
              </a:rPr>
              <a:t>‹#›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BD94F6-5240-42AA-AFFA-796D3DA6CBAC}"/>
              </a:ext>
            </a:extLst>
          </p:cNvPr>
          <p:cNvGrpSpPr/>
          <p:nvPr userDrawn="1"/>
        </p:nvGrpSpPr>
        <p:grpSpPr>
          <a:xfrm>
            <a:off x="31158" y="547771"/>
            <a:ext cx="9112839" cy="395908"/>
            <a:chOff x="156766" y="606655"/>
            <a:chExt cx="8988822" cy="396000"/>
          </a:xfrm>
          <a:solidFill>
            <a:srgbClr val="11274F"/>
          </a:solidFill>
        </p:grpSpPr>
        <p:sp>
          <p:nvSpPr>
            <p:cNvPr id="21" name="Google Shape;220;p29">
              <a:extLst>
                <a:ext uri="{FF2B5EF4-FFF2-40B4-BE49-F238E27FC236}">
                  <a16:creationId xmlns:a16="http://schemas.microsoft.com/office/drawing/2014/main" id="{14F36341-5CDA-40DA-B9D8-12924E5950C9}"/>
                </a:ext>
              </a:extLst>
            </p:cNvPr>
            <p:cNvSpPr/>
            <p:nvPr/>
          </p:nvSpPr>
          <p:spPr>
            <a:xfrm>
              <a:off x="156766" y="606655"/>
              <a:ext cx="565757" cy="396000"/>
            </a:xfrm>
            <a:custGeom>
              <a:avLst/>
              <a:gdLst/>
              <a:ahLst/>
              <a:cxnLst/>
              <a:rect l="l" t="t" r="r" b="b"/>
              <a:pathLst>
                <a:path w="5642130" h="3657600" extrusionOk="0">
                  <a:moveTo>
                    <a:pt x="1930400" y="0"/>
                  </a:moveTo>
                  <a:lnTo>
                    <a:pt x="5642130" y="5251"/>
                  </a:lnTo>
                  <a:lnTo>
                    <a:pt x="5642130" y="3657600"/>
                  </a:lnTo>
                  <a:lnTo>
                    <a:pt x="0" y="3657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4" tIns="34277" rIns="68574" bIns="34277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75DAE9-9529-4B94-A8D8-2F93F56FB06C}"/>
                </a:ext>
              </a:extLst>
            </p:cNvPr>
            <p:cNvSpPr/>
            <p:nvPr/>
          </p:nvSpPr>
          <p:spPr>
            <a:xfrm>
              <a:off x="721519" y="606655"/>
              <a:ext cx="8424069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BC165-7DC0-4600-A450-70AE93404E72}"/>
              </a:ext>
            </a:extLst>
          </p:cNvPr>
          <p:cNvSpPr/>
          <p:nvPr userDrawn="1"/>
        </p:nvSpPr>
        <p:spPr>
          <a:xfrm rot="16200000">
            <a:off x="4554856" y="-3623904"/>
            <a:ext cx="34289" cy="914400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9D1434-35A0-463D-9A93-3A832247F48B}"/>
              </a:ext>
            </a:extLst>
          </p:cNvPr>
          <p:cNvSpPr/>
          <p:nvPr userDrawn="1"/>
        </p:nvSpPr>
        <p:spPr>
          <a:xfrm rot="16200000">
            <a:off x="4554855" y="-3587402"/>
            <a:ext cx="34291" cy="9144000"/>
          </a:xfrm>
          <a:prstGeom prst="rect">
            <a:avLst/>
          </a:prstGeom>
          <a:solidFill>
            <a:srgbClr val="00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94290D-5F4F-4922-A0D4-9BF24171316D}"/>
              </a:ext>
            </a:extLst>
          </p:cNvPr>
          <p:cNvSpPr/>
          <p:nvPr userDrawn="1"/>
        </p:nvSpPr>
        <p:spPr>
          <a:xfrm>
            <a:off x="0" y="1001744"/>
            <a:ext cx="9144000" cy="819732"/>
          </a:xfrm>
          <a:prstGeom prst="rect">
            <a:avLst/>
          </a:prstGeom>
          <a:pattFill prst="dkUpDiag">
            <a:fgClr>
              <a:srgbClr val="D7E0E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맺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92E36EA-D471-4954-B5D7-B0ABEE7C7F18}"/>
              </a:ext>
            </a:extLst>
          </p:cNvPr>
          <p:cNvSpPr/>
          <p:nvPr userDrawn="1"/>
        </p:nvSpPr>
        <p:spPr>
          <a:xfrm>
            <a:off x="0" y="1255672"/>
            <a:ext cx="9144000" cy="26974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rgbClr val="11274F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D82976-8B1E-4F4C-9248-3CC846402147}"/>
              </a:ext>
            </a:extLst>
          </p:cNvPr>
          <p:cNvSpPr/>
          <p:nvPr userDrawn="1"/>
        </p:nvSpPr>
        <p:spPr>
          <a:xfrm rot="16200000">
            <a:off x="4553053" y="-1298429"/>
            <a:ext cx="37901" cy="9144000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97FD2-DDEA-4ECA-A940-4FC789FEE882}"/>
              </a:ext>
            </a:extLst>
          </p:cNvPr>
          <p:cNvSpPr/>
          <p:nvPr userDrawn="1"/>
        </p:nvSpPr>
        <p:spPr>
          <a:xfrm rot="16200000">
            <a:off x="4554859" y="-1264706"/>
            <a:ext cx="34289" cy="914400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997906-77E1-4DE8-A9A7-970D6EE1C788}"/>
              </a:ext>
            </a:extLst>
          </p:cNvPr>
          <p:cNvSpPr/>
          <p:nvPr userDrawn="1"/>
        </p:nvSpPr>
        <p:spPr>
          <a:xfrm rot="16200000">
            <a:off x="4554858" y="-1228205"/>
            <a:ext cx="34291" cy="9144000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B5403-634C-4644-8703-AACB6F157127}"/>
              </a:ext>
            </a:extLst>
          </p:cNvPr>
          <p:cNvSpPr txBox="1"/>
          <p:nvPr userDrawn="1"/>
        </p:nvSpPr>
        <p:spPr>
          <a:xfrm>
            <a:off x="3029103" y="2390128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11274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81D0A-19AC-4006-AA31-EE96B746F187}"/>
              </a:ext>
            </a:extLst>
          </p:cNvPr>
          <p:cNvSpPr txBox="1"/>
          <p:nvPr userDrawn="1"/>
        </p:nvSpPr>
        <p:spPr>
          <a:xfrm>
            <a:off x="2897358" y="4789879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atin typeface="Segoe Script" panose="030B0504020000000003" pitchFamily="66" charset="0"/>
              </a:rPr>
              <a:t>Be the Expert!</a:t>
            </a:r>
            <a:endParaRPr lang="ko-KR" altLang="en-US" sz="3200" b="1">
              <a:solidFill>
                <a:schemeClr val="tx2">
                  <a:lumMod val="60000"/>
                  <a:lumOff val="40000"/>
                  <a:alpha val="50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45D6B-FAB0-43DE-9845-6E388925F64E}"/>
              </a:ext>
            </a:extLst>
          </p:cNvPr>
          <p:cNvSpPr txBox="1"/>
          <p:nvPr userDrawn="1"/>
        </p:nvSpPr>
        <p:spPr>
          <a:xfrm>
            <a:off x="3760800" y="4213210"/>
            <a:ext cx="1582036" cy="341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err="1">
                <a:solidFill>
                  <a:srgbClr val="00002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www.openlabs.co.kr</a:t>
            </a:r>
            <a:endParaRPr lang="ko-KR" altLang="en-US" sz="1200" b="1">
              <a:solidFill>
                <a:srgbClr val="00002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9C4A9-9952-4914-AEF7-5A05C39A3F0C}"/>
              </a:ext>
            </a:extLst>
          </p:cNvPr>
          <p:cNvSpPr txBox="1"/>
          <p:nvPr userDrawn="1"/>
        </p:nvSpPr>
        <p:spPr>
          <a:xfrm>
            <a:off x="3746782" y="3902817"/>
            <a:ext cx="1966121" cy="430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200" b="1">
                <a:solidFill>
                  <a:srgbClr val="11274F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Open </a:t>
            </a:r>
            <a:r>
              <a:rPr lang="en-US" altLang="ko-KR" sz="2200" b="1">
                <a:solidFill>
                  <a:srgbClr val="404F7B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Labs</a:t>
            </a:r>
            <a:endParaRPr lang="ko-KR" altLang="en-US" sz="2200">
              <a:solidFill>
                <a:srgbClr val="404F7B"/>
              </a:solidFill>
            </a:endParaRPr>
          </a:p>
        </p:txBody>
      </p:sp>
      <p:pic>
        <p:nvPicPr>
          <p:cNvPr id="3" name="그림 2" descr="장치이(가) 표시된 사진&#10;&#10;자동 생성된 설명">
            <a:extLst>
              <a:ext uri="{FF2B5EF4-FFF2-40B4-BE49-F238E27FC236}">
                <a16:creationId xmlns:a16="http://schemas.microsoft.com/office/drawing/2014/main" id="{B7E373F1-1636-47B7-99D8-8A081C1F6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07" y="4019165"/>
            <a:ext cx="473292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47AC-E67D-49D3-9F9C-A8CADB574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7E9B7C-7D93-4209-A1B0-233FEE9CA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780F0-BBCC-4A70-9156-DF9AE5A1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CD587-472C-482C-BE43-18A0BCDF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87E77-D99F-455A-BB69-9A562B20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A5AE8-27E8-43D3-A647-6762E2C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E5AF5-C923-4008-A169-F3B34C4E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7F551-9D92-454D-B4CA-7D0DDD8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A3531-D231-4B93-A2DF-9266EC8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4A82-1244-4B50-A4B9-D0547FFE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4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AC548-1268-4B00-89F0-0830A8C0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59F34-1B84-4D65-AE9A-5CB666AB2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AD7D7-E5D0-4FB2-A65A-71C80988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A2FA2-AE7F-4DFD-AD0E-F21E619A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518E7-4EEF-41A3-A49E-68CEB2D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8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1F89-7CFD-4788-8CA6-F9CF228D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1192B-117F-443A-8AE6-5BAFEFC6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C21AA-5DF1-41A9-B32D-B811B3BA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88A7A-11E9-4037-ADF1-51A82264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40799-F88C-4DC2-9F21-D1572E41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D211-1DC7-44A6-8E89-6AEA770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B2B23-5DC2-42AF-92AC-2A2A0910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err="1"/>
              <a:t>OpenLabs</a:t>
            </a:r>
            <a:r>
              <a:rPr lang="en-US" altLang="ko-KR"/>
              <a:t> 2020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A29F74-1A93-4B80-B2D4-035C5B5CAF6E}"/>
              </a:ext>
            </a:extLst>
          </p:cNvPr>
          <p:cNvCxnSpPr>
            <a:cxnSpLocks/>
          </p:cNvCxnSpPr>
          <p:nvPr userDrawn="1"/>
        </p:nvCxnSpPr>
        <p:spPr>
          <a:xfrm>
            <a:off x="0" y="6474061"/>
            <a:ext cx="9144000" cy="0"/>
          </a:xfrm>
          <a:prstGeom prst="line">
            <a:avLst/>
          </a:prstGeom>
          <a:ln w="25400">
            <a:solidFill>
              <a:srgbClr val="274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2691-92E5-4031-8F64-D0CE002010B2}"/>
              </a:ext>
            </a:extLst>
          </p:cNvPr>
          <p:cNvSpPr/>
          <p:nvPr userDrawn="1"/>
        </p:nvSpPr>
        <p:spPr>
          <a:xfrm>
            <a:off x="0" y="6494384"/>
            <a:ext cx="9144000" cy="386661"/>
          </a:xfrm>
          <a:prstGeom prst="rect">
            <a:avLst/>
          </a:prstGeom>
          <a:solidFill>
            <a:srgbClr val="56749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Google Shape;16;p2">
            <a:extLst>
              <a:ext uri="{FF2B5EF4-FFF2-40B4-BE49-F238E27FC236}">
                <a16:creationId xmlns:a16="http://schemas.microsoft.com/office/drawing/2014/main" id="{B84274AB-AC2B-4D63-A0AE-B56282C75C45}"/>
              </a:ext>
            </a:extLst>
          </p:cNvPr>
          <p:cNvSpPr txBox="1"/>
          <p:nvPr userDrawn="1"/>
        </p:nvSpPr>
        <p:spPr>
          <a:xfrm>
            <a:off x="6089781" y="6596968"/>
            <a:ext cx="2901819" cy="19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7" rIns="68574" bIns="34277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Copy</a:t>
            </a:r>
            <a:r>
              <a:rPr lang="en-US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right 2021. Open Labs, Inc. </a:t>
            </a:r>
            <a:r>
              <a:rPr lang="en-US" altLang="ko-KR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all</a:t>
            </a:r>
            <a:r>
              <a:rPr lang="ko-KR" altLang="en-US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</a:t>
            </a:r>
            <a:r>
              <a:rPr lang="en-US" altLang="ko-KR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right reserved.</a:t>
            </a:r>
            <a:endParaRPr sz="900" b="0" i="0" u="none" strike="noStrike" cap="none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21E39210-EBFD-46EE-8715-3071ECFD38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6550276"/>
            <a:ext cx="239281" cy="238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94208-3B63-4001-99DC-54B259E83197}"/>
              </a:ext>
            </a:extLst>
          </p:cNvPr>
          <p:cNvSpPr txBox="1"/>
          <p:nvPr userDrawn="1"/>
        </p:nvSpPr>
        <p:spPr>
          <a:xfrm>
            <a:off x="458356" y="6556909"/>
            <a:ext cx="1568168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11274F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Open </a:t>
            </a:r>
            <a:r>
              <a:rPr lang="en-US" altLang="ko-KR" sz="1100" b="1" dirty="0">
                <a:solidFill>
                  <a:srgbClr val="404F7B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Labs</a:t>
            </a:r>
            <a:endParaRPr lang="ko-KR" altLang="en-US" sz="1100" dirty="0">
              <a:solidFill>
                <a:srgbClr val="404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  <p:sldLayoutId id="2147483693" r:id="rId4"/>
    <p:sldLayoutId id="2147483695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2CE80-9090-4D9E-B539-5881185C6E27}"/>
              </a:ext>
            </a:extLst>
          </p:cNvPr>
          <p:cNvSpPr txBox="1"/>
          <p:nvPr/>
        </p:nvSpPr>
        <p:spPr>
          <a:xfrm>
            <a:off x="7417040" y="3773914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749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2021. 12</a:t>
            </a:r>
            <a:endParaRPr lang="ko-KR" altLang="en-US" sz="1400" b="1" dirty="0">
              <a:solidFill>
                <a:srgbClr val="2749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8DD1D-3E30-49F7-AFE3-2E808901E3D8}"/>
              </a:ext>
            </a:extLst>
          </p:cNvPr>
          <p:cNvSpPr txBox="1"/>
          <p:nvPr/>
        </p:nvSpPr>
        <p:spPr>
          <a:xfrm>
            <a:off x="1956108" y="1488511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2800" dirty="0">
                <a:solidFill>
                  <a:srgbClr val="11274F"/>
                </a:solidFill>
                <a:latin typeface="+mn-ea"/>
              </a:rPr>
              <a:t>Open Labs</a:t>
            </a:r>
            <a:endParaRPr lang="ko-KR" altLang="en-US" sz="2800" dirty="0">
              <a:solidFill>
                <a:srgbClr val="11274F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0F242-88D9-4C24-A3A5-B283A602D670}"/>
              </a:ext>
            </a:extLst>
          </p:cNvPr>
          <p:cNvSpPr txBox="1"/>
          <p:nvPr/>
        </p:nvSpPr>
        <p:spPr>
          <a:xfrm>
            <a:off x="3565321" y="897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05323-CD3A-425F-BBBF-0D075350E12C}"/>
              </a:ext>
            </a:extLst>
          </p:cNvPr>
          <p:cNvSpPr txBox="1"/>
          <p:nvPr/>
        </p:nvSpPr>
        <p:spPr>
          <a:xfrm>
            <a:off x="1956108" y="2032761"/>
            <a:ext cx="6597957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3600" dirty="0">
                <a:solidFill>
                  <a:srgbClr val="11274F"/>
                </a:solidFill>
                <a:latin typeface="+mn-ea"/>
              </a:rPr>
              <a:t>Transaction</a:t>
            </a:r>
          </a:p>
          <a:p>
            <a:pPr>
              <a:spcBef>
                <a:spcPts val="200"/>
              </a:spcBef>
            </a:pPr>
            <a:r>
              <a:rPr lang="en-US" altLang="ko-KR" sz="3600" dirty="0" err="1">
                <a:solidFill>
                  <a:srgbClr val="11274F"/>
                </a:solidFill>
                <a:latin typeface="+mn-ea"/>
              </a:rPr>
              <a:t>EventListener</a:t>
            </a:r>
            <a:endParaRPr lang="ko-KR" altLang="en-US" sz="3600" dirty="0">
              <a:solidFill>
                <a:srgbClr val="11274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9810A-91D2-4A73-93EA-E2359D097F30}"/>
              </a:ext>
            </a:extLst>
          </p:cNvPr>
          <p:cNvSpPr txBox="1"/>
          <p:nvPr/>
        </p:nvSpPr>
        <p:spPr>
          <a:xfrm>
            <a:off x="2863038" y="2598003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701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D6350-ABE8-42CF-9534-9FADE9EBB684}"/>
              </a:ext>
            </a:extLst>
          </p:cNvPr>
          <p:cNvSpPr txBox="1"/>
          <p:nvPr/>
        </p:nvSpPr>
        <p:spPr>
          <a:xfrm>
            <a:off x="826935" y="2681756"/>
            <a:ext cx="62794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목차</a:t>
            </a:r>
          </a:p>
        </p:txBody>
      </p:sp>
      <p:sp>
        <p:nvSpPr>
          <p:cNvPr id="6" name="Google Shape;207;p29">
            <a:extLst>
              <a:ext uri="{FF2B5EF4-FFF2-40B4-BE49-F238E27FC236}">
                <a16:creationId xmlns:a16="http://schemas.microsoft.com/office/drawing/2014/main" id="{072E31CC-E945-423B-9029-E2CB15567C1A}"/>
              </a:ext>
            </a:extLst>
          </p:cNvPr>
          <p:cNvSpPr/>
          <p:nvPr/>
        </p:nvSpPr>
        <p:spPr>
          <a:xfrm>
            <a:off x="2893365" y="2354629"/>
            <a:ext cx="5518579" cy="134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1. </a:t>
            </a:r>
            <a:r>
              <a:rPr lang="en-US" altLang="ko-KR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TransactionEventListener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사용 이유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2. </a:t>
            </a:r>
            <a:r>
              <a:rPr lang="en-US" altLang="ko-KR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TransactionEventListener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동작 원리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3. </a:t>
            </a:r>
            <a:r>
              <a:rPr lang="en-US" altLang="ko-KR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TransactionEventListener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구현 방법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</p:txBody>
      </p:sp>
      <p:sp>
        <p:nvSpPr>
          <p:cNvPr id="7" name="Google Shape;248;p30">
            <a:extLst>
              <a:ext uri="{FF2B5EF4-FFF2-40B4-BE49-F238E27FC236}">
                <a16:creationId xmlns:a16="http://schemas.microsoft.com/office/drawing/2014/main" id="{A6F6FA3B-E289-44E0-97FE-943539213231}"/>
              </a:ext>
            </a:extLst>
          </p:cNvPr>
          <p:cNvSpPr/>
          <p:nvPr/>
        </p:nvSpPr>
        <p:spPr>
          <a:xfrm>
            <a:off x="395171" y="1595166"/>
            <a:ext cx="1413005" cy="151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7" rIns="68574" bIns="34277" anchor="ctr" anchorCtr="0">
            <a:noAutofit/>
          </a:bodyPr>
          <a:lstStyle/>
          <a:p>
            <a:pPr algn="ctr"/>
            <a:r>
              <a:rPr lang="en-US" altLang="ko-KR" sz="6599" b="1">
                <a:solidFill>
                  <a:schemeClr val="lt1"/>
                </a:solidFill>
                <a:latin typeface="+mn-ea"/>
                <a:cs typeface="Century Gothic"/>
                <a:sym typeface="Century Gothic"/>
              </a:rPr>
              <a:t> </a:t>
            </a:r>
            <a:endParaRPr sz="6599" b="1">
              <a:solidFill>
                <a:schemeClr val="lt1"/>
              </a:solidFill>
              <a:latin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사용 이유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87140-427B-45D1-8198-656AC594502F}"/>
              </a:ext>
            </a:extLst>
          </p:cNvPr>
          <p:cNvSpPr txBox="1"/>
          <p:nvPr/>
        </p:nvSpPr>
        <p:spPr>
          <a:xfrm>
            <a:off x="436412" y="877762"/>
            <a:ext cx="8171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@EventListener</a:t>
            </a:r>
            <a:r>
              <a:rPr lang="ko-KR" altLang="en-US" dirty="0"/>
              <a:t>는 </a:t>
            </a:r>
            <a:r>
              <a:rPr lang="en-US" altLang="ko-KR" dirty="0"/>
              <a:t>event</a:t>
            </a:r>
            <a:r>
              <a:rPr lang="ko-KR" altLang="en-US" dirty="0"/>
              <a:t>를 </a:t>
            </a:r>
            <a:r>
              <a:rPr lang="en-US" altLang="ko-KR" dirty="0"/>
              <a:t>publishing </a:t>
            </a:r>
            <a:r>
              <a:rPr lang="ko-KR" altLang="en-US" dirty="0"/>
              <a:t>하는 코드 시점에 바로 </a:t>
            </a:r>
            <a:r>
              <a:rPr lang="en-US" altLang="ko-KR" dirty="0" err="1"/>
              <a:t>publishin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event</a:t>
            </a:r>
            <a:r>
              <a:rPr lang="ko-KR" altLang="en-US" dirty="0"/>
              <a:t>를 퍼블리싱 할 때는 다른 도메인 로직인 경우와 비동기로 진행해야 되는 경우도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AF2CD-6F1E-4543-BFF2-77BEC5CB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1" y="1825255"/>
            <a:ext cx="5391902" cy="1714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57F30C-63C3-43F5-87F1-6BA27CBC1573}"/>
              </a:ext>
            </a:extLst>
          </p:cNvPr>
          <p:cNvSpPr txBox="1"/>
          <p:nvPr/>
        </p:nvSpPr>
        <p:spPr>
          <a:xfrm>
            <a:off x="486286" y="3579581"/>
            <a:ext cx="8171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@EventListener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@Transactional</a:t>
            </a:r>
            <a:r>
              <a:rPr lang="ko-KR" altLang="en-US" dirty="0"/>
              <a:t>로 하나의 </a:t>
            </a:r>
            <a:r>
              <a:rPr lang="en-US" altLang="ko-KR" dirty="0"/>
              <a:t>global</a:t>
            </a:r>
            <a:r>
              <a:rPr lang="ko-KR" altLang="en-US" dirty="0"/>
              <a:t>트랜잭션으로 묶었습니다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번이 정상적으로 마무리 되고 </a:t>
            </a:r>
            <a:r>
              <a:rPr lang="en-US" altLang="ko-KR" dirty="0"/>
              <a:t>3</a:t>
            </a:r>
            <a:r>
              <a:rPr lang="ko-KR" altLang="en-US" dirty="0"/>
              <a:t>번이 발생하는 도중 예외처리가 발생한다면</a:t>
            </a:r>
            <a:r>
              <a:rPr lang="en-US" altLang="ko-KR" dirty="0"/>
              <a:t> 1</a:t>
            </a:r>
            <a:r>
              <a:rPr lang="ko-KR" altLang="en-US" dirty="0"/>
              <a:t>번도 </a:t>
            </a:r>
            <a:r>
              <a:rPr lang="en-US" altLang="ko-KR" dirty="0"/>
              <a:t>Rollback</a:t>
            </a:r>
            <a:r>
              <a:rPr lang="ko-KR" altLang="en-US" dirty="0"/>
              <a:t>이 되어야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Event </a:t>
            </a:r>
            <a:r>
              <a:rPr lang="ko-KR" altLang="en-US" dirty="0"/>
              <a:t>발행은 </a:t>
            </a:r>
            <a:r>
              <a:rPr lang="en-US" altLang="ko-KR" dirty="0"/>
              <a:t>rollback</a:t>
            </a:r>
            <a:r>
              <a:rPr lang="ko-KR" altLang="en-US" dirty="0"/>
              <a:t>이 이루어지지 않기 때문에 불일치가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@TransactionEventListener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Event</a:t>
            </a:r>
            <a:r>
              <a:rPr lang="ko-KR" altLang="en-US" dirty="0">
                <a:solidFill>
                  <a:srgbClr val="FF0000"/>
                </a:solidFill>
              </a:rPr>
              <a:t>의 실질적인 발생을 트랜잭션의 종료를 기준으로 삼습니다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@EventListener</a:t>
            </a:r>
            <a:r>
              <a:rPr lang="ko-KR" altLang="en-US" dirty="0"/>
              <a:t>는 트랜잭션 범위 내에서 동기적으로 실행되고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@TransactionEventListener</a:t>
            </a:r>
            <a:r>
              <a:rPr lang="ko-KR" altLang="en-US" dirty="0"/>
              <a:t>는 </a:t>
            </a:r>
            <a:r>
              <a:rPr lang="ko-KR" altLang="en-US" dirty="0" err="1"/>
              <a:t>커밋</a:t>
            </a:r>
            <a:r>
              <a:rPr lang="ko-KR" altLang="en-US" dirty="0"/>
              <a:t> 전</a:t>
            </a:r>
            <a:r>
              <a:rPr lang="en-US" altLang="ko-KR" dirty="0"/>
              <a:t>/</a:t>
            </a:r>
            <a:r>
              <a:rPr lang="ko-KR" altLang="en-US" dirty="0"/>
              <a:t>후 등을 지정할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94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동작 원리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B61DF2-779E-4712-9172-474DBC79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6" y="1178971"/>
            <a:ext cx="8183887" cy="42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동작 원리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385066" y="1483609"/>
            <a:ext cx="88589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@Transactional</a:t>
            </a:r>
            <a:r>
              <a:rPr lang="ko-KR" altLang="en-US" b="1" dirty="0"/>
              <a:t>이 붙은 트랜잭션을 포함하는 메소드로 진입합니다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비즈니스 로직이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위 메소드는 </a:t>
            </a:r>
            <a:r>
              <a:rPr lang="en-US" altLang="ko-KR" b="1" dirty="0"/>
              <a:t>application event</a:t>
            </a:r>
            <a:r>
              <a:rPr lang="ko-KR" altLang="en-US" b="1" dirty="0"/>
              <a:t>를 생성합니다</a:t>
            </a:r>
            <a:r>
              <a:rPr lang="en-US" altLang="ko-KR" b="1" dirty="0"/>
              <a:t>.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비즈니스 로직으로 이벤트가 생성되는 경우</a:t>
            </a:r>
            <a:r>
              <a:rPr lang="en-US" altLang="ko-KR" dirty="0"/>
              <a:t>, </a:t>
            </a:r>
            <a:r>
              <a:rPr lang="ko-KR" altLang="en-US" dirty="0"/>
              <a:t>표준 이벤트는 바로 게시됩니다</a:t>
            </a:r>
            <a:r>
              <a:rPr lang="en-US" altLang="ko-KR" dirty="0"/>
              <a:t>.  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트랜잭션 이벤트 </a:t>
            </a:r>
            <a:r>
              <a:rPr lang="ko-KR" altLang="en-US" dirty="0" err="1"/>
              <a:t>리스너에</a:t>
            </a:r>
            <a:r>
              <a:rPr lang="ko-KR" altLang="en-US" dirty="0"/>
              <a:t> 등록된 트랜잭션 동기화가 등록되어 이벤트가 등록됩니다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이벤트는 트랜잭션이 완료되면 실행됩니다</a:t>
            </a:r>
            <a:r>
              <a:rPr lang="en-US" altLang="ko-KR" dirty="0"/>
              <a:t>. (</a:t>
            </a:r>
            <a:r>
              <a:rPr lang="ko-KR" altLang="en-US" dirty="0"/>
              <a:t>기본적으로 트랜잭션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3. Event Listener</a:t>
            </a:r>
            <a:r>
              <a:rPr lang="ko-KR" altLang="en-US" b="1" dirty="0"/>
              <a:t>가 시작 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리스너들은</a:t>
            </a:r>
            <a:r>
              <a:rPr lang="ko-KR" altLang="en-US" dirty="0"/>
              <a:t> 동기적으로 시작됩니다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리스너들은</a:t>
            </a:r>
            <a:r>
              <a:rPr lang="ko-KR" altLang="en-US" dirty="0">
                <a:sym typeface="Wingdings" panose="05000000000000000000" pitchFamily="2" charset="2"/>
              </a:rPr>
              <a:t> 현재 실행되고 있는 트랜잭션에 참여합니다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동기적으로 작동하는 것은 </a:t>
            </a:r>
            <a:r>
              <a:rPr lang="ko-KR" altLang="en-US" dirty="0" err="1">
                <a:sym typeface="Wingdings" panose="05000000000000000000" pitchFamily="2" charset="2"/>
              </a:rPr>
              <a:t>리스너들이</a:t>
            </a:r>
            <a:r>
              <a:rPr lang="ko-KR" altLang="en-US" dirty="0">
                <a:sym typeface="Wingdings" panose="05000000000000000000" pitchFamily="2" charset="2"/>
              </a:rPr>
              <a:t> 트랜잭션을 전면 중단하게 하거나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강한 동일성을 보장하게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 err="1">
                <a:sym typeface="Wingdings" panose="05000000000000000000" pitchFamily="2" charset="2"/>
              </a:rPr>
              <a:t>리스너들은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@Async</a:t>
            </a:r>
            <a:r>
              <a:rPr lang="ko-KR" altLang="en-US" dirty="0">
                <a:sym typeface="Wingdings" panose="05000000000000000000" pitchFamily="2" charset="2"/>
              </a:rPr>
              <a:t>를 사용해 비동기적으로 실행될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비동기적 실행 시 </a:t>
            </a:r>
            <a:r>
              <a:rPr lang="ko-KR" altLang="en-US" dirty="0" err="1">
                <a:sym typeface="Wingdings" panose="05000000000000000000" pitchFamily="2" charset="2"/>
              </a:rPr>
              <a:t>리스너들은</a:t>
            </a:r>
            <a:r>
              <a:rPr lang="ko-KR" altLang="en-US" dirty="0">
                <a:sym typeface="Wingdings" panose="05000000000000000000" pitchFamily="2" charset="2"/>
              </a:rPr>
              <a:t> 트랜잭션을 본인들이 처리해야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그리고 에러들은 원래의 트랜잭션을 멈추게 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455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동작 원리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285008" y="1720840"/>
            <a:ext cx="8858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4. Service</a:t>
            </a:r>
            <a:r>
              <a:rPr lang="ko-KR" altLang="en-US" b="1" dirty="0"/>
              <a:t>는 </a:t>
            </a:r>
            <a:r>
              <a:rPr lang="en-US" altLang="ko-KR" b="1" dirty="0"/>
              <a:t>event</a:t>
            </a:r>
            <a:r>
              <a:rPr lang="ko-KR" altLang="en-US" b="1" dirty="0"/>
              <a:t>가 완료되면 로직을 진행 합니다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모든 일반적인 이벤트 </a:t>
            </a:r>
            <a:r>
              <a:rPr lang="ko-KR" altLang="en-US" dirty="0" err="1"/>
              <a:t>리스너가</a:t>
            </a:r>
            <a:r>
              <a:rPr lang="ko-KR" altLang="en-US" dirty="0"/>
              <a:t> 호출되면 비즈니스 로직이 추가로 실행됩니다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많은 이벤트를 발행할 수 있고 추가 상태 변경 사항을 만들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5. Transaction</a:t>
            </a:r>
            <a:r>
              <a:rPr lang="ko-KR" altLang="en-US" b="1" dirty="0"/>
              <a:t>이 끝이 납니다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Transactional</a:t>
            </a:r>
            <a:r>
              <a:rPr lang="ko-KR" altLang="en-US" dirty="0"/>
              <a:t> 메서드가 완료되면 트랜잭션이 완료됩니다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보류 중인 모든 변경 사항</a:t>
            </a:r>
            <a:r>
              <a:rPr lang="en-US" altLang="ko-KR" dirty="0"/>
              <a:t>(</a:t>
            </a:r>
            <a:r>
              <a:rPr lang="ko-KR" altLang="en-US" dirty="0"/>
              <a:t>주 비즈니스 코드 또는 동기 이벤트 </a:t>
            </a:r>
            <a:r>
              <a:rPr lang="ko-KR" altLang="en-US" dirty="0" err="1"/>
              <a:t>리스너에</a:t>
            </a:r>
            <a:r>
              <a:rPr lang="ko-KR" altLang="en-US" dirty="0"/>
              <a:t> 의해 작성됨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기록됩니다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일치하지 않거나 연결에 문제가 있는 경우 트랜잭션이 </a:t>
            </a:r>
            <a:r>
              <a:rPr lang="ko-KR" altLang="en-US" dirty="0" err="1"/>
              <a:t>롤백됩니다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6. Transactional event listener</a:t>
            </a:r>
            <a:r>
              <a:rPr lang="ko-KR" altLang="en-US" b="1" dirty="0"/>
              <a:t>들이 시작됩니다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@TransactionalEventListener </a:t>
            </a:r>
            <a:r>
              <a:rPr lang="ko-KR" altLang="en-US" dirty="0" err="1"/>
              <a:t>어노테이션은</a:t>
            </a:r>
            <a:r>
              <a:rPr lang="ko-KR" altLang="en-US" dirty="0"/>
              <a:t> 트랜잭션이 </a:t>
            </a:r>
            <a:r>
              <a:rPr lang="en-US" altLang="ko-KR" dirty="0"/>
              <a:t>commit</a:t>
            </a:r>
            <a:r>
              <a:rPr lang="ko-KR" altLang="en-US" dirty="0"/>
              <a:t>이 될 때 시작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8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구현 방법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385066" y="1744591"/>
            <a:ext cx="8604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ppleSDGothicNeo"/>
              </a:rPr>
              <a:t>1.</a:t>
            </a:r>
            <a:r>
              <a:rPr lang="ko-KR" altLang="en-US" b="0" i="0" dirty="0">
                <a:effectLst/>
                <a:latin typeface="AppleSDGothicNeo"/>
              </a:rPr>
              <a:t> 이벤트를 전달할 객체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0A802-6F93-444A-94FE-46955934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6" y="2266788"/>
            <a:ext cx="2600688" cy="1162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7741C-163A-4F1B-8225-AB89F571258C}"/>
              </a:ext>
            </a:extLst>
          </p:cNvPr>
          <p:cNvSpPr txBox="1"/>
          <p:nvPr/>
        </p:nvSpPr>
        <p:spPr>
          <a:xfrm>
            <a:off x="385065" y="3800219"/>
            <a:ext cx="8604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2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  <a:r>
              <a:rPr lang="ko-KR" altLang="en-US" b="0" i="0" dirty="0">
                <a:effectLst/>
                <a:latin typeface="AppleSDGothicNeo"/>
              </a:rPr>
              <a:t> 구현하는 쪽에서 행동을 정의하도록 </a:t>
            </a:r>
            <a:r>
              <a:rPr lang="en-US" altLang="ko-KR" b="0" i="0" dirty="0">
                <a:effectLst/>
                <a:latin typeface="AppleSDGothicNeo"/>
              </a:rPr>
              <a:t>callback </a:t>
            </a:r>
            <a:r>
              <a:rPr lang="ko-KR" altLang="en-US" b="0" i="0" dirty="0">
                <a:effectLst/>
                <a:latin typeface="AppleSDGothicNeo"/>
              </a:rPr>
              <a:t>방식으로 구현하기 위해 인터페이스 선언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3B700F-7BD1-4838-8682-40AB967C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91" y="4403657"/>
            <a:ext cx="4239217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51C2E3-162E-4372-B9E9-60DA24C7C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84" y="5755398"/>
            <a:ext cx="3920240" cy="3673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5AE674-32D7-42D9-82D2-3DF1132D4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5700778"/>
            <a:ext cx="4082243" cy="41185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48169F-9007-4781-98D8-EEB08EE1291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354704" y="4946658"/>
            <a:ext cx="2217296" cy="80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8D6519-9EDD-4642-8728-3DC19DD5459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572000" y="4946658"/>
            <a:ext cx="2232509" cy="7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CAF154-D513-4E09-8C32-4FE00897836B}"/>
              </a:ext>
            </a:extLst>
          </p:cNvPr>
          <p:cNvSpPr txBox="1"/>
          <p:nvPr/>
        </p:nvSpPr>
        <p:spPr>
          <a:xfrm>
            <a:off x="269721" y="5077434"/>
            <a:ext cx="8604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3. </a:t>
            </a:r>
            <a:r>
              <a:rPr lang="ko-KR" altLang="en-US" dirty="0">
                <a:latin typeface="AppleSDGothicNeo"/>
              </a:rPr>
              <a:t>각 시점 별로 이벤트 인터페이스 생성</a:t>
            </a:r>
            <a:endParaRPr lang="ko-KR" altLang="en-US" b="0" i="0" dirty="0"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1259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구현 방법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385065" y="1170433"/>
            <a:ext cx="8604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ppleSDGothicNeo"/>
              </a:rPr>
              <a:t>4. </a:t>
            </a:r>
            <a:r>
              <a:rPr lang="ko-KR" altLang="en-US" b="0" i="0" dirty="0" err="1">
                <a:effectLst/>
                <a:latin typeface="AppleSDGothicNeo"/>
              </a:rPr>
              <a:t>이벤트리스너를</a:t>
            </a:r>
            <a:r>
              <a:rPr lang="ko-KR" altLang="en-US" b="0" i="0" dirty="0">
                <a:effectLst/>
                <a:latin typeface="AppleSDGothicNeo"/>
              </a:rPr>
              <a:t> 정의할 </a:t>
            </a:r>
            <a:r>
              <a:rPr lang="ko-KR" altLang="en-US" b="0" i="0" dirty="0" err="1">
                <a:effectLst/>
                <a:latin typeface="AppleSDGothicNeo"/>
              </a:rPr>
              <a:t>핸들러</a:t>
            </a:r>
            <a:r>
              <a:rPr lang="ko-KR" altLang="en-US" b="0" i="0" dirty="0">
                <a:effectLst/>
                <a:latin typeface="AppleSDGothicNeo"/>
              </a:rPr>
              <a:t>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E858C6-B3A0-430B-87E1-71B73183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4" y="1614193"/>
            <a:ext cx="7366069" cy="2664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096599-96E5-43D3-8F42-116BB0808D77}"/>
              </a:ext>
            </a:extLst>
          </p:cNvPr>
          <p:cNvSpPr txBox="1"/>
          <p:nvPr/>
        </p:nvSpPr>
        <p:spPr>
          <a:xfrm>
            <a:off x="385064" y="4352638"/>
            <a:ext cx="86045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ppleSDGothicNeo"/>
              </a:rPr>
              <a:t>트랜잭션 시작</a:t>
            </a:r>
            <a:endParaRPr lang="en-US" altLang="ko-KR" dirty="0">
              <a:latin typeface="AppleSDGothicNeo"/>
            </a:endParaRPr>
          </a:p>
          <a:p>
            <a:r>
              <a:rPr lang="en-US" altLang="ko-KR" dirty="0">
                <a:latin typeface="AppleSDGothicNeo"/>
              </a:rPr>
              <a:t>CUD </a:t>
            </a:r>
            <a:r>
              <a:rPr lang="ko-KR" altLang="en-US" dirty="0">
                <a:latin typeface="AppleSDGothicNeo"/>
              </a:rPr>
              <a:t>시작</a:t>
            </a:r>
            <a:endParaRPr lang="en-US" altLang="ko-KR" dirty="0">
              <a:latin typeface="AppleSDGothicNeo"/>
            </a:endParaRPr>
          </a:p>
          <a:p>
            <a:r>
              <a:rPr lang="en-US" altLang="ko-KR" b="0" i="0" dirty="0" err="1">
                <a:effectLst/>
                <a:latin typeface="AppleSDGothicNeo"/>
              </a:rPr>
              <a:t>Before_commit</a:t>
            </a:r>
            <a:endParaRPr lang="en-US" altLang="ko-KR" b="0" i="0" dirty="0">
              <a:effectLst/>
              <a:latin typeface="AppleSDGothicNeo"/>
            </a:endParaRPr>
          </a:p>
          <a:p>
            <a:r>
              <a:rPr lang="ko-KR" altLang="en-US" dirty="0">
                <a:latin typeface="AppleSDGothicNeo"/>
              </a:rPr>
              <a:t>데이터 </a:t>
            </a:r>
            <a:r>
              <a:rPr lang="en-US" altLang="ko-KR" dirty="0">
                <a:latin typeface="AppleSDGothicNeo"/>
              </a:rPr>
              <a:t>commit</a:t>
            </a:r>
          </a:p>
          <a:p>
            <a:r>
              <a:rPr lang="en-US" altLang="ko-KR" dirty="0" err="1">
                <a:latin typeface="AppleSDGothicNeo"/>
              </a:rPr>
              <a:t>After_commit</a:t>
            </a:r>
            <a:endParaRPr lang="en-US" altLang="ko-KR" dirty="0">
              <a:latin typeface="AppleSDGothicNeo"/>
            </a:endParaRPr>
          </a:p>
          <a:p>
            <a:r>
              <a:rPr lang="ko-KR" altLang="en-US" b="0" i="0" dirty="0">
                <a:effectLst/>
                <a:latin typeface="AppleSDGothicNeo"/>
              </a:rPr>
              <a:t>트랜잭션 종료</a:t>
            </a:r>
            <a:endParaRPr lang="en-US" altLang="ko-KR" b="0" i="0" dirty="0">
              <a:effectLst/>
              <a:latin typeface="AppleSDGothicNeo"/>
            </a:endParaRPr>
          </a:p>
          <a:p>
            <a:r>
              <a:rPr lang="en-US" altLang="ko-KR" b="0" i="0" dirty="0" err="1">
                <a:effectLst/>
                <a:latin typeface="AppleSDGothicNeo"/>
              </a:rPr>
              <a:t>After_completion</a:t>
            </a:r>
            <a:endParaRPr lang="ko-KR" altLang="en-US" b="0" i="0" dirty="0"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3565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6A8B3D-60BA-450C-901E-78103A2C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5" y="1743191"/>
            <a:ext cx="7596952" cy="4073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구현 방법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385065" y="1170433"/>
            <a:ext cx="8604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5. Service</a:t>
            </a:r>
            <a:r>
              <a:rPr lang="ko-KR" altLang="en-US" dirty="0">
                <a:latin typeface="AppleSDGothicNeo"/>
              </a:rPr>
              <a:t>에 이벤트 </a:t>
            </a:r>
            <a:r>
              <a:rPr lang="ko-KR" altLang="en-US" dirty="0" err="1">
                <a:latin typeface="AppleSDGothicNeo"/>
              </a:rPr>
              <a:t>리스너</a:t>
            </a:r>
            <a:r>
              <a:rPr lang="ko-KR" altLang="en-US" dirty="0">
                <a:latin typeface="AppleSDGothicNeo"/>
              </a:rPr>
              <a:t> 추가</a:t>
            </a:r>
            <a:endParaRPr lang="ko-KR" altLang="en-US" b="0" i="0" dirty="0">
              <a:effectLst/>
              <a:latin typeface="AppleSDGothicNe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E99234-D7AE-4DE8-8159-3B60DC58DBC7}"/>
              </a:ext>
            </a:extLst>
          </p:cNvPr>
          <p:cNvSpPr/>
          <p:nvPr/>
        </p:nvSpPr>
        <p:spPr>
          <a:xfrm>
            <a:off x="659219" y="5241851"/>
            <a:ext cx="4167962" cy="445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A006F-AA49-42D5-9586-900EC3C7F80A}"/>
              </a:ext>
            </a:extLst>
          </p:cNvPr>
          <p:cNvSpPr txBox="1"/>
          <p:nvPr/>
        </p:nvSpPr>
        <p:spPr>
          <a:xfrm>
            <a:off x="4827181" y="526311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이벤트 발행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AFCF81-F7E7-427B-A4B1-01AB652E3628}"/>
              </a:ext>
            </a:extLst>
          </p:cNvPr>
          <p:cNvSpPr/>
          <p:nvPr/>
        </p:nvSpPr>
        <p:spPr>
          <a:xfrm>
            <a:off x="659219" y="2813315"/>
            <a:ext cx="7322798" cy="2363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59699-08B6-4C24-A11F-12E13743C279}"/>
              </a:ext>
            </a:extLst>
          </p:cNvPr>
          <p:cNvSpPr txBox="1"/>
          <p:nvPr/>
        </p:nvSpPr>
        <p:spPr>
          <a:xfrm>
            <a:off x="5628167" y="2474761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구현하는 쪽에서 정의</a:t>
            </a:r>
          </a:p>
        </p:txBody>
      </p:sp>
    </p:spTree>
    <p:extLst>
      <p:ext uri="{BB962C8B-B14F-4D97-AF65-F5344CB8AC3E}">
        <p14:creationId xmlns:p14="http://schemas.microsoft.com/office/powerpoint/2010/main" val="868551013"/>
      </p:ext>
    </p:extLst>
  </p:cSld>
  <p:clrMapOvr>
    <a:masterClrMapping/>
  </p:clrMapOvr>
</p:sld>
</file>

<file path=ppt/theme/theme1.xml><?xml version="1.0" encoding="utf-8"?>
<a:theme xmlns:a="http://schemas.openxmlformats.org/drawingml/2006/main" name="OpenLabs-20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나눔스퀘어"/>
        <a:cs typeface=""/>
      </a:majorFont>
      <a:minorFont>
        <a:latin typeface="Calibri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207D688331B144DB26455E1F428927D" ma:contentTypeVersion="2" ma:contentTypeDescription="새 문서를 만듭니다." ma:contentTypeScope="" ma:versionID="18ba4293eea35eae51e24f15eb43e0a6">
  <xsd:schema xmlns:xsd="http://www.w3.org/2001/XMLSchema" xmlns:xs="http://www.w3.org/2001/XMLSchema" xmlns:p="http://schemas.microsoft.com/office/2006/metadata/properties" xmlns:ns2="867d36ee-7e67-4e73-8825-79984f73e0da" targetNamespace="http://schemas.microsoft.com/office/2006/metadata/properties" ma:root="true" ma:fieldsID="2d9c2af15e588ef0c957a35869bb504c" ns2:_="">
    <xsd:import namespace="867d36ee-7e67-4e73-8825-79984f73e0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d36ee-7e67-4e73-8825-79984f73e0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DC69C7-E88E-4DDE-81E2-9AE2E549A28B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867d36ee-7e67-4e73-8825-79984f73e0da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73B9AC-44A4-4EFE-A85F-415AAF969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3F55D-07C2-432F-8950-EA750B6D8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d36ee-7e67-4e73-8825-79984f73e0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8187</TotalTime>
  <Words>456</Words>
  <Application>Microsoft Office PowerPoint</Application>
  <PresentationFormat>화면 슬라이드 쇼(4:3)</PresentationFormat>
  <Paragraphs>72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AppleSDGothicNeo</vt:lpstr>
      <vt:lpstr>나눔스퀘어</vt:lpstr>
      <vt:lpstr>나눔스퀘어 Bold</vt:lpstr>
      <vt:lpstr>맑은 고딕</vt:lpstr>
      <vt:lpstr>Arial</vt:lpstr>
      <vt:lpstr>Calibri</vt:lpstr>
      <vt:lpstr>Calibri Light</vt:lpstr>
      <vt:lpstr>Century Gothic</vt:lpstr>
      <vt:lpstr>Segoe Script</vt:lpstr>
      <vt:lpstr>Verdana Pro</vt:lpstr>
      <vt:lpstr>OpenLabs-2020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응준</dc:creator>
  <cp:lastModifiedBy>민 석홍</cp:lastModifiedBy>
  <cp:revision>74</cp:revision>
  <dcterms:created xsi:type="dcterms:W3CDTF">2020-08-20T07:15:33Z</dcterms:created>
  <dcterms:modified xsi:type="dcterms:W3CDTF">2021-12-17T04:47:22Z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0x0101004207D688331B144DB26455E1F428927D</vt:lpwstr>
  </property>
  <property fmtid="{D5CDD505-2E9C-101B-9397-08002B2CF9AE}" pid="3" name="Order">
    <vt:r8>267000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