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EFDE3-8C15-493B-99DE-6299F1D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05EBE-82BD-468F-9A5F-BD33C8DEB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041A1-5954-4566-857A-DB5A6E17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B76FC-0A7E-4C22-83CD-76D3431D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2DCA5-0A27-4A6D-A96A-2F374F94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8699C-AC68-49BC-A119-B4B8B090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DB086-5339-411D-986E-439576AE3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053CA-8690-4465-8F7F-F412C4D5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72250-B871-4EA4-9BB5-7D7160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4E22D-D558-4D30-81B2-8491B15B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2A7A2-D9F6-4FFF-AD67-729B84B89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56845-1DB3-4EB2-979D-7A3E9995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25F08-E0FB-4DD6-80E8-C7DDFD3D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6ABAF-C3F4-4D5B-BEA6-C91790FF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1256-83D1-4DC6-BF14-EEFDB535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2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0B5DC-B530-4378-8E73-F2D41DF0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2F3AF-A89F-487C-BC50-0B1062FF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C18B-140C-47BE-B738-C351537A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B0A9C-6CCC-44B8-9618-FCC60CF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CF10-DFF4-4CB5-934C-51739BB5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917D-CFDC-4ABB-82E3-BE858DC7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190E9-A007-4DB1-A723-EAF9019F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5A0D-3F56-4C79-91B0-3AE37E1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CBFC6-9357-415A-88E8-5C5E535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166C1-EE98-4347-8C83-B6BBC49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163F6-136B-419C-9274-3750935A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310C0-2A45-4157-83CB-960028A69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BA7EF-A77E-49F0-9706-6C63D9B9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33105-F70E-4139-80B3-1AC43317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B17EA-AF04-4653-AA30-EDE91A14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271D5-F9AC-481C-B1E9-1F0771AA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EBD-02B8-49D6-AA18-212E9E2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2EBFC-6E97-4DD4-A202-F9340D4D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86622-731E-48B0-A819-8225F6E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1D40F-7420-48F3-8BA6-24648D40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0F0A1-2377-4D84-92F8-39C71FEE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4399A-5FC7-4E13-B37B-19431F55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F1CD5C-5871-448C-A8DB-14ABE28F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D1C0F-A9DB-4269-804C-BB1C32FA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4B4DE-3136-4F41-95D9-17ECB6E8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13A321-0B93-4E11-933C-4441D26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060DA-EF32-4F06-B01B-5932CF32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CFB726-AF17-486F-A146-2D2AD83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5EEBC-BF2B-4B0D-BED1-D563F26A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02C3E-3B9C-4E1F-A7D0-C105C1D3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FEC3E-51B8-45A1-A1AD-7DE4E8EF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027-8BDB-46B1-892A-5418B5E2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F96A4-C6E7-4D72-B3CB-47CF79D5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77FA6-A0E4-4C3C-8B8F-D6693D74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9EC41-94DB-4C2C-920A-B2F5D71C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5943C-B338-4DBE-888A-B39925A6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0E5C0-BAAA-463F-BD0D-1017BF73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A98C-440E-45B4-BE32-D619580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01F4F-47DD-4BA3-8C1A-E5BF15952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A1F52-BDB0-499E-AC3A-73827B50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96ED5-B531-41EE-B499-671FF4CC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FC9C4-9F05-4E9A-9F29-B44D9D2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E1042-DADD-4970-9E91-37358B80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0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A3D7A-0C0F-4BA7-A747-15B995D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2607-5E5C-4BD8-881A-732452BE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5F91B-B8F0-4271-ADF7-D3CB9F9F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833-8CC5-42BD-841B-486A3F56A4C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62231-D9BB-4D74-AAEE-7CD8305F5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CA88C-BE9A-411C-87F3-251F8D3F6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3C13-3F7F-4B07-BF28-4BD2479D0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35BDA-1DF9-4337-BE83-F183FFD4B64A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11251-3598-41B3-B875-9B98EDB1FD8E}"/>
              </a:ext>
            </a:extLst>
          </p:cNvPr>
          <p:cNvSpPr txBox="1"/>
          <p:nvPr/>
        </p:nvSpPr>
        <p:spPr>
          <a:xfrm>
            <a:off x="136478" y="1441132"/>
            <a:ext cx="11868955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분산 트랜잭션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dirty="0"/>
              <a:t>하나의 데이터베이스 인스턴스 내에서는 </a:t>
            </a:r>
            <a:r>
              <a:rPr lang="ko-KR" altLang="en-US" dirty="0">
                <a:solidFill>
                  <a:srgbClr val="FF0000"/>
                </a:solidFill>
              </a:rPr>
              <a:t>한 트랜잭션으로 묶인 여러 개의 </a:t>
            </a:r>
            <a:r>
              <a:rPr lang="en-US" altLang="ko-KR" dirty="0">
                <a:solidFill>
                  <a:srgbClr val="FF0000"/>
                </a:solidFill>
              </a:rPr>
              <a:t>SQL </a:t>
            </a:r>
            <a:r>
              <a:rPr lang="ko-KR" altLang="en-US" dirty="0">
                <a:solidFill>
                  <a:srgbClr val="FF0000"/>
                </a:solidFill>
              </a:rPr>
              <a:t>문장</a:t>
            </a:r>
            <a:r>
              <a:rPr lang="ko-KR" altLang="en-US" dirty="0"/>
              <a:t>이 모두 </a:t>
            </a:r>
            <a:r>
              <a:rPr lang="ko-KR" altLang="en-US" dirty="0" err="1">
                <a:solidFill>
                  <a:srgbClr val="FF0000"/>
                </a:solidFill>
              </a:rPr>
              <a:t>커밋되거나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롤백된</a:t>
            </a:r>
            <a:r>
              <a:rPr lang="ko-KR" altLang="en-US" dirty="0" err="1"/>
              <a:t>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네트워크로 연결된 </a:t>
            </a:r>
            <a:r>
              <a:rPr lang="ko-KR" altLang="en-US" dirty="0">
                <a:solidFill>
                  <a:srgbClr val="FF0000"/>
                </a:solidFill>
              </a:rPr>
              <a:t>여러 개의 데이터베이스 </a:t>
            </a:r>
            <a:r>
              <a:rPr lang="ko-KR" altLang="en-US" dirty="0"/>
              <a:t>인스턴스가 참여하는 트랜잭션에서도 마찬가지로 각각 다른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/>
              <a:t>DB </a:t>
            </a:r>
            <a:r>
              <a:rPr lang="ko-KR" altLang="en-US" dirty="0"/>
              <a:t>인스턴스에서 수행한 </a:t>
            </a:r>
            <a:r>
              <a:rPr lang="en-US" altLang="ko-KR" dirty="0"/>
              <a:t>SQL </a:t>
            </a:r>
            <a:r>
              <a:rPr lang="ko-KR" altLang="en-US" dirty="0"/>
              <a:t>문장이 모두 </a:t>
            </a:r>
            <a:r>
              <a:rPr lang="ko-KR" altLang="en-US" dirty="0">
                <a:solidFill>
                  <a:srgbClr val="FF0000"/>
                </a:solidFill>
              </a:rPr>
              <a:t>동시에 </a:t>
            </a:r>
            <a:r>
              <a:rPr lang="ko-KR" altLang="en-US" dirty="0" err="1">
                <a:solidFill>
                  <a:srgbClr val="FF0000"/>
                </a:solidFill>
              </a:rPr>
              <a:t>커밋되거나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롤백</a:t>
            </a:r>
            <a:r>
              <a:rPr lang="ko-KR" altLang="en-US" dirty="0" err="1"/>
              <a:t>될</a:t>
            </a:r>
            <a:r>
              <a:rPr lang="ko-KR" altLang="en-US" dirty="0"/>
              <a:t> 수 있는 방법이 필요하다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여러 개의 노드 또는 다른 종류의 데이터베이스가 참여하는 하나의 트랜잭션을 분산 트랜잭션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Two-Phase commit</a:t>
            </a:r>
          </a:p>
          <a:p>
            <a:endParaRPr lang="en-US" altLang="ko-KR" dirty="0"/>
          </a:p>
          <a:p>
            <a:r>
              <a:rPr lang="en-US" altLang="ko-KR" dirty="0"/>
              <a:t>XA</a:t>
            </a:r>
            <a:r>
              <a:rPr lang="ko-KR" altLang="en-US" dirty="0"/>
              <a:t>는 </a:t>
            </a:r>
            <a:r>
              <a:rPr lang="en-US" altLang="ko-KR" dirty="0"/>
              <a:t>Two-phase commit</a:t>
            </a:r>
            <a:r>
              <a:rPr lang="ko-KR" altLang="en-US" dirty="0"/>
              <a:t>를 이용하여 분산 트랜잭션을 처리한다</a:t>
            </a:r>
            <a:r>
              <a:rPr lang="en-US" altLang="ko-KR" dirty="0"/>
              <a:t>. </a:t>
            </a:r>
            <a:r>
              <a:rPr lang="ko-KR" altLang="en-US" dirty="0"/>
              <a:t>분산 환경에서 </a:t>
            </a:r>
            <a:r>
              <a:rPr lang="ko-KR" altLang="en-US" dirty="0">
                <a:solidFill>
                  <a:srgbClr val="FF0000"/>
                </a:solidFill>
              </a:rPr>
              <a:t>트랜잭션의 무결성</a:t>
            </a:r>
            <a:r>
              <a:rPr lang="ko-KR" altLang="en-US" dirty="0"/>
              <a:t>을 보장하기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위해서 사용하는 </a:t>
            </a:r>
            <a:r>
              <a:rPr lang="ko-KR" altLang="en-US" dirty="0" err="1"/>
              <a:t>커밋</a:t>
            </a:r>
            <a:r>
              <a:rPr lang="ko-KR" altLang="en-US" dirty="0"/>
              <a:t> 방법은 </a:t>
            </a:r>
            <a:r>
              <a:rPr lang="en-US" altLang="ko-KR" dirty="0">
                <a:solidFill>
                  <a:srgbClr val="FF0000"/>
                </a:solidFill>
              </a:rPr>
              <a:t>Two-phase commit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보통 두 개 이상의 노드가 특정 트랜잭션을 함께 수행하고 있다면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사용자의 요청을 받아 트랜잭션을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시작한 노드가 </a:t>
            </a:r>
            <a:r>
              <a:rPr lang="ko-KR" altLang="en-US" dirty="0" err="1">
                <a:solidFill>
                  <a:srgbClr val="FF0000"/>
                </a:solidFill>
              </a:rPr>
              <a:t>코디네이터가</a:t>
            </a:r>
            <a:r>
              <a:rPr lang="ko-KR" altLang="en-US" dirty="0">
                <a:solidFill>
                  <a:srgbClr val="FF0000"/>
                </a:solidFill>
              </a:rPr>
              <a:t> 된다</a:t>
            </a:r>
            <a:r>
              <a:rPr lang="en-US" altLang="ko-KR" dirty="0"/>
              <a:t>. TP-Monitor</a:t>
            </a:r>
            <a:r>
              <a:rPr lang="ko-KR" altLang="en-US" dirty="0"/>
              <a:t>가 있는 시스템일 경우 </a:t>
            </a:r>
            <a:r>
              <a:rPr lang="en-US" altLang="ko-KR" dirty="0"/>
              <a:t>TP-Monitor</a:t>
            </a:r>
            <a:r>
              <a:rPr lang="ko-KR" altLang="en-US" dirty="0"/>
              <a:t>가 그 역할을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70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4FCCC-0544-40F1-AAE2-57FB7814D7F2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2503E-B648-4806-B1DB-2D077974DFA0}"/>
              </a:ext>
            </a:extLst>
          </p:cNvPr>
          <p:cNvSpPr txBox="1"/>
          <p:nvPr/>
        </p:nvSpPr>
        <p:spPr>
          <a:xfrm>
            <a:off x="136478" y="1441132"/>
            <a:ext cx="1201482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TP-Monitor</a:t>
            </a:r>
            <a:r>
              <a:rPr lang="ko-KR" altLang="en-US" dirty="0"/>
              <a:t>는 </a:t>
            </a:r>
            <a:r>
              <a:rPr lang="en-US" altLang="ko-KR" dirty="0"/>
              <a:t>(Transaction Processing Monitor, Teleprocessing monitor)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트랜잭션이 온전하게 처리되고 있는지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오류가 발생하면 적절한 </a:t>
            </a:r>
            <a:r>
              <a:rPr lang="ko-KR" altLang="en-US" dirty="0" err="1"/>
              <a:t>조취를</a:t>
            </a:r>
            <a:r>
              <a:rPr lang="ko-KR" altLang="en-US" dirty="0"/>
              <a:t> 취하는 지에 대해 </a:t>
            </a:r>
            <a:r>
              <a:rPr lang="ko-KR" altLang="en-US" dirty="0">
                <a:solidFill>
                  <a:srgbClr val="FF0000"/>
                </a:solidFill>
              </a:rPr>
              <a:t>여러 개의 로컬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원격 터미널 간의 데이터 전송을 감시</a:t>
            </a:r>
            <a:r>
              <a:rPr lang="ko-KR" altLang="en-US" dirty="0"/>
              <a:t>하는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통제 프로그램이다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각종 프로토콜에서 동작하는 세션과 시스템과 데이터베이스 사이의 최고 </a:t>
            </a:r>
            <a:r>
              <a:rPr lang="ko-KR" altLang="en-US" dirty="0">
                <a:solidFill>
                  <a:srgbClr val="FF0000"/>
                </a:solidFill>
              </a:rPr>
              <a:t>처리단위인 트랜잭션을 감시하여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일관성있게</a:t>
            </a:r>
            <a:r>
              <a:rPr lang="ko-KR" altLang="en-US" dirty="0">
                <a:solidFill>
                  <a:srgbClr val="FF0000"/>
                </a:solidFill>
              </a:rPr>
              <a:t> 보관 유지하는 역할</a:t>
            </a:r>
            <a:r>
              <a:rPr lang="ko-KR" altLang="en-US" dirty="0"/>
              <a:t>을 하는 트랜잭션 관리 미들웨어이다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컴퓨터 시스템에서 사용자와 애플리케이션과의 다수의 자원 사이의 </a:t>
            </a:r>
            <a:r>
              <a:rPr lang="ko-KR" altLang="en-US" dirty="0">
                <a:solidFill>
                  <a:srgbClr val="FF0000"/>
                </a:solidFill>
              </a:rPr>
              <a:t>분산 트랜잭션을 실현하는 프로그램 모듈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을 </a:t>
            </a:r>
            <a:r>
              <a:rPr lang="en-US" altLang="ko-KR" dirty="0"/>
              <a:t>TP</a:t>
            </a:r>
            <a:r>
              <a:rPr lang="ko-KR" altLang="en-US" dirty="0"/>
              <a:t>모니터라고 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en-US" altLang="ko-KR" dirty="0"/>
              <a:t>X/Open </a:t>
            </a:r>
            <a:r>
              <a:rPr lang="ko-KR" altLang="en-US" dirty="0"/>
              <a:t>모델을 따르지 않는 좁은 의미의 트랜잭션 관리는 </a:t>
            </a:r>
            <a:r>
              <a:rPr lang="ko-KR" altLang="en-US" dirty="0">
                <a:solidFill>
                  <a:srgbClr val="FF0000"/>
                </a:solidFill>
              </a:rPr>
              <a:t>단일 자원 내부의 로컬 트랜잭션을 처리하는 부분을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의미</a:t>
            </a:r>
            <a:r>
              <a:rPr lang="ko-KR" altLang="en-US" dirty="0"/>
              <a:t>하므로 주의할 필요가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30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AD297-BFB0-4342-8CB5-A65373B4F049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9CFAF-8BE8-4E29-B2B0-9F608A37A553}"/>
              </a:ext>
            </a:extLst>
          </p:cNvPr>
          <p:cNvSpPr txBox="1"/>
          <p:nvPr/>
        </p:nvSpPr>
        <p:spPr>
          <a:xfrm>
            <a:off x="359622" y="987525"/>
            <a:ext cx="76340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Two-phase commit </a:t>
            </a:r>
            <a:r>
              <a:rPr lang="en-US" altLang="ko-KR" dirty="0" err="1"/>
              <a:t>merchanism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FF0000"/>
                </a:solidFill>
              </a:rPr>
              <a:t>두 단계</a:t>
            </a:r>
            <a:r>
              <a:rPr lang="ko-KR" altLang="en-US" dirty="0"/>
              <a:t>로 작업이 이루어진다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First Phase (prepare phase)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r>
              <a:rPr lang="ko-KR" altLang="en-US" dirty="0"/>
              <a:t>   </a:t>
            </a:r>
            <a:r>
              <a:rPr lang="ko-KR" altLang="en-US" dirty="0" err="1"/>
              <a:t>커밋을</a:t>
            </a:r>
            <a:r>
              <a:rPr lang="ko-KR" altLang="en-US" dirty="0"/>
              <a:t> 준비하는 단계로 다음의 세부 과정으로 실행된다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2E1070C-CA21-4784-9010-EF62A06B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12949"/>
              </p:ext>
            </p:extLst>
          </p:nvPr>
        </p:nvGraphicFramePr>
        <p:xfrm>
          <a:off x="489803" y="2198509"/>
          <a:ext cx="1101526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660">
                  <a:extLst>
                    <a:ext uri="{9D8B030D-6E8A-4147-A177-3AD203B41FA5}">
                      <a16:colId xmlns:a16="http://schemas.microsoft.com/office/drawing/2014/main" val="749502848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53498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3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send “prepare”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노드는 코디네이터 노드로부터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커밋을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준비하라는 메시지</a:t>
                      </a:r>
                      <a:r>
                        <a:rPr lang="ko-KR" altLang="en-US" dirty="0"/>
                        <a:t>를 받는다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reply “prepared”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노드는 메시지를 받은 후 복구를 위해 로그 등에서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커밋이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가능한지를 검사한다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또는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필요에 따라 자체적으로 롤백을 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만약 </a:t>
                      </a:r>
                      <a:r>
                        <a:rPr lang="ko-KR" altLang="en-US" dirty="0" err="1"/>
                        <a:t>커밋이</a:t>
                      </a:r>
                      <a:r>
                        <a:rPr lang="ko-KR" altLang="en-US" dirty="0"/>
                        <a:t> 가능하다면 최종으로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커밋할 로그를 제외한 모든 작업을 수행한 후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커밋이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준비되었다는 메시지를 코디네이터 노드로 전달한다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49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2240E1-BEB7-45AB-8FC2-A4EA214253E4}"/>
              </a:ext>
            </a:extLst>
          </p:cNvPr>
          <p:cNvSpPr txBox="1"/>
          <p:nvPr/>
        </p:nvSpPr>
        <p:spPr>
          <a:xfrm>
            <a:off x="359622" y="4241030"/>
            <a:ext cx="9599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 Second Phase (commit phase)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r>
              <a:rPr lang="ko-KR" altLang="en-US" dirty="0"/>
              <a:t>   실제로 커밋한 기록을 저장하는 단계로 </a:t>
            </a:r>
            <a:r>
              <a:rPr lang="en-US" altLang="ko-KR" dirty="0"/>
              <a:t>Second Phase</a:t>
            </a:r>
            <a:r>
              <a:rPr lang="ko-KR" altLang="en-US" dirty="0"/>
              <a:t>는 다음의 세부 과정으로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A1EC8353-D515-45DA-B1A4-FC2190D61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55947"/>
              </p:ext>
            </p:extLst>
          </p:nvPr>
        </p:nvGraphicFramePr>
        <p:xfrm>
          <a:off x="489803" y="5044975"/>
          <a:ext cx="110152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660">
                  <a:extLst>
                    <a:ext uri="{9D8B030D-6E8A-4147-A177-3AD203B41FA5}">
                      <a16:colId xmlns:a16="http://schemas.microsoft.com/office/drawing/2014/main" val="749502848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53498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3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send “commit”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코디네이터 노드는 모든 노드에서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커밋이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되었다는 메시지를 전달받는다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이를 확인한 후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실제로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커밋을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실행</a:t>
                      </a:r>
                      <a:r>
                        <a:rPr lang="ko-KR" altLang="en-US" dirty="0"/>
                        <a:t>하라는 메시지를 각 노드에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reply “committed”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노드는 </a:t>
                      </a:r>
                      <a:r>
                        <a:rPr lang="ko-KR" altLang="en-US" dirty="0" err="1"/>
                        <a:t>커밋을</a:t>
                      </a:r>
                      <a:r>
                        <a:rPr lang="ko-KR" altLang="en-US" dirty="0"/>
                        <a:t> 기록한 후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커밋이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완료되었다는 메시지를 코디네이터 노드로 전달한다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4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6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4330F-8229-41E5-946A-2730D5DD60C0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27CF7-B148-464F-A746-B3234FA0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05" y="1288220"/>
            <a:ext cx="5503389" cy="4902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200A3-EAFF-4784-BDEC-1FFCF70FFC6C}"/>
              </a:ext>
            </a:extLst>
          </p:cNvPr>
          <p:cNvSpPr txBox="1"/>
          <p:nvPr/>
        </p:nvSpPr>
        <p:spPr>
          <a:xfrm>
            <a:off x="4230745" y="6075358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Two-phase commit</a:t>
            </a:r>
            <a:r>
              <a:rPr lang="ko-KR" altLang="en-US" dirty="0"/>
              <a:t>의 일반적인 예</a:t>
            </a:r>
          </a:p>
        </p:txBody>
      </p:sp>
    </p:spTree>
    <p:extLst>
      <p:ext uri="{BB962C8B-B14F-4D97-AF65-F5344CB8AC3E}">
        <p14:creationId xmlns:p14="http://schemas.microsoft.com/office/powerpoint/2010/main" val="12684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2E06D-E5F7-407F-9DDD-FB5D736C203E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A17B8-B5E0-445A-974C-410BB151C46F}"/>
              </a:ext>
            </a:extLst>
          </p:cNvPr>
          <p:cNvSpPr txBox="1"/>
          <p:nvPr/>
        </p:nvSpPr>
        <p:spPr>
          <a:xfrm>
            <a:off x="136478" y="1201003"/>
            <a:ext cx="12276118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Two-phase commit mechanism</a:t>
            </a:r>
            <a:r>
              <a:rPr lang="ko-KR" altLang="en-US" dirty="0"/>
              <a:t>에 의해 첫 번째 </a:t>
            </a:r>
            <a:r>
              <a:rPr lang="en-US" altLang="ko-KR" dirty="0"/>
              <a:t>prepare </a:t>
            </a:r>
            <a:r>
              <a:rPr lang="ko-KR" altLang="en-US" dirty="0"/>
              <a:t>메시지를 받으면 </a:t>
            </a:r>
            <a:r>
              <a:rPr lang="ko-KR" altLang="en-US" dirty="0">
                <a:solidFill>
                  <a:srgbClr val="FF0000"/>
                </a:solidFill>
              </a:rPr>
              <a:t>데이터베이스는 분산 트랜잭션에 해당하는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리소스를 잠금을 설정하거나 로그를 남김으로써 커밋할 준비</a:t>
            </a:r>
            <a:r>
              <a:rPr lang="ko-KR" altLang="en-US" dirty="0"/>
              <a:t>를 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prepare</a:t>
            </a:r>
            <a:r>
              <a:rPr lang="ko-KR" altLang="en-US" dirty="0"/>
              <a:t>까지 마친 상태에서 네트워크의 이상으로 </a:t>
            </a:r>
            <a:r>
              <a:rPr lang="ko-KR" altLang="en-US" dirty="0">
                <a:solidFill>
                  <a:srgbClr val="FF0000"/>
                </a:solidFill>
              </a:rPr>
              <a:t>다음 메시지를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또는 롤백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을 받지 못하는 경우</a:t>
            </a:r>
            <a:r>
              <a:rPr lang="ko-KR" altLang="en-US" dirty="0"/>
              <a:t>가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이 경우에 </a:t>
            </a:r>
            <a:r>
              <a:rPr lang="ko-KR" altLang="en-US" dirty="0">
                <a:solidFill>
                  <a:srgbClr val="FF0000"/>
                </a:solidFill>
              </a:rPr>
              <a:t>데이터베이스는 해당 트랜잭션을 커밋해야 할 지 롤백해야 할지 판단할 수 없다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FF0000"/>
                </a:solidFill>
              </a:rPr>
              <a:t>다음 메시지가 올 때까지 </a:t>
            </a:r>
            <a:r>
              <a:rPr lang="en-US" altLang="ko-KR" dirty="0">
                <a:solidFill>
                  <a:srgbClr val="FF0000"/>
                </a:solidFill>
              </a:rPr>
              <a:t>prepare</a:t>
            </a:r>
            <a:r>
              <a:rPr lang="ko-KR" altLang="en-US" dirty="0">
                <a:solidFill>
                  <a:srgbClr val="FF0000"/>
                </a:solidFill>
              </a:rPr>
              <a:t>된 리소스에 잠금 설정을 한 채로 기다리게 된다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prepare</a:t>
            </a:r>
            <a:r>
              <a:rPr lang="ko-KR" altLang="en-US" dirty="0"/>
              <a:t>는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되었는데 그 다음 메시지를 받지 못한 채 리소스만 소유하고 기다리고 있는 트랜잭션을 </a:t>
            </a:r>
            <a:r>
              <a:rPr lang="en-US" altLang="ko-KR" b="1" dirty="0">
                <a:solidFill>
                  <a:srgbClr val="FF0000"/>
                </a:solidFill>
              </a:rPr>
              <a:t>In-doubt </a:t>
            </a:r>
            <a:r>
              <a:rPr lang="ko-KR" altLang="en-US" b="1" dirty="0">
                <a:solidFill>
                  <a:srgbClr val="FF0000"/>
                </a:solidFill>
              </a:rPr>
              <a:t>트랜잭션이라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First phase</a:t>
            </a:r>
            <a:r>
              <a:rPr lang="ko-KR" altLang="en-US" dirty="0"/>
              <a:t>에서 코디네이터 노드가 </a:t>
            </a:r>
            <a:r>
              <a:rPr lang="ko-KR" altLang="en-US" dirty="0" err="1"/>
              <a:t>커밋을</a:t>
            </a:r>
            <a:r>
              <a:rPr lang="ko-KR" altLang="en-US" dirty="0"/>
              <a:t> 준비하라는 메시지를 보냈음에도 불구하고 어떤 특정 노드의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서버가 다운되었거나 네트워크 상태가 불안정하여 </a:t>
            </a:r>
            <a:r>
              <a:rPr lang="ko-KR" altLang="en-US" dirty="0">
                <a:solidFill>
                  <a:srgbClr val="FF0000"/>
                </a:solidFill>
              </a:rPr>
              <a:t>그 메시지를 못 받았거나 </a:t>
            </a:r>
            <a:r>
              <a:rPr lang="ko-KR" altLang="en-US" dirty="0"/>
              <a:t>또는 메시지는 받았지만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준비되었다는 답변을 받지 못했을 때</a:t>
            </a:r>
            <a:r>
              <a:rPr lang="ko-KR" altLang="en-US" dirty="0"/>
              <a:t> </a:t>
            </a:r>
            <a:r>
              <a:rPr lang="en-US" altLang="ko-KR" dirty="0"/>
              <a:t>In-doubt </a:t>
            </a:r>
            <a:r>
              <a:rPr lang="ko-KR" altLang="en-US" dirty="0"/>
              <a:t>트랜잭션이 발생한다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이러한 경우 코디네이터 노드는 다른 모든 노드의 응답을 </a:t>
            </a:r>
            <a:r>
              <a:rPr lang="ko-KR" altLang="en-US" dirty="0" err="1"/>
              <a:t>받았어도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한 노드의 응답을 받지 못했으므로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트랜잭션을 </a:t>
            </a:r>
            <a:r>
              <a:rPr lang="en-US" altLang="ko-KR" dirty="0">
                <a:solidFill>
                  <a:srgbClr val="FF0000"/>
                </a:solidFill>
              </a:rPr>
              <a:t>In-doubt </a:t>
            </a:r>
            <a:r>
              <a:rPr lang="ko-KR" altLang="en-US" dirty="0">
                <a:solidFill>
                  <a:srgbClr val="FF0000"/>
                </a:solidFill>
              </a:rPr>
              <a:t>트랜잭션으로 표시하고</a:t>
            </a:r>
            <a:r>
              <a:rPr lang="en-US" altLang="ko-KR" dirty="0"/>
              <a:t>, </a:t>
            </a:r>
            <a:r>
              <a:rPr lang="ko-KR" altLang="en-US" dirty="0"/>
              <a:t>모든 노드에 </a:t>
            </a:r>
            <a:r>
              <a:rPr lang="en-US" altLang="ko-KR" dirty="0"/>
              <a:t>Second Phase</a:t>
            </a:r>
            <a:r>
              <a:rPr lang="ko-KR" altLang="en-US" dirty="0"/>
              <a:t>의 </a:t>
            </a:r>
            <a:r>
              <a:rPr lang="ko-KR" altLang="en-US" dirty="0" err="1"/>
              <a:t>커밋</a:t>
            </a:r>
            <a:r>
              <a:rPr lang="ko-KR" altLang="en-US" dirty="0"/>
              <a:t> 명령을 실행하라는 메시지를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보내는 대신에 </a:t>
            </a:r>
            <a:r>
              <a:rPr lang="ko-KR" altLang="en-US" dirty="0" err="1">
                <a:solidFill>
                  <a:srgbClr val="FF0000"/>
                </a:solidFill>
              </a:rPr>
              <a:t>롤백하라는</a:t>
            </a:r>
            <a:r>
              <a:rPr lang="ko-KR" altLang="en-US" dirty="0">
                <a:solidFill>
                  <a:srgbClr val="FF0000"/>
                </a:solidFill>
              </a:rPr>
              <a:t> 메시지를 보낸다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199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BCB1E-B185-4761-983B-3D3CF144DD64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063F7-4126-4B36-9F89-421D709A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0" y="1514901"/>
            <a:ext cx="48387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0CE6B-804B-4756-9F4A-A336DC0DC839}"/>
              </a:ext>
            </a:extLst>
          </p:cNvPr>
          <p:cNvSpPr txBox="1"/>
          <p:nvPr/>
        </p:nvSpPr>
        <p:spPr>
          <a:xfrm>
            <a:off x="4267615" y="600682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In-doubt </a:t>
            </a:r>
            <a:r>
              <a:rPr lang="ko-KR" altLang="en-US" dirty="0"/>
              <a:t>트랜잭션이 발생하는 예</a:t>
            </a:r>
          </a:p>
        </p:txBody>
      </p:sp>
    </p:spTree>
    <p:extLst>
      <p:ext uri="{BB962C8B-B14F-4D97-AF65-F5344CB8AC3E}">
        <p14:creationId xmlns:p14="http://schemas.microsoft.com/office/powerpoint/2010/main" val="12018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88394-B758-4462-94FE-C87AD8E5A5E6}"/>
              </a:ext>
            </a:extLst>
          </p:cNvPr>
          <p:cNvSpPr txBox="1"/>
          <p:nvPr/>
        </p:nvSpPr>
        <p:spPr>
          <a:xfrm>
            <a:off x="136478" y="34119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 </a:t>
            </a:r>
            <a:r>
              <a:rPr lang="ko-KR" altLang="en-US" sz="3600" b="1" dirty="0"/>
              <a:t>프로토콜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E44E-9BD7-424B-AF70-8734DA04472F}"/>
              </a:ext>
            </a:extLst>
          </p:cNvPr>
          <p:cNvSpPr txBox="1"/>
          <p:nvPr/>
        </p:nvSpPr>
        <p:spPr>
          <a:xfrm>
            <a:off x="136478" y="1321011"/>
            <a:ext cx="121446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노드에서 </a:t>
            </a:r>
            <a:r>
              <a:rPr lang="ko-KR" altLang="en-US" dirty="0" err="1"/>
              <a:t>커밋이</a:t>
            </a:r>
            <a:r>
              <a:rPr lang="ko-KR" altLang="en-US" dirty="0"/>
              <a:t> 준비되었다는 메시지를 받아서 확인했더라도 그 이후에 코디네이터 노드가 보낸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>
                <a:solidFill>
                  <a:srgbClr val="FF0000"/>
                </a:solidFill>
              </a:rPr>
              <a:t>Second Phase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명령을 실행하라는 메시지를 특정 노드가 받지 못했거나</a:t>
            </a:r>
            <a:r>
              <a:rPr lang="en-US" altLang="ko-KR" dirty="0"/>
              <a:t>, </a:t>
            </a:r>
            <a:r>
              <a:rPr lang="ko-KR" altLang="en-US" dirty="0"/>
              <a:t>그 노드가 </a:t>
            </a:r>
            <a:r>
              <a:rPr lang="ko-KR" altLang="en-US" dirty="0" err="1"/>
              <a:t>커밋</a:t>
            </a:r>
            <a:r>
              <a:rPr lang="ko-KR" altLang="en-US" dirty="0"/>
              <a:t> 명령은 잘 수행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하였으나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완료되었다는 응답을 코디네이터 노드에 전달하지 못했을 수도 있다</a:t>
            </a:r>
            <a:r>
              <a:rPr lang="en-US" altLang="ko-KR" dirty="0"/>
              <a:t>. </a:t>
            </a:r>
            <a:r>
              <a:rPr lang="ko-KR" altLang="en-US" dirty="0"/>
              <a:t>이와 같은 경우도 </a:t>
            </a:r>
            <a:r>
              <a:rPr lang="en-US" altLang="ko-KR" dirty="0">
                <a:solidFill>
                  <a:srgbClr val="FF0000"/>
                </a:solidFill>
              </a:rPr>
              <a:t>In-doubt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트랜잭션으로 분류된다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트랜잭션은 </a:t>
            </a:r>
            <a:r>
              <a:rPr lang="ko-KR" altLang="en-US" dirty="0" err="1">
                <a:solidFill>
                  <a:srgbClr val="FF0000"/>
                </a:solidFill>
              </a:rPr>
              <a:t>커밋이나</a:t>
            </a:r>
            <a:r>
              <a:rPr lang="ko-KR" altLang="en-US" dirty="0">
                <a:solidFill>
                  <a:srgbClr val="FF0000"/>
                </a:solidFill>
              </a:rPr>
              <a:t> 롤백이 확정되지 않은 채로 데이터베이스 리소스에 대해 잠금이</a:t>
            </a:r>
            <a:r>
              <a:rPr lang="en-US" altLang="ko-KR" dirty="0">
                <a:solidFill>
                  <a:srgbClr val="FF0000"/>
                </a:solidFill>
              </a:rPr>
              <a:t>(Lock)</a:t>
            </a:r>
            <a:r>
              <a:rPr lang="ko-KR" altLang="en-US" dirty="0">
                <a:solidFill>
                  <a:srgbClr val="FF0000"/>
                </a:solidFill>
              </a:rPr>
              <a:t> 설정된 상태 </a:t>
            </a:r>
            <a:r>
              <a:rPr lang="ko-KR" altLang="en-US" dirty="0"/>
              <a:t>즉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정체 상태가</a:t>
            </a:r>
            <a:r>
              <a:rPr lang="en-US" altLang="ko-KR" dirty="0">
                <a:solidFill>
                  <a:srgbClr val="FF0000"/>
                </a:solidFill>
              </a:rPr>
              <a:t>(pending)</a:t>
            </a:r>
            <a:r>
              <a:rPr lang="ko-KR" altLang="en-US" dirty="0">
                <a:solidFill>
                  <a:srgbClr val="FF0000"/>
                </a:solidFill>
              </a:rPr>
              <a:t> 된다</a:t>
            </a:r>
            <a:r>
              <a:rPr lang="en-US" altLang="ko-KR" dirty="0"/>
              <a:t>. </a:t>
            </a:r>
            <a:r>
              <a:rPr lang="ko-KR" altLang="en-US" dirty="0"/>
              <a:t>따라서 이를 해결하려면 첫 </a:t>
            </a:r>
            <a:r>
              <a:rPr lang="ko-KR" altLang="en-US" dirty="0" err="1"/>
              <a:t>번쨰</a:t>
            </a:r>
            <a:r>
              <a:rPr lang="ko-KR" altLang="en-US" dirty="0"/>
              <a:t> 경우처럼 코디네이터 노드가 자동으로 </a:t>
            </a:r>
            <a:r>
              <a:rPr lang="ko-KR" altLang="en-US" dirty="0">
                <a:solidFill>
                  <a:srgbClr val="FF0000"/>
                </a:solidFill>
              </a:rPr>
              <a:t>전체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트랜잭션을 </a:t>
            </a:r>
            <a:r>
              <a:rPr lang="ko-KR" altLang="en-US" dirty="0" err="1">
                <a:solidFill>
                  <a:srgbClr val="FF0000"/>
                </a:solidFill>
              </a:rPr>
              <a:t>롤백</a:t>
            </a:r>
            <a:r>
              <a:rPr lang="ko-KR" altLang="en-US" dirty="0" err="1"/>
              <a:t>해</a:t>
            </a:r>
            <a:r>
              <a:rPr lang="ko-KR" altLang="en-US" dirty="0"/>
              <a:t> </a:t>
            </a:r>
            <a:r>
              <a:rPr lang="ko-KR" altLang="en-US" dirty="0" err="1"/>
              <a:t>준다거나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DBA</a:t>
            </a:r>
            <a:r>
              <a:rPr lang="ko-KR" altLang="en-US" dirty="0">
                <a:solidFill>
                  <a:srgbClr val="FF0000"/>
                </a:solidFill>
              </a:rPr>
              <a:t>가 이러한 트랜잭션을 추출하여 자체적으로 판단하여 수동으로 처리할 수 있다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이때 </a:t>
            </a:r>
            <a:r>
              <a:rPr lang="en-US" altLang="ko-KR" dirty="0"/>
              <a:t>DBA</a:t>
            </a:r>
            <a:r>
              <a:rPr lang="ko-KR" altLang="en-US" dirty="0"/>
              <a:t>가 </a:t>
            </a:r>
            <a:r>
              <a:rPr lang="en-US" altLang="ko-KR" dirty="0"/>
              <a:t>In-doubt </a:t>
            </a:r>
            <a:r>
              <a:rPr lang="ko-KR" altLang="en-US" dirty="0"/>
              <a:t>트랜잭션을 추출하기 위해 정보를 볼 수 있는 테이블과 뷰로는 </a:t>
            </a:r>
            <a:r>
              <a:rPr lang="en-US" altLang="ko-KR" dirty="0"/>
              <a:t>VT_XA_BRANCH</a:t>
            </a:r>
            <a:r>
              <a:rPr lang="ko-KR" altLang="en-US" dirty="0"/>
              <a:t>와</a:t>
            </a:r>
            <a:endParaRPr lang="en-US" altLang="ko-KR" dirty="0"/>
          </a:p>
          <a:p>
            <a:br>
              <a:rPr lang="en-US" altLang="ko-KR" sz="800" dirty="0"/>
            </a:br>
            <a:r>
              <a:rPr lang="en-US" altLang="ko-KR" dirty="0"/>
              <a:t>DBA_2PC_PENDING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r>
              <a:rPr lang="en-US" altLang="ko-KR" dirty="0"/>
              <a:t>VT_XA_BRANCH</a:t>
            </a:r>
            <a:r>
              <a:rPr lang="ko-KR" altLang="en-US" dirty="0"/>
              <a:t>는 현재 데이터베이스 서버에서 활동 중인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XA </a:t>
            </a:r>
            <a:r>
              <a:rPr lang="ko-KR" altLang="en-US" dirty="0">
                <a:solidFill>
                  <a:srgbClr val="FF0000"/>
                </a:solidFill>
              </a:rPr>
              <a:t>트랜잭션 </a:t>
            </a:r>
            <a:r>
              <a:rPr lang="ko-KR" altLang="en-US" dirty="0" err="1">
                <a:solidFill>
                  <a:srgbClr val="FF0000"/>
                </a:solidFill>
              </a:rPr>
              <a:t>브랜치의</a:t>
            </a:r>
            <a:r>
              <a:rPr lang="ko-KR" altLang="en-US" dirty="0">
                <a:solidFill>
                  <a:srgbClr val="FF0000"/>
                </a:solidFill>
              </a:rPr>
              <a:t> 정보</a:t>
            </a:r>
            <a:r>
              <a:rPr lang="ko-KR" altLang="en-US" dirty="0"/>
              <a:t>를 실시간으로 볼 수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있는 테이블이다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DBA_2PC_PENDING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0000"/>
                </a:solidFill>
              </a:rPr>
              <a:t>현재 정체되고 있는 </a:t>
            </a:r>
            <a:r>
              <a:rPr lang="en-US" altLang="ko-KR" dirty="0">
                <a:solidFill>
                  <a:srgbClr val="FF0000"/>
                </a:solidFill>
              </a:rPr>
              <a:t>XA </a:t>
            </a:r>
            <a:r>
              <a:rPr lang="ko-KR" altLang="en-US" dirty="0">
                <a:solidFill>
                  <a:srgbClr val="FF0000"/>
                </a:solidFill>
              </a:rPr>
              <a:t>트랜잭션 </a:t>
            </a:r>
            <a:r>
              <a:rPr lang="ko-KR" altLang="en-US" dirty="0" err="1">
                <a:solidFill>
                  <a:srgbClr val="FF0000"/>
                </a:solidFill>
              </a:rPr>
              <a:t>브랜치의</a:t>
            </a:r>
            <a:r>
              <a:rPr lang="ko-KR" altLang="en-US" dirty="0">
                <a:solidFill>
                  <a:srgbClr val="FF0000"/>
                </a:solidFill>
              </a:rPr>
              <a:t> 정보</a:t>
            </a:r>
            <a:r>
              <a:rPr lang="ko-KR" altLang="en-US" dirty="0"/>
              <a:t>를 보여주는 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198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706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윤희</dc:creator>
  <cp:lastModifiedBy>양 윤희</cp:lastModifiedBy>
  <cp:revision>2</cp:revision>
  <dcterms:created xsi:type="dcterms:W3CDTF">2021-12-09T09:28:12Z</dcterms:created>
  <dcterms:modified xsi:type="dcterms:W3CDTF">2021-12-10T04:54:05Z</dcterms:modified>
</cp:coreProperties>
</file>