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455" r:id="rId3"/>
    <p:sldId id="444" r:id="rId4"/>
    <p:sldId id="449" r:id="rId5"/>
    <p:sldId id="311" r:id="rId6"/>
    <p:sldId id="340" r:id="rId7"/>
    <p:sldId id="383" r:id="rId8"/>
    <p:sldId id="328" r:id="rId9"/>
    <p:sldId id="270" r:id="rId10"/>
    <p:sldId id="274" r:id="rId11"/>
    <p:sldId id="426" r:id="rId12"/>
    <p:sldId id="456" r:id="rId13"/>
    <p:sldId id="361" r:id="rId14"/>
    <p:sldId id="438" r:id="rId15"/>
    <p:sldId id="439" r:id="rId16"/>
    <p:sldId id="453" r:id="rId17"/>
    <p:sldId id="34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775209-FB65-6E4C-A4B5-03E9A1CDD9DE}">
          <p14:sldIdLst>
            <p14:sldId id="256"/>
            <p14:sldId id="455"/>
            <p14:sldId id="444"/>
            <p14:sldId id="449"/>
            <p14:sldId id="311"/>
            <p14:sldId id="340"/>
            <p14:sldId id="383"/>
            <p14:sldId id="328"/>
            <p14:sldId id="270"/>
            <p14:sldId id="274"/>
            <p14:sldId id="426"/>
            <p14:sldId id="456"/>
            <p14:sldId id="361"/>
            <p14:sldId id="438"/>
            <p14:sldId id="439"/>
            <p14:sldId id="453"/>
            <p14:sldId id="349"/>
          </p14:sldIdLst>
        </p14:section>
        <p14:section name="Keep slides" id="{4D6D5E7B-7158-4143-98CD-B6AFF3C8F8B7}">
          <p14:sldIdLst/>
        </p14:section>
        <p14:section name="FactorAnalysis" id="{84128FA3-A08F-6D4D-9FEC-8F823795C346}">
          <p14:sldIdLst/>
        </p14:section>
      </p14:sectionLst>
    </p:ex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700FF"/>
    <a:srgbClr val="FF0100"/>
    <a:srgbClr val="F8D4B3"/>
    <a:srgbClr val="78E505"/>
    <a:srgbClr val="FFFF00"/>
    <a:srgbClr val="00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3" autoAdjust="0"/>
    <p:restoredTop sz="81449" autoAdjust="0"/>
  </p:normalViewPr>
  <p:slideViewPr>
    <p:cSldViewPr snapToGrid="0" snapToObjects="1" showGuides="1">
      <p:cViewPr varScale="1">
        <p:scale>
          <a:sx n="60" d="100"/>
          <a:sy n="60" d="100"/>
        </p:scale>
        <p:origin x="1500" y="78"/>
      </p:cViewPr>
      <p:guideLst>
        <p:guide orient="horz" pos="2160"/>
        <p:guide pos="290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B2FB6-4886-1B4B-A4B6-A0DC4297E045}" type="datetimeFigureOut">
              <a:rPr lang="en-US" smtClean="0"/>
              <a:t>9/29/2017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FA91-5F73-9642-AF24-4A2A88CFD52F}" type="slidenum">
              <a:rPr lang="en-US" smtClean="0"/>
              <a:t>‹#›</a:t>
            </a:fld>
            <a:endParaRPr lang="en-US"/>
          </a:p>
        </p:txBody>
      </p:sp>
    </p:spTree>
    <p:extLst>
      <p:ext uri="{BB962C8B-B14F-4D97-AF65-F5344CB8AC3E}">
        <p14:creationId xmlns:p14="http://schemas.microsoft.com/office/powerpoint/2010/main" val="61516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発表に先立ち、症例数の大幅な増加により、抄録と内容に変更がありますことをお詫びいたします。</a:t>
            </a:r>
            <a:endParaRPr lang="en-US" dirty="0"/>
          </a:p>
        </p:txBody>
      </p:sp>
      <p:sp>
        <p:nvSpPr>
          <p:cNvPr id="4" name="Slide Number Placeholder 3"/>
          <p:cNvSpPr>
            <a:spLocks noGrp="1"/>
          </p:cNvSpPr>
          <p:nvPr>
            <p:ph type="sldNum" sz="quarter" idx="10"/>
          </p:nvPr>
        </p:nvSpPr>
        <p:spPr/>
        <p:txBody>
          <a:bodyPr/>
          <a:lstStyle/>
          <a:p>
            <a:fld id="{ACA2FA91-5F73-9642-AF24-4A2A88CFD52F}" type="slidenum">
              <a:rPr lang="en-US" smtClean="0"/>
              <a:t>1</a:t>
            </a:fld>
            <a:endParaRPr lang="en-US"/>
          </a:p>
        </p:txBody>
      </p:sp>
    </p:spTree>
    <p:extLst>
      <p:ext uri="{BB962C8B-B14F-4D97-AF65-F5344CB8AC3E}">
        <p14:creationId xmlns:p14="http://schemas.microsoft.com/office/powerpoint/2010/main" val="101856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RGC_OCT</a:t>
            </a:r>
            <a:r>
              <a:rPr lang="ja-JP" altLang="en-US" dirty="0" smtClean="0"/>
              <a:t>はの算出方法をお示しします。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本研究ではチャンらを参考に、</a:t>
            </a:r>
            <a:r>
              <a:rPr lang="en-US" altLang="ja-JP" dirty="0" err="1" smtClean="0"/>
              <a:t>cpRNFL</a:t>
            </a:r>
            <a:r>
              <a:rPr lang="ja-JP" altLang="en-US" dirty="0" smtClean="0"/>
              <a:t>の全周３６０度と半周１８０度をさいたくしました。</a:t>
            </a:r>
            <a:endParaRPr lang="en-US" altLang="ja-JP" dirty="0" smtClean="0"/>
          </a:p>
          <a:p>
            <a:r>
              <a:rPr lang="ja-JP" altLang="en-US" dirty="0" smtClean="0"/>
              <a:t>軸索密度</a:t>
            </a:r>
            <a:r>
              <a:rPr lang="en-US" altLang="ja-JP" dirty="0" smtClean="0"/>
              <a:t> (d)</a:t>
            </a:r>
            <a:r>
              <a:rPr lang="ja-JP" altLang="en-US" dirty="0" smtClean="0"/>
              <a:t>は年齢により補正されます。</a:t>
            </a:r>
            <a:endParaRPr lang="en-US" altLang="ja-JP" dirty="0" smtClean="0"/>
          </a:p>
          <a:p>
            <a:r>
              <a:rPr lang="ja-JP" altLang="en-US" baseline="0" dirty="0" smtClean="0"/>
              <a:t>補正係数</a:t>
            </a:r>
            <a:r>
              <a:rPr lang="en-US" altLang="ja-JP" baseline="0" dirty="0" smtClean="0"/>
              <a:t>(c)</a:t>
            </a:r>
            <a:r>
              <a:rPr lang="ja-JP" altLang="en-US" baseline="0" dirty="0" smtClean="0"/>
              <a:t>は、</a:t>
            </a:r>
            <a:r>
              <a:rPr lang="en-US" altLang="ja-JP" baseline="0" dirty="0" smtClean="0"/>
              <a:t>MD</a:t>
            </a:r>
            <a:r>
              <a:rPr lang="ja-JP" altLang="en-US" baseline="0" dirty="0" smtClean="0"/>
              <a:t>値に応じて</a:t>
            </a:r>
            <a:r>
              <a:rPr lang="en-US" altLang="ja-JP" baseline="0" dirty="0" smtClean="0"/>
              <a:t>RNFL</a:t>
            </a:r>
            <a:r>
              <a:rPr lang="ja-JP" altLang="en-US" baseline="0" dirty="0" smtClean="0"/>
              <a:t>における軸索</a:t>
            </a:r>
            <a:r>
              <a:rPr lang="en-US" altLang="ja-JP" baseline="0" dirty="0" smtClean="0"/>
              <a:t> </a:t>
            </a:r>
            <a:r>
              <a:rPr lang="ja-JP" altLang="en-US" baseline="0" dirty="0" err="1" smtClean="0"/>
              <a:t>と非軸索</a:t>
            </a:r>
            <a:r>
              <a:rPr lang="ja-JP" altLang="en-US" baseline="0" dirty="0" smtClean="0"/>
              <a:t>部分を変化させます。</a:t>
            </a:r>
            <a:endParaRPr lang="en-US" altLang="ja-JP" baseline="0" dirty="0" smtClean="0"/>
          </a:p>
          <a:p>
            <a:r>
              <a:rPr lang="en-US" altLang="ja-JP" baseline="0" dirty="0" smtClean="0"/>
              <a:t>RGC_OCT</a:t>
            </a:r>
            <a:r>
              <a:rPr lang="ja-JP" altLang="en-US" baseline="0" dirty="0" smtClean="0"/>
              <a:t>は、求めたい平均</a:t>
            </a:r>
            <a:r>
              <a:rPr lang="en-US" altLang="ja-JP" baseline="0" dirty="0" err="1" smtClean="0"/>
              <a:t>cpRNFL</a:t>
            </a:r>
            <a:r>
              <a:rPr lang="ja-JP" altLang="en-US" baseline="0" dirty="0" smtClean="0"/>
              <a:t>の厚みと、対応する</a:t>
            </a:r>
            <a:r>
              <a:rPr lang="en-US" altLang="ja-JP" baseline="0" dirty="0" smtClean="0"/>
              <a:t>OCT</a:t>
            </a:r>
            <a:r>
              <a:rPr lang="ja-JP" altLang="en-US" baseline="0" dirty="0" smtClean="0"/>
              <a:t>スキャンの円周の長さより求められます。</a:t>
            </a:r>
            <a:endParaRPr lang="en-US" altLang="ja-JP" baseline="0" dirty="0" smtClean="0"/>
          </a:p>
          <a:p>
            <a:endParaRPr lang="en-US" altLang="ja-JP" baseline="0" dirty="0" smtClean="0"/>
          </a:p>
          <a:p>
            <a:endParaRPr lang="en-US" altLang="ja-JP" dirty="0" smtClean="0"/>
          </a:p>
        </p:txBody>
      </p:sp>
      <p:sp>
        <p:nvSpPr>
          <p:cNvPr id="4" name="Slide Number Placeholder 3"/>
          <p:cNvSpPr>
            <a:spLocks noGrp="1"/>
          </p:cNvSpPr>
          <p:nvPr>
            <p:ph type="sldNum" sz="quarter" idx="10"/>
          </p:nvPr>
        </p:nvSpPr>
        <p:spPr/>
        <p:txBody>
          <a:bodyPr/>
          <a:lstStyle/>
          <a:p>
            <a:fld id="{ACA2FA91-5F73-9642-AF24-4A2A88CFD52F}" type="slidenum">
              <a:rPr lang="en-US" smtClean="0"/>
              <a:t>10</a:t>
            </a:fld>
            <a:endParaRPr lang="en-US"/>
          </a:p>
        </p:txBody>
      </p:sp>
    </p:spTree>
    <p:extLst>
      <p:ext uri="{BB962C8B-B14F-4D97-AF65-F5344CB8AC3E}">
        <p14:creationId xmlns:p14="http://schemas.microsoft.com/office/powerpoint/2010/main" val="120418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HFA10-2</a:t>
            </a:r>
            <a:r>
              <a:rPr kumimoji="1" lang="ja-JP" altLang="en-US" dirty="0" smtClean="0"/>
              <a:t>の</a:t>
            </a:r>
            <a:r>
              <a:rPr kumimoji="1" lang="en-US" altLang="ja-JP" dirty="0" smtClean="0"/>
              <a:t>MD</a:t>
            </a:r>
            <a:r>
              <a:rPr kumimoji="1" lang="ja-JP" altLang="en-US" dirty="0" smtClean="0"/>
              <a:t>と</a:t>
            </a:r>
            <a:r>
              <a:rPr kumimoji="1" lang="en-US" altLang="ja-JP" dirty="0" smtClean="0"/>
              <a:t>RGC_OCT</a:t>
            </a:r>
            <a:r>
              <a:rPr kumimoji="1" lang="ja-JP" altLang="en-US" dirty="0" smtClean="0"/>
              <a:t>の関係をしめします。青が</a:t>
            </a:r>
            <a:r>
              <a:rPr kumimoji="1" lang="en-US" altLang="ja-JP" dirty="0" smtClean="0"/>
              <a:t>RGCOCT360</a:t>
            </a:r>
            <a:r>
              <a:rPr kumimoji="1" lang="ja-JP" altLang="en-US" dirty="0" err="1" smtClean="0"/>
              <a:t>。</a:t>
            </a:r>
            <a:r>
              <a:rPr kumimoji="1" lang="ja-JP" altLang="en-US" dirty="0" smtClean="0"/>
              <a:t>赤が</a:t>
            </a:r>
            <a:r>
              <a:rPr kumimoji="1" lang="en-US" altLang="ja-JP" dirty="0" smtClean="0"/>
              <a:t>RGCOCT</a:t>
            </a:r>
            <a:r>
              <a:rPr kumimoji="1" lang="ja-JP" altLang="en-US" dirty="0" smtClean="0"/>
              <a:t>１８０です。</a:t>
            </a:r>
            <a:r>
              <a:rPr kumimoji="1" lang="en-US" altLang="ja-JP" dirty="0" smtClean="0"/>
              <a:t>RGC_OCT</a:t>
            </a:r>
            <a:r>
              <a:rPr kumimoji="1" lang="ja-JP" altLang="en-US" dirty="0" smtClean="0"/>
              <a:t>と</a:t>
            </a:r>
            <a:r>
              <a:rPr kumimoji="1" lang="en-US" altLang="ja-JP" dirty="0" smtClean="0"/>
              <a:t>MD</a:t>
            </a:r>
            <a:r>
              <a:rPr kumimoji="1" lang="ja-JP" altLang="en-US" dirty="0" smtClean="0"/>
              <a:t>の高い相関が認められました。また、</a:t>
            </a:r>
            <a:r>
              <a:rPr kumimoji="1" lang="en-US" altLang="ja-JP" dirty="0" smtClean="0"/>
              <a:t>MD</a:t>
            </a:r>
            <a:r>
              <a:rPr kumimoji="1" lang="ja-JP" altLang="en-US" dirty="0" smtClean="0"/>
              <a:t>値が良好なほどばらつきが認められることがわかります★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ACA2FA91-5F73-9642-AF24-4A2A88CFD52F}" type="slidenum">
              <a:rPr lang="en-US" smtClean="0"/>
              <a:t>11</a:t>
            </a:fld>
            <a:endParaRPr lang="en-US"/>
          </a:p>
        </p:txBody>
      </p:sp>
    </p:spTree>
    <p:extLst>
      <p:ext uri="{BB962C8B-B14F-4D97-AF65-F5344CB8AC3E}">
        <p14:creationId xmlns:p14="http://schemas.microsoft.com/office/powerpoint/2010/main" val="23511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次に</a:t>
            </a:r>
            <a:r>
              <a:rPr lang="en-US" altLang="ja-JP" dirty="0" smtClean="0"/>
              <a:t>RGC_HFA</a:t>
            </a:r>
            <a:r>
              <a:rPr lang="ja-JP" altLang="en-US" dirty="0" smtClean="0"/>
              <a:t>と</a:t>
            </a:r>
            <a:r>
              <a:rPr lang="en-US" altLang="ja-JP" dirty="0" smtClean="0"/>
              <a:t>RGC_OCT</a:t>
            </a:r>
            <a:r>
              <a:rPr lang="ja-JP" altLang="en-US" dirty="0" smtClean="0"/>
              <a:t>の関係を示します。</a:t>
            </a:r>
            <a:endParaRPr lang="en-US" altLang="ja-JP" dirty="0" smtClean="0"/>
          </a:p>
          <a:p>
            <a:r>
              <a:rPr lang="en-US" altLang="ja-JP" dirty="0" smtClean="0"/>
              <a:t>RGC_HFA</a:t>
            </a:r>
            <a:r>
              <a:rPr lang="ja-JP" altLang="en-US" dirty="0" smtClean="0"/>
              <a:t>は平均</a:t>
            </a:r>
            <a:r>
              <a:rPr lang="en-US" altLang="ja-JP" dirty="0" smtClean="0"/>
              <a:t>47</a:t>
            </a:r>
            <a:r>
              <a:rPr lang="ja-JP" altLang="en-US" dirty="0" smtClean="0"/>
              <a:t>万</a:t>
            </a:r>
            <a:r>
              <a:rPr lang="en-US" altLang="ja-JP" dirty="0" smtClean="0"/>
              <a:t>4730</a:t>
            </a:r>
            <a:r>
              <a:rPr lang="ja-JP" altLang="en-US" dirty="0" smtClean="0"/>
              <a:t>、</a:t>
            </a:r>
            <a:r>
              <a:rPr lang="en-US" altLang="ja-JP" dirty="0" smtClean="0"/>
              <a:t>RGC_OCT360</a:t>
            </a:r>
            <a:r>
              <a:rPr lang="ja-JP" altLang="en-US" dirty="0" smtClean="0"/>
              <a:t>の平均が</a:t>
            </a:r>
            <a:r>
              <a:rPr lang="en-US" altLang="ja-JP" dirty="0" smtClean="0"/>
              <a:t>50</a:t>
            </a:r>
            <a:r>
              <a:rPr lang="ja-JP" altLang="en-US" dirty="0" smtClean="0"/>
              <a:t>万</a:t>
            </a:r>
            <a:r>
              <a:rPr lang="en-US" altLang="ja-JP" dirty="0" smtClean="0"/>
              <a:t>6577, RGC_OCT180</a:t>
            </a:r>
            <a:r>
              <a:rPr lang="ja-JP" altLang="en-US" dirty="0" smtClean="0"/>
              <a:t>の平均が</a:t>
            </a:r>
            <a:r>
              <a:rPr lang="en-US" altLang="ja-JP" dirty="0" smtClean="0"/>
              <a:t>25</a:t>
            </a:r>
            <a:r>
              <a:rPr lang="ja-JP" altLang="en-US" dirty="0" smtClean="0"/>
              <a:t>万</a:t>
            </a:r>
            <a:r>
              <a:rPr lang="en-US" altLang="ja-JP" dirty="0" smtClean="0"/>
              <a:t>415</a:t>
            </a:r>
            <a:r>
              <a:rPr lang="ja-JP" altLang="en-US" dirty="0" smtClean="0"/>
              <a:t>でした。</a:t>
            </a:r>
            <a:r>
              <a:rPr kumimoji="1" lang="en-US" altLang="ja-JP" dirty="0" smtClean="0"/>
              <a:t>RGC_OCT360</a:t>
            </a:r>
            <a:r>
              <a:rPr kumimoji="1" lang="ja-JP" altLang="en-US" dirty="0" smtClean="0"/>
              <a:t>は、先の式より</a:t>
            </a:r>
            <a:r>
              <a:rPr kumimoji="1" lang="en-US" altLang="ja-JP" dirty="0" smtClean="0"/>
              <a:t>RGC_OCT180</a:t>
            </a:r>
            <a:r>
              <a:rPr kumimoji="1" lang="ja-JP" altLang="en-US" dirty="0" smtClean="0"/>
              <a:t>の</a:t>
            </a:r>
            <a:r>
              <a:rPr kumimoji="1" lang="en-US" altLang="ja-JP" dirty="0" smtClean="0"/>
              <a:t>2</a:t>
            </a:r>
            <a:r>
              <a:rPr kumimoji="1" lang="ja-JP" altLang="en-US" dirty="0" smtClean="0"/>
              <a:t>倍の値をとります。</a:t>
            </a:r>
            <a:r>
              <a:rPr kumimoji="1" lang="en-US" altLang="ja-JP" dirty="0" smtClean="0"/>
              <a:t>RGC_HFA</a:t>
            </a:r>
            <a:r>
              <a:rPr kumimoji="1" lang="ja-JP" altLang="en-US" dirty="0" smtClean="0"/>
              <a:t>との対応は、</a:t>
            </a:r>
            <a:r>
              <a:rPr lang="ja-JP" altLang="en-US" dirty="0" smtClean="0"/>
              <a:t>左の散布図から</a:t>
            </a:r>
            <a:r>
              <a:rPr lang="en-US" altLang="ja-JP" dirty="0" smtClean="0"/>
              <a:t>RGC_OCT360</a:t>
            </a:r>
            <a:r>
              <a:rPr lang="ja-JP" altLang="en-US" dirty="0" smtClean="0"/>
              <a:t>の方が対応が良いことがわかります★</a:t>
            </a:r>
            <a:endParaRPr lang="en-US" dirty="0"/>
          </a:p>
        </p:txBody>
      </p:sp>
      <p:sp>
        <p:nvSpPr>
          <p:cNvPr id="4" name="Slide Number Placeholder 3"/>
          <p:cNvSpPr>
            <a:spLocks noGrp="1"/>
          </p:cNvSpPr>
          <p:nvPr>
            <p:ph type="sldNum" sz="quarter" idx="10"/>
          </p:nvPr>
        </p:nvSpPr>
        <p:spPr/>
        <p:txBody>
          <a:bodyPr/>
          <a:lstStyle/>
          <a:p>
            <a:fld id="{ACA2FA91-5F73-9642-AF24-4A2A88CFD52F}" type="slidenum">
              <a:rPr lang="en-US" smtClean="0"/>
              <a:t>12</a:t>
            </a:fld>
            <a:endParaRPr lang="en-US"/>
          </a:p>
        </p:txBody>
      </p:sp>
    </p:spTree>
    <p:extLst>
      <p:ext uri="{BB962C8B-B14F-4D97-AF65-F5344CB8AC3E}">
        <p14:creationId xmlns:p14="http://schemas.microsoft.com/office/powerpoint/2010/main" val="54130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視覚</a:t>
            </a:r>
            <a:r>
              <a:rPr lang="en-US" altLang="ja-JP" dirty="0" smtClean="0"/>
              <a:t>10°</a:t>
            </a:r>
            <a:r>
              <a:rPr lang="ja-JP" altLang="en-US" dirty="0" smtClean="0"/>
              <a:t>以内から入力する神経線維走行と視神経乳頭の対応を示します。</a:t>
            </a:r>
            <a:endParaRPr lang="en-US" altLang="ja-JP" dirty="0" smtClean="0"/>
          </a:p>
          <a:p>
            <a:r>
              <a:rPr lang="ja-JP" altLang="en-US" dirty="0" smtClean="0"/>
              <a:t>左の図は、フードらが中心</a:t>
            </a:r>
            <a:r>
              <a:rPr lang="en-US" altLang="ja-JP" dirty="0" smtClean="0"/>
              <a:t>8</a:t>
            </a:r>
            <a:r>
              <a:rPr lang="ja-JP" altLang="en-US" dirty="0" smtClean="0"/>
              <a:t>度の黄斑からの神経線維の走行を</a:t>
            </a:r>
            <a:r>
              <a:rPr lang="en-US" altLang="ja-JP" dirty="0" smtClean="0"/>
              <a:t>NFLD</a:t>
            </a:r>
            <a:r>
              <a:rPr lang="ja-JP" altLang="en-US" dirty="0" smtClean="0"/>
              <a:t>と</a:t>
            </a:r>
            <a:r>
              <a:rPr lang="en-US" altLang="ja-JP" dirty="0" smtClean="0"/>
              <a:t>cpRNFLT</a:t>
            </a:r>
            <a:r>
              <a:rPr lang="ja-JP" altLang="en-US" dirty="0" smtClean="0"/>
              <a:t>との対応を検討し、図の様に示しています。右の図は、チャンらはこのフードらの研究を根拠に、中心</a:t>
            </a:r>
            <a:r>
              <a:rPr lang="en-US" altLang="ja-JP" dirty="0" smtClean="0"/>
              <a:t>10</a:t>
            </a:r>
            <a:r>
              <a:rPr lang="ja-JP" altLang="en-US" dirty="0" smtClean="0"/>
              <a:t>度以内の</a:t>
            </a:r>
            <a:r>
              <a:rPr lang="en-US" altLang="ja-JP" dirty="0" smtClean="0"/>
              <a:t>RGC</a:t>
            </a:r>
            <a:r>
              <a:rPr lang="ja-JP" altLang="en-US" dirty="0" smtClean="0"/>
              <a:t>数の算出に</a:t>
            </a:r>
            <a:r>
              <a:rPr lang="en-US" altLang="ja-JP" dirty="0" smtClean="0"/>
              <a:t>HFA24-2</a:t>
            </a:r>
            <a:r>
              <a:rPr lang="ja-JP" altLang="en-US" dirty="0" smtClean="0"/>
              <a:t>の中心</a:t>
            </a:r>
            <a:r>
              <a:rPr lang="en-US" altLang="ja-JP" dirty="0" smtClean="0"/>
              <a:t>16</a:t>
            </a:r>
            <a:r>
              <a:rPr lang="ja-JP" altLang="en-US" dirty="0" smtClean="0"/>
              <a:t>点に対応する</a:t>
            </a:r>
            <a:r>
              <a:rPr lang="en-US" altLang="ja-JP" dirty="0" err="1" smtClean="0"/>
              <a:t>cpRNFL</a:t>
            </a:r>
            <a:r>
              <a:rPr lang="ja-JP" altLang="en-US" dirty="0" smtClean="0"/>
              <a:t>として</a:t>
            </a:r>
            <a:r>
              <a:rPr lang="en-US" altLang="ja-JP" dirty="0" smtClean="0"/>
              <a:t>180</a:t>
            </a:r>
            <a:r>
              <a:rPr lang="ja-JP" altLang="en-US" dirty="0" smtClean="0"/>
              <a:t>度を採択しています。</a:t>
            </a:r>
            <a:endParaRPr lang="en-US" altLang="ja-JP" dirty="0" smtClean="0"/>
          </a:p>
          <a:p>
            <a:r>
              <a:rPr kumimoji="1" lang="en-US" altLang="ja-JP" dirty="0" smtClean="0"/>
              <a:t>RGC_HFA</a:t>
            </a:r>
            <a:r>
              <a:rPr kumimoji="1" lang="ja-JP" altLang="en-US" dirty="0" smtClean="0"/>
              <a:t>との対応は、</a:t>
            </a:r>
            <a:r>
              <a:rPr kumimoji="0" lang="ja-JP" altLang="en-US" dirty="0" smtClean="0"/>
              <a:t>先</a:t>
            </a:r>
            <a:r>
              <a:rPr lang="ja-JP" altLang="en-US" dirty="0" smtClean="0"/>
              <a:t>の散布図から</a:t>
            </a:r>
            <a:r>
              <a:rPr lang="en-US" altLang="ja-JP" dirty="0" smtClean="0"/>
              <a:t>RGC_OCT360</a:t>
            </a:r>
            <a:r>
              <a:rPr lang="ja-JP" altLang="en-US" dirty="0" smtClean="0"/>
              <a:t>の方が対応が良いとうい結果でした。解剖学的には疑問がのこります★</a:t>
            </a:r>
            <a:endParaRPr lang="en-US" dirty="0" smtClean="0"/>
          </a:p>
          <a:p>
            <a:endParaRPr lang="en-US" dirty="0"/>
          </a:p>
        </p:txBody>
      </p:sp>
      <p:sp>
        <p:nvSpPr>
          <p:cNvPr id="4" name="Slide Number Placeholder 3"/>
          <p:cNvSpPr>
            <a:spLocks noGrp="1"/>
          </p:cNvSpPr>
          <p:nvPr>
            <p:ph type="sldNum" sz="quarter" idx="10"/>
          </p:nvPr>
        </p:nvSpPr>
        <p:spPr/>
        <p:txBody>
          <a:bodyPr/>
          <a:lstStyle/>
          <a:p>
            <a:fld id="{ACA2FA91-5F73-9642-AF24-4A2A88CFD52F}" type="slidenum">
              <a:rPr lang="en-US" smtClean="0"/>
              <a:t>13</a:t>
            </a:fld>
            <a:endParaRPr lang="en-US"/>
          </a:p>
        </p:txBody>
      </p:sp>
    </p:spTree>
    <p:extLst>
      <p:ext uri="{BB962C8B-B14F-4D97-AF65-F5344CB8AC3E}">
        <p14:creationId xmlns:p14="http://schemas.microsoft.com/office/powerpoint/2010/main" val="1126107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そこで</a:t>
            </a:r>
            <a:r>
              <a:rPr lang="en-US" altLang="ja-JP" dirty="0" err="1" smtClean="0"/>
              <a:t>Drasdo</a:t>
            </a:r>
            <a:r>
              <a:rPr lang="ja-JP" altLang="en-US" dirty="0" smtClean="0"/>
              <a:t>（ドラスド）のモデルから、</a:t>
            </a:r>
            <a:r>
              <a:rPr lang="en-US" altLang="ja-JP" dirty="0" smtClean="0"/>
              <a:t>Turpin</a:t>
            </a:r>
            <a:r>
              <a:rPr lang="ja-JP" altLang="en-US" dirty="0" smtClean="0"/>
              <a:t>（たーぴん）らが算出した</a:t>
            </a:r>
            <a:r>
              <a:rPr lang="en-US" altLang="ja-JP" dirty="0" smtClean="0"/>
              <a:t>RGC</a:t>
            </a:r>
            <a:r>
              <a:rPr lang="ja-JP" altLang="en-US" dirty="0" smtClean="0"/>
              <a:t>　</a:t>
            </a:r>
            <a:r>
              <a:rPr lang="en-US" altLang="ja-JP" dirty="0" smtClean="0"/>
              <a:t>displacement</a:t>
            </a:r>
            <a:r>
              <a:rPr lang="ja-JP" altLang="en-US" dirty="0" smtClean="0"/>
              <a:t>　</a:t>
            </a:r>
            <a:r>
              <a:rPr lang="en-US" altLang="ja-JP" dirty="0" smtClean="0"/>
              <a:t>test</a:t>
            </a:r>
            <a:r>
              <a:rPr lang="ja-JP" altLang="en-US" dirty="0" smtClean="0"/>
              <a:t>　</a:t>
            </a:r>
            <a:r>
              <a:rPr lang="en-US" altLang="ja-JP" dirty="0" smtClean="0"/>
              <a:t>point </a:t>
            </a:r>
            <a:r>
              <a:rPr lang="ja-JP" altLang="en-US" dirty="0" smtClean="0"/>
              <a:t>を用いて、再検討を行いました。</a:t>
            </a:r>
            <a:endParaRPr lang="en-US" dirty="0"/>
          </a:p>
        </p:txBody>
      </p:sp>
      <p:sp>
        <p:nvSpPr>
          <p:cNvPr id="4" name="Slide Number Placeholder 3"/>
          <p:cNvSpPr>
            <a:spLocks noGrp="1"/>
          </p:cNvSpPr>
          <p:nvPr>
            <p:ph type="sldNum" sz="quarter" idx="10"/>
          </p:nvPr>
        </p:nvSpPr>
        <p:spPr/>
        <p:txBody>
          <a:bodyPr/>
          <a:lstStyle/>
          <a:p>
            <a:fld id="{ACA2FA91-5F73-9642-AF24-4A2A88CFD52F}" type="slidenum">
              <a:rPr lang="en-US" smtClean="0"/>
              <a:t>14</a:t>
            </a:fld>
            <a:endParaRPr lang="en-US"/>
          </a:p>
        </p:txBody>
      </p:sp>
    </p:spTree>
    <p:extLst>
      <p:ext uri="{BB962C8B-B14F-4D97-AF65-F5344CB8AC3E}">
        <p14:creationId xmlns:p14="http://schemas.microsoft.com/office/powerpoint/2010/main" val="2033256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Displacement</a:t>
            </a:r>
            <a:r>
              <a:rPr lang="ja-JP" altLang="en-US" dirty="0" smtClean="0"/>
              <a:t>の結果、</a:t>
            </a:r>
            <a:r>
              <a:rPr lang="en-US" altLang="ja-JP" dirty="0" smtClean="0"/>
              <a:t>RGC_HFA</a:t>
            </a:r>
            <a:r>
              <a:rPr lang="ja-JP" altLang="en-US" dirty="0" smtClean="0"/>
              <a:t>と</a:t>
            </a:r>
            <a:r>
              <a:rPr lang="en-US" altLang="ja-JP" dirty="0" smtClean="0"/>
              <a:t>OCT360</a:t>
            </a:r>
            <a:r>
              <a:rPr lang="ja-JP" altLang="en-US" dirty="0" err="1" smtClean="0"/>
              <a:t>、</a:t>
            </a:r>
            <a:r>
              <a:rPr lang="en-US" altLang="ja-JP" dirty="0" smtClean="0"/>
              <a:t>180</a:t>
            </a:r>
            <a:r>
              <a:rPr lang="ja-JP" altLang="en-US" dirty="0" smtClean="0"/>
              <a:t>の関係は、共にばらつきが減少し、相関係数も</a:t>
            </a:r>
            <a:r>
              <a:rPr lang="en-US" altLang="ja-JP" dirty="0" smtClean="0"/>
              <a:t>0.959</a:t>
            </a:r>
            <a:r>
              <a:rPr lang="ja-JP" altLang="en-US" dirty="0" smtClean="0"/>
              <a:t>と改善しました。</a:t>
            </a:r>
            <a:endParaRPr lang="en-US" dirty="0"/>
          </a:p>
        </p:txBody>
      </p:sp>
      <p:sp>
        <p:nvSpPr>
          <p:cNvPr id="4" name="Slide Number Placeholder 3"/>
          <p:cNvSpPr>
            <a:spLocks noGrp="1"/>
          </p:cNvSpPr>
          <p:nvPr>
            <p:ph type="sldNum" sz="quarter" idx="10"/>
          </p:nvPr>
        </p:nvSpPr>
        <p:spPr/>
        <p:txBody>
          <a:bodyPr/>
          <a:lstStyle/>
          <a:p>
            <a:fld id="{ACA2FA91-5F73-9642-AF24-4A2A88CFD52F}" type="slidenum">
              <a:rPr lang="en-US" smtClean="0"/>
              <a:t>15</a:t>
            </a:fld>
            <a:endParaRPr lang="en-US"/>
          </a:p>
        </p:txBody>
      </p:sp>
    </p:spTree>
    <p:extLst>
      <p:ext uri="{BB962C8B-B14F-4D97-AF65-F5344CB8AC3E}">
        <p14:creationId xmlns:p14="http://schemas.microsoft.com/office/powerpoint/2010/main" val="2018035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現在、構造と機能</a:t>
            </a:r>
            <a:r>
              <a:rPr lang="ja-JP" altLang="en-US" baseline="0" dirty="0" smtClean="0"/>
              <a:t>の関係に影響をあたえるものして、以上のようなものが指摘されています。</a:t>
            </a:r>
            <a:endParaRPr lang="en-US" altLang="ja-JP" baseline="0" dirty="0" smtClean="0"/>
          </a:p>
          <a:p>
            <a:r>
              <a:rPr lang="ja-JP" altLang="en-US" baseline="0" dirty="0" smtClean="0"/>
              <a:t>今回</a:t>
            </a:r>
            <a:r>
              <a:rPr lang="en-US" altLang="ja-JP" baseline="0" dirty="0" smtClean="0"/>
              <a:t>OCT360</a:t>
            </a:r>
            <a:r>
              <a:rPr lang="ja-JP" altLang="en-US" baseline="0" dirty="0" smtClean="0"/>
              <a:t>の方が</a:t>
            </a:r>
            <a:r>
              <a:rPr lang="en-US" altLang="ja-JP" baseline="0" dirty="0" smtClean="0"/>
              <a:t>RGC_HFA</a:t>
            </a:r>
            <a:r>
              <a:rPr lang="ja-JP" altLang="en-US" baseline="0" dirty="0" smtClean="0"/>
              <a:t>との整合性が良かったのは、ここに挙げる緑内障病期による差異や</a:t>
            </a:r>
            <a:r>
              <a:rPr lang="en-US" altLang="ja-JP" baseline="0" dirty="0" smtClean="0"/>
              <a:t>RNFLT</a:t>
            </a:r>
            <a:r>
              <a:rPr lang="ja-JP" altLang="en-US" baseline="0" dirty="0" smtClean="0"/>
              <a:t>の構成成分による影響が特に考えられます。</a:t>
            </a:r>
            <a:endParaRPr lang="en-US" altLang="ja-JP" baseline="0" dirty="0" smtClean="0"/>
          </a:p>
        </p:txBody>
      </p:sp>
      <p:sp>
        <p:nvSpPr>
          <p:cNvPr id="4" name="Slide Number Placeholder 3"/>
          <p:cNvSpPr>
            <a:spLocks noGrp="1"/>
          </p:cNvSpPr>
          <p:nvPr>
            <p:ph type="sldNum" sz="quarter" idx="10"/>
          </p:nvPr>
        </p:nvSpPr>
        <p:spPr/>
        <p:txBody>
          <a:bodyPr/>
          <a:lstStyle/>
          <a:p>
            <a:fld id="{ACA2FA91-5F73-9642-AF24-4A2A88CFD52F}" type="slidenum">
              <a:rPr lang="en-US" smtClean="0"/>
              <a:t>16</a:t>
            </a:fld>
            <a:endParaRPr lang="en-US"/>
          </a:p>
        </p:txBody>
      </p:sp>
    </p:spTree>
    <p:extLst>
      <p:ext uri="{BB962C8B-B14F-4D97-AF65-F5344CB8AC3E}">
        <p14:creationId xmlns:p14="http://schemas.microsoft.com/office/powerpoint/2010/main" val="173265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結語です</a:t>
            </a:r>
            <a:endParaRPr kumimoji="1" lang="en-US" altLang="ja-JP" dirty="0" smtClean="0"/>
          </a:p>
          <a:p>
            <a:pPr>
              <a:lnSpc>
                <a:spcPct val="150000"/>
              </a:lnSpc>
            </a:pPr>
            <a:r>
              <a:rPr lang="en-US" altLang="ja-JP" sz="1200" dirty="0" smtClean="0">
                <a:latin typeface="+mn-ea"/>
              </a:rPr>
              <a:t>HFA10-2</a:t>
            </a:r>
            <a:r>
              <a:rPr lang="ja-JP" altLang="en-US" sz="1200" dirty="0" smtClean="0">
                <a:latin typeface="+mn-ea"/>
              </a:rPr>
              <a:t>による</a:t>
            </a:r>
            <a:r>
              <a:rPr lang="en-US" altLang="ja-JP" sz="1200" dirty="0" smtClean="0">
                <a:latin typeface="+mn-ea"/>
              </a:rPr>
              <a:t>RGC</a:t>
            </a:r>
            <a:r>
              <a:rPr lang="ja-JP" altLang="en-US" sz="1200" dirty="0" smtClean="0">
                <a:latin typeface="+mn-ea"/>
              </a:rPr>
              <a:t>の推定は臨床的に有用である。</a:t>
            </a:r>
            <a:endParaRPr lang="en-US" altLang="ja-JP" sz="1200" dirty="0" smtClean="0">
              <a:latin typeface="+mn-ea"/>
            </a:endParaRPr>
          </a:p>
          <a:p>
            <a:pPr>
              <a:lnSpc>
                <a:spcPct val="150000"/>
              </a:lnSpc>
            </a:pPr>
            <a:r>
              <a:rPr lang="en-US" altLang="ja-JP" sz="1200" dirty="0" smtClean="0">
                <a:latin typeface="+mn-ea"/>
              </a:rPr>
              <a:t>RGC Displacement</a:t>
            </a:r>
            <a:r>
              <a:rPr lang="ja-JP" altLang="en-US" sz="1200" dirty="0" smtClean="0">
                <a:latin typeface="+mn-ea"/>
              </a:rPr>
              <a:t>は、</a:t>
            </a:r>
            <a:r>
              <a:rPr lang="en-US" altLang="ja-JP" sz="1200" dirty="0" smtClean="0">
                <a:latin typeface="+mn-ea"/>
              </a:rPr>
              <a:t>RGC_HFA</a:t>
            </a:r>
            <a:r>
              <a:rPr lang="ja-JP" altLang="en-US" sz="1200" dirty="0" smtClean="0">
                <a:latin typeface="+mn-ea"/>
              </a:rPr>
              <a:t>と</a:t>
            </a:r>
            <a:r>
              <a:rPr lang="en-US" altLang="ja-JP" sz="1200" dirty="0" smtClean="0">
                <a:latin typeface="+mn-ea"/>
              </a:rPr>
              <a:t>RGC_OCT</a:t>
            </a:r>
            <a:r>
              <a:rPr lang="ja-JP" altLang="en-US" sz="1200" dirty="0" smtClean="0">
                <a:latin typeface="+mn-ea"/>
              </a:rPr>
              <a:t>の整合性を改善する。</a:t>
            </a:r>
            <a:endParaRPr lang="en-US" altLang="ja-JP" sz="1200" dirty="0" smtClean="0">
              <a:latin typeface="+mn-ea"/>
            </a:endParaRPr>
          </a:p>
          <a:p>
            <a:pPr>
              <a:lnSpc>
                <a:spcPct val="150000"/>
              </a:lnSpc>
            </a:pPr>
            <a:r>
              <a:rPr lang="ja-JP" altLang="en-US" sz="1200" dirty="0" smtClean="0">
                <a:latin typeface="+mn-ea"/>
              </a:rPr>
              <a:t>今後も機能と構造の対応の理解が必要であると思われました。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CA2FA91-5F73-9642-AF24-4A2A88CFD52F}" type="slidenum">
              <a:rPr lang="en-US" smtClean="0"/>
              <a:t>17</a:t>
            </a:fld>
            <a:endParaRPr lang="en-US"/>
          </a:p>
        </p:txBody>
      </p:sp>
    </p:spTree>
    <p:extLst>
      <p:ext uri="{BB962C8B-B14F-4D97-AF65-F5344CB8AC3E}">
        <p14:creationId xmlns:p14="http://schemas.microsoft.com/office/powerpoint/2010/main" val="380091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71B7216D-C39E-418C-9732-15C12F742A48}" type="slidenum">
              <a:rPr lang="en-US" altLang="ja-JP"/>
              <a:pPr/>
              <a:t>2</a:t>
            </a:fld>
            <a:endParaRPr lang="en-US" altLang="ja-JP"/>
          </a:p>
        </p:txBody>
      </p:sp>
      <p:sp>
        <p:nvSpPr>
          <p:cNvPr id="5121" name="Text Box 1"/>
          <p:cNvSpPr txBox="1">
            <a:spLocks noChangeArrowheads="1"/>
          </p:cNvSpPr>
          <p:nvPr/>
        </p:nvSpPr>
        <p:spPr bwMode="auto">
          <a:xfrm>
            <a:off x="4014788" y="9699625"/>
            <a:ext cx="30718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680" tIns="47160" rIns="94680" bIns="4716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ＭＳ Ｐゴシック" panose="020B0600070205080204" pitchFamily="50" charset="-128"/>
              </a:defRPr>
            </a:lvl9pPr>
          </a:lstStyle>
          <a:p>
            <a:pPr algn="r">
              <a:buClrTx/>
              <a:buFontTx/>
              <a:buNone/>
            </a:pPr>
            <a:fld id="{2D780AE5-7479-4C2F-A284-EE5059A0CFE5}" type="slidenum">
              <a:rPr lang="en-US" altLang="ja-JP" sz="1300"/>
              <a:pPr algn="r">
                <a:buClrTx/>
                <a:buFontTx/>
                <a:buNone/>
              </a:pPr>
              <a:t>2</a:t>
            </a:fld>
            <a:endParaRPr lang="en-US" altLang="ja-JP" sz="1300"/>
          </a:p>
        </p:txBody>
      </p:sp>
      <p:sp>
        <p:nvSpPr>
          <p:cNvPr id="5122" name="Rectangle 2"/>
          <p:cNvSpPr txBox="1">
            <a:spLocks noGrp="1" noRot="1" noChangeAspect="1" noChangeArrowheads="1"/>
          </p:cNvSpPr>
          <p:nvPr>
            <p:ph type="sldImg"/>
          </p:nvPr>
        </p:nvSpPr>
        <p:spPr bwMode="auto">
          <a:xfrm>
            <a:off x="989013" y="765175"/>
            <a:ext cx="5108575" cy="38306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3"/>
          <p:cNvSpPr txBox="1">
            <a:spLocks noGrp="1" noChangeArrowheads="1"/>
          </p:cNvSpPr>
          <p:nvPr>
            <p:ph type="body" idx="1"/>
          </p:nvPr>
        </p:nvSpPr>
        <p:spPr bwMode="auto">
          <a:xfrm>
            <a:off x="944563" y="4849813"/>
            <a:ext cx="5197475" cy="4595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a:p>
        </p:txBody>
      </p:sp>
    </p:spTree>
    <p:extLst>
      <p:ext uri="{BB962C8B-B14F-4D97-AF65-F5344CB8AC3E}">
        <p14:creationId xmlns:p14="http://schemas.microsoft.com/office/powerpoint/2010/main" val="164976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背景です</a:t>
            </a:r>
            <a:endParaRPr kumimoji="1" lang="en-US" altLang="ja-JP" dirty="0" smtClean="0"/>
          </a:p>
          <a:p>
            <a:r>
              <a:rPr kumimoji="1" lang="ja-JP" altLang="en-US" dirty="0" smtClean="0"/>
              <a:t>静的視野検査の網膜感度および光干渉断層計の神経乳頭周囲網膜神経節細胞層厚から、</a:t>
            </a:r>
            <a:r>
              <a:rPr kumimoji="1" lang="en-US" altLang="ja-JP" dirty="0" err="1" smtClean="0"/>
              <a:t>Harwerth</a:t>
            </a:r>
            <a:r>
              <a:rPr kumimoji="1" lang="en-US" altLang="ja-JP" dirty="0" smtClean="0"/>
              <a:t>(</a:t>
            </a:r>
            <a:r>
              <a:rPr kumimoji="1" lang="ja-JP" altLang="en-US" dirty="0" smtClean="0"/>
              <a:t>はー</a:t>
            </a:r>
            <a:r>
              <a:rPr kumimoji="1" lang="ja-JP" altLang="en-US" dirty="0" err="1" smtClean="0"/>
              <a:t>べるす</a:t>
            </a:r>
            <a:r>
              <a:rPr kumimoji="1" lang="en-US" altLang="ja-JP" dirty="0" smtClean="0"/>
              <a:t>) model</a:t>
            </a:r>
            <a:r>
              <a:rPr kumimoji="1" lang="ja-JP" altLang="en-US" dirty="0" smtClean="0"/>
              <a:t>をもちいた網膜神経節細胞数を算出するほうほうが提案されています。臨床データから緑内障全病期にわたる静的視野指標との整合性、早期緑内障診断力において、良好な結果が報告されてきました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CA2FA91-5F73-9642-AF24-4A2A88CFD52F}" type="slidenum">
              <a:rPr lang="en-US" smtClean="0"/>
              <a:t>3</a:t>
            </a:fld>
            <a:endParaRPr lang="en-US"/>
          </a:p>
        </p:txBody>
      </p:sp>
    </p:spTree>
    <p:extLst>
      <p:ext uri="{BB962C8B-B14F-4D97-AF65-F5344CB8AC3E}">
        <p14:creationId xmlns:p14="http://schemas.microsoft.com/office/powerpoint/2010/main" val="8505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これまでにも、多くの構造と機能</a:t>
            </a:r>
            <a:r>
              <a:rPr lang="ja-JP" altLang="en-US" baseline="0" dirty="0" smtClean="0"/>
              <a:t>の関係を解析した結果が報告されてきました</a:t>
            </a:r>
            <a:r>
              <a:rPr lang="ja-JP" altLang="en-US" baseline="0" dirty="0" smtClean="0">
                <a:solidFill>
                  <a:srgbClr val="FF0000"/>
                </a:solidFill>
              </a:rPr>
              <a:t>。多くは６</a:t>
            </a:r>
            <a:r>
              <a:rPr lang="en-US" altLang="ja-JP" baseline="0" dirty="0" smtClean="0">
                <a:solidFill>
                  <a:srgbClr val="FF0000"/>
                </a:solidFill>
              </a:rPr>
              <a:t>°</a:t>
            </a:r>
            <a:r>
              <a:rPr lang="ja-JP" altLang="en-US" baseline="0" dirty="0" smtClean="0">
                <a:solidFill>
                  <a:srgbClr val="FF0000"/>
                </a:solidFill>
              </a:rPr>
              <a:t>間隔のハンフリー２４−２を用いて検討をおこなっていますが</a:t>
            </a:r>
            <a:r>
              <a:rPr lang="ja-JP" altLang="en-US" sz="1200" baseline="0" dirty="0" smtClean="0">
                <a:solidFill>
                  <a:schemeClr val="tx1"/>
                </a:solidFill>
                <a:latin typeface="+mn-ea"/>
                <a:cs typeface="Calibri"/>
                <a:sym typeface="Calibri"/>
              </a:rPr>
              <a:t>ハンフリー</a:t>
            </a:r>
            <a:r>
              <a:rPr lang="en-US" altLang="ja-JP" sz="1200" kern="100" dirty="0" smtClean="0">
                <a:latin typeface="+mn-ea"/>
                <a:cs typeface="Century" panose="02040604050505020304" pitchFamily="18" charset="0"/>
              </a:rPr>
              <a:t>10-2</a:t>
            </a:r>
            <a:r>
              <a:rPr lang="ja-JP" altLang="en-US" sz="1200" kern="100" dirty="0" smtClean="0">
                <a:latin typeface="+mn-ea"/>
                <a:cs typeface="Century" panose="02040604050505020304" pitchFamily="18" charset="0"/>
              </a:rPr>
              <a:t>からはー</a:t>
            </a:r>
            <a:r>
              <a:rPr lang="ja-JP" altLang="en-US" sz="1200" kern="100" dirty="0" err="1" smtClean="0">
                <a:latin typeface="+mn-ea"/>
                <a:cs typeface="Century" panose="02040604050505020304" pitchFamily="18" charset="0"/>
              </a:rPr>
              <a:t>べるす</a:t>
            </a:r>
            <a:r>
              <a:rPr lang="ja-JP" altLang="en-US" sz="1200" kern="100" dirty="0" smtClean="0">
                <a:latin typeface="+mn-ea"/>
                <a:cs typeface="Century" panose="02040604050505020304" pitchFamily="18" charset="0"/>
              </a:rPr>
              <a:t>モデルを用いて</a:t>
            </a:r>
            <a:r>
              <a:rPr lang="en-US" altLang="ja-JP" sz="1200" kern="100" dirty="0" smtClean="0">
                <a:latin typeface="+mn-ea"/>
                <a:cs typeface="Century" panose="02040604050505020304" pitchFamily="18" charset="0"/>
              </a:rPr>
              <a:t>RGC</a:t>
            </a:r>
            <a:r>
              <a:rPr lang="ja-JP" altLang="en-US" sz="1200" kern="100" dirty="0" smtClean="0">
                <a:latin typeface="+mn-ea"/>
                <a:cs typeface="Century" panose="02040604050505020304" pitchFamily="18" charset="0"/>
              </a:rPr>
              <a:t>数</a:t>
            </a:r>
            <a:r>
              <a:rPr lang="en-US" altLang="ja-JP" sz="1200" kern="100" dirty="0" smtClean="0">
                <a:latin typeface="+mn-ea"/>
                <a:cs typeface="Century" panose="02040604050505020304" pitchFamily="18" charset="0"/>
              </a:rPr>
              <a:t> </a:t>
            </a:r>
            <a:r>
              <a:rPr lang="ja-JP" altLang="en-US" sz="1200" kern="100" dirty="0" err="1" smtClean="0">
                <a:latin typeface="+mn-ea"/>
                <a:cs typeface="Century" panose="02040604050505020304" pitchFamily="18" charset="0"/>
              </a:rPr>
              <a:t>を算</a:t>
            </a:r>
            <a:r>
              <a:rPr lang="ja-JP" altLang="en-US" sz="1200" kern="100" dirty="0" smtClean="0">
                <a:latin typeface="+mn-ea"/>
                <a:cs typeface="Century" panose="02040604050505020304" pitchFamily="18" charset="0"/>
              </a:rPr>
              <a:t>出した検討はありません。</a:t>
            </a:r>
            <a:endParaRPr lang="en-US" altLang="ja-JP" sz="1200" dirty="0" smtClean="0"/>
          </a:p>
        </p:txBody>
      </p:sp>
      <p:sp>
        <p:nvSpPr>
          <p:cNvPr id="4" name="Slide Number Placeholder 3"/>
          <p:cNvSpPr>
            <a:spLocks noGrp="1"/>
          </p:cNvSpPr>
          <p:nvPr>
            <p:ph type="sldNum" sz="quarter" idx="10"/>
          </p:nvPr>
        </p:nvSpPr>
        <p:spPr/>
        <p:txBody>
          <a:bodyPr/>
          <a:lstStyle/>
          <a:p>
            <a:fld id="{ACA2FA91-5F73-9642-AF24-4A2A88CFD52F}" type="slidenum">
              <a:rPr lang="en-US" smtClean="0"/>
              <a:t>4</a:t>
            </a:fld>
            <a:endParaRPr lang="en-US"/>
          </a:p>
        </p:txBody>
      </p:sp>
    </p:spTree>
    <p:extLst>
      <p:ext uri="{BB962C8B-B14F-4D97-AF65-F5344CB8AC3E}">
        <p14:creationId xmlns:p14="http://schemas.microsoft.com/office/powerpoint/2010/main" val="403952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そこで今回我々は、緑内障患者の</a:t>
            </a:r>
            <a:r>
              <a:rPr kumimoji="1" lang="en-US" altLang="ja-JP" dirty="0" smtClean="0"/>
              <a:t>HFA</a:t>
            </a:r>
            <a:r>
              <a:rPr kumimoji="1" lang="ja-JP" altLang="en-US" dirty="0" err="1" smtClean="0"/>
              <a:t>ー</a:t>
            </a:r>
            <a:r>
              <a:rPr kumimoji="1" lang="en-US" altLang="ja-JP" dirty="0" smtClean="0"/>
              <a:t>10-2</a:t>
            </a:r>
            <a:r>
              <a:rPr kumimoji="1" lang="ja-JP" altLang="en-US" dirty="0" smtClean="0"/>
              <a:t>と</a:t>
            </a:r>
            <a:r>
              <a:rPr kumimoji="1" lang="en-US" altLang="ja-JP" dirty="0" smtClean="0"/>
              <a:t>OCT</a:t>
            </a:r>
            <a:r>
              <a:rPr kumimoji="1" lang="ja-JP" altLang="en-US" dirty="0" smtClean="0"/>
              <a:t>からはー</a:t>
            </a:r>
            <a:r>
              <a:rPr kumimoji="1" lang="ja-JP" altLang="en-US" dirty="0" err="1" smtClean="0"/>
              <a:t>べるす</a:t>
            </a:r>
            <a:r>
              <a:rPr kumimoji="1" lang="ja-JP" altLang="en-US" dirty="0" smtClean="0"/>
              <a:t>モデルを用いて</a:t>
            </a:r>
            <a:r>
              <a:rPr kumimoji="1" lang="en-US" altLang="ja-JP" dirty="0" smtClean="0"/>
              <a:t>RGC</a:t>
            </a:r>
            <a:r>
              <a:rPr kumimoji="1" lang="ja-JP" altLang="en-US" dirty="0" smtClean="0"/>
              <a:t>数を算出し、両者の整合性を検討したので報告します★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CA2FA91-5F73-9642-AF24-4A2A88CFD52F}" type="slidenum">
              <a:rPr lang="en-US" smtClean="0"/>
              <a:t>5</a:t>
            </a:fld>
            <a:endParaRPr lang="en-US"/>
          </a:p>
        </p:txBody>
      </p:sp>
    </p:spTree>
    <p:extLst>
      <p:ext uri="{BB962C8B-B14F-4D97-AF65-F5344CB8AC3E}">
        <p14:creationId xmlns:p14="http://schemas.microsoft.com/office/powerpoint/2010/main" val="405387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315"/>
              </a:spcBef>
              <a:spcAft>
                <a:spcPts val="0"/>
              </a:spcAft>
              <a:buClr>
                <a:schemeClr val="dk1"/>
              </a:buClr>
              <a:buSzPct val="25000"/>
              <a:buFont typeface="Calibri"/>
              <a:buNone/>
            </a:pPr>
            <a:r>
              <a:rPr lang="ja-JP" altLang="en-US" sz="1050" b="0" i="0" u="none" strike="noStrike" cap="none" smtClean="0">
                <a:solidFill>
                  <a:schemeClr val="dk1"/>
                </a:solidFill>
                <a:latin typeface="+mn-lt"/>
                <a:ea typeface="Calibri"/>
                <a:cs typeface="Calibri"/>
                <a:sym typeface="Calibri"/>
              </a:rPr>
              <a:t>対象です。</a:t>
            </a:r>
            <a:r>
              <a:rPr lang="en-US" altLang="ja-JP" sz="1050" b="0" i="0" u="none" strike="noStrike" cap="none" smtClean="0">
                <a:solidFill>
                  <a:schemeClr val="dk1"/>
                </a:solidFill>
                <a:latin typeface="+mn-lt"/>
                <a:ea typeface="Calibri"/>
                <a:cs typeface="Calibri"/>
                <a:sym typeface="Calibri"/>
              </a:rPr>
              <a:t>2009</a:t>
            </a:r>
            <a:r>
              <a:rPr lang="ja-JP" altLang="en-US" sz="1050" b="0" i="0" u="none" strike="noStrike" cap="none" dirty="0" smtClean="0">
                <a:solidFill>
                  <a:schemeClr val="dk1"/>
                </a:solidFill>
                <a:latin typeface="+mn-lt"/>
                <a:ea typeface="Calibri"/>
                <a:cs typeface="Calibri"/>
                <a:sym typeface="Calibri"/>
              </a:rPr>
              <a:t>年</a:t>
            </a:r>
            <a:r>
              <a:rPr lang="en-US" altLang="ja-JP" sz="1050" b="0" i="0" u="none" strike="noStrike" cap="none" dirty="0" smtClean="0">
                <a:solidFill>
                  <a:schemeClr val="dk1"/>
                </a:solidFill>
                <a:latin typeface="+mn-lt"/>
                <a:ea typeface="Calibri"/>
                <a:cs typeface="Calibri"/>
                <a:sym typeface="Calibri"/>
              </a:rPr>
              <a:t>9</a:t>
            </a:r>
            <a:r>
              <a:rPr lang="ja-JP" altLang="en-US" sz="1050" b="0" i="0" u="none" strike="noStrike" cap="none" dirty="0" smtClean="0">
                <a:solidFill>
                  <a:schemeClr val="dk1"/>
                </a:solidFill>
                <a:latin typeface="+mn-lt"/>
                <a:ea typeface="Calibri"/>
                <a:cs typeface="Calibri"/>
                <a:sym typeface="Calibri"/>
              </a:rPr>
              <a:t>月から</a:t>
            </a:r>
            <a:r>
              <a:rPr lang="en-US" altLang="ja-JP" sz="1050" b="0" i="0" u="none" strike="noStrike" cap="none" dirty="0" smtClean="0">
                <a:solidFill>
                  <a:schemeClr val="dk1"/>
                </a:solidFill>
                <a:latin typeface="+mn-lt"/>
                <a:ea typeface="Calibri"/>
                <a:cs typeface="Calibri"/>
                <a:sym typeface="Calibri"/>
              </a:rPr>
              <a:t>2017</a:t>
            </a:r>
            <a:r>
              <a:rPr lang="ja-JP" altLang="en-US" sz="1050" b="0" i="0" u="none" strike="noStrike" cap="none" dirty="0" smtClean="0">
                <a:solidFill>
                  <a:schemeClr val="dk1"/>
                </a:solidFill>
                <a:latin typeface="+mn-lt"/>
                <a:ea typeface="Calibri"/>
                <a:cs typeface="Calibri"/>
                <a:sym typeface="Calibri"/>
              </a:rPr>
              <a:t>年</a:t>
            </a:r>
            <a:r>
              <a:rPr lang="en-US" altLang="ja-JP" sz="1050" b="0" i="0" u="none" strike="noStrike" cap="none" dirty="0" smtClean="0">
                <a:solidFill>
                  <a:schemeClr val="dk1"/>
                </a:solidFill>
                <a:latin typeface="+mn-lt"/>
                <a:ea typeface="Calibri"/>
                <a:cs typeface="Calibri"/>
                <a:sym typeface="Calibri"/>
              </a:rPr>
              <a:t>6</a:t>
            </a:r>
            <a:r>
              <a:rPr lang="ja-JP" altLang="en-US" sz="1050" b="0" i="0" u="none" strike="noStrike" cap="none" dirty="0" smtClean="0">
                <a:solidFill>
                  <a:schemeClr val="dk1"/>
                </a:solidFill>
                <a:latin typeface="+mn-lt"/>
                <a:ea typeface="Calibri"/>
                <a:cs typeface="Calibri"/>
                <a:sym typeface="Calibri"/>
              </a:rPr>
              <a:t>月、慈恵医大附属病院眼科において</a:t>
            </a:r>
            <a:r>
              <a:rPr lang="en-US" altLang="ja-JP" sz="1050" b="0" i="0" u="none" strike="noStrike" cap="none" dirty="0" smtClean="0">
                <a:solidFill>
                  <a:schemeClr val="dk1"/>
                </a:solidFill>
                <a:latin typeface="+mn-lt"/>
                <a:ea typeface="Calibri"/>
                <a:cs typeface="Calibri"/>
                <a:sym typeface="Calibri"/>
              </a:rPr>
              <a:t>HFA10-2</a:t>
            </a:r>
            <a:r>
              <a:rPr lang="ja-JP" altLang="en-US" sz="1050" b="0" i="0" u="none" strike="noStrike" cap="none" dirty="0" smtClean="0">
                <a:solidFill>
                  <a:schemeClr val="dk1"/>
                </a:solidFill>
                <a:latin typeface="+mn-lt"/>
                <a:ea typeface="Calibri"/>
                <a:cs typeface="Calibri"/>
                <a:sym typeface="Calibri"/>
              </a:rPr>
              <a:t>と</a:t>
            </a:r>
            <a:r>
              <a:rPr lang="en-US" altLang="ja-JP" sz="1050" b="0" i="0" u="none" strike="noStrike" cap="none" dirty="0" smtClean="0">
                <a:solidFill>
                  <a:schemeClr val="dk1"/>
                </a:solidFill>
                <a:latin typeface="+mn-lt"/>
                <a:ea typeface="Calibri"/>
                <a:cs typeface="Calibri"/>
                <a:sym typeface="Calibri"/>
              </a:rPr>
              <a:t>OCT</a:t>
            </a:r>
            <a:r>
              <a:rPr lang="ja-JP" altLang="en-US" sz="1050" b="0" i="0" u="none" strike="noStrike" cap="none" dirty="0" smtClean="0">
                <a:solidFill>
                  <a:schemeClr val="dk1"/>
                </a:solidFill>
                <a:latin typeface="+mn-lt"/>
                <a:ea typeface="Calibri"/>
                <a:cs typeface="Calibri"/>
                <a:sym typeface="Calibri"/>
              </a:rPr>
              <a:t>を同日に測定し、</a:t>
            </a:r>
            <a:r>
              <a:rPr lang="en-US" altLang="ja-JP" sz="1050" b="0" i="0" u="none" strike="noStrike" cap="none" dirty="0" smtClean="0">
                <a:solidFill>
                  <a:schemeClr val="dk1"/>
                </a:solidFill>
                <a:latin typeface="+mn-lt"/>
                <a:ea typeface="Calibri"/>
                <a:cs typeface="Calibri"/>
                <a:sym typeface="Calibri"/>
              </a:rPr>
              <a:t>HFA10-2</a:t>
            </a:r>
            <a:r>
              <a:rPr lang="ja-JP" altLang="en-US" sz="1050" b="0" i="0" u="none" strike="noStrike" cap="none" dirty="0" smtClean="0">
                <a:solidFill>
                  <a:schemeClr val="dk1"/>
                </a:solidFill>
                <a:latin typeface="+mn-lt"/>
                <a:ea typeface="Calibri"/>
                <a:cs typeface="Calibri"/>
                <a:sym typeface="Calibri"/>
              </a:rPr>
              <a:t>の信頼性指標と</a:t>
            </a:r>
            <a:r>
              <a:rPr lang="en-US" altLang="ja-JP" sz="1050" b="0" i="0" u="none" strike="noStrike" cap="none" dirty="0" smtClean="0">
                <a:solidFill>
                  <a:schemeClr val="dk1"/>
                </a:solidFill>
                <a:latin typeface="+mn-lt"/>
                <a:ea typeface="Calibri"/>
                <a:cs typeface="Calibri"/>
                <a:sym typeface="Calibri"/>
              </a:rPr>
              <a:t>OCT</a:t>
            </a:r>
            <a:r>
              <a:rPr lang="ja-JP" altLang="en-US" sz="1050" b="0" i="0" u="none" strike="noStrike" cap="none" dirty="0" smtClean="0">
                <a:solidFill>
                  <a:schemeClr val="dk1"/>
                </a:solidFill>
                <a:latin typeface="+mn-lt"/>
                <a:ea typeface="Calibri"/>
                <a:cs typeface="Calibri"/>
                <a:sym typeface="Calibri"/>
              </a:rPr>
              <a:t>基準を満たす</a:t>
            </a:r>
            <a:r>
              <a:rPr lang="en-US" altLang="ja-JP" sz="1050" b="0" i="0" u="none" strike="noStrike" cap="none" dirty="0" smtClean="0">
                <a:solidFill>
                  <a:schemeClr val="dk1"/>
                </a:solidFill>
                <a:latin typeface="+mn-lt"/>
                <a:ea typeface="Calibri"/>
                <a:cs typeface="Calibri"/>
                <a:sym typeface="Calibri"/>
              </a:rPr>
              <a:t>131</a:t>
            </a:r>
            <a:r>
              <a:rPr lang="ja-JP" altLang="en-US" sz="1050" b="0" i="0" u="none" strike="noStrike" cap="none" dirty="0" smtClean="0">
                <a:solidFill>
                  <a:schemeClr val="dk1"/>
                </a:solidFill>
                <a:latin typeface="+mn-lt"/>
                <a:ea typeface="Calibri"/>
                <a:cs typeface="Calibri"/>
                <a:sym typeface="Calibri"/>
              </a:rPr>
              <a:t>症例、</a:t>
            </a:r>
            <a:r>
              <a:rPr lang="en-US" altLang="ja-JP" sz="1050" b="0" i="0" u="none" strike="noStrike" cap="none" dirty="0" smtClean="0">
                <a:solidFill>
                  <a:schemeClr val="dk1"/>
                </a:solidFill>
                <a:latin typeface="+mn-lt"/>
                <a:ea typeface="Calibri"/>
                <a:cs typeface="Calibri"/>
                <a:sym typeface="Calibri"/>
              </a:rPr>
              <a:t>628</a:t>
            </a:r>
            <a:r>
              <a:rPr lang="ja-JP" altLang="en-US" sz="1050" b="0" i="0" u="none" strike="noStrike" cap="none" dirty="0" smtClean="0">
                <a:solidFill>
                  <a:schemeClr val="dk1"/>
                </a:solidFill>
                <a:latin typeface="+mn-lt"/>
                <a:ea typeface="Calibri"/>
                <a:cs typeface="Calibri"/>
                <a:sym typeface="Calibri"/>
              </a:rPr>
              <a:t>眼で同一症例を含んでいます</a:t>
            </a:r>
            <a:r>
              <a:rPr lang="ja-JP" altLang="en-US" sz="1050" b="0" i="0" u="none" strike="noStrike" cap="none" dirty="0" smtClean="0">
                <a:solidFill>
                  <a:schemeClr val="dk1"/>
                </a:solidFill>
                <a:latin typeface="Calibri"/>
                <a:ea typeface="Calibri"/>
                <a:cs typeface="Calibri"/>
                <a:sym typeface="Calibri"/>
              </a:rPr>
              <a:t>★</a:t>
            </a:r>
            <a:endParaRPr sz="1050" b="0" i="0" u="none" strike="noStrike" cap="none" dirty="0">
              <a:solidFill>
                <a:schemeClr val="dk1"/>
              </a:solidFill>
              <a:latin typeface="Calibri"/>
              <a:ea typeface="Calibri"/>
              <a:cs typeface="Calibri"/>
              <a:sym typeface="Calibri"/>
            </a:endParaRPr>
          </a:p>
        </p:txBody>
      </p:sp>
      <p:sp>
        <p:nvSpPr>
          <p:cNvPr id="142" name="Shape 14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46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ja-JP" altLang="en-US" sz="1050" dirty="0" smtClean="0">
                <a:latin typeface="+mn-ea"/>
                <a:ea typeface="+mn-ea"/>
              </a:rPr>
              <a:t>対象の内訳を眼数でお示ししています。</a:t>
            </a:r>
            <a:r>
              <a:rPr lang="en-US" altLang="ja-JP" sz="1050" dirty="0" smtClean="0">
                <a:latin typeface="+mn-ea"/>
                <a:ea typeface="+mn-ea"/>
              </a:rPr>
              <a:t>POAG</a:t>
            </a:r>
            <a:r>
              <a:rPr lang="ja-JP" altLang="en-US" sz="1050" dirty="0" smtClean="0">
                <a:latin typeface="+mn-ea"/>
                <a:ea typeface="+mn-ea"/>
              </a:rPr>
              <a:t>、</a:t>
            </a:r>
            <a:r>
              <a:rPr lang="en-US" altLang="ja-JP" sz="1050" dirty="0" smtClean="0">
                <a:latin typeface="+mn-ea"/>
                <a:ea typeface="+mn-ea"/>
              </a:rPr>
              <a:t>NTG</a:t>
            </a:r>
            <a:r>
              <a:rPr lang="ja-JP" altLang="en-US" sz="1050" dirty="0" smtClean="0">
                <a:latin typeface="+mn-ea"/>
                <a:ea typeface="+mn-ea"/>
              </a:rPr>
              <a:t>、</a:t>
            </a:r>
            <a:r>
              <a:rPr lang="en-US" altLang="ja-JP" sz="1050" dirty="0" smtClean="0">
                <a:latin typeface="+mn-ea"/>
                <a:ea typeface="+mn-ea"/>
              </a:rPr>
              <a:t>PPG</a:t>
            </a:r>
            <a:r>
              <a:rPr lang="ja-JP" altLang="en-US" sz="1050" dirty="0" smtClean="0">
                <a:latin typeface="+mn-ea"/>
                <a:ea typeface="+mn-ea"/>
              </a:rPr>
              <a:t>の</a:t>
            </a:r>
            <a:r>
              <a:rPr lang="en-US" altLang="ja-JP" sz="1050" dirty="0" smtClean="0">
                <a:latin typeface="+mn-ea"/>
                <a:ea typeface="+mn-ea"/>
              </a:rPr>
              <a:t>3</a:t>
            </a:r>
            <a:r>
              <a:rPr lang="ja-JP" altLang="en-US" sz="1050" dirty="0" smtClean="0">
                <a:latin typeface="+mn-ea"/>
                <a:ea typeface="+mn-ea"/>
              </a:rPr>
              <a:t>群を含む対照群です。★</a:t>
            </a:r>
            <a:endParaRPr lang="ja-JP" altLang="en-US" sz="1050" dirty="0">
              <a:latin typeface="+mn-ea"/>
              <a:ea typeface="+mn-ea"/>
            </a:endParaRPr>
          </a:p>
        </p:txBody>
      </p:sp>
      <p:sp>
        <p:nvSpPr>
          <p:cNvPr id="172" name="Shape 1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latin typeface="Calibri" panose="020F0502020204030204" pitchFamily="34" charset="0"/>
                <a:ea typeface="ＭＳ ゴシック" panose="020B0609070205080204" pitchFamily="49" charset="-128"/>
                <a:cs typeface="Calibri" panose="020F0502020204030204" pitchFamily="34" charset="0"/>
              </a:rPr>
              <a:t>7</a:t>
            </a:fld>
            <a:endParaRPr lang="en-US" dirty="0">
              <a:latin typeface="Calibri" panose="020F0502020204030204" pitchFamily="34" charset="0"/>
              <a:ea typeface="ＭＳ ゴシック" panose="020B0609070205080204" pitchFamily="49" charset="-128"/>
              <a:cs typeface="Calibri" panose="020F0502020204030204" pitchFamily="34" charset="0"/>
            </a:endParaRPr>
          </a:p>
        </p:txBody>
      </p:sp>
      <p:sp>
        <p:nvSpPr>
          <p:cNvPr id="173" name="Shape 1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77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ja-JP" altLang="en-US" sz="1050" b="0" i="0" u="none" strike="noStrike" cap="none" dirty="0" smtClean="0">
                <a:solidFill>
                  <a:schemeClr val="dk1"/>
                </a:solidFill>
                <a:latin typeface="+mn-ea"/>
                <a:ea typeface="+mn-ea"/>
                <a:cs typeface="Calibri"/>
                <a:sym typeface="Calibri"/>
              </a:rPr>
              <a:t>方法です。シラス</a:t>
            </a:r>
            <a:r>
              <a:rPr lang="en-US" altLang="ja-JP" sz="1050" b="0" i="0" u="none" strike="noStrike" cap="none" dirty="0" err="1" smtClean="0">
                <a:solidFill>
                  <a:schemeClr val="dk1"/>
                </a:solidFill>
                <a:latin typeface="+mn-ea"/>
                <a:ea typeface="+mn-ea"/>
                <a:cs typeface="Calibri"/>
                <a:sym typeface="Calibri"/>
              </a:rPr>
              <a:t>HDOCT</a:t>
            </a:r>
            <a:r>
              <a:rPr lang="en-US" sz="1050" b="0" i="0" u="none" strike="noStrike" cap="none" dirty="0" err="1" smtClean="0">
                <a:solidFill>
                  <a:schemeClr val="dk1"/>
                </a:solidFill>
                <a:latin typeface="+mn-ea"/>
                <a:ea typeface="+mn-ea"/>
                <a:cs typeface="Calibri"/>
                <a:sym typeface="Calibri"/>
              </a:rPr>
              <a:t>のオプティックディスクキューブ</a:t>
            </a:r>
            <a:r>
              <a:rPr lang="ja-JP" altLang="en-US" sz="1050" b="0" i="0" u="none" strike="noStrike" cap="none" dirty="0" smtClean="0">
                <a:solidFill>
                  <a:schemeClr val="dk1"/>
                </a:solidFill>
                <a:latin typeface="+mn-ea"/>
                <a:ea typeface="+mn-ea"/>
                <a:cs typeface="Calibri"/>
                <a:sym typeface="Calibri"/>
              </a:rPr>
              <a:t>と</a:t>
            </a:r>
            <a:r>
              <a:rPr lang="en-US" sz="1050" b="0" i="0" u="none" strike="noStrike" cap="none" dirty="0" smtClean="0">
                <a:solidFill>
                  <a:schemeClr val="dk1"/>
                </a:solidFill>
                <a:latin typeface="+mn-ea"/>
                <a:ea typeface="+mn-ea"/>
                <a:cs typeface="Calibri"/>
                <a:sym typeface="Calibri"/>
              </a:rPr>
              <a:t>ハンフリーシータスタンダード10－2を同日</a:t>
            </a:r>
            <a:r>
              <a:rPr lang="ja-JP" altLang="en-US" sz="1050" b="0" i="0" u="none" strike="noStrike" cap="none" dirty="0" smtClean="0">
                <a:solidFill>
                  <a:schemeClr val="dk1"/>
                </a:solidFill>
                <a:latin typeface="+mn-ea"/>
                <a:ea typeface="+mn-ea"/>
                <a:cs typeface="Calibri"/>
                <a:sym typeface="Calibri"/>
              </a:rPr>
              <a:t>測定し、推定</a:t>
            </a:r>
            <a:r>
              <a:rPr lang="en-US" altLang="ja-JP" sz="1050" b="0" i="0" u="none" strike="noStrike" cap="none" dirty="0" smtClean="0">
                <a:solidFill>
                  <a:schemeClr val="dk1"/>
                </a:solidFill>
                <a:latin typeface="+mn-ea"/>
                <a:ea typeface="+mn-ea"/>
                <a:cs typeface="Calibri"/>
                <a:sym typeface="Calibri"/>
              </a:rPr>
              <a:t>RGC</a:t>
            </a:r>
            <a:r>
              <a:rPr lang="ja-JP" altLang="en-US" sz="1050" b="0" i="0" u="none" strike="noStrike" cap="none" dirty="0" smtClean="0">
                <a:solidFill>
                  <a:schemeClr val="dk1"/>
                </a:solidFill>
                <a:latin typeface="+mn-ea"/>
                <a:ea typeface="+mn-ea"/>
                <a:cs typeface="Calibri"/>
                <a:sym typeface="Calibri"/>
              </a:rPr>
              <a:t>数を算出しました★</a:t>
            </a:r>
            <a:endParaRPr lang="en-US" sz="1050" b="0" i="0" u="none" strike="noStrike" cap="none" dirty="0">
              <a:solidFill>
                <a:schemeClr val="dk1"/>
              </a:solidFill>
              <a:latin typeface="+mn-ea"/>
              <a:ea typeface="+mn-ea"/>
              <a:cs typeface="Calibri"/>
              <a:sym typeface="Calibri"/>
            </a:endParaRPr>
          </a:p>
          <a:p>
            <a:pPr marL="0" marR="0" lvl="0" indent="0" algn="l" rtl="0">
              <a:lnSpc>
                <a:spcPct val="100000"/>
              </a:lnSpc>
              <a:spcBef>
                <a:spcPts val="315"/>
              </a:spcBef>
              <a:spcAft>
                <a:spcPts val="0"/>
              </a:spcAft>
              <a:buClr>
                <a:schemeClr val="dk1"/>
              </a:buClr>
              <a:buSzPct val="25000"/>
              <a:buFont typeface="Calibri"/>
              <a:buNone/>
            </a:pPr>
            <a:endParaRPr sz="105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SzPct val="25000"/>
              <a:buNone/>
            </a:pPr>
            <a:endParaRPr sz="1200" b="0" i="0" u="none" strike="noStrike" cap="none" dirty="0">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295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ja-JP" altLang="en-US" sz="1050" b="0" i="0" u="none" strike="noStrike" cap="none" dirty="0" smtClean="0">
                <a:solidFill>
                  <a:schemeClr val="dk1"/>
                </a:solidFill>
                <a:latin typeface="+mn-ea"/>
                <a:ea typeface="+mn-ea"/>
                <a:cs typeface="Calibri"/>
                <a:sym typeface="Calibri"/>
              </a:rPr>
              <a:t>ハンフリーからの</a:t>
            </a:r>
            <a:r>
              <a:rPr lang="en-US" altLang="ja-JP" sz="1050" b="0" i="0" u="none" strike="noStrike" cap="none" dirty="0" smtClean="0">
                <a:solidFill>
                  <a:schemeClr val="dk1"/>
                </a:solidFill>
                <a:latin typeface="+mn-ea"/>
                <a:ea typeface="+mn-ea"/>
                <a:cs typeface="Calibri"/>
                <a:sym typeface="Calibri"/>
              </a:rPr>
              <a:t>RGC</a:t>
            </a:r>
            <a:r>
              <a:rPr lang="ja-JP" altLang="en-US" sz="1050" b="0" i="0" u="none" strike="noStrike" cap="none" dirty="0" smtClean="0">
                <a:solidFill>
                  <a:schemeClr val="dk1"/>
                </a:solidFill>
                <a:latin typeface="+mn-ea"/>
                <a:ea typeface="+mn-ea"/>
                <a:cs typeface="Calibri"/>
                <a:sym typeface="Calibri"/>
              </a:rPr>
              <a:t>数の算出方法です。</a:t>
            </a:r>
            <a:endParaRPr lang="en-US" altLang="ja-JP" sz="1050" b="0" i="0" u="none" strike="noStrike" cap="none" dirty="0" smtClean="0">
              <a:solidFill>
                <a:schemeClr val="dk1"/>
              </a:solidFill>
              <a:latin typeface="+mn-ea"/>
              <a:ea typeface="+mn-ea"/>
              <a:cs typeface="Calibri"/>
              <a:sym typeface="Calibri"/>
            </a:endParaRPr>
          </a:p>
          <a:p>
            <a:pPr marL="0" marR="0" lvl="0" indent="0" algn="l" rtl="0">
              <a:spcBef>
                <a:spcPts val="0"/>
              </a:spcBef>
              <a:spcAft>
                <a:spcPts val="0"/>
              </a:spcAft>
              <a:buSzPct val="25000"/>
              <a:buNone/>
            </a:pPr>
            <a:r>
              <a:rPr lang="en-US" altLang="ja-JP" sz="1050" b="0" i="0" u="none" strike="noStrike" cap="none" dirty="0" smtClean="0">
                <a:solidFill>
                  <a:schemeClr val="dk1"/>
                </a:solidFill>
                <a:latin typeface="+mn-ea"/>
                <a:ea typeface="+mn-ea"/>
                <a:cs typeface="Calibri"/>
                <a:sym typeface="Calibri"/>
              </a:rPr>
              <a:t>m</a:t>
            </a:r>
            <a:r>
              <a:rPr lang="ja-JP" altLang="en-US" sz="1050" b="0" i="0" u="none" strike="noStrike" cap="none" dirty="0" smtClean="0">
                <a:solidFill>
                  <a:schemeClr val="dk1"/>
                </a:solidFill>
                <a:latin typeface="+mn-ea"/>
                <a:ea typeface="+mn-ea"/>
                <a:cs typeface="Calibri"/>
                <a:sym typeface="Calibri"/>
              </a:rPr>
              <a:t>および</a:t>
            </a:r>
            <a:r>
              <a:rPr lang="en-US" altLang="ja-JP" sz="1050" b="0" i="0" u="none" strike="noStrike" cap="none" dirty="0" smtClean="0">
                <a:solidFill>
                  <a:schemeClr val="dk1"/>
                </a:solidFill>
                <a:latin typeface="+mn-ea"/>
                <a:ea typeface="+mn-ea"/>
                <a:cs typeface="Calibri"/>
                <a:sym typeface="Calibri"/>
              </a:rPr>
              <a:t>b</a:t>
            </a:r>
            <a:r>
              <a:rPr lang="ja-JP" altLang="en-US" sz="1050" b="0" i="0" u="none" strike="noStrike" cap="none" dirty="0" smtClean="0">
                <a:solidFill>
                  <a:schemeClr val="dk1"/>
                </a:solidFill>
                <a:latin typeface="+mn-ea"/>
                <a:ea typeface="+mn-ea"/>
                <a:cs typeface="Calibri"/>
                <a:sym typeface="Calibri"/>
              </a:rPr>
              <a:t>は定数で、偏心度</a:t>
            </a:r>
            <a:r>
              <a:rPr lang="en-US" altLang="ja-JP" sz="1050" b="0" i="0" u="none" strike="noStrike" cap="none" dirty="0" err="1" smtClean="0">
                <a:solidFill>
                  <a:schemeClr val="dk1"/>
                </a:solidFill>
                <a:latin typeface="+mn-ea"/>
                <a:ea typeface="+mn-ea"/>
                <a:cs typeface="Calibri"/>
                <a:sym typeface="Calibri"/>
              </a:rPr>
              <a:t>ec</a:t>
            </a:r>
            <a:r>
              <a:rPr lang="ja-JP" altLang="en-US" sz="1050" b="0" i="0" u="none" strike="noStrike" cap="none" dirty="0" smtClean="0">
                <a:solidFill>
                  <a:schemeClr val="dk1"/>
                </a:solidFill>
                <a:latin typeface="+mn-ea"/>
                <a:ea typeface="+mn-ea"/>
                <a:cs typeface="Calibri"/>
                <a:sym typeface="Calibri"/>
              </a:rPr>
              <a:t>から算出されます。</a:t>
            </a:r>
            <a:endParaRPr lang="en-US" altLang="ja-JP" sz="1050" b="0" i="0" u="none" strike="noStrike" cap="none" dirty="0" smtClean="0">
              <a:solidFill>
                <a:schemeClr val="dk1"/>
              </a:solidFill>
              <a:latin typeface="+mn-ea"/>
              <a:ea typeface="+mn-ea"/>
              <a:cs typeface="Calibri"/>
              <a:sym typeface="Calibri"/>
            </a:endParaRPr>
          </a:p>
          <a:p>
            <a:pPr marL="0" marR="0" lvl="0" indent="0" algn="l" rtl="0">
              <a:spcBef>
                <a:spcPts val="0"/>
              </a:spcBef>
              <a:spcAft>
                <a:spcPts val="0"/>
              </a:spcAft>
              <a:buSzPct val="25000"/>
              <a:buNone/>
            </a:pPr>
            <a:r>
              <a:rPr lang="ja-JP" altLang="en-US" sz="1050" b="0" i="0" u="none" strike="noStrike" cap="none" dirty="0" smtClean="0">
                <a:solidFill>
                  <a:schemeClr val="dk1"/>
                </a:solidFill>
                <a:latin typeface="+mn-ea"/>
                <a:ea typeface="+mn-ea"/>
                <a:cs typeface="Calibri"/>
                <a:sym typeface="Calibri"/>
              </a:rPr>
              <a:t>一測定点における</a:t>
            </a:r>
            <a:r>
              <a:rPr lang="en-US" altLang="ja-JP" sz="1050" b="0" i="0" u="none" strike="noStrike" cap="none" dirty="0" err="1" smtClean="0">
                <a:solidFill>
                  <a:schemeClr val="dk1"/>
                </a:solidFill>
                <a:latin typeface="+mn-ea"/>
                <a:ea typeface="+mn-ea"/>
                <a:cs typeface="Calibri"/>
                <a:sym typeface="Calibri"/>
              </a:rPr>
              <a:t>Gaglion</a:t>
            </a:r>
            <a:r>
              <a:rPr lang="en-US" altLang="ja-JP" sz="1050" b="0" i="0" u="none" strike="noStrike" cap="none" dirty="0" smtClean="0">
                <a:solidFill>
                  <a:schemeClr val="dk1"/>
                </a:solidFill>
                <a:latin typeface="+mn-ea"/>
                <a:ea typeface="+mn-ea"/>
                <a:cs typeface="Calibri"/>
                <a:sym typeface="Calibri"/>
              </a:rPr>
              <a:t> cell</a:t>
            </a:r>
            <a:r>
              <a:rPr lang="ja-JP" altLang="en-US" sz="1050" b="0" i="0" u="none" strike="noStrike" cap="none" dirty="0" smtClean="0">
                <a:solidFill>
                  <a:schemeClr val="dk1"/>
                </a:solidFill>
                <a:latin typeface="+mn-ea"/>
                <a:ea typeface="+mn-ea"/>
                <a:cs typeface="Calibri"/>
                <a:sym typeface="Calibri"/>
              </a:rPr>
              <a:t>数（</a:t>
            </a:r>
            <a:r>
              <a:rPr lang="en-US" altLang="ja-JP" sz="1050" b="0" i="0" u="none" strike="noStrike" cap="none" dirty="0" smtClean="0">
                <a:solidFill>
                  <a:schemeClr val="dk1"/>
                </a:solidFill>
                <a:latin typeface="+mn-ea"/>
                <a:ea typeface="+mn-ea"/>
                <a:cs typeface="Calibri"/>
                <a:sym typeface="Calibri"/>
              </a:rPr>
              <a:t>GC</a:t>
            </a:r>
            <a:r>
              <a:rPr lang="ja-JP" altLang="en-US" sz="1050" b="0" i="0" u="none" strike="noStrike" cap="none" dirty="0" smtClean="0">
                <a:solidFill>
                  <a:schemeClr val="dk1"/>
                </a:solidFill>
                <a:latin typeface="+mn-ea"/>
                <a:ea typeface="+mn-ea"/>
                <a:cs typeface="Calibri"/>
                <a:sym typeface="Calibri"/>
              </a:rPr>
              <a:t>）は、網膜感度ｓ［</a:t>
            </a:r>
            <a:r>
              <a:rPr lang="en-US" altLang="ja-JP" sz="1050" b="0" i="0" u="none" strike="noStrike" cap="none" dirty="0" smtClean="0">
                <a:solidFill>
                  <a:schemeClr val="dk1"/>
                </a:solidFill>
                <a:latin typeface="+mn-ea"/>
                <a:ea typeface="+mn-ea"/>
                <a:cs typeface="Calibri"/>
                <a:sym typeface="Calibri"/>
              </a:rPr>
              <a:t>dB</a:t>
            </a:r>
            <a:r>
              <a:rPr lang="ja-JP" altLang="en-US" sz="1050" b="0" i="0" u="none" strike="noStrike" cap="none" dirty="0" smtClean="0">
                <a:solidFill>
                  <a:schemeClr val="dk1"/>
                </a:solidFill>
                <a:latin typeface="+mn-ea"/>
                <a:ea typeface="+mn-ea"/>
                <a:cs typeface="Calibri"/>
                <a:sym typeface="Calibri"/>
              </a:rPr>
              <a:t>］と定数ｍ，ｂ</a:t>
            </a:r>
            <a:r>
              <a:rPr lang="en-US" altLang="ja-JP" sz="1050" b="0" i="0" u="none" strike="noStrike" cap="none" dirty="0" smtClean="0">
                <a:solidFill>
                  <a:schemeClr val="dk1"/>
                </a:solidFill>
                <a:latin typeface="+mn-ea"/>
                <a:ea typeface="+mn-ea"/>
                <a:cs typeface="Calibri"/>
                <a:sym typeface="Calibri"/>
              </a:rPr>
              <a:t> </a:t>
            </a:r>
            <a:r>
              <a:rPr lang="ja-JP" altLang="en-US" sz="1050" b="0" i="0" u="none" strike="noStrike" cap="none" dirty="0" smtClean="0">
                <a:solidFill>
                  <a:schemeClr val="dk1"/>
                </a:solidFill>
                <a:latin typeface="+mn-ea"/>
                <a:ea typeface="+mn-ea"/>
                <a:cs typeface="Calibri"/>
                <a:sym typeface="Calibri"/>
              </a:rPr>
              <a:t>から求められます。</a:t>
            </a:r>
            <a:endParaRPr lang="en-US" altLang="ja-JP" sz="1050" b="0" i="0" u="none" strike="noStrike" cap="none" dirty="0" smtClean="0">
              <a:solidFill>
                <a:schemeClr val="dk1"/>
              </a:solidFill>
              <a:latin typeface="+mn-ea"/>
              <a:ea typeface="+mn-ea"/>
              <a:cs typeface="Calibri"/>
              <a:sym typeface="Calibri"/>
            </a:endParaRPr>
          </a:p>
          <a:p>
            <a:pPr marL="0" marR="0" lvl="0" indent="0" algn="l" rtl="0">
              <a:spcBef>
                <a:spcPts val="0"/>
              </a:spcBef>
              <a:spcAft>
                <a:spcPts val="0"/>
              </a:spcAft>
              <a:buSzPct val="25000"/>
              <a:buNone/>
            </a:pPr>
            <a:r>
              <a:rPr lang="ja-JP" altLang="en-US" sz="1050" b="0" i="0" u="none" strike="noStrike" cap="none" dirty="0" smtClean="0">
                <a:solidFill>
                  <a:schemeClr val="dk1"/>
                </a:solidFill>
                <a:latin typeface="+mn-ea"/>
                <a:ea typeface="+mn-ea"/>
                <a:cs typeface="Calibri"/>
                <a:sym typeface="Calibri"/>
              </a:rPr>
              <a:t>すべての測定点での</a:t>
            </a:r>
            <a:r>
              <a:rPr lang="en-US" altLang="ja-JP" sz="1050" b="0" i="0" u="none" strike="noStrike" cap="none" dirty="0" smtClean="0">
                <a:solidFill>
                  <a:schemeClr val="dk1"/>
                </a:solidFill>
                <a:latin typeface="+mn-ea"/>
                <a:ea typeface="+mn-ea"/>
                <a:cs typeface="Calibri"/>
                <a:sym typeface="Calibri"/>
              </a:rPr>
              <a:t>GC</a:t>
            </a:r>
            <a:r>
              <a:rPr lang="ja-JP" altLang="en-US" sz="1050" b="0" i="0" u="none" strike="noStrike" cap="none" dirty="0" err="1" smtClean="0">
                <a:solidFill>
                  <a:schemeClr val="dk1"/>
                </a:solidFill>
                <a:latin typeface="+mn-ea"/>
                <a:ea typeface="+mn-ea"/>
                <a:cs typeface="Calibri"/>
                <a:sym typeface="Calibri"/>
              </a:rPr>
              <a:t>をせ</a:t>
            </a:r>
            <a:r>
              <a:rPr lang="ja-JP" altLang="en-US" sz="1050" b="0" i="0" u="none" strike="noStrike" cap="none" dirty="0" smtClean="0">
                <a:solidFill>
                  <a:schemeClr val="dk1"/>
                </a:solidFill>
                <a:latin typeface="+mn-ea"/>
                <a:ea typeface="+mn-ea"/>
                <a:cs typeface="Calibri"/>
                <a:sym typeface="Calibri"/>
              </a:rPr>
              <a:t>きさんしたものが</a:t>
            </a:r>
            <a:r>
              <a:rPr lang="en-US" altLang="ja-JP" sz="1050" b="0" i="0" u="none" strike="noStrike" cap="none" dirty="0" smtClean="0">
                <a:solidFill>
                  <a:schemeClr val="dk1"/>
                </a:solidFill>
                <a:latin typeface="+mn-ea"/>
                <a:ea typeface="+mn-ea"/>
                <a:cs typeface="Calibri"/>
                <a:sym typeface="Calibri"/>
              </a:rPr>
              <a:t>RGC_HFA</a:t>
            </a:r>
            <a:r>
              <a:rPr lang="ja-JP" altLang="en-US" sz="1050" b="0" i="0" u="none" strike="noStrike" cap="none" dirty="0" smtClean="0">
                <a:solidFill>
                  <a:schemeClr val="dk1"/>
                </a:solidFill>
                <a:latin typeface="+mn-ea"/>
                <a:ea typeface="+mn-ea"/>
                <a:cs typeface="Calibri"/>
                <a:sym typeface="Calibri"/>
              </a:rPr>
              <a:t>となります。</a:t>
            </a:r>
            <a:endParaRPr lang="en-US" altLang="ja-JP" sz="1050" b="0" i="0" u="none" strike="noStrike" cap="none" dirty="0" smtClean="0">
              <a:solidFill>
                <a:schemeClr val="dk1"/>
              </a:solidFill>
              <a:latin typeface="+mn-ea"/>
              <a:ea typeface="+mn-ea"/>
              <a:cs typeface="Calibri"/>
              <a:sym typeface="Calibri"/>
            </a:endParaRPr>
          </a:p>
          <a:p>
            <a:pPr marL="0" marR="0" lvl="0" indent="0" algn="l" rtl="0">
              <a:spcBef>
                <a:spcPts val="0"/>
              </a:spcBef>
              <a:spcAft>
                <a:spcPts val="0"/>
              </a:spcAft>
              <a:buSzPct val="25000"/>
              <a:buNone/>
            </a:pPr>
            <a:r>
              <a:rPr lang="en-US" altLang="ja-JP" sz="1050" b="0" i="0" u="none" strike="noStrike" cap="none" dirty="0" smtClean="0">
                <a:solidFill>
                  <a:schemeClr val="dk1"/>
                </a:solidFill>
                <a:latin typeface="+mn-ea"/>
                <a:ea typeface="+mn-ea"/>
                <a:cs typeface="Calibri"/>
                <a:sym typeface="Calibri"/>
              </a:rPr>
              <a:t>HFA10-2</a:t>
            </a:r>
            <a:r>
              <a:rPr lang="ja-JP" altLang="en-US" sz="1050" b="0" i="0" u="none" strike="noStrike" cap="none" dirty="0" smtClean="0">
                <a:solidFill>
                  <a:schemeClr val="dk1"/>
                </a:solidFill>
                <a:latin typeface="+mn-ea"/>
                <a:ea typeface="+mn-ea"/>
                <a:cs typeface="Calibri"/>
                <a:sym typeface="Calibri"/>
              </a:rPr>
              <a:t>で使用される</a:t>
            </a:r>
            <a:r>
              <a:rPr lang="en-US" altLang="ja-JP" sz="1050" b="0" i="0" u="none" strike="noStrike" cap="none" dirty="0" smtClean="0">
                <a:solidFill>
                  <a:schemeClr val="dk1"/>
                </a:solidFill>
                <a:latin typeface="+mn-ea"/>
                <a:ea typeface="+mn-ea"/>
                <a:cs typeface="Calibri"/>
                <a:sym typeface="Calibri"/>
              </a:rPr>
              <a:t>2</a:t>
            </a:r>
            <a:r>
              <a:rPr lang="ja-JP" altLang="en-US" sz="1050" b="0" i="0" u="none" strike="noStrike" cap="none" dirty="0" smtClean="0">
                <a:solidFill>
                  <a:schemeClr val="dk1"/>
                </a:solidFill>
                <a:latin typeface="+mn-ea"/>
                <a:ea typeface="+mn-ea"/>
                <a:cs typeface="Calibri"/>
                <a:sym typeface="Calibri"/>
              </a:rPr>
              <a:t>度間隔の測定点での</a:t>
            </a:r>
            <a:r>
              <a:rPr lang="en-US" altLang="ja-JP" sz="1050" b="0" i="0" u="none" strike="noStrike" cap="none" dirty="0" smtClean="0">
                <a:solidFill>
                  <a:schemeClr val="dk1"/>
                </a:solidFill>
                <a:latin typeface="+mn-ea"/>
                <a:ea typeface="+mn-ea"/>
                <a:cs typeface="Calibri"/>
                <a:sym typeface="Calibri"/>
              </a:rPr>
              <a:t>RGC</a:t>
            </a:r>
            <a:r>
              <a:rPr lang="ja-JP" altLang="en-US" sz="1050" b="0" i="0" u="none" strike="noStrike" cap="none" dirty="0" smtClean="0">
                <a:solidFill>
                  <a:schemeClr val="dk1"/>
                </a:solidFill>
                <a:latin typeface="+mn-ea"/>
                <a:ea typeface="+mn-ea"/>
                <a:cs typeface="Calibri"/>
                <a:sym typeface="Calibri"/>
              </a:rPr>
              <a:t>数は、一測定点に対応する面積の比から、</a:t>
            </a:r>
            <a:r>
              <a:rPr lang="en-US" altLang="ja-JP" sz="1050" b="0" i="0" u="none" strike="noStrike" cap="none" dirty="0" smtClean="0">
                <a:solidFill>
                  <a:schemeClr val="dk1"/>
                </a:solidFill>
                <a:latin typeface="+mn-ea"/>
                <a:ea typeface="+mn-ea"/>
                <a:cs typeface="Calibri"/>
                <a:sym typeface="Calibri"/>
              </a:rPr>
              <a:t>6</a:t>
            </a:r>
            <a:r>
              <a:rPr lang="ja-JP" altLang="en-US" sz="1050" b="0" i="0" u="none" strike="noStrike" cap="none" dirty="0" smtClean="0">
                <a:solidFill>
                  <a:schemeClr val="dk1"/>
                </a:solidFill>
                <a:latin typeface="+mn-ea"/>
                <a:ea typeface="+mn-ea"/>
                <a:cs typeface="Calibri"/>
                <a:sym typeface="Calibri"/>
              </a:rPr>
              <a:t>度グリッドを用いた場合の</a:t>
            </a:r>
            <a:r>
              <a:rPr lang="en-US" altLang="ja-JP" sz="1050" b="0" i="0" u="none" strike="noStrike" cap="none" dirty="0" smtClean="0">
                <a:solidFill>
                  <a:schemeClr val="dk1"/>
                </a:solidFill>
                <a:latin typeface="+mn-ea"/>
                <a:ea typeface="+mn-ea"/>
                <a:cs typeface="Calibri"/>
                <a:sym typeface="Calibri"/>
              </a:rPr>
              <a:t>1/9</a:t>
            </a:r>
            <a:r>
              <a:rPr lang="ja-JP" altLang="en-US" sz="1050" b="0" i="0" u="none" strike="noStrike" cap="none" dirty="0" smtClean="0">
                <a:solidFill>
                  <a:schemeClr val="dk1"/>
                </a:solidFill>
                <a:latin typeface="+mn-ea"/>
                <a:ea typeface="+mn-ea"/>
                <a:cs typeface="Calibri"/>
                <a:sym typeface="Calibri"/>
              </a:rPr>
              <a:t>となります。</a:t>
            </a:r>
            <a:endParaRPr lang="en-US" altLang="ja-JP" sz="1050" b="0" i="0" u="none" strike="noStrike" cap="none" dirty="0" smtClean="0">
              <a:solidFill>
                <a:schemeClr val="dk1"/>
              </a:solidFill>
              <a:latin typeface="+mn-ea"/>
              <a:ea typeface="+mn-ea"/>
              <a:cs typeface="Calibri"/>
              <a:sym typeface="Calibri"/>
            </a:endParaRPr>
          </a:p>
        </p:txBody>
      </p:sp>
      <p:sp>
        <p:nvSpPr>
          <p:cNvPr id="203" name="Shape 20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650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D10563-3CC0-F64E-A5F4-9F39B8D1530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10563-3CC0-F64E-A5F4-9F39B8D1530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10563-3CC0-F64E-A5F4-9F39B8D1530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10563-3CC0-F64E-A5F4-9F39B8D1530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10563-3CC0-F64E-A5F4-9F39B8D1530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10563-3CC0-F64E-A5F4-9F39B8D1530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10563-3CC0-F64E-A5F4-9F39B8D15304}"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D10563-3CC0-F64E-A5F4-9F39B8D15304}"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10563-3CC0-F64E-A5F4-9F39B8D15304}"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10563-3CC0-F64E-A5F4-9F39B8D1530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10563-3CC0-F64E-A5F4-9F39B8D1530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02D13-71D5-4849-A306-8B6BA307D1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10563-3CC0-F64E-A5F4-9F39B8D15304}" type="datetimeFigureOut">
              <a:rPr lang="en-US" smtClean="0"/>
              <a:t>9/29/2017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02D13-71D5-4849-A306-8B6BA307D139}" type="slidenum">
              <a:rPr lang="en-US" smtClean="0"/>
              <a:t>‹#›</a:t>
            </a:fld>
            <a:endParaRPr lang="en-US"/>
          </a:p>
        </p:txBody>
      </p:sp>
    </p:spTree>
    <p:extLst>
      <p:ext uri="{BB962C8B-B14F-4D97-AF65-F5344CB8AC3E}">
        <p14:creationId xmlns:p14="http://schemas.microsoft.com/office/powerpoint/2010/main" val="760975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tiff"/></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7522"/>
            <a:ext cx="7772400" cy="1907439"/>
          </a:xfrm>
        </p:spPr>
        <p:txBody>
          <a:bodyPr>
            <a:normAutofit/>
          </a:bodyPr>
          <a:lstStyle/>
          <a:p>
            <a:r>
              <a:rPr lang="ja-JP" altLang="en-US" sz="4800" dirty="0" smtClean="0"/>
              <a:t>ハンフリー</a:t>
            </a:r>
            <a:r>
              <a:rPr lang="en-US" altLang="ja-JP" sz="4800" dirty="0" smtClean="0"/>
              <a:t>10-2</a:t>
            </a:r>
            <a:r>
              <a:rPr lang="ja-JP" altLang="en-US" sz="4800" dirty="0" smtClean="0"/>
              <a:t>と</a:t>
            </a:r>
            <a:r>
              <a:rPr lang="en-US" altLang="ja-JP" sz="4800" dirty="0" smtClean="0"/>
              <a:t>OCT</a:t>
            </a:r>
            <a:r>
              <a:rPr lang="ja-JP" altLang="en-US" sz="4800" dirty="0" smtClean="0"/>
              <a:t>から算出する網膜神経節細胞数</a:t>
            </a:r>
            <a:endParaRPr lang="en-US" sz="4800" dirty="0"/>
          </a:p>
        </p:txBody>
      </p:sp>
      <p:sp>
        <p:nvSpPr>
          <p:cNvPr id="4" name="Rectangle 19"/>
          <p:cNvSpPr txBox="1">
            <a:spLocks noGrp="1" noChangeArrowheads="1"/>
          </p:cNvSpPr>
          <p:nvPr>
            <p:ph type="subTitle" idx="1"/>
          </p:nvPr>
        </p:nvSpPr>
        <p:spPr bwMode="auto">
          <a:xfrm>
            <a:off x="285750" y="3830638"/>
            <a:ext cx="85725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96875" indent="-396875" algn="l" defTabSz="912813" rtl="0" eaLnBrk="1" fontAlgn="base" hangingPunct="1">
              <a:lnSpc>
                <a:spcPct val="90000"/>
              </a:lnSpc>
              <a:spcBef>
                <a:spcPct val="20000"/>
              </a:spcBef>
              <a:spcAft>
                <a:spcPct val="0"/>
              </a:spcAft>
              <a:buBlip>
                <a:blip r:embed="rId3"/>
              </a:buBlip>
              <a:defRPr kumimoji="1" sz="3200" kern="1200">
                <a:solidFill>
                  <a:schemeClr val="tx1"/>
                </a:solidFill>
                <a:latin typeface="+mn-lt"/>
                <a:ea typeface="+mn-ea"/>
                <a:cs typeface="+mn-cs"/>
              </a:defRPr>
            </a:lvl1pPr>
            <a:lvl2pPr marL="914400" indent="-396875" algn="l" defTabSz="912813" rtl="0" eaLnBrk="1" fontAlgn="base" hangingPunct="1">
              <a:lnSpc>
                <a:spcPct val="90000"/>
              </a:lnSpc>
              <a:spcBef>
                <a:spcPct val="20000"/>
              </a:spcBef>
              <a:spcAft>
                <a:spcPct val="0"/>
              </a:spcAft>
              <a:buBlip>
                <a:blip r:embed="rId4"/>
              </a:buBlip>
              <a:defRPr kumimoji="1" sz="2800" kern="1200">
                <a:solidFill>
                  <a:schemeClr val="tx1"/>
                </a:solidFill>
                <a:latin typeface="+mn-lt"/>
                <a:ea typeface="+mn-ea"/>
                <a:cs typeface="+mn-cs"/>
              </a:defRPr>
            </a:lvl2pPr>
            <a:lvl3pPr marL="1258888" indent="-344488" algn="l" defTabSz="912813" rtl="0" eaLnBrk="1" fontAlgn="base" hangingPunct="1">
              <a:lnSpc>
                <a:spcPct val="90000"/>
              </a:lnSpc>
              <a:spcBef>
                <a:spcPct val="20000"/>
              </a:spcBef>
              <a:spcAft>
                <a:spcPct val="0"/>
              </a:spcAft>
              <a:buBlip>
                <a:blip r:embed="rId4"/>
              </a:buBlip>
              <a:defRPr kumimoji="1" sz="2400" kern="1200">
                <a:solidFill>
                  <a:schemeClr val="tx1"/>
                </a:solidFill>
                <a:latin typeface="+mn-lt"/>
                <a:ea typeface="+mn-ea"/>
                <a:cs typeface="+mn-cs"/>
              </a:defRPr>
            </a:lvl3pPr>
            <a:lvl4pPr marL="1604963" indent="-346075" algn="l" defTabSz="912813" rtl="0" eaLnBrk="1" fontAlgn="base" hangingPunct="1">
              <a:lnSpc>
                <a:spcPct val="90000"/>
              </a:lnSpc>
              <a:spcBef>
                <a:spcPct val="20000"/>
              </a:spcBef>
              <a:spcAft>
                <a:spcPct val="0"/>
              </a:spcAft>
              <a:buBlip>
                <a:blip r:embed="rId4"/>
              </a:buBlip>
              <a:defRPr kumimoji="1" sz="2400" kern="1200">
                <a:solidFill>
                  <a:schemeClr val="tx1"/>
                </a:solidFill>
                <a:latin typeface="+mn-lt"/>
                <a:ea typeface="+mn-ea"/>
                <a:cs typeface="+mn-cs"/>
              </a:defRPr>
            </a:lvl4pPr>
            <a:lvl5pPr marL="1941513" indent="-336550" algn="l" defTabSz="912813" rtl="0" eaLnBrk="1" fontAlgn="base" hangingPunct="1">
              <a:lnSpc>
                <a:spcPct val="90000"/>
              </a:lnSpc>
              <a:spcBef>
                <a:spcPct val="20000"/>
              </a:spcBef>
              <a:spcAft>
                <a:spcPct val="0"/>
              </a:spcAft>
              <a:buBlip>
                <a:blip r:embed="rId4"/>
              </a:buBlip>
              <a:defRPr kumimoji="1"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Tx/>
              <a:buNone/>
            </a:pPr>
            <a:r>
              <a:rPr lang="ja-JP" altLang="en-US" sz="2400" dirty="0" smtClean="0"/>
              <a:t>田邉　義政</a:t>
            </a:r>
            <a:r>
              <a:rPr lang="en-US" altLang="ja-JP" sz="2400" baseline="30000" dirty="0" smtClean="0"/>
              <a:t>1</a:t>
            </a:r>
            <a:r>
              <a:rPr lang="ja-JP" altLang="en-US" sz="2400" baseline="30000" dirty="0" smtClean="0"/>
              <a:t>） 　</a:t>
            </a:r>
            <a:r>
              <a:rPr lang="ja-JP" altLang="en-US" sz="2400" dirty="0" smtClean="0"/>
              <a:t>小川　俊平</a:t>
            </a:r>
            <a:r>
              <a:rPr lang="en-US" altLang="ja-JP" sz="2400" baseline="30000" dirty="0" smtClean="0"/>
              <a:t>2,3</a:t>
            </a:r>
            <a:r>
              <a:rPr lang="ja-JP" altLang="en-US" sz="2400" baseline="30000" dirty="0" smtClean="0"/>
              <a:t>）　</a:t>
            </a:r>
            <a:r>
              <a:rPr lang="ja-JP" altLang="en-US" sz="2400" dirty="0" smtClean="0"/>
              <a:t>野呂　隆彦</a:t>
            </a:r>
            <a:r>
              <a:rPr lang="en-US" altLang="ja-JP" sz="2400" baseline="30000" dirty="0" smtClean="0"/>
              <a:t>2</a:t>
            </a:r>
            <a:r>
              <a:rPr lang="ja-JP" altLang="en-US" sz="2400" baseline="30000" dirty="0" smtClean="0"/>
              <a:t>）</a:t>
            </a:r>
            <a:r>
              <a:rPr lang="en-US" altLang="ja-JP" sz="2400" baseline="30000" dirty="0" smtClean="0"/>
              <a:t>4)</a:t>
            </a:r>
            <a:r>
              <a:rPr lang="ja-JP" altLang="en-US" sz="2400" baseline="30000" dirty="0" smtClean="0"/>
              <a:t> 　</a:t>
            </a:r>
            <a:r>
              <a:rPr lang="ja-JP" altLang="en-US" sz="2400" dirty="0" smtClean="0"/>
              <a:t>伊藤　義徳</a:t>
            </a:r>
            <a:r>
              <a:rPr lang="en-US" altLang="ja-JP" sz="2400" baseline="30000" dirty="0" smtClean="0"/>
              <a:t>2)</a:t>
            </a:r>
            <a:endParaRPr lang="en-US" sz="2400" baseline="30000" dirty="0" smtClean="0"/>
          </a:p>
          <a:p>
            <a:pPr marL="0" indent="0" algn="ctr">
              <a:buFontTx/>
              <a:buNone/>
            </a:pPr>
            <a:r>
              <a:rPr lang="ja-JP" altLang="en-US" sz="2400" dirty="0" smtClean="0"/>
              <a:t>奥出　祥代</a:t>
            </a:r>
            <a:r>
              <a:rPr lang="en-US" altLang="ja-JP" sz="2400" baseline="30000" dirty="0" smtClean="0"/>
              <a:t>2</a:t>
            </a:r>
            <a:r>
              <a:rPr lang="ja-JP" altLang="en-US" sz="2400" baseline="30000" dirty="0" smtClean="0"/>
              <a:t>）   </a:t>
            </a:r>
            <a:r>
              <a:rPr lang="ja-JP" altLang="en-US" sz="2400" dirty="0" smtClean="0"/>
              <a:t>郡司</a:t>
            </a:r>
            <a:r>
              <a:rPr lang="ja-JP" altLang="en-US" sz="2400" dirty="0"/>
              <a:t>　久人</a:t>
            </a:r>
            <a:r>
              <a:rPr lang="en-US" altLang="ja-JP" sz="2400" baseline="30000" dirty="0"/>
              <a:t>1</a:t>
            </a:r>
            <a:r>
              <a:rPr lang="ja-JP" altLang="en-US" sz="2400" baseline="30000" dirty="0"/>
              <a:t>）</a:t>
            </a:r>
            <a:r>
              <a:rPr lang="ja-JP" altLang="en-US" sz="2400" dirty="0" smtClean="0"/>
              <a:t>　中野　匡</a:t>
            </a:r>
            <a:r>
              <a:rPr lang="en-US" altLang="ja-JP" sz="2400" baseline="30000" dirty="0" smtClean="0"/>
              <a:t>2</a:t>
            </a:r>
            <a:r>
              <a:rPr lang="ja-JP" altLang="en-US" sz="2400" baseline="30000" dirty="0" smtClean="0"/>
              <a:t>） </a:t>
            </a:r>
          </a:p>
          <a:p>
            <a:pPr marL="0" indent="0" algn="ctr">
              <a:buFont typeface="Wingdings" pitchFamily="2" charset="2"/>
              <a:buNone/>
            </a:pPr>
            <a:endParaRPr lang="en-US" altLang="ja-JP" sz="2000" dirty="0" smtClean="0"/>
          </a:p>
          <a:p>
            <a:pPr marL="0" indent="0" algn="ctr">
              <a:buFont typeface="Wingdings" pitchFamily="2" charset="2"/>
              <a:buNone/>
            </a:pPr>
            <a:r>
              <a:rPr lang="en-US" altLang="ja-JP" sz="2000" dirty="0" smtClean="0"/>
              <a:t>1</a:t>
            </a:r>
            <a:r>
              <a:rPr lang="ja-JP" altLang="en-US" sz="2000" dirty="0" smtClean="0"/>
              <a:t>）東京慈恵会医科大学附属柏病院　</a:t>
            </a:r>
            <a:endParaRPr lang="en-US" sz="2000" dirty="0" smtClean="0"/>
          </a:p>
          <a:p>
            <a:pPr marL="0" indent="0" algn="ctr">
              <a:buFont typeface="Wingdings" pitchFamily="2" charset="2"/>
              <a:buNone/>
            </a:pPr>
            <a:r>
              <a:rPr lang="en-US" altLang="ja-JP" sz="2000" dirty="0" smtClean="0"/>
              <a:t>2</a:t>
            </a:r>
            <a:r>
              <a:rPr lang="ja-JP" altLang="en-US" sz="2000" dirty="0" smtClean="0"/>
              <a:t>）東京慈恵会医科大学附属病院　</a:t>
            </a:r>
            <a:endParaRPr lang="en-US" altLang="ja-JP" sz="2000" dirty="0" smtClean="0"/>
          </a:p>
          <a:p>
            <a:pPr marL="0" indent="0" algn="ctr">
              <a:buFont typeface="Wingdings" pitchFamily="2" charset="2"/>
              <a:buNone/>
            </a:pPr>
            <a:r>
              <a:rPr lang="en-US" altLang="ja-JP" sz="2000" dirty="0" smtClean="0"/>
              <a:t>3)</a:t>
            </a:r>
            <a:r>
              <a:rPr lang="ja-JP" altLang="en-US" sz="2000" dirty="0" smtClean="0"/>
              <a:t>厚木市立病院　眼科</a:t>
            </a:r>
            <a:endParaRPr lang="en-US" altLang="ja-JP" sz="2000" dirty="0" smtClean="0"/>
          </a:p>
          <a:p>
            <a:pPr marL="0" indent="0" algn="ctr">
              <a:buFont typeface="Wingdings" pitchFamily="2" charset="2"/>
              <a:buNone/>
            </a:pPr>
            <a:r>
              <a:rPr lang="en-US" altLang="ja-JP" sz="2000" dirty="0" smtClean="0"/>
              <a:t>4)</a:t>
            </a:r>
            <a:r>
              <a:rPr lang="ja-JP" altLang="en-US" sz="2000" dirty="0" smtClean="0"/>
              <a:t>スタンフォード大学</a:t>
            </a:r>
          </a:p>
        </p:txBody>
      </p:sp>
    </p:spTree>
    <p:extLst>
      <p:ext uri="{BB962C8B-B14F-4D97-AF65-F5344CB8AC3E}">
        <p14:creationId xmlns:p14="http://schemas.microsoft.com/office/powerpoint/2010/main" val="821737163"/>
      </p:ext>
    </p:extLst>
  </p:cSld>
  <p:clrMapOvr>
    <a:masterClrMapping/>
  </p:clrMapOvr>
  <mc:AlternateContent xmlns:mc="http://schemas.openxmlformats.org/markup-compatibility/2006" xmlns:p14="http://schemas.microsoft.com/office/powerpoint/2010/main">
    <mc:Choice Requires="p14">
      <p:transition spd="slow" p14:dur="2000" advTm="7523"/>
    </mc:Choice>
    <mc:Fallback xmlns="">
      <p:transition spd="slow" advTm="752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7"/>
          <p:cNvSpPr txBox="1"/>
          <p:nvPr/>
        </p:nvSpPr>
        <p:spPr>
          <a:xfrm>
            <a:off x="1283337" y="2047004"/>
            <a:ext cx="6605093" cy="1828202"/>
          </a:xfrm>
          <a:prstGeom prst="rect">
            <a:avLst/>
          </a:prstGeom>
          <a:noFill/>
          <a:ln>
            <a:solidFill>
              <a:schemeClr val="tx1"/>
            </a:solidFill>
          </a:ln>
        </p:spPr>
        <p:txBody>
          <a:bodyPr lIns="68569" tIns="34275" rIns="68569" bIns="34275" anchor="t" anchorCtr="0">
            <a:noAutofit/>
          </a:bodyPr>
          <a:lstStyle/>
          <a:p>
            <a:pPr algn="ctr"/>
            <a:r>
              <a:rPr lang="en-US" altLang="ja-JP" sz="2100" dirty="0">
                <a:solidFill>
                  <a:srgbClr val="000000"/>
                </a:solidFill>
                <a:latin typeface="+mn-ea"/>
              </a:rPr>
              <a:t>d = (−0.007*age) + 1.4 </a:t>
            </a:r>
            <a:endParaRPr lang="en-US" altLang="ja-JP" sz="2100" dirty="0">
              <a:latin typeface="+mn-ea"/>
            </a:endParaRPr>
          </a:p>
          <a:p>
            <a:pPr algn="ctr"/>
            <a:r>
              <a:rPr lang="en-US" altLang="ja-JP" sz="2100" dirty="0">
                <a:solidFill>
                  <a:srgbClr val="000000"/>
                </a:solidFill>
                <a:latin typeface="+mn-ea"/>
              </a:rPr>
              <a:t>c = (−</a:t>
            </a:r>
            <a:r>
              <a:rPr lang="en-US" altLang="ja-JP" sz="2100" dirty="0" smtClean="0">
                <a:latin typeface="+mn-ea"/>
              </a:rPr>
              <a:t>0.26*MD</a:t>
            </a:r>
            <a:r>
              <a:rPr lang="en-US" altLang="ja-JP" sz="2100" dirty="0" smtClean="0">
                <a:solidFill>
                  <a:srgbClr val="000000"/>
                </a:solidFill>
                <a:latin typeface="+mn-ea"/>
              </a:rPr>
              <a:t>) </a:t>
            </a:r>
            <a:r>
              <a:rPr lang="en-US" altLang="ja-JP" sz="2100" dirty="0">
                <a:solidFill>
                  <a:srgbClr val="000000"/>
                </a:solidFill>
                <a:latin typeface="+mn-ea"/>
              </a:rPr>
              <a:t>+ 0.12 </a:t>
            </a:r>
            <a:endParaRPr lang="en-US" altLang="ja-JP" sz="2100" dirty="0" smtClean="0">
              <a:solidFill>
                <a:srgbClr val="000000"/>
              </a:solidFill>
              <a:latin typeface="+mn-ea"/>
            </a:endParaRPr>
          </a:p>
          <a:p>
            <a:pPr algn="ctr"/>
            <a:r>
              <a:rPr lang="en-US" altLang="ja-JP" sz="2100" dirty="0" smtClean="0">
                <a:solidFill>
                  <a:srgbClr val="000000"/>
                </a:solidFill>
                <a:latin typeface="+mn-ea"/>
              </a:rPr>
              <a:t>a </a:t>
            </a:r>
            <a:r>
              <a:rPr lang="en-US" altLang="ja-JP" sz="2100" dirty="0">
                <a:solidFill>
                  <a:srgbClr val="000000"/>
                </a:solidFill>
                <a:latin typeface="+mn-ea"/>
              </a:rPr>
              <a:t>= </a:t>
            </a:r>
            <a:r>
              <a:rPr lang="en-US" altLang="ja-JP" sz="2100" dirty="0" err="1" smtClean="0">
                <a:latin typeface="+mn-ea"/>
              </a:rPr>
              <a:t>ave</a:t>
            </a:r>
            <a:r>
              <a:rPr lang="en-US" altLang="ja-JP" sz="2100" dirty="0" smtClean="0">
                <a:latin typeface="+mn-ea"/>
              </a:rPr>
              <a:t> cpRNFLT</a:t>
            </a:r>
            <a:r>
              <a:rPr lang="en-US" altLang="ja-JP" sz="2100" dirty="0" smtClean="0">
                <a:solidFill>
                  <a:srgbClr val="000000"/>
                </a:solidFill>
                <a:latin typeface="+mn-ea"/>
              </a:rPr>
              <a:t>*</a:t>
            </a:r>
            <a:r>
              <a:rPr lang="en-US" altLang="ja-JP" sz="2100" dirty="0" err="1" smtClean="0">
                <a:solidFill>
                  <a:srgbClr val="FF0000"/>
                </a:solidFill>
                <a:latin typeface="+mn-ea"/>
              </a:rPr>
              <a:t>θ</a:t>
            </a:r>
            <a:r>
              <a:rPr lang="en-US" altLang="ja-JP" sz="2100" dirty="0" smtClean="0">
                <a:solidFill>
                  <a:srgbClr val="FF0000"/>
                </a:solidFill>
                <a:latin typeface="+mn-ea"/>
              </a:rPr>
              <a:t>/360</a:t>
            </a:r>
            <a:r>
              <a:rPr lang="en-US" altLang="ja-JP" sz="2100" dirty="0" smtClean="0">
                <a:solidFill>
                  <a:srgbClr val="000000"/>
                </a:solidFill>
                <a:latin typeface="+mn-ea"/>
              </a:rPr>
              <a:t>*10870*d </a:t>
            </a:r>
          </a:p>
          <a:p>
            <a:pPr algn="ctr"/>
            <a:endParaRPr lang="en-US" altLang="ja-JP" sz="2100" dirty="0" smtClean="0">
              <a:solidFill>
                <a:srgbClr val="000000"/>
              </a:solidFill>
              <a:latin typeface="+mn-ea"/>
            </a:endParaRPr>
          </a:p>
          <a:p>
            <a:pPr algn="ctr"/>
            <a:r>
              <a:rPr lang="en-US" altLang="ja-JP" sz="2100" dirty="0" smtClean="0">
                <a:solidFill>
                  <a:srgbClr val="000000"/>
                </a:solidFill>
                <a:latin typeface="+mn-ea"/>
              </a:rPr>
              <a:t>RGC_OCT= </a:t>
            </a:r>
            <a:r>
              <a:rPr lang="en-US" altLang="ja-JP" sz="2100" dirty="0">
                <a:solidFill>
                  <a:srgbClr val="000000"/>
                </a:solidFill>
                <a:latin typeface="+mn-ea"/>
              </a:rPr>
              <a:t>10^[(log(a)*10 −c)*0.1</a:t>
            </a:r>
            <a:r>
              <a:rPr lang="en-US" altLang="ja-JP" sz="2100" dirty="0" smtClean="0">
                <a:solidFill>
                  <a:srgbClr val="000000"/>
                </a:solidFill>
                <a:latin typeface="+mn-ea"/>
              </a:rPr>
              <a:t>]</a:t>
            </a:r>
            <a:endParaRPr lang="en-US" altLang="ja-JP" sz="2100" dirty="0">
              <a:latin typeface="+mn-ea"/>
            </a:endParaRPr>
          </a:p>
        </p:txBody>
      </p:sp>
      <p:sp>
        <p:nvSpPr>
          <p:cNvPr id="5" name="Shape 210"/>
          <p:cNvSpPr/>
          <p:nvPr/>
        </p:nvSpPr>
        <p:spPr>
          <a:xfrm>
            <a:off x="5232401" y="6283252"/>
            <a:ext cx="3712227" cy="699796"/>
          </a:xfrm>
          <a:prstGeom prst="rect">
            <a:avLst/>
          </a:prstGeom>
          <a:noFill/>
          <a:ln>
            <a:noFill/>
          </a:ln>
        </p:spPr>
        <p:txBody>
          <a:bodyPr lIns="68569" tIns="34275" rIns="68569" bIns="34275" anchor="t" anchorCtr="0">
            <a:noAutofit/>
          </a:bodyPr>
          <a:lstStyle/>
          <a:p>
            <a:pPr algn="r">
              <a:buSzPct val="25000"/>
            </a:pPr>
            <a:r>
              <a:rPr lang="en-US" dirty="0">
                <a:ea typeface="Calibri"/>
                <a:cs typeface="Calibri"/>
                <a:sym typeface="Calibri"/>
              </a:rPr>
              <a:t>Medeiros FA.  </a:t>
            </a:r>
            <a:r>
              <a:rPr lang="en-US" dirty="0" err="1">
                <a:ea typeface="Calibri"/>
                <a:cs typeface="Calibri"/>
                <a:sym typeface="Calibri"/>
              </a:rPr>
              <a:t>ArchOphthalmol</a:t>
            </a:r>
            <a:r>
              <a:rPr lang="en-US" dirty="0">
                <a:ea typeface="Calibri"/>
                <a:cs typeface="Calibri"/>
                <a:sym typeface="Calibri"/>
              </a:rPr>
              <a:t>. </a:t>
            </a:r>
            <a:r>
              <a:rPr lang="en-US" dirty="0" smtClean="0">
                <a:ea typeface="Calibri"/>
                <a:cs typeface="Calibri"/>
                <a:sym typeface="Calibri"/>
              </a:rPr>
              <a:t>2012</a:t>
            </a:r>
            <a:endParaRPr lang="en-US" dirty="0" smtClean="0">
              <a:latin typeface="Calibri"/>
              <a:ea typeface="Calibri"/>
              <a:cs typeface="Calibri"/>
              <a:sym typeface="Calibri"/>
            </a:endParaRPr>
          </a:p>
          <a:p>
            <a:pPr algn="r">
              <a:buSzPct val="25000"/>
            </a:pPr>
            <a:r>
              <a:rPr lang="en-US" dirty="0" smtClean="0">
                <a:latin typeface="Calibri"/>
                <a:ea typeface="Calibri"/>
                <a:cs typeface="Calibri"/>
                <a:sym typeface="Calibri"/>
              </a:rPr>
              <a:t>Zhang C. Ophthalmology 2014</a:t>
            </a:r>
            <a:endParaRPr lang="en-US" dirty="0">
              <a:latin typeface="Calibri"/>
              <a:ea typeface="Calibri"/>
              <a:cs typeface="Calibri"/>
              <a:sym typeface="Calibri"/>
            </a:endParaRPr>
          </a:p>
        </p:txBody>
      </p:sp>
      <p:sp>
        <p:nvSpPr>
          <p:cNvPr id="6" name="正方形/長方形 5"/>
          <p:cNvSpPr/>
          <p:nvPr/>
        </p:nvSpPr>
        <p:spPr>
          <a:xfrm>
            <a:off x="2809068" y="3852918"/>
            <a:ext cx="4572000" cy="646331"/>
          </a:xfrm>
          <a:prstGeom prst="rect">
            <a:avLst/>
          </a:prstGeom>
        </p:spPr>
        <p:txBody>
          <a:bodyPr>
            <a:spAutoFit/>
          </a:bodyPr>
          <a:lstStyle/>
          <a:p>
            <a:r>
              <a:rPr lang="en-US" altLang="ja-JP" dirty="0"/>
              <a:t/>
            </a:r>
            <a:br>
              <a:rPr lang="en-US" altLang="ja-JP" dirty="0"/>
            </a:br>
            <a:endParaRPr lang="ja-JP" altLang="en-US" dirty="0"/>
          </a:p>
        </p:txBody>
      </p:sp>
      <p:grpSp>
        <p:nvGrpSpPr>
          <p:cNvPr id="8" name="Group 7"/>
          <p:cNvGrpSpPr/>
          <p:nvPr/>
        </p:nvGrpSpPr>
        <p:grpSpPr>
          <a:xfrm>
            <a:off x="3442953" y="4399300"/>
            <a:ext cx="2312069" cy="1553413"/>
            <a:chOff x="3456056" y="4074068"/>
            <a:chExt cx="2312069" cy="1553413"/>
          </a:xfrm>
        </p:grpSpPr>
        <p:sp>
          <p:nvSpPr>
            <p:cNvPr id="17" name="TextBox 16"/>
            <p:cNvSpPr txBox="1"/>
            <p:nvPr/>
          </p:nvSpPr>
          <p:spPr>
            <a:xfrm>
              <a:off x="4158001" y="4074068"/>
              <a:ext cx="881973" cy="369332"/>
            </a:xfrm>
            <a:prstGeom prst="rect">
              <a:avLst/>
            </a:prstGeom>
            <a:noFill/>
          </p:spPr>
          <p:txBody>
            <a:bodyPr wrap="none" rtlCol="0">
              <a:spAutoFit/>
            </a:bodyPr>
            <a:lstStyle/>
            <a:p>
              <a:pPr algn="ctr"/>
              <a:r>
                <a:rPr lang="en-US" dirty="0" err="1" smtClean="0"/>
                <a:t>cpRNFL</a:t>
              </a:r>
              <a:endParaRPr lang="en-US" dirty="0"/>
            </a:p>
          </p:txBody>
        </p:sp>
        <p:grpSp>
          <p:nvGrpSpPr>
            <p:cNvPr id="7" name="Group 6"/>
            <p:cNvGrpSpPr/>
            <p:nvPr/>
          </p:nvGrpSpPr>
          <p:grpSpPr>
            <a:xfrm>
              <a:off x="3456056" y="4736573"/>
              <a:ext cx="535724" cy="890908"/>
              <a:chOff x="4331126" y="4470853"/>
              <a:chExt cx="535724" cy="890908"/>
            </a:xfrm>
          </p:grpSpPr>
          <p:sp>
            <p:nvSpPr>
              <p:cNvPr id="15" name="Oval 14"/>
              <p:cNvSpPr/>
              <p:nvPr/>
            </p:nvSpPr>
            <p:spPr>
              <a:xfrm>
                <a:off x="4350811" y="4470853"/>
                <a:ext cx="500295" cy="544423"/>
              </a:xfrm>
              <a:prstGeom prst="ellipse">
                <a:avLst/>
              </a:prstGeom>
              <a:solidFill>
                <a:srgbClr val="07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331126" y="4992429"/>
                <a:ext cx="535724" cy="369332"/>
              </a:xfrm>
              <a:prstGeom prst="rect">
                <a:avLst/>
              </a:prstGeom>
              <a:noFill/>
            </p:spPr>
            <p:txBody>
              <a:bodyPr wrap="none" rtlCol="0">
                <a:spAutoFit/>
              </a:bodyPr>
              <a:lstStyle/>
              <a:p>
                <a:pPr algn="ctr"/>
                <a:r>
                  <a:rPr lang="en-US" dirty="0" smtClean="0"/>
                  <a:t>360</a:t>
                </a:r>
                <a:endParaRPr lang="en-US" dirty="0"/>
              </a:p>
            </p:txBody>
          </p:sp>
        </p:grpSp>
        <p:grpSp>
          <p:nvGrpSpPr>
            <p:cNvPr id="4" name="Group 3"/>
            <p:cNvGrpSpPr/>
            <p:nvPr/>
          </p:nvGrpSpPr>
          <p:grpSpPr>
            <a:xfrm>
              <a:off x="5232401" y="4703311"/>
              <a:ext cx="535724" cy="924170"/>
              <a:chOff x="4331126" y="5472201"/>
              <a:chExt cx="535724" cy="924170"/>
            </a:xfrm>
          </p:grpSpPr>
          <p:grpSp>
            <p:nvGrpSpPr>
              <p:cNvPr id="16" name="Group 15"/>
              <p:cNvGrpSpPr/>
              <p:nvPr/>
            </p:nvGrpSpPr>
            <p:grpSpPr>
              <a:xfrm>
                <a:off x="4346871" y="5472201"/>
                <a:ext cx="504234" cy="548710"/>
                <a:chOff x="6953300" y="3833811"/>
                <a:chExt cx="806400" cy="806400"/>
              </a:xfrm>
            </p:grpSpPr>
            <p:sp>
              <p:nvSpPr>
                <p:cNvPr id="21" name="Oval 20"/>
                <p:cNvSpPr/>
                <p:nvPr/>
              </p:nvSpPr>
              <p:spPr>
                <a:xfrm>
                  <a:off x="6959600" y="3836961"/>
                  <a:ext cx="800100" cy="800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e 21"/>
                <p:cNvSpPr/>
                <p:nvPr/>
              </p:nvSpPr>
              <p:spPr>
                <a:xfrm rot="10800000">
                  <a:off x="6953300" y="3833811"/>
                  <a:ext cx="806400" cy="806400"/>
                </a:xfrm>
                <a:prstGeom prst="pie">
                  <a:avLst>
                    <a:gd name="adj1" fmla="val 5423411"/>
                    <a:gd name="adj2" fmla="val 161819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9" name="TextBox 18"/>
              <p:cNvSpPr txBox="1"/>
              <p:nvPr/>
            </p:nvSpPr>
            <p:spPr>
              <a:xfrm>
                <a:off x="4331126" y="6027039"/>
                <a:ext cx="535724" cy="369332"/>
              </a:xfrm>
              <a:prstGeom prst="rect">
                <a:avLst/>
              </a:prstGeom>
              <a:noFill/>
            </p:spPr>
            <p:txBody>
              <a:bodyPr wrap="none" rtlCol="0">
                <a:spAutoFit/>
              </a:bodyPr>
              <a:lstStyle/>
              <a:p>
                <a:pPr algn="ctr"/>
                <a:r>
                  <a:rPr lang="en-US" dirty="0" smtClean="0"/>
                  <a:t>180</a:t>
                </a:r>
                <a:endParaRPr lang="en-US" dirty="0"/>
              </a:p>
            </p:txBody>
          </p:sp>
        </p:grpSp>
      </p:grpSp>
      <p:sp>
        <p:nvSpPr>
          <p:cNvPr id="20" name="Rectangle 9"/>
          <p:cNvSpPr/>
          <p:nvPr/>
        </p:nvSpPr>
        <p:spPr>
          <a:xfrm>
            <a:off x="5270913" y="5891504"/>
            <a:ext cx="3797065" cy="369332"/>
          </a:xfrm>
          <a:prstGeom prst="rect">
            <a:avLst/>
          </a:prstGeom>
        </p:spPr>
        <p:txBody>
          <a:bodyPr wrap="none">
            <a:spAutoFit/>
          </a:bodyPr>
          <a:lstStyle/>
          <a:p>
            <a:r>
              <a:rPr lang="en-US" altLang="ja-JP" dirty="0" smtClean="0">
                <a:latin typeface="Arial" panose="020B0604020202020204" pitchFamily="34" charset="0"/>
              </a:rPr>
              <a:t>cpRNFLT; </a:t>
            </a:r>
            <a:r>
              <a:rPr lang="ja-JP" altLang="en-US" dirty="0" smtClean="0">
                <a:latin typeface="Arial" panose="020B0604020202020204" pitchFamily="34" charset="0"/>
              </a:rPr>
              <a:t>乳頭周囲神経節細胞層厚</a:t>
            </a:r>
            <a:endParaRPr lang="en-US" dirty="0"/>
          </a:p>
        </p:txBody>
      </p:sp>
      <p:sp>
        <p:nvSpPr>
          <p:cNvPr id="23" name="Title 1"/>
          <p:cNvSpPr txBox="1">
            <a:spLocks/>
          </p:cNvSpPr>
          <p:nvPr/>
        </p:nvSpPr>
        <p:spPr>
          <a:xfrm>
            <a:off x="642533" y="38987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mj-ea"/>
                <a:cs typeface="Calibri"/>
                <a:sym typeface="Calibri"/>
              </a:rPr>
              <a:t>RGC_OCT</a:t>
            </a:r>
            <a:endParaRPr lang="en-US" dirty="0">
              <a:latin typeface="+mj-ea"/>
            </a:endParaRPr>
          </a:p>
        </p:txBody>
      </p:sp>
      <p:sp>
        <p:nvSpPr>
          <p:cNvPr id="24" name="Rectangle 23"/>
          <p:cNvSpPr/>
          <p:nvPr/>
        </p:nvSpPr>
        <p:spPr>
          <a:xfrm>
            <a:off x="5739277" y="3996924"/>
            <a:ext cx="3466398" cy="646331"/>
          </a:xfrm>
          <a:prstGeom prst="rect">
            <a:avLst/>
          </a:prstGeom>
        </p:spPr>
        <p:txBody>
          <a:bodyPr wrap="none">
            <a:spAutoFit/>
          </a:bodyPr>
          <a:lstStyle/>
          <a:p>
            <a:r>
              <a:rPr lang="en-US" dirty="0" smtClean="0"/>
              <a:t>Axonal density (d)</a:t>
            </a:r>
          </a:p>
          <a:p>
            <a:r>
              <a:rPr lang="en-US" dirty="0"/>
              <a:t>c</a:t>
            </a:r>
            <a:r>
              <a:rPr lang="en-US" dirty="0" smtClean="0"/>
              <a:t>orrection factor for the severity(c)</a:t>
            </a:r>
          </a:p>
        </p:txBody>
      </p:sp>
    </p:spTree>
    <p:extLst>
      <p:ext uri="{BB962C8B-B14F-4D97-AF65-F5344CB8AC3E}">
        <p14:creationId xmlns:p14="http://schemas.microsoft.com/office/powerpoint/2010/main" val="43097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2680" y="1858297"/>
            <a:ext cx="6135326" cy="4601494"/>
            <a:chOff x="282680" y="1858297"/>
            <a:chExt cx="6135326" cy="460149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80" y="1858297"/>
              <a:ext cx="6135326" cy="4601494"/>
            </a:xfrm>
            <a:prstGeom prst="rect">
              <a:avLst/>
            </a:prstGeom>
          </p:spPr>
        </p:pic>
        <p:sp>
          <p:nvSpPr>
            <p:cNvPr id="13" name="TextBox 12"/>
            <p:cNvSpPr txBox="1"/>
            <p:nvPr/>
          </p:nvSpPr>
          <p:spPr>
            <a:xfrm rot="16200000">
              <a:off x="-238921" y="3883121"/>
              <a:ext cx="1726002" cy="369332"/>
            </a:xfrm>
            <a:prstGeom prst="rect">
              <a:avLst/>
            </a:prstGeom>
            <a:solidFill>
              <a:schemeClr val="bg1"/>
            </a:solidFill>
          </p:spPr>
          <p:txBody>
            <a:bodyPr wrap="square" rtlCol="0">
              <a:spAutoFit/>
            </a:bodyPr>
            <a:lstStyle/>
            <a:p>
              <a:pPr algn="ctr"/>
              <a:r>
                <a:rPr lang="en-US" altLang="ja-JP" smtClean="0"/>
                <a:t>RGC OCT</a:t>
              </a:r>
              <a:endParaRPr lang="en-US"/>
            </a:p>
          </p:txBody>
        </p:sp>
      </p:grpSp>
      <p:sp>
        <p:nvSpPr>
          <p:cNvPr id="2" name="Title 1"/>
          <p:cNvSpPr>
            <a:spLocks noGrp="1"/>
          </p:cNvSpPr>
          <p:nvPr>
            <p:ph type="title"/>
          </p:nvPr>
        </p:nvSpPr>
        <p:spPr/>
        <p:txBody>
          <a:bodyPr/>
          <a:lstStyle/>
          <a:p>
            <a:pPr algn="ctr"/>
            <a:r>
              <a:rPr lang="en-US" dirty="0" smtClean="0">
                <a:latin typeface="+mj-ea"/>
              </a:rPr>
              <a:t>MD10-2 vs RGC_OCT</a:t>
            </a:r>
            <a:endParaRPr lang="en-US" dirty="0">
              <a:latin typeface="+mj-ea"/>
            </a:endParaRPr>
          </a:p>
        </p:txBody>
      </p:sp>
      <p:grpSp>
        <p:nvGrpSpPr>
          <p:cNvPr id="4" name="Group 3"/>
          <p:cNvGrpSpPr/>
          <p:nvPr/>
        </p:nvGrpSpPr>
        <p:grpSpPr>
          <a:xfrm>
            <a:off x="5651276" y="2701873"/>
            <a:ext cx="2026497" cy="2774719"/>
            <a:chOff x="6199058" y="2362200"/>
            <a:chExt cx="2083674" cy="2989432"/>
          </a:xfrm>
        </p:grpSpPr>
        <p:sp>
          <p:nvSpPr>
            <p:cNvPr id="5" name="Oval 4"/>
            <p:cNvSpPr/>
            <p:nvPr/>
          </p:nvSpPr>
          <p:spPr>
            <a:xfrm>
              <a:off x="6959600" y="2362200"/>
              <a:ext cx="800100" cy="800100"/>
            </a:xfrm>
            <a:prstGeom prst="ellipse">
              <a:avLst/>
            </a:prstGeom>
            <a:solidFill>
              <a:srgbClr val="07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953300" y="3833811"/>
              <a:ext cx="806400" cy="806400"/>
              <a:chOff x="6953300" y="3833811"/>
              <a:chExt cx="806400" cy="806400"/>
            </a:xfrm>
          </p:grpSpPr>
          <p:sp>
            <p:nvSpPr>
              <p:cNvPr id="11" name="Oval 10"/>
              <p:cNvSpPr/>
              <p:nvPr/>
            </p:nvSpPr>
            <p:spPr>
              <a:xfrm>
                <a:off x="6959600" y="3836961"/>
                <a:ext cx="800100" cy="800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e 11"/>
              <p:cNvSpPr/>
              <p:nvPr/>
            </p:nvSpPr>
            <p:spPr>
              <a:xfrm rot="10800000">
                <a:off x="6953300" y="3833811"/>
                <a:ext cx="806400" cy="806400"/>
              </a:xfrm>
              <a:prstGeom prst="pie">
                <a:avLst>
                  <a:gd name="adj1" fmla="val 5423411"/>
                  <a:gd name="adj2" fmla="val 161819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TextBox 6"/>
            <p:cNvSpPr txBox="1"/>
            <p:nvPr/>
          </p:nvSpPr>
          <p:spPr>
            <a:xfrm>
              <a:off x="6199058" y="3355349"/>
              <a:ext cx="867324" cy="364752"/>
            </a:xfrm>
            <a:prstGeom prst="rect">
              <a:avLst/>
            </a:prstGeom>
            <a:noFill/>
          </p:spPr>
          <p:txBody>
            <a:bodyPr wrap="none" rtlCol="0">
              <a:spAutoFit/>
            </a:bodyPr>
            <a:lstStyle/>
            <a:p>
              <a:r>
                <a:rPr lang="en-US" sz="1600" dirty="0" err="1" smtClean="0"/>
                <a:t>cpRNFL</a:t>
              </a:r>
              <a:endParaRPr lang="en-US" sz="1600" dirty="0"/>
            </a:p>
          </p:txBody>
        </p:sp>
        <p:sp>
          <p:nvSpPr>
            <p:cNvPr id="8" name="TextBox 7"/>
            <p:cNvSpPr txBox="1"/>
            <p:nvPr/>
          </p:nvSpPr>
          <p:spPr>
            <a:xfrm>
              <a:off x="7088636" y="3128723"/>
              <a:ext cx="535724" cy="369332"/>
            </a:xfrm>
            <a:prstGeom prst="rect">
              <a:avLst/>
            </a:prstGeom>
            <a:noFill/>
          </p:spPr>
          <p:txBody>
            <a:bodyPr wrap="none" rtlCol="0">
              <a:spAutoFit/>
            </a:bodyPr>
            <a:lstStyle/>
            <a:p>
              <a:r>
                <a:rPr lang="en-US" smtClean="0"/>
                <a:t>360</a:t>
              </a:r>
              <a:endParaRPr lang="en-US" dirty="0"/>
            </a:p>
          </p:txBody>
        </p:sp>
        <p:sp>
          <p:nvSpPr>
            <p:cNvPr id="9" name="TextBox 8"/>
            <p:cNvSpPr txBox="1"/>
            <p:nvPr/>
          </p:nvSpPr>
          <p:spPr>
            <a:xfrm>
              <a:off x="7088636" y="4649217"/>
              <a:ext cx="535724" cy="369332"/>
            </a:xfrm>
            <a:prstGeom prst="rect">
              <a:avLst/>
            </a:prstGeom>
            <a:noFill/>
          </p:spPr>
          <p:txBody>
            <a:bodyPr wrap="none" rtlCol="0">
              <a:spAutoFit/>
            </a:bodyPr>
            <a:lstStyle/>
            <a:p>
              <a:r>
                <a:rPr lang="en-US" dirty="0" smtClean="0"/>
                <a:t>180</a:t>
              </a:r>
              <a:endParaRPr lang="en-US" dirty="0"/>
            </a:p>
          </p:txBody>
        </p:sp>
        <p:sp>
          <p:nvSpPr>
            <p:cNvPr id="10" name="TextBox 9"/>
            <p:cNvSpPr txBox="1"/>
            <p:nvPr/>
          </p:nvSpPr>
          <p:spPr>
            <a:xfrm>
              <a:off x="6294348" y="5053198"/>
              <a:ext cx="1988384" cy="298434"/>
            </a:xfrm>
            <a:prstGeom prst="rect">
              <a:avLst/>
            </a:prstGeom>
            <a:noFill/>
          </p:spPr>
          <p:txBody>
            <a:bodyPr wrap="none" rtlCol="0">
              <a:spAutoFit/>
            </a:bodyPr>
            <a:lstStyle/>
            <a:p>
              <a:r>
                <a:rPr lang="en-US" sz="1200" dirty="0" smtClean="0"/>
                <a:t>Zhang C. Ophthalmol 2014</a:t>
              </a:r>
              <a:endParaRPr lang="en-US" sz="1200" dirty="0"/>
            </a:p>
          </p:txBody>
        </p:sp>
      </p:grpSp>
      <p:sp>
        <p:nvSpPr>
          <p:cNvPr id="15" name="テキスト ボックス 15"/>
          <p:cNvSpPr txBox="1"/>
          <p:nvPr/>
        </p:nvSpPr>
        <p:spPr>
          <a:xfrm>
            <a:off x="2246390" y="3627568"/>
            <a:ext cx="1263141" cy="461665"/>
          </a:xfrm>
          <a:prstGeom prst="rect">
            <a:avLst/>
          </a:prstGeom>
          <a:solidFill>
            <a:srgbClr val="FFFF00"/>
          </a:solidFill>
        </p:spPr>
        <p:txBody>
          <a:bodyPr wrap="square" rtlCol="0">
            <a:spAutoFit/>
          </a:bodyPr>
          <a:lstStyle/>
          <a:p>
            <a:pPr algn="ctr"/>
            <a:r>
              <a:rPr kumimoji="1" lang="en-US" altLang="ja-JP" sz="2400" dirty="0" smtClean="0"/>
              <a:t> R=0.895</a:t>
            </a:r>
          </a:p>
        </p:txBody>
      </p:sp>
      <p:sp>
        <p:nvSpPr>
          <p:cNvPr id="16" name="テキスト ボックス 16"/>
          <p:cNvSpPr txBox="1"/>
          <p:nvPr/>
        </p:nvSpPr>
        <p:spPr>
          <a:xfrm>
            <a:off x="4608512" y="5412532"/>
            <a:ext cx="1263141" cy="461665"/>
          </a:xfrm>
          <a:prstGeom prst="rect">
            <a:avLst/>
          </a:prstGeom>
          <a:solidFill>
            <a:srgbClr val="FFFF00"/>
          </a:solidFill>
        </p:spPr>
        <p:txBody>
          <a:bodyPr wrap="square" rtlCol="0">
            <a:spAutoFit/>
          </a:bodyPr>
          <a:lstStyle/>
          <a:p>
            <a:pPr algn="ctr"/>
            <a:r>
              <a:rPr kumimoji="1" lang="en-US" altLang="ja-JP" sz="2400" dirty="0" smtClean="0"/>
              <a:t> R=0.895</a:t>
            </a:r>
          </a:p>
        </p:txBody>
      </p:sp>
      <p:sp>
        <p:nvSpPr>
          <p:cNvPr id="18" name="テキスト ボックス 17"/>
          <p:cNvSpPr txBox="1"/>
          <p:nvPr/>
        </p:nvSpPr>
        <p:spPr>
          <a:xfrm>
            <a:off x="7387264" y="2904875"/>
            <a:ext cx="924548" cy="369332"/>
          </a:xfrm>
          <a:prstGeom prst="rect">
            <a:avLst/>
          </a:prstGeom>
          <a:noFill/>
        </p:spPr>
        <p:txBody>
          <a:bodyPr wrap="none" rtlCol="0">
            <a:spAutoFit/>
          </a:bodyPr>
          <a:lstStyle/>
          <a:p>
            <a:r>
              <a:rPr kumimoji="1" lang="en-US" altLang="ja-JP" dirty="0" smtClean="0"/>
              <a:t>OCT360</a:t>
            </a:r>
            <a:endParaRPr kumimoji="1" lang="ja-JP" altLang="en-US" dirty="0"/>
          </a:p>
        </p:txBody>
      </p:sp>
      <p:sp>
        <p:nvSpPr>
          <p:cNvPr id="19" name="テキスト ボックス 18"/>
          <p:cNvSpPr txBox="1"/>
          <p:nvPr/>
        </p:nvSpPr>
        <p:spPr>
          <a:xfrm>
            <a:off x="7387264" y="4257361"/>
            <a:ext cx="924548" cy="369332"/>
          </a:xfrm>
          <a:prstGeom prst="rect">
            <a:avLst/>
          </a:prstGeom>
          <a:noFill/>
        </p:spPr>
        <p:txBody>
          <a:bodyPr wrap="none" rtlCol="0">
            <a:spAutoFit/>
          </a:bodyPr>
          <a:lstStyle/>
          <a:p>
            <a:r>
              <a:rPr kumimoji="1" lang="en-US" altLang="ja-JP" dirty="0" smtClean="0"/>
              <a:t>OCT180</a:t>
            </a:r>
            <a:endParaRPr kumimoji="1" lang="ja-JP" altLang="en-US" dirty="0"/>
          </a:p>
        </p:txBody>
      </p:sp>
    </p:spTree>
    <p:extLst>
      <p:ext uri="{BB962C8B-B14F-4D97-AF65-F5344CB8AC3E}">
        <p14:creationId xmlns:p14="http://schemas.microsoft.com/office/powerpoint/2010/main" val="355095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64"/>
            <a:ext cx="8444712" cy="1325563"/>
          </a:xfrm>
        </p:spPr>
        <p:txBody>
          <a:bodyPr>
            <a:normAutofit/>
          </a:bodyPr>
          <a:lstStyle/>
          <a:p>
            <a:r>
              <a:rPr lang="en-US" sz="4000" dirty="0" smtClean="0">
                <a:latin typeface="+mj-ea"/>
              </a:rPr>
              <a:t>RGC_HFA</a:t>
            </a:r>
            <a:r>
              <a:rPr lang="en-US" altLang="ja-JP" sz="4000" dirty="0" smtClean="0">
                <a:latin typeface="+mj-ea"/>
              </a:rPr>
              <a:t> vs</a:t>
            </a:r>
            <a:r>
              <a:rPr lang="en-US" sz="4000" dirty="0" smtClean="0">
                <a:latin typeface="+mj-ea"/>
              </a:rPr>
              <a:t> RGC_OCT</a:t>
            </a:r>
            <a:br>
              <a:rPr lang="en-US" sz="4000" dirty="0" smtClean="0">
                <a:latin typeface="+mj-ea"/>
              </a:rPr>
            </a:br>
            <a:r>
              <a:rPr lang="en-US" sz="3200" dirty="0" smtClean="0">
                <a:latin typeface="+mj-ea"/>
              </a:rPr>
              <a:t>360 </a:t>
            </a:r>
            <a:r>
              <a:rPr lang="en-US" sz="3200" dirty="0">
                <a:latin typeface="+mj-ea"/>
              </a:rPr>
              <a:t>&amp;</a:t>
            </a:r>
            <a:r>
              <a:rPr lang="en-US" sz="3200" dirty="0" smtClean="0">
                <a:latin typeface="+mj-ea"/>
              </a:rPr>
              <a:t>180 degree</a:t>
            </a:r>
            <a:endParaRPr lang="en-US" sz="4000" dirty="0">
              <a:latin typeface="+mj-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227"/>
            <a:ext cx="5293892" cy="4128581"/>
          </a:xfrm>
          <a:prstGeom prst="rect">
            <a:avLst/>
          </a:prstGeom>
        </p:spPr>
      </p:pic>
      <p:sp>
        <p:nvSpPr>
          <p:cNvPr id="5" name="TextBox 4"/>
          <p:cNvSpPr txBox="1"/>
          <p:nvPr/>
        </p:nvSpPr>
        <p:spPr>
          <a:xfrm>
            <a:off x="3003388" y="5978038"/>
            <a:ext cx="3216009" cy="523220"/>
          </a:xfrm>
          <a:prstGeom prst="rect">
            <a:avLst/>
          </a:prstGeom>
          <a:noFill/>
        </p:spPr>
        <p:txBody>
          <a:bodyPr wrap="none" rtlCol="0">
            <a:spAutoFit/>
          </a:bodyPr>
          <a:lstStyle/>
          <a:p>
            <a:pPr algn="ctr"/>
            <a:r>
              <a:rPr lang="en-US" sz="2800" dirty="0" smtClean="0">
                <a:solidFill>
                  <a:srgbClr val="FF0100"/>
                </a:solidFill>
              </a:rPr>
              <a:t>360</a:t>
            </a:r>
            <a:r>
              <a:rPr lang="en-US" sz="2000" dirty="0" smtClean="0"/>
              <a:t> degree is better model </a:t>
            </a:r>
            <a:endParaRPr lang="en-US" sz="2000" dirty="0"/>
          </a:p>
        </p:txBody>
      </p:sp>
      <p:grpSp>
        <p:nvGrpSpPr>
          <p:cNvPr id="14" name="Group 13"/>
          <p:cNvGrpSpPr/>
          <p:nvPr/>
        </p:nvGrpSpPr>
        <p:grpSpPr>
          <a:xfrm>
            <a:off x="4610886" y="2839790"/>
            <a:ext cx="1775415" cy="2714995"/>
            <a:chOff x="6199058" y="2362200"/>
            <a:chExt cx="1940860" cy="2967997"/>
          </a:xfrm>
        </p:grpSpPr>
        <p:sp>
          <p:nvSpPr>
            <p:cNvPr id="6" name="Oval 5"/>
            <p:cNvSpPr/>
            <p:nvPr/>
          </p:nvSpPr>
          <p:spPr>
            <a:xfrm>
              <a:off x="6959600" y="2362200"/>
              <a:ext cx="800100" cy="800100"/>
            </a:xfrm>
            <a:prstGeom prst="ellipse">
              <a:avLst/>
            </a:prstGeom>
            <a:solidFill>
              <a:srgbClr val="07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953300" y="3833811"/>
              <a:ext cx="806400" cy="806400"/>
              <a:chOff x="6953300" y="3833811"/>
              <a:chExt cx="806400" cy="806400"/>
            </a:xfrm>
          </p:grpSpPr>
          <p:sp>
            <p:nvSpPr>
              <p:cNvPr id="7" name="Oval 6"/>
              <p:cNvSpPr/>
              <p:nvPr/>
            </p:nvSpPr>
            <p:spPr>
              <a:xfrm>
                <a:off x="6959600" y="3836960"/>
                <a:ext cx="800100" cy="800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e 8"/>
              <p:cNvSpPr/>
              <p:nvPr/>
            </p:nvSpPr>
            <p:spPr>
              <a:xfrm rot="10800000">
                <a:off x="6953300" y="3833811"/>
                <a:ext cx="806400" cy="806400"/>
              </a:xfrm>
              <a:prstGeom prst="pie">
                <a:avLst>
                  <a:gd name="adj1" fmla="val 5423411"/>
                  <a:gd name="adj2" fmla="val 161819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TextBox 9"/>
            <p:cNvSpPr txBox="1"/>
            <p:nvPr/>
          </p:nvSpPr>
          <p:spPr>
            <a:xfrm>
              <a:off x="6199058" y="3355349"/>
              <a:ext cx="1112805" cy="461665"/>
            </a:xfrm>
            <a:prstGeom prst="rect">
              <a:avLst/>
            </a:prstGeom>
            <a:noFill/>
          </p:spPr>
          <p:txBody>
            <a:bodyPr wrap="none" rtlCol="0">
              <a:spAutoFit/>
            </a:bodyPr>
            <a:lstStyle/>
            <a:p>
              <a:r>
                <a:rPr lang="en-US" sz="2400" dirty="0" err="1" smtClean="0"/>
                <a:t>cpRNFL</a:t>
              </a:r>
              <a:endParaRPr lang="en-US" sz="2400" dirty="0"/>
            </a:p>
          </p:txBody>
        </p:sp>
        <p:sp>
          <p:nvSpPr>
            <p:cNvPr id="11" name="TextBox 10"/>
            <p:cNvSpPr txBox="1"/>
            <p:nvPr/>
          </p:nvSpPr>
          <p:spPr>
            <a:xfrm>
              <a:off x="7088636" y="3128723"/>
              <a:ext cx="535724" cy="369332"/>
            </a:xfrm>
            <a:prstGeom prst="rect">
              <a:avLst/>
            </a:prstGeom>
            <a:noFill/>
          </p:spPr>
          <p:txBody>
            <a:bodyPr wrap="none" rtlCol="0">
              <a:spAutoFit/>
            </a:bodyPr>
            <a:lstStyle/>
            <a:p>
              <a:r>
                <a:rPr lang="en-US" smtClean="0"/>
                <a:t>360</a:t>
              </a:r>
              <a:endParaRPr lang="en-US" dirty="0"/>
            </a:p>
          </p:txBody>
        </p:sp>
        <p:sp>
          <p:nvSpPr>
            <p:cNvPr id="12" name="TextBox 11"/>
            <p:cNvSpPr txBox="1"/>
            <p:nvPr/>
          </p:nvSpPr>
          <p:spPr>
            <a:xfrm>
              <a:off x="7088636" y="4649217"/>
              <a:ext cx="535724" cy="369332"/>
            </a:xfrm>
            <a:prstGeom prst="rect">
              <a:avLst/>
            </a:prstGeom>
            <a:noFill/>
          </p:spPr>
          <p:txBody>
            <a:bodyPr wrap="none" rtlCol="0">
              <a:spAutoFit/>
            </a:bodyPr>
            <a:lstStyle/>
            <a:p>
              <a:r>
                <a:rPr lang="en-US" dirty="0" smtClean="0"/>
                <a:t>180</a:t>
              </a:r>
              <a:endParaRPr lang="en-US" dirty="0"/>
            </a:p>
          </p:txBody>
        </p:sp>
        <p:sp>
          <p:nvSpPr>
            <p:cNvPr id="13" name="TextBox 12"/>
            <p:cNvSpPr txBox="1"/>
            <p:nvPr/>
          </p:nvSpPr>
          <p:spPr>
            <a:xfrm>
              <a:off x="6294348" y="5053198"/>
              <a:ext cx="1845570" cy="276999"/>
            </a:xfrm>
            <a:prstGeom prst="rect">
              <a:avLst/>
            </a:prstGeom>
            <a:noFill/>
          </p:spPr>
          <p:txBody>
            <a:bodyPr wrap="none" rtlCol="0">
              <a:spAutoFit/>
            </a:bodyPr>
            <a:lstStyle/>
            <a:p>
              <a:r>
                <a:rPr lang="en-US" sz="1200" dirty="0" smtClean="0"/>
                <a:t>Zhang C. Ophthalmol 2014</a:t>
              </a:r>
              <a:endParaRPr lang="en-US" sz="1200" dirty="0"/>
            </a:p>
          </p:txBody>
        </p:sp>
      </p:grpSp>
      <p:sp>
        <p:nvSpPr>
          <p:cNvPr id="3" name="テキスト ボックス 2"/>
          <p:cNvSpPr txBox="1"/>
          <p:nvPr/>
        </p:nvSpPr>
        <p:spPr>
          <a:xfrm>
            <a:off x="6573801" y="2920156"/>
            <a:ext cx="2050561" cy="461665"/>
          </a:xfrm>
          <a:prstGeom prst="rect">
            <a:avLst/>
          </a:prstGeom>
          <a:noFill/>
        </p:spPr>
        <p:txBody>
          <a:bodyPr wrap="none" rtlCol="0">
            <a:spAutoFit/>
          </a:bodyPr>
          <a:lstStyle/>
          <a:p>
            <a:r>
              <a:rPr kumimoji="1" lang="en-US" altLang="ja-JP" sz="2400" dirty="0" smtClean="0"/>
              <a:t>506577</a:t>
            </a:r>
            <a:r>
              <a:rPr kumimoji="1" lang="en-US" altLang="ja-JP" dirty="0" smtClean="0"/>
              <a:t>±288809</a:t>
            </a:r>
            <a:endParaRPr kumimoji="1" lang="ja-JP" altLang="en-US" dirty="0"/>
          </a:p>
        </p:txBody>
      </p:sp>
      <p:sp>
        <p:nvSpPr>
          <p:cNvPr id="15" name="テキスト ボックス 14"/>
          <p:cNvSpPr txBox="1"/>
          <p:nvPr/>
        </p:nvSpPr>
        <p:spPr>
          <a:xfrm>
            <a:off x="6573800" y="4346073"/>
            <a:ext cx="2050561" cy="461665"/>
          </a:xfrm>
          <a:prstGeom prst="rect">
            <a:avLst/>
          </a:prstGeom>
          <a:noFill/>
        </p:spPr>
        <p:txBody>
          <a:bodyPr wrap="none" rtlCol="0">
            <a:spAutoFit/>
          </a:bodyPr>
          <a:lstStyle/>
          <a:p>
            <a:r>
              <a:rPr kumimoji="1" lang="en-US" altLang="ja-JP" sz="2400" dirty="0" smtClean="0"/>
              <a:t>250415</a:t>
            </a:r>
            <a:r>
              <a:rPr kumimoji="1" lang="en-US" altLang="ja-JP" dirty="0" smtClean="0"/>
              <a:t>±158081</a:t>
            </a:r>
            <a:endParaRPr kumimoji="1" lang="ja-JP" altLang="en-US" dirty="0"/>
          </a:p>
        </p:txBody>
      </p:sp>
      <p:sp>
        <p:nvSpPr>
          <p:cNvPr id="16" name="テキスト ボックス 15"/>
          <p:cNvSpPr txBox="1"/>
          <p:nvPr/>
        </p:nvSpPr>
        <p:spPr>
          <a:xfrm>
            <a:off x="6573801" y="3425128"/>
            <a:ext cx="1263141" cy="461665"/>
          </a:xfrm>
          <a:prstGeom prst="rect">
            <a:avLst/>
          </a:prstGeom>
          <a:solidFill>
            <a:srgbClr val="FFFF00"/>
          </a:solidFill>
        </p:spPr>
        <p:txBody>
          <a:bodyPr wrap="square" rtlCol="0">
            <a:spAutoFit/>
          </a:bodyPr>
          <a:lstStyle/>
          <a:p>
            <a:pPr algn="ctr"/>
            <a:r>
              <a:rPr kumimoji="1" lang="en-US" altLang="ja-JP" sz="2400" dirty="0" smtClean="0"/>
              <a:t> R=0.878</a:t>
            </a:r>
          </a:p>
        </p:txBody>
      </p:sp>
      <p:sp>
        <p:nvSpPr>
          <p:cNvPr id="17" name="テキスト ボックス 16"/>
          <p:cNvSpPr txBox="1"/>
          <p:nvPr/>
        </p:nvSpPr>
        <p:spPr>
          <a:xfrm>
            <a:off x="6573800" y="4854719"/>
            <a:ext cx="1263141" cy="461665"/>
          </a:xfrm>
          <a:prstGeom prst="rect">
            <a:avLst/>
          </a:prstGeom>
          <a:solidFill>
            <a:srgbClr val="FFFF00"/>
          </a:solidFill>
        </p:spPr>
        <p:txBody>
          <a:bodyPr wrap="square" rtlCol="0">
            <a:spAutoFit/>
          </a:bodyPr>
          <a:lstStyle/>
          <a:p>
            <a:pPr algn="ctr"/>
            <a:r>
              <a:rPr kumimoji="1" lang="en-US" altLang="ja-JP" sz="2400" dirty="0" smtClean="0"/>
              <a:t> </a:t>
            </a:r>
            <a:r>
              <a:rPr kumimoji="1" lang="en-US" altLang="ja-JP" sz="2400" dirty="0"/>
              <a:t>R=0.878</a:t>
            </a:r>
            <a:endParaRPr kumimoji="1" lang="en-US" altLang="ja-JP" sz="2400" dirty="0" smtClean="0"/>
          </a:p>
        </p:txBody>
      </p:sp>
      <p:sp>
        <p:nvSpPr>
          <p:cNvPr id="18" name="正方形/長方形 17"/>
          <p:cNvSpPr/>
          <p:nvPr/>
        </p:nvSpPr>
        <p:spPr>
          <a:xfrm>
            <a:off x="7713695" y="5774728"/>
            <a:ext cx="1359667" cy="369332"/>
          </a:xfrm>
          <a:prstGeom prst="rect">
            <a:avLst/>
          </a:prstGeom>
        </p:spPr>
        <p:txBody>
          <a:bodyPr wrap="none">
            <a:spAutoFit/>
          </a:bodyPr>
          <a:lstStyle/>
          <a:p>
            <a:pPr algn="r"/>
            <a:r>
              <a:rPr lang="en-US" altLang="ja-JP" dirty="0">
                <a:ea typeface="ＭＳ ゴシック" panose="020B0609070205080204" pitchFamily="49" charset="-128"/>
                <a:cs typeface="Calibri" panose="020F0502020204030204" pitchFamily="34" charset="0"/>
              </a:rPr>
              <a:t>Mean +/- SD</a:t>
            </a:r>
          </a:p>
        </p:txBody>
      </p:sp>
      <p:sp>
        <p:nvSpPr>
          <p:cNvPr id="19" name="テキスト ボックス 18"/>
          <p:cNvSpPr txBox="1"/>
          <p:nvPr/>
        </p:nvSpPr>
        <p:spPr>
          <a:xfrm>
            <a:off x="4583441" y="1932074"/>
            <a:ext cx="1420902" cy="461665"/>
          </a:xfrm>
          <a:prstGeom prst="rect">
            <a:avLst/>
          </a:prstGeom>
          <a:noFill/>
        </p:spPr>
        <p:txBody>
          <a:bodyPr wrap="none" rtlCol="0">
            <a:spAutoFit/>
          </a:bodyPr>
          <a:lstStyle/>
          <a:p>
            <a:r>
              <a:rPr kumimoji="1" lang="en-US" altLang="ja-JP" sz="2400" dirty="0" smtClean="0"/>
              <a:t>RGC_10-2</a:t>
            </a:r>
            <a:endParaRPr kumimoji="1" lang="ja-JP" altLang="en-US" sz="2400" dirty="0"/>
          </a:p>
        </p:txBody>
      </p:sp>
      <p:sp>
        <p:nvSpPr>
          <p:cNvPr id="20" name="テキスト ボックス 19"/>
          <p:cNvSpPr txBox="1"/>
          <p:nvPr/>
        </p:nvSpPr>
        <p:spPr>
          <a:xfrm>
            <a:off x="6544180" y="1927213"/>
            <a:ext cx="2050561" cy="461665"/>
          </a:xfrm>
          <a:prstGeom prst="rect">
            <a:avLst/>
          </a:prstGeom>
          <a:noFill/>
        </p:spPr>
        <p:txBody>
          <a:bodyPr wrap="none" rtlCol="0">
            <a:spAutoFit/>
          </a:bodyPr>
          <a:lstStyle/>
          <a:p>
            <a:r>
              <a:rPr kumimoji="1" lang="en-US" altLang="ja-JP" sz="2400" dirty="0" smtClean="0"/>
              <a:t>474730</a:t>
            </a:r>
            <a:r>
              <a:rPr kumimoji="1" lang="en-US" altLang="ja-JP" dirty="0" smtClean="0"/>
              <a:t>±288988</a:t>
            </a:r>
            <a:endParaRPr kumimoji="1" lang="ja-JP" altLang="en-US" dirty="0"/>
          </a:p>
        </p:txBody>
      </p:sp>
      <p:sp>
        <p:nvSpPr>
          <p:cNvPr id="21" name="テキスト ボックス 20"/>
          <p:cNvSpPr txBox="1"/>
          <p:nvPr/>
        </p:nvSpPr>
        <p:spPr>
          <a:xfrm>
            <a:off x="7816286" y="5363365"/>
            <a:ext cx="1154483" cy="369332"/>
          </a:xfrm>
          <a:prstGeom prst="rect">
            <a:avLst/>
          </a:prstGeom>
          <a:noFill/>
        </p:spPr>
        <p:txBody>
          <a:bodyPr wrap="none" rtlCol="0">
            <a:spAutoFit/>
          </a:bodyPr>
          <a:lstStyle/>
          <a:p>
            <a:r>
              <a:rPr kumimoji="1" lang="en-US" altLang="ja-JP" dirty="0" smtClean="0"/>
              <a:t>Cells/mm²</a:t>
            </a:r>
            <a:endParaRPr kumimoji="1" lang="ja-JP" altLang="en-US" dirty="0"/>
          </a:p>
        </p:txBody>
      </p:sp>
    </p:spTree>
    <p:extLst>
      <p:ext uri="{BB962C8B-B14F-4D97-AF65-F5344CB8AC3E}">
        <p14:creationId xmlns:p14="http://schemas.microsoft.com/office/powerpoint/2010/main" val="5143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85" y="317792"/>
            <a:ext cx="8250306" cy="1325563"/>
          </a:xfrm>
        </p:spPr>
        <p:txBody>
          <a:bodyPr>
            <a:normAutofit/>
          </a:bodyPr>
          <a:lstStyle/>
          <a:p>
            <a:r>
              <a:rPr lang="ja-JP" altLang="en-US" sz="3600" dirty="0" smtClean="0">
                <a:latin typeface="+mj-ea"/>
              </a:rPr>
              <a:t>視覚</a:t>
            </a:r>
            <a:r>
              <a:rPr lang="en-US" altLang="ja-JP" sz="3600" dirty="0" smtClean="0">
                <a:latin typeface="+mj-ea"/>
              </a:rPr>
              <a:t>10</a:t>
            </a:r>
            <a:r>
              <a:rPr lang="ja-JP" altLang="en-US" sz="3600" dirty="0" smtClean="0">
                <a:latin typeface="+mj-ea"/>
              </a:rPr>
              <a:t>度の神経線維走行と視神経乳頭の対応</a:t>
            </a:r>
            <a:r>
              <a:rPr lang="en-US" altLang="ja-JP" sz="3600" dirty="0" smtClean="0">
                <a:latin typeface="+mj-ea"/>
              </a:rPr>
              <a:t> </a:t>
            </a:r>
            <a:endParaRPr lang="en-US" sz="3600" dirty="0">
              <a:latin typeface="+mj-ea"/>
            </a:endParaRPr>
          </a:p>
        </p:txBody>
      </p:sp>
      <p:sp>
        <p:nvSpPr>
          <p:cNvPr id="10" name="Rectangle 9"/>
          <p:cNvSpPr/>
          <p:nvPr/>
        </p:nvSpPr>
        <p:spPr>
          <a:xfrm>
            <a:off x="1035307" y="6228826"/>
            <a:ext cx="3424399" cy="369332"/>
          </a:xfrm>
          <a:prstGeom prst="rect">
            <a:avLst/>
          </a:prstGeom>
        </p:spPr>
        <p:txBody>
          <a:bodyPr wrap="none">
            <a:spAutoFit/>
          </a:bodyPr>
          <a:lstStyle/>
          <a:p>
            <a:r>
              <a:rPr lang="en-US" dirty="0" smtClean="0"/>
              <a:t>Hood DC. </a:t>
            </a:r>
            <a:r>
              <a:rPr lang="en-US" dirty="0" err="1" smtClean="0"/>
              <a:t>Prog</a:t>
            </a:r>
            <a:r>
              <a:rPr lang="en-US" dirty="0" smtClean="0"/>
              <a:t> </a:t>
            </a:r>
            <a:r>
              <a:rPr lang="en-US" dirty="0" err="1"/>
              <a:t>Retin</a:t>
            </a:r>
            <a:r>
              <a:rPr lang="en-US" dirty="0"/>
              <a:t> Eye </a:t>
            </a:r>
            <a:r>
              <a:rPr lang="en-US" dirty="0" smtClean="0"/>
              <a:t>Res. 2013</a:t>
            </a:r>
            <a:endParaRPr lang="en-US" dirty="0"/>
          </a:p>
        </p:txBody>
      </p:sp>
      <p:grpSp>
        <p:nvGrpSpPr>
          <p:cNvPr id="8" name="Group 7"/>
          <p:cNvGrpSpPr/>
          <p:nvPr/>
        </p:nvGrpSpPr>
        <p:grpSpPr>
          <a:xfrm>
            <a:off x="4972064" y="2776928"/>
            <a:ext cx="3885200" cy="4121512"/>
            <a:chOff x="4799091" y="1643355"/>
            <a:chExt cx="3885200" cy="4307286"/>
          </a:xfrm>
        </p:grpSpPr>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99091" y="1996191"/>
              <a:ext cx="3885200" cy="1774625"/>
            </a:xfrm>
            <a:prstGeom prst="rect">
              <a:avLst/>
            </a:prstGeom>
          </p:spPr>
        </p:pic>
        <p:sp>
          <p:nvSpPr>
            <p:cNvPr id="16" name="Shape 210"/>
            <p:cNvSpPr/>
            <p:nvPr/>
          </p:nvSpPr>
          <p:spPr>
            <a:xfrm>
              <a:off x="4799091" y="5250845"/>
              <a:ext cx="3712227" cy="699796"/>
            </a:xfrm>
            <a:prstGeom prst="rect">
              <a:avLst/>
            </a:prstGeom>
            <a:noFill/>
            <a:ln>
              <a:noFill/>
            </a:ln>
          </p:spPr>
          <p:txBody>
            <a:bodyPr lIns="68569" tIns="34275" rIns="68569" bIns="34275" anchor="t" anchorCtr="0">
              <a:noAutofit/>
            </a:bodyPr>
            <a:lstStyle/>
            <a:p>
              <a:pPr algn="r">
                <a:buSzPct val="25000"/>
              </a:pPr>
              <a:r>
                <a:rPr lang="en-US" dirty="0" smtClean="0">
                  <a:latin typeface="Calibri"/>
                  <a:ea typeface="Calibri"/>
                  <a:cs typeface="Calibri"/>
                  <a:sym typeface="Calibri"/>
                </a:rPr>
                <a:t>Zhang C. Ophthalmology 2014</a:t>
              </a:r>
              <a:endParaRPr lang="en-US" dirty="0">
                <a:latin typeface="Calibri"/>
                <a:ea typeface="Calibri"/>
                <a:cs typeface="Calibri"/>
                <a:sym typeface="Calibri"/>
              </a:endParaRPr>
            </a:p>
          </p:txBody>
        </p:sp>
        <p:sp>
          <p:nvSpPr>
            <p:cNvPr id="17" name="TextBox 16"/>
            <p:cNvSpPr txBox="1"/>
            <p:nvPr/>
          </p:nvSpPr>
          <p:spPr>
            <a:xfrm>
              <a:off x="6970385" y="1643355"/>
              <a:ext cx="167261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ja-JP" sz="2400" dirty="0" smtClean="0"/>
                <a:t>180</a:t>
              </a:r>
              <a:r>
                <a:rPr lang="en-US" dirty="0" smtClean="0"/>
                <a:t>degree</a:t>
              </a:r>
              <a:endParaRPr lang="en-US" dirty="0"/>
            </a:p>
          </p:txBody>
        </p:sp>
      </p:grpSp>
      <p:pic>
        <p:nvPicPr>
          <p:cNvPr id="18" name="Picture 17"/>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67829" y="2381233"/>
            <a:ext cx="4436077" cy="2965622"/>
          </a:xfrm>
          <a:prstGeom prst="rect">
            <a:avLst/>
          </a:prstGeom>
        </p:spPr>
      </p:pic>
      <p:sp>
        <p:nvSpPr>
          <p:cNvPr id="6" name="TextBox 5"/>
          <p:cNvSpPr txBox="1"/>
          <p:nvPr/>
        </p:nvSpPr>
        <p:spPr>
          <a:xfrm>
            <a:off x="4868562" y="2803396"/>
            <a:ext cx="1055070" cy="369332"/>
          </a:xfrm>
          <a:prstGeom prst="rect">
            <a:avLst/>
          </a:prstGeom>
          <a:noFill/>
        </p:spPr>
        <p:txBody>
          <a:bodyPr wrap="square" rtlCol="0">
            <a:spAutoFit/>
          </a:bodyPr>
          <a:lstStyle/>
          <a:p>
            <a:pPr algn="ctr"/>
            <a:r>
              <a:rPr lang="en-US" dirty="0" smtClean="0"/>
              <a:t>HFA24-2 </a:t>
            </a:r>
            <a:endParaRPr lang="en-US" dirty="0"/>
          </a:p>
        </p:txBody>
      </p:sp>
    </p:spTree>
    <p:extLst>
      <p:ext uri="{BB962C8B-B14F-4D97-AF65-F5344CB8AC3E}">
        <p14:creationId xmlns:p14="http://schemas.microsoft.com/office/powerpoint/2010/main" val="113188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Displaced test point*</a:t>
            </a:r>
            <a:endParaRPr lang="en-US" dirty="0"/>
          </a:p>
        </p:txBody>
      </p:sp>
      <p:grpSp>
        <p:nvGrpSpPr>
          <p:cNvPr id="8" name="Group 7"/>
          <p:cNvGrpSpPr/>
          <p:nvPr/>
        </p:nvGrpSpPr>
        <p:grpSpPr>
          <a:xfrm>
            <a:off x="4796644" y="1879983"/>
            <a:ext cx="4100614" cy="4161807"/>
            <a:chOff x="471386" y="1903930"/>
            <a:chExt cx="4100614" cy="416180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86" y="2456919"/>
              <a:ext cx="4100614" cy="3608818"/>
            </a:xfrm>
            <a:prstGeom prst="rect">
              <a:avLst/>
            </a:prstGeom>
          </p:spPr>
        </p:pic>
        <p:sp>
          <p:nvSpPr>
            <p:cNvPr id="6" name="TextBox 5"/>
            <p:cNvSpPr txBox="1"/>
            <p:nvPr/>
          </p:nvSpPr>
          <p:spPr>
            <a:xfrm>
              <a:off x="1691113" y="1903930"/>
              <a:ext cx="1661160" cy="369332"/>
            </a:xfrm>
            <a:prstGeom prst="rect">
              <a:avLst/>
            </a:prstGeom>
            <a:noFill/>
          </p:spPr>
          <p:txBody>
            <a:bodyPr wrap="none" rtlCol="0">
              <a:spAutoFit/>
            </a:bodyPr>
            <a:lstStyle/>
            <a:p>
              <a:pPr algn="ctr"/>
              <a:r>
                <a:rPr lang="en-US" dirty="0" smtClean="0"/>
                <a:t>Turpin model**</a:t>
              </a:r>
              <a:endParaRPr lang="en-US"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57" y="2343032"/>
            <a:ext cx="4811758" cy="3608818"/>
          </a:xfrm>
          <a:prstGeom prst="rect">
            <a:avLst/>
          </a:prstGeom>
        </p:spPr>
      </p:pic>
      <p:sp>
        <p:nvSpPr>
          <p:cNvPr id="10" name="TextBox 9"/>
          <p:cNvSpPr txBox="1"/>
          <p:nvPr/>
        </p:nvSpPr>
        <p:spPr>
          <a:xfrm>
            <a:off x="6016371" y="6131730"/>
            <a:ext cx="2803460" cy="646331"/>
          </a:xfrm>
          <a:prstGeom prst="rect">
            <a:avLst/>
          </a:prstGeom>
          <a:noFill/>
        </p:spPr>
        <p:txBody>
          <a:bodyPr wrap="none" rtlCol="0">
            <a:spAutoFit/>
          </a:bodyPr>
          <a:lstStyle/>
          <a:p>
            <a:pPr algn="r"/>
            <a:r>
              <a:rPr lang="en-US" dirty="0" smtClean="0"/>
              <a:t>*</a:t>
            </a:r>
            <a:r>
              <a:rPr lang="en-US" dirty="0" err="1" smtClean="0"/>
              <a:t>Drasdo</a:t>
            </a:r>
            <a:r>
              <a:rPr lang="en-US" dirty="0" smtClean="0"/>
              <a:t> </a:t>
            </a:r>
            <a:r>
              <a:rPr lang="en-US" dirty="0"/>
              <a:t>N. Vison Res, 2007 </a:t>
            </a:r>
            <a:endParaRPr lang="en-US" dirty="0" smtClean="0"/>
          </a:p>
          <a:p>
            <a:pPr algn="r"/>
            <a:r>
              <a:rPr lang="en-US" dirty="0" smtClean="0"/>
              <a:t>**Turpin A. IOVS 2015</a:t>
            </a:r>
            <a:endParaRPr lang="en-US" dirty="0"/>
          </a:p>
        </p:txBody>
      </p:sp>
    </p:spTree>
    <p:extLst>
      <p:ext uri="{BB962C8B-B14F-4D97-AF65-F5344CB8AC3E}">
        <p14:creationId xmlns:p14="http://schemas.microsoft.com/office/powerpoint/2010/main" val="1408975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330" y="1747189"/>
            <a:ext cx="5416072" cy="4062054"/>
          </a:xfrm>
          <a:prstGeom prst="rect">
            <a:avLst/>
          </a:prstGeom>
        </p:spPr>
      </p:pic>
      <p:grpSp>
        <p:nvGrpSpPr>
          <p:cNvPr id="5" name="Group 4"/>
          <p:cNvGrpSpPr/>
          <p:nvPr/>
        </p:nvGrpSpPr>
        <p:grpSpPr>
          <a:xfrm>
            <a:off x="6519632" y="1779073"/>
            <a:ext cx="2124299" cy="3581902"/>
            <a:chOff x="6294348" y="1779073"/>
            <a:chExt cx="2124299" cy="3581902"/>
          </a:xfrm>
        </p:grpSpPr>
        <p:sp>
          <p:nvSpPr>
            <p:cNvPr id="6" name="Oval 5"/>
            <p:cNvSpPr/>
            <p:nvPr/>
          </p:nvSpPr>
          <p:spPr>
            <a:xfrm>
              <a:off x="6959600" y="2362200"/>
              <a:ext cx="800100" cy="800100"/>
            </a:xfrm>
            <a:prstGeom prst="ellipse">
              <a:avLst/>
            </a:prstGeom>
            <a:solidFill>
              <a:srgbClr val="07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953300" y="3833811"/>
              <a:ext cx="806400" cy="806400"/>
              <a:chOff x="6953300" y="3833811"/>
              <a:chExt cx="806400" cy="806400"/>
            </a:xfrm>
          </p:grpSpPr>
          <p:sp>
            <p:nvSpPr>
              <p:cNvPr id="12" name="Oval 11"/>
              <p:cNvSpPr/>
              <p:nvPr/>
            </p:nvSpPr>
            <p:spPr>
              <a:xfrm>
                <a:off x="6959600" y="3836961"/>
                <a:ext cx="800100" cy="800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e 12"/>
              <p:cNvSpPr/>
              <p:nvPr/>
            </p:nvSpPr>
            <p:spPr>
              <a:xfrm rot="10800000">
                <a:off x="6953300" y="3833811"/>
                <a:ext cx="806400" cy="806400"/>
              </a:xfrm>
              <a:prstGeom prst="pie">
                <a:avLst>
                  <a:gd name="adj1" fmla="val 5423411"/>
                  <a:gd name="adj2" fmla="val 161819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6915512" y="1779073"/>
              <a:ext cx="881973" cy="369332"/>
            </a:xfrm>
            <a:prstGeom prst="rect">
              <a:avLst/>
            </a:prstGeom>
            <a:noFill/>
          </p:spPr>
          <p:txBody>
            <a:bodyPr wrap="none" rtlCol="0">
              <a:spAutoFit/>
            </a:bodyPr>
            <a:lstStyle/>
            <a:p>
              <a:r>
                <a:rPr lang="en-US" dirty="0" err="1" smtClean="0"/>
                <a:t>cpRNFL</a:t>
              </a:r>
              <a:endParaRPr lang="en-US" dirty="0"/>
            </a:p>
          </p:txBody>
        </p:sp>
        <p:sp>
          <p:nvSpPr>
            <p:cNvPr id="9" name="TextBox 8"/>
            <p:cNvSpPr txBox="1"/>
            <p:nvPr/>
          </p:nvSpPr>
          <p:spPr>
            <a:xfrm>
              <a:off x="7088636" y="3128723"/>
              <a:ext cx="535724" cy="369332"/>
            </a:xfrm>
            <a:prstGeom prst="rect">
              <a:avLst/>
            </a:prstGeom>
            <a:noFill/>
          </p:spPr>
          <p:txBody>
            <a:bodyPr wrap="none" rtlCol="0">
              <a:spAutoFit/>
            </a:bodyPr>
            <a:lstStyle/>
            <a:p>
              <a:r>
                <a:rPr lang="en-US" smtClean="0"/>
                <a:t>360</a:t>
              </a:r>
              <a:endParaRPr lang="en-US" dirty="0"/>
            </a:p>
          </p:txBody>
        </p:sp>
        <p:sp>
          <p:nvSpPr>
            <p:cNvPr id="10" name="TextBox 9"/>
            <p:cNvSpPr txBox="1"/>
            <p:nvPr/>
          </p:nvSpPr>
          <p:spPr>
            <a:xfrm>
              <a:off x="7088636" y="4649217"/>
              <a:ext cx="535724" cy="369332"/>
            </a:xfrm>
            <a:prstGeom prst="rect">
              <a:avLst/>
            </a:prstGeom>
            <a:noFill/>
          </p:spPr>
          <p:txBody>
            <a:bodyPr wrap="none" rtlCol="0">
              <a:spAutoFit/>
            </a:bodyPr>
            <a:lstStyle/>
            <a:p>
              <a:r>
                <a:rPr lang="en-US" dirty="0" smtClean="0"/>
                <a:t>180</a:t>
              </a:r>
              <a:endParaRPr lang="en-US" dirty="0"/>
            </a:p>
          </p:txBody>
        </p:sp>
        <p:sp>
          <p:nvSpPr>
            <p:cNvPr id="11" name="TextBox 10"/>
            <p:cNvSpPr txBox="1"/>
            <p:nvPr/>
          </p:nvSpPr>
          <p:spPr>
            <a:xfrm>
              <a:off x="6294348" y="5053198"/>
              <a:ext cx="2124299" cy="307777"/>
            </a:xfrm>
            <a:prstGeom prst="rect">
              <a:avLst/>
            </a:prstGeom>
            <a:noFill/>
          </p:spPr>
          <p:txBody>
            <a:bodyPr wrap="none" rtlCol="0">
              <a:spAutoFit/>
            </a:bodyPr>
            <a:lstStyle/>
            <a:p>
              <a:r>
                <a:rPr lang="en-US" sz="1400" dirty="0" smtClean="0"/>
                <a:t>Zhang C. Ophthalmol 2014</a:t>
              </a:r>
              <a:endParaRPr lang="en-US" sz="1400" dirty="0"/>
            </a:p>
          </p:txBody>
        </p:sp>
      </p:grpSp>
      <p:sp>
        <p:nvSpPr>
          <p:cNvPr id="15" name="Title 1"/>
          <p:cNvSpPr>
            <a:spLocks noGrp="1"/>
          </p:cNvSpPr>
          <p:nvPr>
            <p:ph type="title"/>
          </p:nvPr>
        </p:nvSpPr>
        <p:spPr>
          <a:xfrm>
            <a:off x="628650" y="365126"/>
            <a:ext cx="7886700" cy="1325563"/>
          </a:xfrm>
        </p:spPr>
        <p:txBody>
          <a:bodyPr>
            <a:normAutofit/>
          </a:bodyPr>
          <a:lstStyle/>
          <a:p>
            <a:r>
              <a:rPr lang="en-US" sz="4000" dirty="0" smtClean="0"/>
              <a:t>Displaced RGC</a:t>
            </a:r>
            <a:r>
              <a:rPr lang="en-US" altLang="ja-JP" sz="4000" dirty="0" smtClean="0"/>
              <a:t>_HFA</a:t>
            </a:r>
            <a:r>
              <a:rPr lang="en-US" sz="4000" dirty="0" smtClean="0"/>
              <a:t> vs. RGC_OCT</a:t>
            </a:r>
            <a:br>
              <a:rPr lang="en-US" sz="4000" dirty="0" smtClean="0"/>
            </a:br>
            <a:r>
              <a:rPr lang="en-US" sz="3600" dirty="0" smtClean="0"/>
              <a:t>360 or 180 degree</a:t>
            </a:r>
            <a:endParaRPr lang="en-US" sz="3600" dirty="0"/>
          </a:p>
        </p:txBody>
      </p:sp>
      <p:sp>
        <p:nvSpPr>
          <p:cNvPr id="16" name="TextBox 15"/>
          <p:cNvSpPr txBox="1"/>
          <p:nvPr/>
        </p:nvSpPr>
        <p:spPr>
          <a:xfrm>
            <a:off x="2869479" y="5985665"/>
            <a:ext cx="3478068" cy="400110"/>
          </a:xfrm>
          <a:prstGeom prst="rect">
            <a:avLst/>
          </a:prstGeom>
          <a:noFill/>
        </p:spPr>
        <p:txBody>
          <a:bodyPr wrap="none" rtlCol="0">
            <a:spAutoFit/>
          </a:bodyPr>
          <a:lstStyle/>
          <a:p>
            <a:pPr algn="ctr"/>
            <a:r>
              <a:rPr lang="en-US" sz="2000" dirty="0" smtClean="0"/>
              <a:t>360 degree is still better model </a:t>
            </a:r>
            <a:endParaRPr lang="en-US" sz="2000" dirty="0"/>
          </a:p>
        </p:txBody>
      </p:sp>
      <p:sp>
        <p:nvSpPr>
          <p:cNvPr id="18" name="テキスト ボックス 15"/>
          <p:cNvSpPr txBox="1"/>
          <p:nvPr/>
        </p:nvSpPr>
        <p:spPr>
          <a:xfrm>
            <a:off x="3278225" y="2531417"/>
            <a:ext cx="1263141" cy="461665"/>
          </a:xfrm>
          <a:prstGeom prst="rect">
            <a:avLst/>
          </a:prstGeom>
          <a:solidFill>
            <a:srgbClr val="FFFF00"/>
          </a:solidFill>
        </p:spPr>
        <p:txBody>
          <a:bodyPr wrap="square" rtlCol="0">
            <a:spAutoFit/>
          </a:bodyPr>
          <a:lstStyle/>
          <a:p>
            <a:pPr algn="ctr"/>
            <a:r>
              <a:rPr kumimoji="1" lang="en-US" altLang="ja-JP" sz="2400" dirty="0" smtClean="0"/>
              <a:t> R=0.959</a:t>
            </a:r>
          </a:p>
        </p:txBody>
      </p:sp>
      <p:sp>
        <p:nvSpPr>
          <p:cNvPr id="17" name="テキスト ボックス 15"/>
          <p:cNvSpPr txBox="1"/>
          <p:nvPr/>
        </p:nvSpPr>
        <p:spPr>
          <a:xfrm>
            <a:off x="5256491" y="4726610"/>
            <a:ext cx="1263141" cy="461665"/>
          </a:xfrm>
          <a:prstGeom prst="rect">
            <a:avLst/>
          </a:prstGeom>
          <a:solidFill>
            <a:srgbClr val="FFFF00"/>
          </a:solidFill>
        </p:spPr>
        <p:txBody>
          <a:bodyPr wrap="square" rtlCol="0">
            <a:spAutoFit/>
          </a:bodyPr>
          <a:lstStyle/>
          <a:p>
            <a:pPr algn="ctr"/>
            <a:r>
              <a:rPr kumimoji="1" lang="en-US" altLang="ja-JP" sz="2400" dirty="0" smtClean="0"/>
              <a:t> R=0.959</a:t>
            </a:r>
          </a:p>
        </p:txBody>
      </p:sp>
    </p:spTree>
    <p:extLst>
      <p:ext uri="{BB962C8B-B14F-4D97-AF65-F5344CB8AC3E}">
        <p14:creationId xmlns:p14="http://schemas.microsoft.com/office/powerpoint/2010/main" val="342296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a:t>
            </a:r>
            <a:r>
              <a:rPr lang="en-US" dirty="0"/>
              <a:t>affecting SF relationships</a:t>
            </a:r>
          </a:p>
        </p:txBody>
      </p:sp>
      <p:sp>
        <p:nvSpPr>
          <p:cNvPr id="3" name="Content Placeholder 2"/>
          <p:cNvSpPr>
            <a:spLocks noGrp="1"/>
          </p:cNvSpPr>
          <p:nvPr>
            <p:ph idx="1"/>
          </p:nvPr>
        </p:nvSpPr>
        <p:spPr>
          <a:xfrm>
            <a:off x="628650" y="1825625"/>
            <a:ext cx="8058150" cy="4351338"/>
          </a:xfrm>
        </p:spPr>
        <p:txBody>
          <a:bodyPr/>
          <a:lstStyle/>
          <a:p>
            <a:r>
              <a:rPr lang="en-US" altLang="ja-JP" dirty="0" smtClean="0"/>
              <a:t>HFA</a:t>
            </a:r>
            <a:r>
              <a:rPr lang="ja-JP" altLang="en-US" dirty="0" smtClean="0"/>
              <a:t>、</a:t>
            </a:r>
            <a:r>
              <a:rPr lang="en-US" altLang="ja-JP" dirty="0" smtClean="0"/>
              <a:t>OCT</a:t>
            </a:r>
            <a:r>
              <a:rPr lang="ja-JP" altLang="en-US" dirty="0" smtClean="0"/>
              <a:t>の測定のばらつき</a:t>
            </a:r>
            <a:endParaRPr lang="en-US" altLang="ja-JP" dirty="0" smtClean="0"/>
          </a:p>
          <a:p>
            <a:r>
              <a:rPr lang="en-US" altLang="ja-JP" dirty="0" smtClean="0"/>
              <a:t>OCT</a:t>
            </a:r>
            <a:r>
              <a:rPr lang="ja-JP" altLang="en-US" dirty="0" smtClean="0"/>
              <a:t>［</a:t>
            </a:r>
            <a:r>
              <a:rPr lang="en-US" altLang="ja-JP" dirty="0" smtClean="0"/>
              <a:t>um</a:t>
            </a:r>
            <a:r>
              <a:rPr lang="ja-JP" altLang="en-US" dirty="0" smtClean="0"/>
              <a:t>］（</a:t>
            </a:r>
            <a:r>
              <a:rPr lang="en-US" altLang="ja-JP" dirty="0" smtClean="0"/>
              <a:t>linear</a:t>
            </a:r>
            <a:r>
              <a:rPr lang="ja-JP" altLang="en-US" dirty="0" smtClean="0"/>
              <a:t>）、</a:t>
            </a:r>
            <a:r>
              <a:rPr lang="en-US" altLang="ja-JP" dirty="0" smtClean="0"/>
              <a:t>HFA</a:t>
            </a:r>
            <a:r>
              <a:rPr lang="ja-JP" altLang="en-US" dirty="0" smtClean="0"/>
              <a:t>［</a:t>
            </a:r>
            <a:r>
              <a:rPr lang="en-US" altLang="ja-JP" dirty="0" smtClean="0"/>
              <a:t>dB</a:t>
            </a:r>
            <a:r>
              <a:rPr lang="ja-JP" altLang="en-US" dirty="0" smtClean="0"/>
              <a:t>］（</a:t>
            </a:r>
            <a:r>
              <a:rPr lang="en-US" altLang="ja-JP" dirty="0" smtClean="0"/>
              <a:t>log</a:t>
            </a:r>
            <a:r>
              <a:rPr lang="ja-JP" altLang="en-US" dirty="0" smtClean="0"/>
              <a:t>）の違い</a:t>
            </a:r>
            <a:endParaRPr lang="en-US" altLang="ja-JP" dirty="0" smtClean="0"/>
          </a:p>
          <a:p>
            <a:r>
              <a:rPr lang="ja-JP" altLang="en-US" dirty="0" smtClean="0"/>
              <a:t>個人の特性や緑内障病期による差異</a:t>
            </a:r>
            <a:endParaRPr lang="en-US" altLang="ja-JP" dirty="0" smtClean="0"/>
          </a:p>
          <a:p>
            <a:r>
              <a:rPr lang="en-US" altLang="ja-JP" dirty="0" smtClean="0"/>
              <a:t>RNFLT</a:t>
            </a:r>
            <a:r>
              <a:rPr lang="ja-JP" altLang="en-US" dirty="0" smtClean="0"/>
              <a:t>の構成成分；神経線維</a:t>
            </a:r>
            <a:r>
              <a:rPr lang="en-US" altLang="ja-JP" dirty="0" smtClean="0"/>
              <a:t>or</a:t>
            </a:r>
            <a:r>
              <a:rPr lang="ja-JP" altLang="en-US" dirty="0" smtClean="0"/>
              <a:t>支持細胞、</a:t>
            </a:r>
            <a:r>
              <a:rPr lang="en-US" altLang="ja-JP" dirty="0" err="1" smtClean="0"/>
              <a:t>etc</a:t>
            </a:r>
            <a:endParaRPr lang="en-US" altLang="ja-JP" dirty="0" smtClean="0"/>
          </a:p>
          <a:p>
            <a:r>
              <a:rPr lang="en-US" altLang="ja-JP" dirty="0" smtClean="0"/>
              <a:t>RNFLT</a:t>
            </a:r>
            <a:r>
              <a:rPr lang="ja-JP" altLang="en-US" dirty="0" smtClean="0"/>
              <a:t>と</a:t>
            </a:r>
            <a:r>
              <a:rPr lang="en-US" altLang="ja-JP" dirty="0" smtClean="0"/>
              <a:t>axon</a:t>
            </a:r>
            <a:r>
              <a:rPr lang="ja-JP" altLang="en-US" dirty="0" smtClean="0"/>
              <a:t>数の関係が不明</a:t>
            </a:r>
            <a:endParaRPr lang="en-US" altLang="ja-JP" dirty="0" smtClean="0"/>
          </a:p>
          <a:p>
            <a:r>
              <a:rPr lang="ja-JP" altLang="en-US" dirty="0" smtClean="0"/>
              <a:t>視神経乳頭、黄斑、縫合の位置対応のバリエーション</a:t>
            </a:r>
            <a:endParaRPr lang="en-US" altLang="ja-JP" dirty="0" smtClean="0"/>
          </a:p>
          <a:p>
            <a:endParaRPr lang="en-US" altLang="ja-JP" dirty="0" smtClean="0"/>
          </a:p>
          <a:p>
            <a:endParaRPr lang="en-US" altLang="ja-JP" dirty="0" smtClean="0"/>
          </a:p>
          <a:p>
            <a:endParaRPr lang="en-US" altLang="ja-JP" dirty="0" smtClean="0"/>
          </a:p>
          <a:p>
            <a:endParaRPr lang="en-US" dirty="0"/>
          </a:p>
        </p:txBody>
      </p:sp>
      <p:sp>
        <p:nvSpPr>
          <p:cNvPr id="4" name="TextBox 3"/>
          <p:cNvSpPr txBox="1"/>
          <p:nvPr/>
        </p:nvSpPr>
        <p:spPr>
          <a:xfrm>
            <a:off x="2005780" y="6211669"/>
            <a:ext cx="6990568" cy="646331"/>
          </a:xfrm>
          <a:prstGeom prst="rect">
            <a:avLst/>
          </a:prstGeom>
          <a:noFill/>
        </p:spPr>
        <p:txBody>
          <a:bodyPr wrap="none" rtlCol="0">
            <a:spAutoFit/>
          </a:bodyPr>
          <a:lstStyle/>
          <a:p>
            <a:r>
              <a:rPr lang="en-US" b="1"/>
              <a:t>Diagnosis of Primary Open Angle Glaucoma: WGA consensus series - 10</a:t>
            </a:r>
          </a:p>
          <a:p>
            <a:endParaRPr lang="en-US" dirty="0"/>
          </a:p>
        </p:txBody>
      </p:sp>
    </p:spTree>
    <p:extLst>
      <p:ext uri="{BB962C8B-B14F-4D97-AF65-F5344CB8AC3E}">
        <p14:creationId xmlns:p14="http://schemas.microsoft.com/office/powerpoint/2010/main" val="1536854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結語</a:t>
            </a:r>
            <a:endParaRPr lang="en-US" dirty="0"/>
          </a:p>
        </p:txBody>
      </p:sp>
      <p:sp>
        <p:nvSpPr>
          <p:cNvPr id="3" name="Content Placeholder 2"/>
          <p:cNvSpPr>
            <a:spLocks noGrp="1"/>
          </p:cNvSpPr>
          <p:nvPr>
            <p:ph idx="1"/>
          </p:nvPr>
        </p:nvSpPr>
        <p:spPr>
          <a:xfrm>
            <a:off x="628650" y="1807399"/>
            <a:ext cx="7940842" cy="671915"/>
          </a:xfrm>
        </p:spPr>
        <p:txBody>
          <a:bodyPr>
            <a:noAutofit/>
          </a:bodyPr>
          <a:lstStyle/>
          <a:p>
            <a:pPr>
              <a:lnSpc>
                <a:spcPct val="200000"/>
              </a:lnSpc>
            </a:pPr>
            <a:r>
              <a:rPr lang="en-US" sz="2400" dirty="0" smtClean="0">
                <a:latin typeface="+mn-ea"/>
              </a:rPr>
              <a:t>HFA10-2</a:t>
            </a:r>
            <a:r>
              <a:rPr lang="ja-JP" altLang="en-US" sz="2400" dirty="0" smtClean="0">
                <a:latin typeface="+mn-ea"/>
              </a:rPr>
              <a:t>による</a:t>
            </a:r>
            <a:r>
              <a:rPr lang="en-US" sz="2400" dirty="0" smtClean="0">
                <a:latin typeface="+mn-ea"/>
              </a:rPr>
              <a:t>RGC</a:t>
            </a:r>
            <a:r>
              <a:rPr lang="ja-JP" altLang="en-US" sz="2400" dirty="0" smtClean="0">
                <a:latin typeface="+mn-ea"/>
              </a:rPr>
              <a:t>推定は緑内障臨床には有用</a:t>
            </a:r>
            <a:endParaRPr lang="en-US" altLang="ja-JP" sz="2400" dirty="0">
              <a:latin typeface="+mn-ea"/>
            </a:endParaRPr>
          </a:p>
          <a:p>
            <a:pPr>
              <a:lnSpc>
                <a:spcPct val="200000"/>
              </a:lnSpc>
            </a:pPr>
            <a:r>
              <a:rPr lang="en-US" altLang="ja-JP" sz="2400" dirty="0" smtClean="0">
                <a:latin typeface="+mn-ea"/>
              </a:rPr>
              <a:t>RGC Displacement</a:t>
            </a:r>
            <a:r>
              <a:rPr lang="ja-JP" altLang="en-US" sz="2400" dirty="0" smtClean="0">
                <a:latin typeface="+mn-ea"/>
              </a:rPr>
              <a:t>は、</a:t>
            </a:r>
            <a:r>
              <a:rPr lang="en-US" altLang="ja-JP" sz="2400" dirty="0" smtClean="0">
                <a:latin typeface="+mn-ea"/>
              </a:rPr>
              <a:t>RGC_HFA</a:t>
            </a:r>
            <a:r>
              <a:rPr lang="ja-JP" altLang="en-US" sz="2400" dirty="0" smtClean="0">
                <a:latin typeface="+mn-ea"/>
              </a:rPr>
              <a:t>と</a:t>
            </a:r>
            <a:r>
              <a:rPr lang="en-US" altLang="ja-JP" sz="2400" dirty="0" smtClean="0">
                <a:latin typeface="+mn-ea"/>
              </a:rPr>
              <a:t>RGC_OCT</a:t>
            </a:r>
            <a:r>
              <a:rPr lang="ja-JP" altLang="en-US" sz="2400" dirty="0" smtClean="0">
                <a:latin typeface="+mn-ea"/>
              </a:rPr>
              <a:t>の整合性を改善する</a:t>
            </a:r>
            <a:endParaRPr lang="en-US" altLang="ja-JP" sz="2400" dirty="0">
              <a:latin typeface="+mn-ea"/>
            </a:endParaRPr>
          </a:p>
          <a:p>
            <a:pPr>
              <a:lnSpc>
                <a:spcPct val="200000"/>
              </a:lnSpc>
            </a:pPr>
            <a:r>
              <a:rPr lang="ja-JP" altLang="en-US" sz="2400" dirty="0" smtClean="0">
                <a:latin typeface="+mn-ea"/>
              </a:rPr>
              <a:t>さらなる機能と構造の対応の理解</a:t>
            </a:r>
            <a:r>
              <a:rPr lang="ja-JP" altLang="en-US" sz="2400" smtClean="0">
                <a:latin typeface="+mn-ea"/>
              </a:rPr>
              <a:t>が必要</a:t>
            </a:r>
            <a:endParaRPr lang="en-US" altLang="ja-JP" sz="2400" dirty="0" smtClean="0">
              <a:latin typeface="+mn-ea"/>
            </a:endParaRPr>
          </a:p>
          <a:p>
            <a:pPr>
              <a:lnSpc>
                <a:spcPct val="200000"/>
              </a:lnSpc>
            </a:pPr>
            <a:endParaRPr lang="en-US" altLang="ja-JP" sz="2400" dirty="0" smtClean="0">
              <a:latin typeface="+mn-ea"/>
            </a:endParaRPr>
          </a:p>
          <a:p>
            <a:pPr marL="0" indent="0">
              <a:lnSpc>
                <a:spcPct val="200000"/>
              </a:lnSpc>
              <a:buNone/>
            </a:pPr>
            <a:endParaRPr lang="en-US" altLang="ja-JP" sz="2400" dirty="0">
              <a:latin typeface="+mn-ea"/>
            </a:endParaRPr>
          </a:p>
          <a:p>
            <a:pPr marL="0" indent="0">
              <a:lnSpc>
                <a:spcPct val="200000"/>
              </a:lnSpc>
              <a:buNone/>
            </a:pPr>
            <a:endParaRPr lang="ja-JP" altLang="en-US" sz="2400" dirty="0" smtClean="0">
              <a:latin typeface="+mn-ea"/>
            </a:endParaRPr>
          </a:p>
        </p:txBody>
      </p:sp>
    </p:spTree>
    <p:extLst>
      <p:ext uri="{BB962C8B-B14F-4D97-AF65-F5344CB8AC3E}">
        <p14:creationId xmlns:p14="http://schemas.microsoft.com/office/powerpoint/2010/main" val="1607160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79425" y="2627313"/>
            <a:ext cx="8167688" cy="1062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Times New Roman" panose="02020603050405020304" pitchFamily="18" charset="0"/>
                <a:ea typeface="ＭＳ Ｐゴシック" panose="020B0600070205080204" pitchFamily="50" charset="-128"/>
              </a:defRPr>
            </a:lvl9pPr>
          </a:lstStyle>
          <a:p>
            <a:pPr algn="ctr">
              <a:lnSpc>
                <a:spcPct val="80000"/>
              </a:lnSpc>
              <a:spcBef>
                <a:spcPts val="700"/>
              </a:spcBef>
              <a:buClrTx/>
              <a:buFontTx/>
              <a:buNone/>
            </a:pPr>
            <a:endParaRPr lang="en-US" altLang="ja-JP" sz="2800" b="1" dirty="0">
              <a:solidFill>
                <a:schemeClr val="tx1"/>
              </a:solidFill>
              <a:latin typeface="+mj-ea"/>
              <a:ea typeface="+mj-ea"/>
            </a:endParaRPr>
          </a:p>
          <a:p>
            <a:pPr algn="ctr">
              <a:lnSpc>
                <a:spcPct val="80000"/>
              </a:lnSpc>
              <a:spcBef>
                <a:spcPts val="700"/>
              </a:spcBef>
              <a:buClrTx/>
              <a:buFontTx/>
              <a:buNone/>
            </a:pPr>
            <a:r>
              <a:rPr lang="ja-JP" altLang="ja-JP" sz="2800" b="1" dirty="0">
                <a:solidFill>
                  <a:schemeClr val="tx1"/>
                </a:solidFill>
                <a:latin typeface="+mj-ea"/>
                <a:ea typeface="+mj-ea"/>
              </a:rPr>
              <a:t>　利益相反公表基準に該当なし</a:t>
            </a:r>
          </a:p>
          <a:p>
            <a:pPr algn="ctr">
              <a:lnSpc>
                <a:spcPct val="80000"/>
              </a:lnSpc>
              <a:spcBef>
                <a:spcPts val="175"/>
              </a:spcBef>
              <a:buClrTx/>
              <a:buFontTx/>
              <a:buNone/>
            </a:pPr>
            <a:endParaRPr lang="en-US" altLang="ja-JP" sz="2800" b="1" i="1" dirty="0">
              <a:solidFill>
                <a:schemeClr val="tx1"/>
              </a:solidFill>
              <a:latin typeface="+mj-ea"/>
              <a:ea typeface="+mj-ea"/>
            </a:endParaRPr>
          </a:p>
          <a:p>
            <a:pPr algn="ctr">
              <a:lnSpc>
                <a:spcPct val="80000"/>
              </a:lnSpc>
              <a:spcBef>
                <a:spcPts val="175"/>
              </a:spcBef>
              <a:buClrTx/>
              <a:buFontTx/>
              <a:buNone/>
            </a:pPr>
            <a:endParaRPr lang="en-US" altLang="ja-JP" sz="2800" b="1" i="1" dirty="0">
              <a:solidFill>
                <a:schemeClr val="tx1"/>
              </a:solidFill>
              <a:latin typeface="+mj-ea"/>
              <a:ea typeface="+mj-ea"/>
            </a:endParaRPr>
          </a:p>
        </p:txBody>
      </p:sp>
    </p:spTree>
    <p:extLst>
      <p:ext uri="{BB962C8B-B14F-4D97-AF65-F5344CB8AC3E}">
        <p14:creationId xmlns:p14="http://schemas.microsoft.com/office/powerpoint/2010/main" val="3771991628"/>
      </p:ext>
    </p:extLst>
  </p:cSld>
  <p:clrMapOvr>
    <a:masterClrMapping/>
  </p:clrMapOvr>
  <p:transition spd="med" advTm="91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05608" y="1682701"/>
            <a:ext cx="7807950" cy="1636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smtClean="0">
                <a:solidFill>
                  <a:srgbClr val="000000"/>
                </a:solidFill>
                <a:latin typeface="Arial" charset="0"/>
              </a:rPr>
              <a:t>静的視野検査の網膜感度および光干渉断層計</a:t>
            </a:r>
            <a:r>
              <a:rPr lang="en-US" altLang="ja-JP" sz="2400" dirty="0" smtClean="0">
                <a:solidFill>
                  <a:srgbClr val="000000"/>
                </a:solidFill>
                <a:latin typeface="Arial" charset="0"/>
              </a:rPr>
              <a:t>(OCT)</a:t>
            </a:r>
            <a:r>
              <a:rPr lang="ja-JP" altLang="en-US" sz="2400" dirty="0" smtClean="0">
                <a:solidFill>
                  <a:srgbClr val="000000"/>
                </a:solidFill>
                <a:latin typeface="Arial" charset="0"/>
              </a:rPr>
              <a:t>の神経乳頭周囲網膜神経節細胞層（</a:t>
            </a:r>
            <a:r>
              <a:rPr lang="en-US" altLang="ja-JP" sz="2400" dirty="0" err="1" smtClean="0">
                <a:solidFill>
                  <a:srgbClr val="000000"/>
                </a:solidFill>
                <a:latin typeface="Arial" charset="0"/>
              </a:rPr>
              <a:t>cpRNFL</a:t>
            </a:r>
            <a:r>
              <a:rPr lang="ja-JP" altLang="en-US" sz="2400" dirty="0" smtClean="0">
                <a:solidFill>
                  <a:srgbClr val="000000"/>
                </a:solidFill>
                <a:latin typeface="Arial" charset="0"/>
              </a:rPr>
              <a:t>）厚から、</a:t>
            </a:r>
            <a:r>
              <a:rPr lang="en-US" altLang="ja-JP" sz="2400" dirty="0" err="1" smtClean="0">
                <a:solidFill>
                  <a:srgbClr val="000000"/>
                </a:solidFill>
                <a:latin typeface="Arial" charset="0"/>
              </a:rPr>
              <a:t>Harwerth</a:t>
            </a:r>
            <a:r>
              <a:rPr lang="en-US" altLang="ja-JP" sz="2400" dirty="0" smtClean="0">
                <a:solidFill>
                  <a:srgbClr val="000000"/>
                </a:solidFill>
                <a:latin typeface="Arial" charset="0"/>
              </a:rPr>
              <a:t> model</a:t>
            </a:r>
            <a:r>
              <a:rPr lang="ja-JP" altLang="en-US" sz="2400" dirty="0" smtClean="0">
                <a:solidFill>
                  <a:srgbClr val="000000"/>
                </a:solidFill>
                <a:latin typeface="Arial" charset="0"/>
              </a:rPr>
              <a:t>をもちいて網膜神経節細胞（</a:t>
            </a:r>
            <a:r>
              <a:rPr lang="en-US" altLang="ja-JP" sz="2400" dirty="0" smtClean="0">
                <a:solidFill>
                  <a:srgbClr val="000000"/>
                </a:solidFill>
                <a:latin typeface="Arial" charset="0"/>
              </a:rPr>
              <a:t>retinal ganglion cell; RGC</a:t>
            </a:r>
            <a:r>
              <a:rPr lang="ja-JP" altLang="en-US" sz="2400" dirty="0" smtClean="0">
                <a:solidFill>
                  <a:srgbClr val="000000"/>
                </a:solidFill>
                <a:latin typeface="Arial" charset="0"/>
              </a:rPr>
              <a:t>）の数を算出</a:t>
            </a:r>
            <a:r>
              <a:rPr lang="ja-JP" altLang="en-US" sz="2400" dirty="0" smtClean="0">
                <a:latin typeface="Arial" charset="0"/>
              </a:rPr>
              <a:t>する方法を提案。</a:t>
            </a:r>
            <a:endParaRPr lang="en-US" altLang="ja-JP" sz="2400" dirty="0" smtClean="0">
              <a:latin typeface="Arial" charset="0"/>
            </a:endParaRPr>
          </a:p>
          <a:p>
            <a:pPr marL="0" indent="0">
              <a:buNone/>
            </a:pPr>
            <a:endParaRPr lang="en-US" altLang="ja-JP" sz="2400" dirty="0" smtClean="0">
              <a:solidFill>
                <a:srgbClr val="000000"/>
              </a:solidFill>
              <a:latin typeface="Arial" charset="0"/>
            </a:endParaRPr>
          </a:p>
          <a:p>
            <a:pPr marL="0" indent="0">
              <a:buNone/>
            </a:pPr>
            <a:endParaRPr lang="en-US" sz="2400" dirty="0"/>
          </a:p>
        </p:txBody>
      </p:sp>
      <p:sp>
        <p:nvSpPr>
          <p:cNvPr id="2" name="Title 1"/>
          <p:cNvSpPr>
            <a:spLocks noGrp="1"/>
          </p:cNvSpPr>
          <p:nvPr>
            <p:ph type="title"/>
          </p:nvPr>
        </p:nvSpPr>
        <p:spPr/>
        <p:txBody>
          <a:bodyPr/>
          <a:lstStyle/>
          <a:p>
            <a:r>
              <a:rPr lang="ja-JP" altLang="en-US" dirty="0"/>
              <a:t>背景</a:t>
            </a:r>
            <a:endParaRPr lang="en-US" dirty="0"/>
          </a:p>
        </p:txBody>
      </p:sp>
      <p:sp>
        <p:nvSpPr>
          <p:cNvPr id="7" name="Shape 227"/>
          <p:cNvSpPr/>
          <p:nvPr/>
        </p:nvSpPr>
        <p:spPr>
          <a:xfrm>
            <a:off x="5206499" y="3331078"/>
            <a:ext cx="4065838" cy="608694"/>
          </a:xfrm>
          <a:prstGeom prst="rect">
            <a:avLst/>
          </a:prstGeom>
          <a:noFill/>
          <a:ln>
            <a:noFill/>
          </a:ln>
        </p:spPr>
        <p:txBody>
          <a:bodyPr lIns="68569" tIns="34275" rIns="68569" bIns="34275" anchor="t" anchorCtr="0">
            <a:noAutofit/>
          </a:bodyPr>
          <a:lstStyle/>
          <a:p>
            <a:pPr lvl="0">
              <a:buSzPct val="25000"/>
            </a:pPr>
            <a:r>
              <a:rPr lang="en-US" altLang="ja-JP" sz="1600" dirty="0" err="1" smtClean="0">
                <a:cs typeface="Calibri"/>
                <a:sym typeface="Calibri"/>
              </a:rPr>
              <a:t>Harwerth</a:t>
            </a:r>
            <a:r>
              <a:rPr lang="en-US" altLang="ja-JP" sz="1600" dirty="0" smtClean="0">
                <a:cs typeface="Calibri"/>
                <a:sym typeface="Calibri"/>
              </a:rPr>
              <a:t> RS, et al</a:t>
            </a:r>
            <a:r>
              <a:rPr lang="en-US" altLang="ja-JP" sz="1600" dirty="0">
                <a:cs typeface="Calibri"/>
                <a:sym typeface="Calibri"/>
              </a:rPr>
              <a:t>, </a:t>
            </a:r>
            <a:r>
              <a:rPr lang="en-US" altLang="ja-JP" sz="1600" dirty="0" err="1">
                <a:cs typeface="Calibri"/>
                <a:sym typeface="Calibri"/>
              </a:rPr>
              <a:t>Prog</a:t>
            </a:r>
            <a:r>
              <a:rPr lang="en-US" altLang="ja-JP" sz="1600" dirty="0">
                <a:cs typeface="Calibri"/>
                <a:sym typeface="Calibri"/>
              </a:rPr>
              <a:t> </a:t>
            </a:r>
            <a:r>
              <a:rPr lang="en-US" altLang="ja-JP" sz="1600" dirty="0" err="1">
                <a:cs typeface="Calibri"/>
                <a:sym typeface="Calibri"/>
              </a:rPr>
              <a:t>Retin</a:t>
            </a:r>
            <a:r>
              <a:rPr lang="en-US" altLang="ja-JP" sz="1600" dirty="0">
                <a:cs typeface="Calibri"/>
                <a:sym typeface="Calibri"/>
              </a:rPr>
              <a:t> Eye Res. </a:t>
            </a:r>
            <a:r>
              <a:rPr lang="en-US" altLang="ja-JP" sz="1600" dirty="0" smtClean="0">
                <a:cs typeface="Calibri"/>
                <a:sym typeface="Calibri"/>
              </a:rPr>
              <a:t>2010</a:t>
            </a:r>
          </a:p>
          <a:p>
            <a:pPr lvl="0">
              <a:buSzPct val="25000"/>
            </a:pPr>
            <a:r>
              <a:rPr lang="en-US" sz="1600" dirty="0" smtClean="0">
                <a:cs typeface="Calibri"/>
                <a:sym typeface="Calibri"/>
              </a:rPr>
              <a:t>Medeiros FA, et al, Arch Ophthalmol. 2012</a:t>
            </a:r>
            <a:endParaRPr lang="en-US" sz="1600" dirty="0">
              <a:cs typeface="Calibri"/>
              <a:sym typeface="Calibri"/>
            </a:endParaRPr>
          </a:p>
        </p:txBody>
      </p:sp>
      <p:sp>
        <p:nvSpPr>
          <p:cNvPr id="10" name="Content Placeholder 2"/>
          <p:cNvSpPr>
            <a:spLocks noGrp="1"/>
          </p:cNvSpPr>
          <p:nvPr>
            <p:ph idx="1"/>
          </p:nvPr>
        </p:nvSpPr>
        <p:spPr>
          <a:xfrm>
            <a:off x="405608" y="4210181"/>
            <a:ext cx="7599403" cy="1041729"/>
          </a:xfrm>
        </p:spPr>
        <p:txBody>
          <a:bodyPr>
            <a:normAutofit lnSpcReduction="10000"/>
          </a:bodyPr>
          <a:lstStyle/>
          <a:p>
            <a:r>
              <a:rPr lang="en-US" altLang="ja-JP" sz="2400" dirty="0" smtClean="0">
                <a:latin typeface="Arial" charset="0"/>
              </a:rPr>
              <a:t>RGC</a:t>
            </a:r>
            <a:r>
              <a:rPr lang="ja-JP" altLang="en-US" sz="2400" dirty="0" smtClean="0">
                <a:latin typeface="Arial" charset="0"/>
              </a:rPr>
              <a:t> </a:t>
            </a:r>
            <a:r>
              <a:rPr lang="en-US" altLang="ja-JP" sz="2400" dirty="0" smtClean="0">
                <a:latin typeface="Arial" charset="0"/>
              </a:rPr>
              <a:t>count</a:t>
            </a:r>
            <a:r>
              <a:rPr lang="ja-JP" altLang="en-US" sz="2400" dirty="0" smtClean="0">
                <a:solidFill>
                  <a:srgbClr val="000000"/>
                </a:solidFill>
                <a:latin typeface="Arial" charset="0"/>
              </a:rPr>
              <a:t>の緑内障全病期にわたる静的視野指標（</a:t>
            </a:r>
            <a:r>
              <a:rPr lang="en-US" altLang="ja-JP" sz="2400" dirty="0" smtClean="0">
                <a:solidFill>
                  <a:srgbClr val="000000"/>
                </a:solidFill>
                <a:latin typeface="Arial" charset="0"/>
              </a:rPr>
              <a:t>MD</a:t>
            </a:r>
            <a:r>
              <a:rPr lang="ja-JP" altLang="en-US" sz="2400" dirty="0" smtClean="0">
                <a:solidFill>
                  <a:srgbClr val="000000"/>
                </a:solidFill>
                <a:latin typeface="Arial" charset="0"/>
              </a:rPr>
              <a:t>、</a:t>
            </a:r>
            <a:r>
              <a:rPr lang="en-US" altLang="ja-JP" sz="2400" dirty="0" smtClean="0">
                <a:solidFill>
                  <a:srgbClr val="000000"/>
                </a:solidFill>
                <a:latin typeface="Arial" charset="0"/>
              </a:rPr>
              <a:t>VFI</a:t>
            </a:r>
            <a:r>
              <a:rPr lang="ja-JP" altLang="en-US" sz="2400" dirty="0" smtClean="0">
                <a:solidFill>
                  <a:srgbClr val="000000"/>
                </a:solidFill>
                <a:latin typeface="Arial" charset="0"/>
              </a:rPr>
              <a:t>）との整合性、緑内障診断力において、良好な結果が報告されてきた。</a:t>
            </a:r>
            <a:endParaRPr lang="en-US" sz="2400" dirty="0" smtClean="0"/>
          </a:p>
        </p:txBody>
      </p:sp>
      <p:sp>
        <p:nvSpPr>
          <p:cNvPr id="11" name="Shape 227"/>
          <p:cNvSpPr/>
          <p:nvPr/>
        </p:nvSpPr>
        <p:spPr>
          <a:xfrm>
            <a:off x="5206499" y="5251910"/>
            <a:ext cx="4065838" cy="1282733"/>
          </a:xfrm>
          <a:prstGeom prst="rect">
            <a:avLst/>
          </a:prstGeom>
          <a:noFill/>
          <a:ln>
            <a:noFill/>
          </a:ln>
        </p:spPr>
        <p:txBody>
          <a:bodyPr lIns="68569" tIns="34275" rIns="68569" bIns="34275" anchor="t" anchorCtr="0">
            <a:noAutofit/>
          </a:bodyPr>
          <a:lstStyle/>
          <a:p>
            <a:pPr>
              <a:buSzPct val="25000"/>
            </a:pPr>
            <a:r>
              <a:rPr lang="en-US" altLang="ja-JP" sz="1600" dirty="0" err="1" smtClean="0">
                <a:cs typeface="Calibri"/>
                <a:sym typeface="Calibri"/>
              </a:rPr>
              <a:t>Kuang</a:t>
            </a:r>
            <a:r>
              <a:rPr lang="en-US" altLang="ja-JP" sz="1600" dirty="0" smtClean="0">
                <a:cs typeface="Calibri"/>
                <a:sym typeface="Calibri"/>
              </a:rPr>
              <a:t> TT-M, et al</a:t>
            </a:r>
            <a:r>
              <a:rPr lang="en-US" altLang="ja-JP" sz="1600" dirty="0">
                <a:cs typeface="Calibri"/>
                <a:sym typeface="Calibri"/>
              </a:rPr>
              <a:t>, </a:t>
            </a:r>
            <a:r>
              <a:rPr lang="en-US" altLang="ja-JP" sz="1600" dirty="0" smtClean="0">
                <a:cs typeface="Calibri"/>
                <a:sym typeface="Calibri"/>
              </a:rPr>
              <a:t>IOVS. 2013</a:t>
            </a:r>
          </a:p>
          <a:p>
            <a:pPr>
              <a:buSzPct val="25000"/>
            </a:pPr>
            <a:r>
              <a:rPr lang="en-US" altLang="ja-JP" sz="1600" dirty="0" err="1">
                <a:cs typeface="Calibri"/>
                <a:sym typeface="Calibri"/>
              </a:rPr>
              <a:t>Meira</a:t>
            </a:r>
            <a:r>
              <a:rPr lang="en-US" altLang="ja-JP" sz="1600" dirty="0">
                <a:cs typeface="Calibri"/>
                <a:sym typeface="Calibri"/>
              </a:rPr>
              <a:t>-Freitas </a:t>
            </a:r>
            <a:r>
              <a:rPr lang="en-US" altLang="ja-JP" sz="1600" dirty="0" smtClean="0">
                <a:cs typeface="Calibri"/>
                <a:sym typeface="Calibri"/>
              </a:rPr>
              <a:t>D</a:t>
            </a:r>
            <a:r>
              <a:rPr lang="en-US" altLang="ja-JP" sz="1600" dirty="0">
                <a:cs typeface="Calibri"/>
                <a:sym typeface="Calibri"/>
              </a:rPr>
              <a:t> , et al, IOVS. </a:t>
            </a:r>
            <a:r>
              <a:rPr lang="en-US" altLang="ja-JP" sz="1600" dirty="0" smtClean="0">
                <a:cs typeface="Calibri"/>
                <a:sym typeface="Calibri"/>
              </a:rPr>
              <a:t>2013</a:t>
            </a:r>
          </a:p>
          <a:p>
            <a:pPr>
              <a:buSzPct val="25000"/>
            </a:pPr>
            <a:r>
              <a:rPr lang="en-US" altLang="ja-JP" sz="1600" dirty="0">
                <a:cs typeface="Calibri"/>
                <a:sym typeface="Calibri"/>
              </a:rPr>
              <a:t>Tatham </a:t>
            </a:r>
            <a:r>
              <a:rPr lang="en-US" altLang="ja-JP" sz="1600" dirty="0" smtClean="0">
                <a:cs typeface="Calibri"/>
                <a:sym typeface="Calibri"/>
              </a:rPr>
              <a:t>AJ</a:t>
            </a:r>
            <a:r>
              <a:rPr lang="en-US" altLang="ja-JP" sz="1600" dirty="0">
                <a:cs typeface="Calibri"/>
                <a:sym typeface="Calibri"/>
              </a:rPr>
              <a:t> , et al, </a:t>
            </a:r>
            <a:r>
              <a:rPr lang="en-US" altLang="ja-JP" sz="1600" dirty="0" err="1" smtClean="0">
                <a:cs typeface="Calibri"/>
                <a:sym typeface="Calibri"/>
              </a:rPr>
              <a:t>Clin</a:t>
            </a:r>
            <a:r>
              <a:rPr lang="en-US" altLang="ja-JP" sz="1600" dirty="0" smtClean="0">
                <a:cs typeface="Calibri"/>
                <a:sym typeface="Calibri"/>
              </a:rPr>
              <a:t> Ophthalmol. 2014</a:t>
            </a:r>
          </a:p>
          <a:p>
            <a:pPr>
              <a:buSzPct val="25000"/>
            </a:pPr>
            <a:r>
              <a:rPr lang="en-US" altLang="ja-JP" sz="1600" dirty="0" err="1" smtClean="0">
                <a:cs typeface="Calibri"/>
                <a:sym typeface="Calibri"/>
              </a:rPr>
              <a:t>Esporcatte</a:t>
            </a:r>
            <a:r>
              <a:rPr lang="en-US" altLang="ja-JP" sz="1600" dirty="0" smtClean="0">
                <a:cs typeface="Calibri"/>
                <a:sym typeface="Calibri"/>
              </a:rPr>
              <a:t> </a:t>
            </a:r>
            <a:r>
              <a:rPr lang="en-US" altLang="ja-JP" sz="1600" dirty="0">
                <a:cs typeface="Calibri"/>
                <a:sym typeface="Calibri"/>
              </a:rPr>
              <a:t>et al</a:t>
            </a:r>
            <a:r>
              <a:rPr lang="en-US" altLang="ja-JP" sz="1600" dirty="0" smtClean="0">
                <a:cs typeface="Calibri"/>
                <a:sym typeface="Calibri"/>
              </a:rPr>
              <a:t>.</a:t>
            </a:r>
            <a:r>
              <a:rPr lang="en-US" altLang="ja-JP" sz="1600" dirty="0">
                <a:cs typeface="Calibri"/>
                <a:sym typeface="Calibri"/>
              </a:rPr>
              <a:t> </a:t>
            </a:r>
            <a:r>
              <a:rPr lang="en-US" altLang="ja-JP" sz="1600" dirty="0" smtClean="0">
                <a:cs typeface="Calibri"/>
                <a:sym typeface="Calibri"/>
              </a:rPr>
              <a:t>J Ophthalmol </a:t>
            </a:r>
            <a:r>
              <a:rPr lang="en-US" altLang="ja-JP" sz="1600" dirty="0">
                <a:cs typeface="Calibri"/>
                <a:sym typeface="Calibri"/>
              </a:rPr>
              <a:t>2017</a:t>
            </a:r>
            <a:endParaRPr lang="en-US" altLang="ja-JP" sz="1600" dirty="0" smtClean="0">
              <a:cs typeface="Calibri"/>
              <a:sym typeface="Calibri"/>
            </a:endParaRPr>
          </a:p>
        </p:txBody>
      </p:sp>
    </p:spTree>
    <p:extLst>
      <p:ext uri="{BB962C8B-B14F-4D97-AF65-F5344CB8AC3E}">
        <p14:creationId xmlns:p14="http://schemas.microsoft.com/office/powerpoint/2010/main" val="1064227783"/>
      </p:ext>
    </p:extLst>
  </p:cSld>
  <p:clrMapOvr>
    <a:masterClrMapping/>
  </p:clrMapOvr>
  <mc:AlternateContent xmlns:mc="http://schemas.openxmlformats.org/markup-compatibility/2006" xmlns:p14="http://schemas.microsoft.com/office/powerpoint/2010/main">
    <mc:Choice Requires="p14">
      <p:transition spd="slow" p14:dur="2000" advTm="8984"/>
    </mc:Choice>
    <mc:Fallback xmlns="">
      <p:transition spd="slow" advTm="898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Structure-Function models</a:t>
            </a:r>
            <a:br>
              <a:rPr lang="en-US" altLang="ja-JP" dirty="0" smtClean="0"/>
            </a:br>
            <a:r>
              <a:rPr lang="en-US" altLang="ja-JP" dirty="0" smtClean="0"/>
              <a:t>6 degree grid (30, 24-2)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52425" y="2143328"/>
            <a:ext cx="8439150" cy="2505075"/>
          </a:xfrm>
          <a:prstGeom prst="rect">
            <a:avLst/>
          </a:prstGeom>
        </p:spPr>
      </p:pic>
      <p:sp>
        <p:nvSpPr>
          <p:cNvPr id="4" name="Content Placeholder 2"/>
          <p:cNvSpPr txBox="1">
            <a:spLocks/>
          </p:cNvSpPr>
          <p:nvPr/>
        </p:nvSpPr>
        <p:spPr>
          <a:xfrm>
            <a:off x="628650" y="5310549"/>
            <a:ext cx="7640139" cy="8489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dirty="0" smtClean="0">
                <a:latin typeface="+mn-ea"/>
                <a:cs typeface="Calibri"/>
                <a:sym typeface="Calibri"/>
              </a:rPr>
              <a:t>Humphrey</a:t>
            </a:r>
            <a:r>
              <a:rPr lang="ja-JP" altLang="ja-JP" sz="2400" kern="100" dirty="0" smtClean="0">
                <a:latin typeface="+mn-ea"/>
                <a:cs typeface="Century" panose="02040604050505020304" pitchFamily="18" charset="0"/>
              </a:rPr>
              <a:t>視野</a:t>
            </a:r>
            <a:r>
              <a:rPr lang="en-US" altLang="ja-JP" sz="2400" kern="100" dirty="0" smtClean="0">
                <a:latin typeface="+mn-ea"/>
                <a:cs typeface="Century" panose="02040604050505020304" pitchFamily="18" charset="0"/>
              </a:rPr>
              <a:t>10-2(HFA10-2)</a:t>
            </a:r>
            <a:r>
              <a:rPr lang="en-US" altLang="ja-JP" sz="2400" dirty="0">
                <a:latin typeface="+mn-ea"/>
                <a:cs typeface="Calibri"/>
                <a:sym typeface="Calibri"/>
              </a:rPr>
              <a:t> </a:t>
            </a:r>
            <a:r>
              <a:rPr lang="ja-JP" altLang="en-US" sz="2400" dirty="0" smtClean="0">
                <a:latin typeface="+mn-ea"/>
                <a:cs typeface="Calibri"/>
                <a:sym typeface="Calibri"/>
              </a:rPr>
              <a:t>から、</a:t>
            </a:r>
            <a:r>
              <a:rPr lang="en-US" altLang="ja-JP" sz="2400" dirty="0" smtClean="0">
                <a:latin typeface="+mn-ea"/>
                <a:cs typeface="Calibri"/>
                <a:sym typeface="Calibri"/>
              </a:rPr>
              <a:t>Harwerth </a:t>
            </a:r>
            <a:r>
              <a:rPr lang="en-US" altLang="ja-JP" sz="2400" dirty="0">
                <a:latin typeface="+mn-ea"/>
                <a:cs typeface="Calibri"/>
                <a:sym typeface="Calibri"/>
              </a:rPr>
              <a:t>model</a:t>
            </a:r>
            <a:r>
              <a:rPr lang="ja-JP" altLang="en-US" sz="2400" dirty="0">
                <a:latin typeface="+mn-ea"/>
                <a:cs typeface="Calibri"/>
                <a:sym typeface="Calibri"/>
              </a:rPr>
              <a:t>による</a:t>
            </a:r>
            <a:r>
              <a:rPr lang="en-US" altLang="ja-JP" sz="2400" kern="100" dirty="0" smtClean="0">
                <a:latin typeface="+mn-ea"/>
                <a:cs typeface="Century" panose="02040604050505020304" pitchFamily="18" charset="0"/>
              </a:rPr>
              <a:t>RGC</a:t>
            </a:r>
            <a:r>
              <a:rPr lang="ja-JP" altLang="en-US" sz="2400" kern="100" dirty="0" smtClean="0">
                <a:latin typeface="+mn-ea"/>
                <a:cs typeface="Century" panose="02040604050505020304" pitchFamily="18" charset="0"/>
              </a:rPr>
              <a:t>数を算出した検討は</a:t>
            </a:r>
            <a:r>
              <a:rPr lang="ja-JP" altLang="en-US" sz="2400" kern="100" dirty="0">
                <a:latin typeface="+mn-ea"/>
                <a:cs typeface="Century" panose="02040604050505020304" pitchFamily="18" charset="0"/>
              </a:rPr>
              <a:t>ない</a:t>
            </a:r>
            <a:r>
              <a:rPr lang="ja-JP" altLang="en-US" sz="2400" kern="100" dirty="0" smtClean="0">
                <a:latin typeface="+mn-ea"/>
                <a:cs typeface="Century" panose="02040604050505020304" pitchFamily="18" charset="0"/>
              </a:rPr>
              <a:t>。</a:t>
            </a:r>
            <a:endParaRPr lang="en-US" sz="2400" dirty="0"/>
          </a:p>
        </p:txBody>
      </p:sp>
    </p:spTree>
    <p:extLst>
      <p:ext uri="{BB962C8B-B14F-4D97-AF65-F5344CB8AC3E}">
        <p14:creationId xmlns:p14="http://schemas.microsoft.com/office/powerpoint/2010/main" val="543825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正方形/長方形 2"/>
          <p:cNvSpPr/>
          <p:nvPr/>
        </p:nvSpPr>
        <p:spPr>
          <a:xfrm>
            <a:off x="194342" y="1722521"/>
            <a:ext cx="8484438" cy="2308324"/>
          </a:xfrm>
          <a:prstGeom prst="rect">
            <a:avLst/>
          </a:prstGeom>
        </p:spPr>
        <p:txBody>
          <a:bodyPr wrap="square">
            <a:spAutoFit/>
          </a:bodyPr>
          <a:lstStyle/>
          <a:p>
            <a:pPr algn="just">
              <a:lnSpc>
                <a:spcPct val="200000"/>
              </a:lnSpc>
              <a:spcAft>
                <a:spcPts val="0"/>
              </a:spcAft>
            </a:pPr>
            <a:r>
              <a:rPr lang="ja-JP" altLang="ja-JP" sz="2400" kern="100" dirty="0" smtClean="0">
                <a:latin typeface="+mn-ea"/>
                <a:cs typeface="Century" panose="02040604050505020304" pitchFamily="18" charset="0"/>
              </a:rPr>
              <a:t>今回</a:t>
            </a:r>
            <a:r>
              <a:rPr lang="ja-JP" altLang="ja-JP" sz="2400" kern="100" dirty="0">
                <a:latin typeface="+mn-ea"/>
                <a:cs typeface="Century" panose="02040604050505020304" pitchFamily="18" charset="0"/>
              </a:rPr>
              <a:t>我々は</a:t>
            </a:r>
            <a:r>
              <a:rPr lang="ja-JP" altLang="ja-JP" sz="2400" kern="100" dirty="0" smtClean="0">
                <a:latin typeface="+mn-ea"/>
                <a:cs typeface="Century" panose="02040604050505020304" pitchFamily="18" charset="0"/>
              </a:rPr>
              <a:t>、</a:t>
            </a:r>
            <a:r>
              <a:rPr lang="ja-JP" altLang="en-US" sz="2400" kern="100" dirty="0" smtClean="0">
                <a:latin typeface="+mn-ea"/>
                <a:cs typeface="Century" panose="02040604050505020304" pitchFamily="18" charset="0"/>
              </a:rPr>
              <a:t>広義緑内障患者</a:t>
            </a:r>
            <a:r>
              <a:rPr lang="ja-JP" altLang="en-US" sz="2400" kern="100" dirty="0">
                <a:latin typeface="+mn-ea"/>
                <a:cs typeface="Century" panose="02040604050505020304" pitchFamily="18" charset="0"/>
              </a:rPr>
              <a:t>の</a:t>
            </a:r>
            <a:r>
              <a:rPr lang="en-US" altLang="ja-JP" sz="2400" kern="100" dirty="0" smtClean="0">
                <a:latin typeface="+mn-ea"/>
                <a:cs typeface="Century" panose="02040604050505020304" pitchFamily="18" charset="0"/>
              </a:rPr>
              <a:t>HFA10-2</a:t>
            </a:r>
            <a:r>
              <a:rPr lang="ja-JP" altLang="ja-JP" sz="2400" kern="100" dirty="0" smtClean="0">
                <a:latin typeface="+mn-ea"/>
                <a:cs typeface="Century" panose="02040604050505020304" pitchFamily="18" charset="0"/>
              </a:rPr>
              <a:t>と</a:t>
            </a:r>
            <a:r>
              <a:rPr lang="en-US" altLang="ja-JP" sz="2400" kern="100" dirty="0" smtClean="0">
                <a:latin typeface="+mn-ea"/>
                <a:cs typeface="Century" panose="02040604050505020304" pitchFamily="18" charset="0"/>
              </a:rPr>
              <a:t>OCT</a:t>
            </a:r>
            <a:r>
              <a:rPr lang="ja-JP" altLang="ja-JP" sz="2400" kern="100" dirty="0" smtClean="0">
                <a:latin typeface="+mn-ea"/>
                <a:cs typeface="Century" panose="02040604050505020304" pitchFamily="18" charset="0"/>
              </a:rPr>
              <a:t>から</a:t>
            </a:r>
            <a:r>
              <a:rPr lang="en-US" altLang="ja-JP" sz="2400" kern="100" dirty="0" smtClean="0">
                <a:latin typeface="+mn-ea"/>
                <a:cs typeface="Century" panose="02040604050505020304" pitchFamily="18" charset="0"/>
              </a:rPr>
              <a:t>Harwerth</a:t>
            </a:r>
            <a:r>
              <a:rPr lang="en-US" altLang="ja-JP" sz="2400" kern="100" dirty="0">
                <a:latin typeface="+mn-ea"/>
                <a:cs typeface="Century" panose="02040604050505020304" pitchFamily="18" charset="0"/>
              </a:rPr>
              <a:t> </a:t>
            </a:r>
            <a:r>
              <a:rPr lang="en-US" altLang="ja-JP" sz="2400" kern="100" dirty="0" smtClean="0">
                <a:latin typeface="+mn-ea"/>
                <a:cs typeface="Century" panose="02040604050505020304" pitchFamily="18" charset="0"/>
              </a:rPr>
              <a:t>model</a:t>
            </a:r>
            <a:r>
              <a:rPr lang="ja-JP" altLang="en-US" sz="2400" kern="100" dirty="0" smtClean="0">
                <a:latin typeface="+mn-ea"/>
                <a:cs typeface="Century" panose="02040604050505020304" pitchFamily="18" charset="0"/>
              </a:rPr>
              <a:t>*を用いて</a:t>
            </a:r>
            <a:r>
              <a:rPr lang="en-US" altLang="ja-JP" sz="2400" kern="100" dirty="0" smtClean="0">
                <a:latin typeface="+mn-ea"/>
                <a:cs typeface="Century" panose="02040604050505020304" pitchFamily="18" charset="0"/>
              </a:rPr>
              <a:t>RGC</a:t>
            </a:r>
            <a:r>
              <a:rPr lang="ja-JP" altLang="ja-JP" sz="2400" kern="100" dirty="0">
                <a:latin typeface="+mn-ea"/>
                <a:cs typeface="Century" panose="02040604050505020304" pitchFamily="18" charset="0"/>
              </a:rPr>
              <a:t>数を</a:t>
            </a:r>
            <a:r>
              <a:rPr lang="ja-JP" altLang="ja-JP" sz="2400" kern="100" dirty="0" smtClean="0">
                <a:latin typeface="+mn-ea"/>
                <a:cs typeface="Century" panose="02040604050505020304" pitchFamily="18" charset="0"/>
              </a:rPr>
              <a:t>算出</a:t>
            </a:r>
            <a:r>
              <a:rPr lang="en-US" altLang="ja-JP" sz="2400" kern="100" dirty="0" smtClean="0">
                <a:latin typeface="+mn-ea"/>
                <a:cs typeface="Century" panose="02040604050505020304" pitchFamily="18" charset="0"/>
              </a:rPr>
              <a:t>,</a:t>
            </a:r>
            <a:r>
              <a:rPr lang="ja-JP" altLang="en-US" sz="2400" kern="100" dirty="0" smtClean="0">
                <a:latin typeface="+mn-ea"/>
                <a:cs typeface="Century" panose="02040604050505020304" pitchFamily="18" charset="0"/>
              </a:rPr>
              <a:t>**</a:t>
            </a:r>
            <a:r>
              <a:rPr lang="ja-JP" altLang="ja-JP" sz="2400" kern="100" dirty="0" smtClean="0">
                <a:latin typeface="+mn-ea"/>
                <a:cs typeface="Century" panose="02040604050505020304" pitchFamily="18" charset="0"/>
              </a:rPr>
              <a:t>し、</a:t>
            </a:r>
            <a:r>
              <a:rPr lang="ja-JP" altLang="en-US" sz="2400" kern="100" dirty="0" smtClean="0">
                <a:latin typeface="+mn-ea"/>
                <a:cs typeface="Century" panose="02040604050505020304" pitchFamily="18" charset="0"/>
              </a:rPr>
              <a:t>両者の整合性を</a:t>
            </a:r>
            <a:r>
              <a:rPr lang="ja-JP" altLang="ja-JP" sz="2400" kern="100" dirty="0" smtClean="0">
                <a:latin typeface="+mn-ea"/>
                <a:cs typeface="Century" panose="02040604050505020304" pitchFamily="18" charset="0"/>
              </a:rPr>
              <a:t>検討</a:t>
            </a:r>
            <a:r>
              <a:rPr lang="ja-JP" altLang="ja-JP" sz="2400" kern="100" dirty="0">
                <a:latin typeface="+mn-ea"/>
                <a:cs typeface="Century" panose="02040604050505020304" pitchFamily="18" charset="0"/>
              </a:rPr>
              <a:t>したので報告する。</a:t>
            </a:r>
            <a:endParaRPr lang="ja-JP" altLang="ja-JP" sz="2400" kern="100" dirty="0">
              <a:effectLst/>
              <a:latin typeface="+mn-ea"/>
              <a:cs typeface="Times New Roman" panose="02020603050405020304" pitchFamily="18" charset="0"/>
            </a:endParaRPr>
          </a:p>
        </p:txBody>
      </p:sp>
      <p:sp>
        <p:nvSpPr>
          <p:cNvPr id="4" name="Shape 227"/>
          <p:cNvSpPr/>
          <p:nvPr/>
        </p:nvSpPr>
        <p:spPr>
          <a:xfrm>
            <a:off x="3853244" y="5629114"/>
            <a:ext cx="5234608" cy="819257"/>
          </a:xfrm>
          <a:prstGeom prst="rect">
            <a:avLst/>
          </a:prstGeom>
          <a:noFill/>
          <a:ln>
            <a:noFill/>
          </a:ln>
        </p:spPr>
        <p:txBody>
          <a:bodyPr lIns="68569" tIns="34275" rIns="68569" bIns="34275" anchor="t" anchorCtr="0">
            <a:noAutofit/>
          </a:bodyPr>
          <a:lstStyle/>
          <a:p>
            <a:pPr lvl="0" algn="ctr">
              <a:lnSpc>
                <a:spcPct val="150000"/>
              </a:lnSpc>
              <a:buSzPct val="25000"/>
            </a:pPr>
            <a:r>
              <a:rPr lang="ja-JP" altLang="en-US" dirty="0" smtClean="0">
                <a:cs typeface="Calibri"/>
                <a:sym typeface="Calibri"/>
              </a:rPr>
              <a:t>   *</a:t>
            </a:r>
            <a:r>
              <a:rPr lang="en-US" altLang="ja-JP" dirty="0" err="1" smtClean="0">
                <a:cs typeface="Calibri"/>
                <a:sym typeface="Calibri"/>
              </a:rPr>
              <a:t>Harwerth</a:t>
            </a:r>
            <a:r>
              <a:rPr lang="en-US" altLang="ja-JP" dirty="0" smtClean="0">
                <a:cs typeface="Calibri"/>
                <a:sym typeface="Calibri"/>
              </a:rPr>
              <a:t> RS, et al</a:t>
            </a:r>
            <a:r>
              <a:rPr lang="en-US" altLang="ja-JP" dirty="0">
                <a:cs typeface="Calibri"/>
                <a:sym typeface="Calibri"/>
              </a:rPr>
              <a:t>, </a:t>
            </a:r>
            <a:r>
              <a:rPr lang="en-US" altLang="ja-JP" dirty="0" err="1">
                <a:cs typeface="Calibri"/>
                <a:sym typeface="Calibri"/>
              </a:rPr>
              <a:t>Prog</a:t>
            </a:r>
            <a:r>
              <a:rPr lang="en-US" altLang="ja-JP" dirty="0">
                <a:cs typeface="Calibri"/>
                <a:sym typeface="Calibri"/>
              </a:rPr>
              <a:t> </a:t>
            </a:r>
            <a:r>
              <a:rPr lang="en-US" altLang="ja-JP" dirty="0" err="1">
                <a:cs typeface="Calibri"/>
                <a:sym typeface="Calibri"/>
              </a:rPr>
              <a:t>Retin</a:t>
            </a:r>
            <a:r>
              <a:rPr lang="en-US" altLang="ja-JP" dirty="0">
                <a:cs typeface="Calibri"/>
                <a:sym typeface="Calibri"/>
              </a:rPr>
              <a:t> Eye Res. </a:t>
            </a:r>
            <a:r>
              <a:rPr lang="en-US" altLang="ja-JP" dirty="0" smtClean="0">
                <a:cs typeface="Calibri"/>
                <a:sym typeface="Calibri"/>
              </a:rPr>
              <a:t>2010</a:t>
            </a:r>
          </a:p>
          <a:p>
            <a:pPr lvl="0" algn="ctr">
              <a:lnSpc>
                <a:spcPct val="150000"/>
              </a:lnSpc>
              <a:buSzPct val="25000"/>
            </a:pPr>
            <a:r>
              <a:rPr lang="ja-JP" altLang="en-US" dirty="0" smtClean="0">
                <a:cs typeface="Calibri"/>
                <a:sym typeface="Calibri"/>
              </a:rPr>
              <a:t>*</a:t>
            </a:r>
            <a:r>
              <a:rPr lang="en-US" altLang="ja-JP" dirty="0" smtClean="0">
                <a:cs typeface="Calibri"/>
                <a:sym typeface="Calibri"/>
              </a:rPr>
              <a:t>*</a:t>
            </a:r>
            <a:r>
              <a:rPr lang="en-US" dirty="0" smtClean="0">
                <a:cs typeface="Calibri"/>
                <a:sym typeface="Calibri"/>
              </a:rPr>
              <a:t>Medeiros FA, et al, Arch Ophthalmol. 2012</a:t>
            </a:r>
            <a:endParaRPr lang="en-US" dirty="0">
              <a:cs typeface="Calibri"/>
              <a:sym typeface="Calibri"/>
            </a:endParaRPr>
          </a:p>
        </p:txBody>
      </p:sp>
    </p:spTree>
    <p:extLst>
      <p:ext uri="{BB962C8B-B14F-4D97-AF65-F5344CB8AC3E}">
        <p14:creationId xmlns:p14="http://schemas.microsoft.com/office/powerpoint/2010/main" val="1717721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Shape 145"/>
          <p:cNvSpPr txBox="1"/>
          <p:nvPr/>
        </p:nvSpPr>
        <p:spPr>
          <a:xfrm>
            <a:off x="451327" y="1836730"/>
            <a:ext cx="8356664" cy="2155448"/>
          </a:xfrm>
          <a:prstGeom prst="rect">
            <a:avLst/>
          </a:prstGeom>
          <a:noFill/>
          <a:ln>
            <a:noFill/>
          </a:ln>
        </p:spPr>
        <p:txBody>
          <a:bodyPr lIns="68569" tIns="34275" rIns="68569" bIns="34275" anchor="t" anchorCtr="0">
            <a:noAutofit/>
          </a:bodyPr>
          <a:lstStyle/>
          <a:p>
            <a:pPr>
              <a:lnSpc>
                <a:spcPct val="200000"/>
              </a:lnSpc>
              <a:buSzPct val="25000"/>
            </a:pPr>
            <a:r>
              <a:rPr lang="ja-JP" altLang="en-US" sz="2400" dirty="0" smtClean="0">
                <a:latin typeface="+mn-ea"/>
                <a:cs typeface="Calibri" panose="020F0502020204030204" pitchFamily="34" charset="0"/>
                <a:sym typeface="Arial"/>
              </a:rPr>
              <a:t>広義</a:t>
            </a:r>
            <a:r>
              <a:rPr lang="en-US" altLang="ja-JP" sz="2400" dirty="0" smtClean="0">
                <a:latin typeface="+mn-ea"/>
                <a:cs typeface="Calibri" panose="020F0502020204030204" pitchFamily="34" charset="0"/>
                <a:sym typeface="Arial"/>
              </a:rPr>
              <a:t>POAG+PPG</a:t>
            </a:r>
            <a:r>
              <a:rPr lang="ja-JP" altLang="en-US" sz="2400" dirty="0" smtClean="0">
                <a:latin typeface="+mn-ea"/>
                <a:cs typeface="Calibri" panose="020F0502020204030204" pitchFamily="34" charset="0"/>
                <a:sym typeface="Arial"/>
              </a:rPr>
              <a:t>患者　</a:t>
            </a:r>
            <a:r>
              <a:rPr lang="en-US" altLang="ja-JP" sz="2400" dirty="0" smtClean="0">
                <a:latin typeface="+mn-ea"/>
                <a:cs typeface="Calibri" panose="020F0502020204030204" pitchFamily="34" charset="0"/>
              </a:rPr>
              <a:t>131</a:t>
            </a:r>
            <a:r>
              <a:rPr lang="ja-JP" altLang="en-US" sz="2400" dirty="0">
                <a:latin typeface="+mn-ea"/>
                <a:cs typeface="Calibri" panose="020F0502020204030204" pitchFamily="34" charset="0"/>
                <a:sym typeface="Arial"/>
              </a:rPr>
              <a:t>症例、</a:t>
            </a:r>
            <a:r>
              <a:rPr lang="en-US" altLang="ja-JP" sz="2400" dirty="0">
                <a:latin typeface="+mn-ea"/>
                <a:cs typeface="Calibri" panose="020F0502020204030204" pitchFamily="34" charset="0"/>
                <a:sym typeface="Arial"/>
              </a:rPr>
              <a:t>628</a:t>
            </a:r>
            <a:r>
              <a:rPr lang="ja-JP" altLang="en-US" sz="2400" dirty="0" smtClean="0">
                <a:latin typeface="+mn-ea"/>
                <a:cs typeface="Calibri" panose="020F0502020204030204" pitchFamily="34" charset="0"/>
                <a:sym typeface="Arial"/>
              </a:rPr>
              <a:t>眼</a:t>
            </a:r>
            <a:r>
              <a:rPr lang="ja-JP" altLang="en-US" dirty="0" smtClean="0">
                <a:latin typeface="+mn-ea"/>
                <a:cs typeface="Calibri" panose="020F0502020204030204" pitchFamily="34" charset="0"/>
                <a:sym typeface="Arial"/>
              </a:rPr>
              <a:t>（</a:t>
            </a:r>
            <a:r>
              <a:rPr lang="ja-JP" altLang="en-US" dirty="0">
                <a:latin typeface="+mn-ea"/>
                <a:cs typeface="Calibri" panose="020F0502020204030204" pitchFamily="34" charset="0"/>
                <a:sym typeface="Arial"/>
              </a:rPr>
              <a:t>同一症例、左右も</a:t>
            </a:r>
            <a:r>
              <a:rPr lang="en-US" altLang="ja-JP" dirty="0">
                <a:latin typeface="+mn-ea"/>
                <a:cs typeface="Calibri" panose="020F0502020204030204" pitchFamily="34" charset="0"/>
                <a:sym typeface="Arial"/>
              </a:rPr>
              <a:t>1</a:t>
            </a:r>
            <a:r>
              <a:rPr lang="ja-JP" altLang="en-US" dirty="0">
                <a:latin typeface="+mn-ea"/>
                <a:cs typeface="Calibri" panose="020F0502020204030204" pitchFamily="34" charset="0"/>
                <a:sym typeface="Arial"/>
              </a:rPr>
              <a:t>眼）</a:t>
            </a:r>
            <a:endParaRPr lang="en-US" sz="2400" dirty="0" smtClean="0">
              <a:latin typeface="+mn-ea"/>
              <a:cs typeface="Calibri" panose="020F0502020204030204" pitchFamily="34" charset="0"/>
              <a:sym typeface="Arial"/>
            </a:endParaRPr>
          </a:p>
          <a:p>
            <a:pPr lvl="0">
              <a:lnSpc>
                <a:spcPct val="200000"/>
              </a:lnSpc>
              <a:buSzPct val="25000"/>
            </a:pPr>
            <a:r>
              <a:rPr lang="en-US" sz="2000" dirty="0" smtClean="0">
                <a:latin typeface="+mn-ea"/>
                <a:cs typeface="Calibri" panose="020F0502020204030204" pitchFamily="34" charset="0"/>
                <a:sym typeface="Arial"/>
              </a:rPr>
              <a:t>2009年</a:t>
            </a:r>
            <a:r>
              <a:rPr lang="en-US" sz="2000" dirty="0">
                <a:latin typeface="+mn-ea"/>
                <a:cs typeface="Calibri" panose="020F0502020204030204" pitchFamily="34" charset="0"/>
                <a:sym typeface="Arial"/>
              </a:rPr>
              <a:t>9月から</a:t>
            </a:r>
            <a:r>
              <a:rPr lang="en-US" sz="2000" dirty="0" smtClean="0">
                <a:latin typeface="+mn-ea"/>
                <a:cs typeface="Calibri" panose="020F0502020204030204" pitchFamily="34" charset="0"/>
                <a:sym typeface="Arial"/>
              </a:rPr>
              <a:t>2017年6月</a:t>
            </a:r>
            <a:r>
              <a:rPr lang="ja-JP" altLang="en-US" sz="2000" dirty="0" smtClean="0">
                <a:latin typeface="+mn-ea"/>
                <a:cs typeface="Calibri" panose="020F0502020204030204" pitchFamily="34" charset="0"/>
                <a:sym typeface="Arial"/>
              </a:rPr>
              <a:t>　東京慈恵会医科大学緑内障外来</a:t>
            </a:r>
            <a:endParaRPr lang="en-US" altLang="ja-JP" sz="2000" dirty="0" smtClean="0">
              <a:latin typeface="+mn-ea"/>
              <a:cs typeface="Calibri" panose="020F0502020204030204" pitchFamily="34" charset="0"/>
              <a:sym typeface="Arial"/>
            </a:endParaRPr>
          </a:p>
          <a:p>
            <a:pPr lvl="0">
              <a:lnSpc>
                <a:spcPct val="200000"/>
              </a:lnSpc>
              <a:buSzPct val="25000"/>
            </a:pPr>
            <a:r>
              <a:rPr lang="en-US" altLang="ja-JP" sz="2000" dirty="0" smtClean="0">
                <a:latin typeface="+mn-ea"/>
                <a:cs typeface="Calibri" panose="020F0502020204030204" pitchFamily="34" charset="0"/>
              </a:rPr>
              <a:t>HFA10-2</a:t>
            </a:r>
            <a:r>
              <a:rPr lang="ja-JP" altLang="en-US" sz="2000" dirty="0" smtClean="0">
                <a:latin typeface="+mn-ea"/>
                <a:cs typeface="Calibri" panose="020F0502020204030204" pitchFamily="34" charset="0"/>
              </a:rPr>
              <a:t>と</a:t>
            </a:r>
            <a:r>
              <a:rPr lang="en-US" altLang="ja-JP" sz="2000" dirty="0" smtClean="0">
                <a:latin typeface="+mn-ea"/>
                <a:cs typeface="Calibri" panose="020F0502020204030204" pitchFamily="34" charset="0"/>
                <a:sym typeface="Arial"/>
              </a:rPr>
              <a:t>OCT</a:t>
            </a:r>
            <a:r>
              <a:rPr lang="ja-JP" altLang="en-US" sz="2000" dirty="0" smtClean="0">
                <a:latin typeface="+mn-ea"/>
                <a:cs typeface="Calibri" panose="020F0502020204030204" pitchFamily="34" charset="0"/>
                <a:sym typeface="Arial"/>
              </a:rPr>
              <a:t>を同日に測定</a:t>
            </a:r>
            <a:endParaRPr lang="en-US" altLang="ja-JP" sz="2000" dirty="0" smtClean="0">
              <a:latin typeface="+mn-ea"/>
              <a:cs typeface="Calibri" panose="020F0502020204030204" pitchFamily="34" charset="0"/>
              <a:sym typeface="Arial"/>
            </a:endParaRPr>
          </a:p>
          <a:p>
            <a:pPr lvl="0">
              <a:lnSpc>
                <a:spcPct val="200000"/>
              </a:lnSpc>
              <a:buSzPct val="25000"/>
            </a:pPr>
            <a:r>
              <a:rPr lang="en-US" altLang="ja-JP" sz="2000" dirty="0" smtClean="0">
                <a:latin typeface="+mn-ea"/>
                <a:cs typeface="Calibri" panose="020F0502020204030204" pitchFamily="34" charset="0"/>
                <a:sym typeface="Arial"/>
              </a:rPr>
              <a:t>HFA10-2</a:t>
            </a:r>
            <a:r>
              <a:rPr lang="ja-JP" altLang="en-US" sz="2000" dirty="0" smtClean="0">
                <a:latin typeface="+mn-ea"/>
                <a:cs typeface="Calibri" panose="020F0502020204030204" pitchFamily="34" charset="0"/>
                <a:sym typeface="Arial"/>
              </a:rPr>
              <a:t>の</a:t>
            </a:r>
            <a:r>
              <a:rPr lang="ja-JP" altLang="en-US" sz="2000" dirty="0" smtClean="0">
                <a:latin typeface="+mn-ea"/>
                <a:cs typeface="Calibri" panose="020F0502020204030204" pitchFamily="34" charset="0"/>
              </a:rPr>
              <a:t>信頼性指標と</a:t>
            </a:r>
            <a:r>
              <a:rPr lang="en-US" altLang="ja-JP" sz="2000" dirty="0" smtClean="0">
                <a:latin typeface="+mn-ea"/>
                <a:cs typeface="Calibri" panose="020F0502020204030204" pitchFamily="34" charset="0"/>
              </a:rPr>
              <a:t>OCT</a:t>
            </a:r>
            <a:r>
              <a:rPr lang="ja-JP" altLang="en-US" sz="2000" dirty="0">
                <a:latin typeface="+mn-ea"/>
                <a:cs typeface="Calibri" panose="020F0502020204030204" pitchFamily="34" charset="0"/>
              </a:rPr>
              <a:t>基準を</a:t>
            </a:r>
            <a:r>
              <a:rPr lang="ja-JP" altLang="en-US" sz="2000" dirty="0" smtClean="0">
                <a:latin typeface="+mn-ea"/>
                <a:cs typeface="Calibri" panose="020F0502020204030204" pitchFamily="34" charset="0"/>
              </a:rPr>
              <a:t>満たす*</a:t>
            </a:r>
            <a:endParaRPr lang="en-US" sz="2400" dirty="0">
              <a:latin typeface="+mn-ea"/>
              <a:cs typeface="Calibri" panose="020F0502020204030204" pitchFamily="34" charset="0"/>
              <a:sym typeface="Arial"/>
            </a:endParaRPr>
          </a:p>
        </p:txBody>
      </p:sp>
      <p:sp>
        <p:nvSpPr>
          <p:cNvPr id="2" name="テキスト ボックス 1"/>
          <p:cNvSpPr txBox="1"/>
          <p:nvPr/>
        </p:nvSpPr>
        <p:spPr>
          <a:xfrm>
            <a:off x="1013605" y="5394154"/>
            <a:ext cx="723210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latin typeface="Calibri" panose="020F0502020204030204" pitchFamily="34" charset="0"/>
                <a:ea typeface="ＭＳ ゴシック" panose="020B0609070205080204" pitchFamily="49" charset="-128"/>
                <a:cs typeface="Calibri" panose="020F0502020204030204" pitchFamily="34" charset="0"/>
              </a:rPr>
              <a:t>*</a:t>
            </a:r>
            <a:r>
              <a:rPr kumimoji="1" lang="en-US" altLang="ja-JP" dirty="0" smtClean="0">
                <a:latin typeface="Calibri" panose="020F0502020204030204" pitchFamily="34" charset="0"/>
                <a:ea typeface="ＭＳ ゴシック" panose="020B0609070205080204" pitchFamily="49" charset="-128"/>
                <a:cs typeface="Calibri" panose="020F0502020204030204" pitchFamily="34" charset="0"/>
              </a:rPr>
              <a:t>HFA</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の信頼性</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固視不良</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20%</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未満、偽陽性</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15%</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未満、偽陰性</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33%</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未満</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a:t>
            </a:r>
          </a:p>
          <a:p>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OCT</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a:t>
            </a:r>
            <a:r>
              <a:rPr kumimoji="1" lang="en-US" altLang="ja-JP" dirty="0">
                <a:latin typeface="Calibri" panose="020F0502020204030204" pitchFamily="34" charset="0"/>
                <a:ea typeface="ＭＳ ゴシック" panose="020B0609070205080204" pitchFamily="49" charset="-128"/>
                <a:cs typeface="Calibri" panose="020F0502020204030204" pitchFamily="34" charset="0"/>
              </a:rPr>
              <a:t>image quality 5/10 </a:t>
            </a:r>
            <a:r>
              <a:rPr kumimoji="1" lang="ja-JP" altLang="en-US" dirty="0">
                <a:latin typeface="Calibri" panose="020F0502020204030204" pitchFamily="34" charset="0"/>
                <a:ea typeface="ＭＳ ゴシック" panose="020B0609070205080204" pitchFamily="49" charset="-128"/>
                <a:cs typeface="Calibri" panose="020F0502020204030204" pitchFamily="34" charset="0"/>
              </a:rPr>
              <a:t>以上、複数回撮像のうち最良の画像を選択）</a:t>
            </a:r>
          </a:p>
        </p:txBody>
      </p:sp>
      <p:sp>
        <p:nvSpPr>
          <p:cNvPr id="3" name="タイトル 2"/>
          <p:cNvSpPr>
            <a:spLocks noGrp="1"/>
          </p:cNvSpPr>
          <p:nvPr>
            <p:ph type="title"/>
          </p:nvPr>
        </p:nvSpPr>
        <p:spPr>
          <a:xfrm>
            <a:off x="628649" y="296664"/>
            <a:ext cx="8002021" cy="945850"/>
          </a:xfrm>
        </p:spPr>
        <p:txBody>
          <a:bodyPr/>
          <a:lstStyle/>
          <a:p>
            <a:pPr algn="ctr"/>
            <a:r>
              <a:rPr kumimoji="1" lang="ja-JP" altLang="en-US" dirty="0" smtClean="0">
                <a:solidFill>
                  <a:schemeClr val="tx1"/>
                </a:solidFill>
              </a:rPr>
              <a:t>対象</a:t>
            </a:r>
            <a:endParaRPr kumimoji="1" lang="ja-JP" altLang="en-US" dirty="0">
              <a:solidFill>
                <a:schemeClr val="tx1"/>
              </a:solidFill>
            </a:endParaRPr>
          </a:p>
        </p:txBody>
      </p:sp>
    </p:spTree>
    <p:extLst>
      <p:ext uri="{BB962C8B-B14F-4D97-AF65-F5344CB8AC3E}">
        <p14:creationId xmlns:p14="http://schemas.microsoft.com/office/powerpoint/2010/main" val="120720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6" name="Shape 176"/>
          <p:cNvGraphicFramePr/>
          <p:nvPr>
            <p:extLst>
              <p:ext uri="{D42A27DB-BD31-4B8C-83A1-F6EECF244321}">
                <p14:modId xmlns:p14="http://schemas.microsoft.com/office/powerpoint/2010/main" val="2056175247"/>
              </p:ext>
            </p:extLst>
          </p:nvPr>
        </p:nvGraphicFramePr>
        <p:xfrm>
          <a:off x="1315527" y="1487605"/>
          <a:ext cx="6512947" cy="4285399"/>
        </p:xfrm>
        <a:graphic>
          <a:graphicData uri="http://schemas.openxmlformats.org/drawingml/2006/table">
            <a:tbl>
              <a:tblPr>
                <a:noFill/>
              </a:tblPr>
              <a:tblGrid>
                <a:gridCol w="1444558"/>
                <a:gridCol w="1251763"/>
                <a:gridCol w="1292087"/>
                <a:gridCol w="1212574"/>
                <a:gridCol w="1311965"/>
              </a:tblGrid>
              <a:tr h="1045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smtClean="0">
                          <a:latin typeface="+mn-lt"/>
                          <a:cs typeface="Calibri" panose="020F0502020204030204" pitchFamily="34" charset="0"/>
                        </a:rPr>
                        <a:t>N</a:t>
                      </a:r>
                      <a:r>
                        <a:rPr kumimoji="1" lang="ja-JP" altLang="en-US" sz="1600" dirty="0" smtClean="0">
                          <a:latin typeface="+mn-lt"/>
                          <a:cs typeface="Calibri" panose="020F0502020204030204" pitchFamily="34" charset="0"/>
                        </a:rPr>
                        <a:t>＝眼数</a:t>
                      </a:r>
                    </a:p>
                  </a:txBody>
                  <a:tcPr marL="68569" marR="68569" marT="68569" marB="68569" anchor="ctr"/>
                </a:tc>
                <a:tc>
                  <a:txBody>
                    <a:bodyPr/>
                    <a:lstStyle/>
                    <a:p>
                      <a:pPr lvl="0" algn="ctr" rtl="0">
                        <a:spcBef>
                          <a:spcPts val="0"/>
                        </a:spcBef>
                        <a:buNone/>
                      </a:pPr>
                      <a:r>
                        <a:rPr lang="en-US" sz="2000" b="1" dirty="0" smtClean="0">
                          <a:solidFill>
                            <a:schemeClr val="tx1"/>
                          </a:solidFill>
                          <a:latin typeface="+mn-lt"/>
                          <a:ea typeface="+mn-ea"/>
                        </a:rPr>
                        <a:t>POAG</a:t>
                      </a:r>
                    </a:p>
                    <a:p>
                      <a:pPr lvl="0" algn="ctr" rtl="0">
                        <a:spcBef>
                          <a:spcPts val="0"/>
                        </a:spcBef>
                        <a:buNone/>
                      </a:pPr>
                      <a:r>
                        <a:rPr lang="en-US" sz="1800" b="1" dirty="0" smtClean="0">
                          <a:solidFill>
                            <a:schemeClr val="tx1"/>
                          </a:solidFill>
                          <a:latin typeface="+mn-lt"/>
                          <a:ea typeface="+mn-ea"/>
                        </a:rPr>
                        <a:t>258</a:t>
                      </a:r>
                      <a:endParaRPr lang="en-US" sz="1800" b="1" dirty="0">
                        <a:solidFill>
                          <a:schemeClr val="tx1"/>
                        </a:solidFill>
                        <a:latin typeface="+mn-lt"/>
                        <a:ea typeface="+mn-ea"/>
                      </a:endParaRPr>
                    </a:p>
                  </a:txBody>
                  <a:tcPr marL="68569" marR="68569" marT="68569" marB="6856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b="1" dirty="0" smtClean="0">
                          <a:solidFill>
                            <a:schemeClr val="tx1"/>
                          </a:solidFill>
                          <a:latin typeface="+mn-lt"/>
                          <a:ea typeface="+mn-ea"/>
                        </a:rPr>
                        <a:t>NTG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smtClean="0">
                          <a:solidFill>
                            <a:schemeClr val="tx1"/>
                          </a:solidFill>
                          <a:latin typeface="+mn-lt"/>
                          <a:ea typeface="+mn-ea"/>
                        </a:rPr>
                        <a:t>356</a:t>
                      </a:r>
                    </a:p>
                  </a:txBody>
                  <a:tcPr marL="68569" marR="68569" marT="68569" marB="68569" anchor="ctr"/>
                </a:tc>
                <a:tc>
                  <a:txBody>
                    <a:bodyPr/>
                    <a:lstStyle/>
                    <a:p>
                      <a:pPr lvl="0" algn="ctr" rtl="0">
                        <a:spcBef>
                          <a:spcPts val="0"/>
                        </a:spcBef>
                        <a:buNone/>
                      </a:pPr>
                      <a:r>
                        <a:rPr lang="en-US" sz="2000" b="1" dirty="0" smtClean="0">
                          <a:solidFill>
                            <a:schemeClr val="tx1"/>
                          </a:solidFill>
                          <a:latin typeface="+mn-lt"/>
                          <a:ea typeface="+mn-ea"/>
                        </a:rPr>
                        <a:t>PPG</a:t>
                      </a:r>
                    </a:p>
                    <a:p>
                      <a:pPr lvl="0" algn="ctr" rtl="0">
                        <a:spcBef>
                          <a:spcPts val="0"/>
                        </a:spcBef>
                        <a:buNone/>
                      </a:pPr>
                      <a:r>
                        <a:rPr lang="en-US" sz="1800" b="1" dirty="0" smtClean="0">
                          <a:solidFill>
                            <a:schemeClr val="tx1"/>
                          </a:solidFill>
                          <a:latin typeface="+mn-lt"/>
                          <a:ea typeface="+mn-ea"/>
                        </a:rPr>
                        <a:t>14</a:t>
                      </a:r>
                      <a:endParaRPr sz="1800" b="1" dirty="0">
                        <a:solidFill>
                          <a:schemeClr val="tx1"/>
                        </a:solidFill>
                        <a:latin typeface="+mn-lt"/>
                        <a:ea typeface="+mn-ea"/>
                      </a:endParaRPr>
                    </a:p>
                  </a:txBody>
                  <a:tcPr marL="68569" marR="68569" marT="68569" marB="6856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smtClean="0">
                          <a:solidFill>
                            <a:schemeClr val="tx1"/>
                          </a:solidFill>
                          <a:latin typeface="+mn-lt"/>
                          <a:ea typeface="+mn-ea"/>
                        </a:rPr>
                        <a:t>All</a:t>
                      </a:r>
                      <a:endParaRPr lang="ja-JP" altLang="en-US" sz="1800" b="1" dirty="0" smtClean="0">
                        <a:solidFill>
                          <a:schemeClr val="tx1"/>
                        </a:solidFill>
                        <a:latin typeface="+mn-lt"/>
                        <a:ea typeface="+mn-ea"/>
                      </a:endParaRPr>
                    </a:p>
                    <a:p>
                      <a:pPr lvl="0" algn="ctr" rtl="0">
                        <a:spcBef>
                          <a:spcPts val="0"/>
                        </a:spcBef>
                        <a:buNone/>
                      </a:pPr>
                      <a:r>
                        <a:rPr lang="en-US" sz="1800" b="1" dirty="0" smtClean="0">
                          <a:solidFill>
                            <a:schemeClr val="tx1"/>
                          </a:solidFill>
                          <a:latin typeface="+mn-lt"/>
                          <a:ea typeface="+mn-ea"/>
                        </a:rPr>
                        <a:t>628</a:t>
                      </a:r>
                      <a:endParaRPr sz="1800" b="1" dirty="0">
                        <a:solidFill>
                          <a:schemeClr val="tx1"/>
                        </a:solidFill>
                        <a:latin typeface="+mn-lt"/>
                        <a:ea typeface="+mn-ea"/>
                      </a:endParaRPr>
                    </a:p>
                  </a:txBody>
                  <a:tcPr marL="68569" marR="68569" marT="68569" marB="68569" anchor="ctr"/>
                </a:tc>
              </a:tr>
              <a:tr h="875926">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ja-JP" altLang="en-US" sz="1600" b="1" dirty="0" smtClean="0">
                          <a:solidFill>
                            <a:schemeClr val="tx1"/>
                          </a:solidFill>
                          <a:latin typeface="游ゴシック Light" panose="020B0300000000000000" pitchFamily="50" charset="-128"/>
                          <a:ea typeface="游ゴシック Light" panose="020B0300000000000000" pitchFamily="50" charset="-128"/>
                        </a:rPr>
                        <a:t>平均年齢</a:t>
                      </a:r>
                      <a:r>
                        <a:rPr lang="en-US" altLang="ja-JP" sz="1600" b="1" dirty="0" smtClean="0">
                          <a:solidFill>
                            <a:schemeClr val="tx1"/>
                          </a:solidFill>
                          <a:latin typeface="游ゴシック Light" panose="020B0300000000000000" pitchFamily="50" charset="-128"/>
                          <a:ea typeface="游ゴシック Light" panose="020B0300000000000000" pitchFamily="50" charset="-128"/>
                        </a:rPr>
                        <a:t>(</a:t>
                      </a:r>
                      <a:r>
                        <a:rPr lang="ja-JP" altLang="en-US" sz="1600" b="1" dirty="0" smtClean="0">
                          <a:solidFill>
                            <a:schemeClr val="tx1"/>
                          </a:solidFill>
                          <a:latin typeface="游ゴシック Light" panose="020B0300000000000000" pitchFamily="50" charset="-128"/>
                          <a:ea typeface="游ゴシック Light" panose="020B0300000000000000" pitchFamily="50" charset="-128"/>
                        </a:rPr>
                        <a:t>歳</a:t>
                      </a:r>
                      <a:r>
                        <a:rPr lang="en-US" altLang="ja-JP" sz="1600" b="1" dirty="0" smtClean="0">
                          <a:solidFill>
                            <a:schemeClr val="tx1"/>
                          </a:solidFill>
                          <a:latin typeface="游ゴシック Light" panose="020B0300000000000000" pitchFamily="50" charset="-128"/>
                          <a:ea typeface="游ゴシック Light" panose="020B0300000000000000" pitchFamily="50" charset="-128"/>
                        </a:rPr>
                        <a:t>)</a:t>
                      </a:r>
                    </a:p>
                  </a:txBody>
                  <a:tcPr marL="68569" marR="68569" marT="68569" marB="68569"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58.1±9.0</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56.4±9.2</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47.6±4.5</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dirty="0" smtClean="0">
                          <a:solidFill>
                            <a:schemeClr val="tx1"/>
                          </a:solidFill>
                          <a:effectLst/>
                        </a:rPr>
                        <a:t>56.9</a:t>
                      </a:r>
                      <a:r>
                        <a:rPr lang="en-US" altLang="ja-JP" sz="1800" b="1" kern="1200" dirty="0" smtClean="0">
                          <a:solidFill>
                            <a:schemeClr val="tx1"/>
                          </a:solidFill>
                          <a:latin typeface="+mn-lt"/>
                          <a:ea typeface="+mn-ea"/>
                          <a:cs typeface="+mn-cs"/>
                        </a:rPr>
                        <a:t>±9.2</a:t>
                      </a:r>
                      <a:endParaRPr lang="ja-JP" altLang="en-US" sz="1800" b="1" dirty="0">
                        <a:solidFill>
                          <a:schemeClr val="tx1"/>
                        </a:solidFill>
                        <a:effectLst/>
                      </a:endParaRPr>
                    </a:p>
                  </a:txBody>
                  <a:tcPr marL="59362" marR="59362" marT="59362" marB="59362" anchor="ctr"/>
                </a:tc>
              </a:tr>
              <a:tr h="796874">
                <a:tc>
                  <a:txBody>
                    <a:bodyPr/>
                    <a:lstStyle/>
                    <a:p>
                      <a:pPr algn="ctr" rtl="0" fontAlgn="t">
                        <a:spcBef>
                          <a:spcPts val="0"/>
                        </a:spcBef>
                        <a:spcAft>
                          <a:spcPts val="0"/>
                        </a:spcAft>
                      </a:pPr>
                      <a:r>
                        <a:rPr lang="zh-CN" altLang="en-US" sz="1600" b="1" i="0" u="none" strike="noStrike" dirty="0">
                          <a:solidFill>
                            <a:schemeClr val="tx1"/>
                          </a:solidFill>
                          <a:effectLst/>
                          <a:latin typeface="游ゴシック Light" panose="020B0300000000000000" pitchFamily="50" charset="-128"/>
                          <a:ea typeface="游ゴシック Light" panose="020B0300000000000000" pitchFamily="50" charset="-128"/>
                        </a:rPr>
                        <a:t>平均等価球面度数</a:t>
                      </a:r>
                      <a:r>
                        <a:rPr lang="en-US" altLang="zh-CN" sz="1600" b="1" i="0" u="none" strike="noStrike" dirty="0">
                          <a:solidFill>
                            <a:schemeClr val="tx1"/>
                          </a:solidFill>
                          <a:effectLst/>
                          <a:latin typeface="游ゴシック Light" panose="020B0300000000000000" pitchFamily="50" charset="-128"/>
                          <a:ea typeface="游ゴシック Light" panose="020B0300000000000000" pitchFamily="50" charset="-128"/>
                        </a:rPr>
                        <a:t>(D)</a:t>
                      </a:r>
                      <a:endParaRPr lang="zh-CN" altLang="en-US" sz="1600" dirty="0">
                        <a:solidFill>
                          <a:schemeClr val="tx1"/>
                        </a:solidFill>
                        <a:effectLst/>
                        <a:latin typeface="游ゴシック Light" panose="020B0300000000000000" pitchFamily="50" charset="-128"/>
                        <a:ea typeface="游ゴシック Light" panose="020B0300000000000000" pitchFamily="50" charset="-128"/>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-5.62±4.1</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-4.94±3.3</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-5.40±0.3</a:t>
                      </a:r>
                      <a:endParaRPr lang="ja-JP" altLang="en-US" sz="1800" dirty="0">
                        <a:solidFill>
                          <a:schemeClr val="tx1"/>
                        </a:solidFill>
                        <a:effectLst/>
                      </a:endParaRPr>
                    </a:p>
                  </a:txBody>
                  <a:tcPr marL="59362" marR="59362" marT="59362" marB="59362"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1" kern="1200" dirty="0" smtClean="0">
                          <a:solidFill>
                            <a:schemeClr val="tx1"/>
                          </a:solidFill>
                          <a:latin typeface="+mn-lt"/>
                          <a:ea typeface="+mn-ea"/>
                          <a:cs typeface="+mn-cs"/>
                        </a:rPr>
                        <a:t>-5.23±3.6</a:t>
                      </a:r>
                      <a:endParaRPr lang="ja-JP" altLang="en-US" sz="1800" b="1" kern="1200" dirty="0" smtClean="0">
                        <a:solidFill>
                          <a:schemeClr val="tx1"/>
                        </a:solidFill>
                        <a:latin typeface="+mn-lt"/>
                        <a:ea typeface="+mn-ea"/>
                        <a:cs typeface="+mn-cs"/>
                      </a:endParaRPr>
                    </a:p>
                  </a:txBody>
                  <a:tcPr marL="59362" marR="59362" marT="59362" marB="59362" anchor="ctr"/>
                </a:tc>
              </a:tr>
              <a:tr h="796874">
                <a:tc>
                  <a:txBody>
                    <a:bodyPr/>
                    <a:lstStyle/>
                    <a:p>
                      <a:pPr lvl="0" algn="ctr" rtl="0">
                        <a:spcBef>
                          <a:spcPts val="0"/>
                        </a:spcBef>
                        <a:buNone/>
                      </a:pPr>
                      <a:r>
                        <a:rPr lang="ja-JP" altLang="en-US" sz="1600" b="1" dirty="0" smtClean="0">
                          <a:solidFill>
                            <a:schemeClr val="tx1"/>
                          </a:solidFill>
                          <a:latin typeface="游ゴシック Light" panose="020B0300000000000000" pitchFamily="50" charset="-128"/>
                          <a:ea typeface="游ゴシック Light" panose="020B0300000000000000" pitchFamily="50" charset="-128"/>
                        </a:rPr>
                        <a:t>性別</a:t>
                      </a:r>
                      <a:r>
                        <a:rPr lang="en-US" altLang="ja-JP" sz="1600" b="1" dirty="0" smtClean="0">
                          <a:solidFill>
                            <a:schemeClr val="tx1"/>
                          </a:solidFill>
                          <a:latin typeface="游ゴシック Light" panose="020B0300000000000000" pitchFamily="50" charset="-128"/>
                          <a:ea typeface="游ゴシック Light" panose="020B0300000000000000" pitchFamily="50" charset="-128"/>
                        </a:rPr>
                        <a:t>(F:M)</a:t>
                      </a:r>
                      <a:endParaRPr lang="en-US" sz="1600" b="1" dirty="0">
                        <a:solidFill>
                          <a:schemeClr val="tx1"/>
                        </a:solidFill>
                        <a:latin typeface="游ゴシック Light" panose="020B0300000000000000" pitchFamily="50" charset="-128"/>
                        <a:ea typeface="游ゴシック Light" panose="020B0300000000000000" pitchFamily="50" charset="-128"/>
                      </a:endParaRPr>
                    </a:p>
                  </a:txBody>
                  <a:tcPr marL="68569" marR="68569" marT="68569" marB="68569"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98:160</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118:238</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14:0</a:t>
                      </a:r>
                      <a:endParaRPr lang="ja-JP" altLang="en-US" sz="1800" dirty="0">
                        <a:solidFill>
                          <a:schemeClr val="tx1"/>
                        </a:solidFill>
                        <a:effectLst/>
                      </a:endParaRPr>
                    </a:p>
                  </a:txBody>
                  <a:tcPr marL="59362" marR="59362" marT="59362" marB="5936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ea typeface="+mn-ea"/>
                        </a:rPr>
                        <a:t>230:398</a:t>
                      </a:r>
                      <a:endParaRPr lang="mr-IN" sz="1800" b="1" dirty="0" smtClean="0">
                        <a:solidFill>
                          <a:schemeClr val="tx1"/>
                        </a:solidFill>
                        <a:latin typeface="+mn-lt"/>
                        <a:ea typeface="+mn-ea"/>
                      </a:endParaRPr>
                    </a:p>
                  </a:txBody>
                  <a:tcPr marL="68569" marR="68569" marT="68569" marB="68569" anchor="ctr"/>
                </a:tc>
              </a:tr>
              <a:tr h="770598">
                <a:tc>
                  <a:txBody>
                    <a:bodyPr/>
                    <a:lstStyle/>
                    <a:p>
                      <a:pPr lvl="0" algn="ctr" rtl="0">
                        <a:spcBef>
                          <a:spcPts val="0"/>
                        </a:spcBef>
                        <a:buNone/>
                      </a:pPr>
                      <a:r>
                        <a:rPr lang="en-US" sz="1600" b="1" dirty="0">
                          <a:solidFill>
                            <a:schemeClr val="tx1"/>
                          </a:solidFill>
                          <a:latin typeface="游ゴシック Light" panose="020B0300000000000000" pitchFamily="50" charset="-128"/>
                          <a:ea typeface="游ゴシック Light" panose="020B0300000000000000" pitchFamily="50" charset="-128"/>
                        </a:rPr>
                        <a:t>MD(dB</a:t>
                      </a:r>
                      <a:r>
                        <a:rPr lang="en-US" sz="1600" b="1" dirty="0" smtClean="0">
                          <a:solidFill>
                            <a:schemeClr val="tx1"/>
                          </a:solidFill>
                          <a:latin typeface="游ゴシック Light" panose="020B0300000000000000" pitchFamily="50" charset="-128"/>
                          <a:ea typeface="游ゴシック Light" panose="020B0300000000000000" pitchFamily="50" charset="-128"/>
                        </a:rPr>
                        <a:t>)</a:t>
                      </a:r>
                    </a:p>
                    <a:p>
                      <a:pPr lvl="0" algn="ctr" rtl="0">
                        <a:spcBef>
                          <a:spcPts val="0"/>
                        </a:spcBef>
                        <a:buNone/>
                      </a:pPr>
                      <a:r>
                        <a:rPr lang="en-US" sz="1600" b="1" dirty="0" smtClean="0">
                          <a:solidFill>
                            <a:schemeClr val="tx1"/>
                          </a:solidFill>
                          <a:latin typeface="游ゴシック Light" panose="020B0300000000000000" pitchFamily="50" charset="-128"/>
                          <a:ea typeface="游ゴシック Light" panose="020B0300000000000000" pitchFamily="50" charset="-128"/>
                        </a:rPr>
                        <a:t>10-2</a:t>
                      </a:r>
                      <a:endParaRPr lang="en-US" sz="1600" b="1" dirty="0">
                        <a:solidFill>
                          <a:schemeClr val="tx1"/>
                        </a:solidFill>
                        <a:latin typeface="游ゴシック Light" panose="020B0300000000000000" pitchFamily="50" charset="-128"/>
                        <a:ea typeface="游ゴシック Light" panose="020B0300000000000000" pitchFamily="50" charset="-128"/>
                      </a:endParaRPr>
                    </a:p>
                  </a:txBody>
                  <a:tcPr marL="68569" marR="68569" marT="68569" marB="68569"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a:t>
                      </a:r>
                      <a:r>
                        <a:rPr lang="en-US" altLang="ja-JP" sz="1800" b="1" i="0" u="none" strike="noStrike" dirty="0" smtClean="0">
                          <a:solidFill>
                            <a:schemeClr val="tx1"/>
                          </a:solidFill>
                          <a:effectLst/>
                          <a:latin typeface="Calibri" panose="020F0502020204030204" pitchFamily="34" charset="0"/>
                        </a:rPr>
                        <a:t>13.4±11</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en-US" altLang="ja-JP" sz="1800" b="1" i="0" u="none" strike="noStrike" dirty="0">
                          <a:solidFill>
                            <a:schemeClr val="tx1"/>
                          </a:solidFill>
                          <a:effectLst/>
                          <a:latin typeface="Calibri" panose="020F0502020204030204" pitchFamily="34" charset="0"/>
                        </a:rPr>
                        <a:t>-</a:t>
                      </a:r>
                      <a:r>
                        <a:rPr lang="en-US" altLang="ja-JP" sz="1800" b="1" i="0" u="none" strike="noStrike" dirty="0" smtClean="0">
                          <a:solidFill>
                            <a:schemeClr val="tx1"/>
                          </a:solidFill>
                          <a:effectLst/>
                          <a:latin typeface="Calibri" panose="020F0502020204030204" pitchFamily="34" charset="0"/>
                        </a:rPr>
                        <a:t>7.30±8.1</a:t>
                      </a:r>
                      <a:endParaRPr lang="ja-JP" altLang="en-US" sz="1800" dirty="0">
                        <a:solidFill>
                          <a:schemeClr val="tx1"/>
                        </a:solidFill>
                        <a:effectLst/>
                      </a:endParaRPr>
                    </a:p>
                  </a:txBody>
                  <a:tcPr marL="59362" marR="59362" marT="59362" marB="59362" anchor="ctr"/>
                </a:tc>
                <a:tc>
                  <a:txBody>
                    <a:bodyPr/>
                    <a:lstStyle/>
                    <a:p>
                      <a:pPr algn="ctr" rtl="0" fontAlgn="t">
                        <a:spcBef>
                          <a:spcPts val="0"/>
                        </a:spcBef>
                        <a:spcAft>
                          <a:spcPts val="0"/>
                        </a:spcAft>
                      </a:pPr>
                      <a:r>
                        <a:rPr lang="ja-JP" altLang="en-US" sz="1800" b="1" i="0" u="none" strike="noStrike" dirty="0">
                          <a:solidFill>
                            <a:schemeClr val="tx1"/>
                          </a:solidFill>
                          <a:effectLst/>
                          <a:latin typeface="Calibri" panose="020F0502020204030204" pitchFamily="34" charset="0"/>
                        </a:rPr>
                        <a:t>  </a:t>
                      </a:r>
                      <a:r>
                        <a:rPr lang="en-US" altLang="ja-JP" sz="1800" b="1" i="0" u="none" strike="noStrike" dirty="0" smtClean="0">
                          <a:solidFill>
                            <a:schemeClr val="tx1"/>
                          </a:solidFill>
                          <a:effectLst/>
                          <a:latin typeface="Calibri" panose="020F0502020204030204" pitchFamily="34" charset="0"/>
                        </a:rPr>
                        <a:t>0.25±0.8</a:t>
                      </a:r>
                      <a:endParaRPr lang="ja-JP" altLang="en-US" sz="1800" dirty="0">
                        <a:solidFill>
                          <a:schemeClr val="tx1"/>
                        </a:solidFill>
                        <a:effectLst/>
                      </a:endParaRPr>
                    </a:p>
                  </a:txBody>
                  <a:tcPr marL="59362" marR="59362" marT="59362" marB="5936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kern="1200" dirty="0" smtClean="0">
                          <a:solidFill>
                            <a:schemeClr val="tx1"/>
                          </a:solidFill>
                          <a:latin typeface="+mn-lt"/>
                          <a:ea typeface="+mn-ea"/>
                          <a:cs typeface="+mn-cs"/>
                        </a:rPr>
                        <a:t>-9.62±9.7</a:t>
                      </a:r>
                      <a:endParaRPr lang="ja-JP" altLang="en-US" sz="1800" b="1" kern="1200" dirty="0" smtClean="0">
                        <a:solidFill>
                          <a:schemeClr val="tx1"/>
                        </a:solidFill>
                        <a:latin typeface="+mn-lt"/>
                        <a:ea typeface="+mn-ea"/>
                        <a:cs typeface="+mn-cs"/>
                      </a:endParaRPr>
                    </a:p>
                  </a:txBody>
                  <a:tcPr marL="59362" marR="59362" marT="59362" marB="59362" anchor="ctr"/>
                </a:tc>
              </a:tr>
            </a:tbl>
          </a:graphicData>
        </a:graphic>
      </p:graphicFrame>
      <p:sp>
        <p:nvSpPr>
          <p:cNvPr id="177" name="Shape 177"/>
          <p:cNvSpPr txBox="1"/>
          <p:nvPr/>
        </p:nvSpPr>
        <p:spPr>
          <a:xfrm>
            <a:off x="6224342" y="6084808"/>
            <a:ext cx="2514600" cy="388800"/>
          </a:xfrm>
          <a:prstGeom prst="rect">
            <a:avLst/>
          </a:prstGeom>
          <a:noFill/>
          <a:ln>
            <a:noFill/>
          </a:ln>
        </p:spPr>
        <p:txBody>
          <a:bodyPr lIns="68569" tIns="68569" rIns="68569" bIns="68569" anchor="t" anchorCtr="0">
            <a:noAutofit/>
          </a:bodyPr>
          <a:lstStyle/>
          <a:p>
            <a:pPr algn="r"/>
            <a:r>
              <a:rPr lang="en-US" sz="1350" dirty="0" smtClean="0">
                <a:ea typeface="ＭＳ ゴシック" panose="020B0609070205080204" pitchFamily="49" charset="-128"/>
                <a:cs typeface="Calibri" panose="020F0502020204030204" pitchFamily="34" charset="0"/>
              </a:rPr>
              <a:t>Mean +/- SD</a:t>
            </a:r>
          </a:p>
          <a:p>
            <a:pPr algn="r"/>
            <a:r>
              <a:rPr lang="en-US" sz="1350" dirty="0" smtClean="0">
                <a:ea typeface="ＭＳ ゴシック" panose="020B0609070205080204" pitchFamily="49" charset="-128"/>
                <a:cs typeface="Calibri" panose="020F0502020204030204" pitchFamily="34" charset="0"/>
              </a:rPr>
              <a:t>One-way ANOVA</a:t>
            </a:r>
          </a:p>
          <a:p>
            <a:pPr algn="r"/>
            <a:r>
              <a:rPr lang="en-US" altLang="ja-JP" sz="1400" dirty="0">
                <a:ea typeface="ＭＳ ゴシック" panose="020B0609070205080204" pitchFamily="49" charset="-128"/>
                <a:cs typeface="Calibri" panose="020F0502020204030204" pitchFamily="34" charset="0"/>
              </a:rPr>
              <a:t>X2 test</a:t>
            </a:r>
          </a:p>
          <a:p>
            <a:pPr algn="r"/>
            <a:endParaRPr lang="en-US" sz="1350" dirty="0">
              <a:ea typeface="ＭＳ ゴシック" panose="020B0609070205080204" pitchFamily="49" charset="-128"/>
              <a:cs typeface="Calibri" panose="020F0502020204030204" pitchFamily="34" charset="0"/>
            </a:endParaRPr>
          </a:p>
        </p:txBody>
      </p:sp>
      <p:sp>
        <p:nvSpPr>
          <p:cNvPr id="2" name="タイトル 1"/>
          <p:cNvSpPr>
            <a:spLocks noGrp="1"/>
          </p:cNvSpPr>
          <p:nvPr>
            <p:ph type="title"/>
          </p:nvPr>
        </p:nvSpPr>
        <p:spPr>
          <a:xfrm>
            <a:off x="628650" y="365126"/>
            <a:ext cx="7886700" cy="835877"/>
          </a:xfrm>
        </p:spPr>
        <p:txBody>
          <a:bodyPr/>
          <a:lstStyle/>
          <a:p>
            <a:pPr algn="ctr"/>
            <a:r>
              <a:rPr kumimoji="1" lang="ja-JP" altLang="en-US" dirty="0" smtClean="0">
                <a:solidFill>
                  <a:schemeClr val="tx1"/>
                </a:solidFill>
              </a:rPr>
              <a:t>対象</a:t>
            </a:r>
            <a:endParaRPr kumimoji="1" lang="ja-JP" altLang="en-US" dirty="0">
              <a:solidFill>
                <a:schemeClr val="tx1"/>
              </a:solidFill>
            </a:endParaRPr>
          </a:p>
        </p:txBody>
      </p:sp>
      <p:sp>
        <p:nvSpPr>
          <p:cNvPr id="3" name="正方形/長方形 2"/>
          <p:cNvSpPr/>
          <p:nvPr/>
        </p:nvSpPr>
        <p:spPr>
          <a:xfrm>
            <a:off x="4453217" y="3244334"/>
            <a:ext cx="237566" cy="369332"/>
          </a:xfrm>
          <a:prstGeom prst="rect">
            <a:avLst/>
          </a:prstGeom>
        </p:spPr>
        <p:txBody>
          <a:bodyPr wrap="none">
            <a:spAutoFit/>
          </a:bodyPr>
          <a:lstStyle/>
          <a:p>
            <a:r>
              <a:rPr lang="ja-JP" altLang="en-US" dirty="0"/>
              <a:t> </a:t>
            </a:r>
          </a:p>
        </p:txBody>
      </p:sp>
    </p:spTree>
    <p:extLst>
      <p:ext uri="{BB962C8B-B14F-4D97-AF65-F5344CB8AC3E}">
        <p14:creationId xmlns:p14="http://schemas.microsoft.com/office/powerpoint/2010/main" val="221532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8" name="Shape 228"/>
          <p:cNvSpPr/>
          <p:nvPr/>
        </p:nvSpPr>
        <p:spPr>
          <a:xfrm>
            <a:off x="3019803" y="4959675"/>
            <a:ext cx="5205856" cy="396492"/>
          </a:xfrm>
          <a:prstGeom prst="rect">
            <a:avLst/>
          </a:prstGeom>
          <a:noFill/>
          <a:ln>
            <a:noFill/>
          </a:ln>
        </p:spPr>
        <p:txBody>
          <a:bodyPr lIns="68569" tIns="34275" rIns="68569" bIns="34275" anchor="t" anchorCtr="0">
            <a:noAutofit/>
          </a:bodyPr>
          <a:lstStyle/>
          <a:p>
            <a:pPr>
              <a:buSzPct val="25000"/>
            </a:pPr>
            <a:r>
              <a:rPr lang="en-US" sz="2400" dirty="0" err="1">
                <a:latin typeface="+mn-ea"/>
                <a:cs typeface="Calibri"/>
                <a:sym typeface="Calibri"/>
              </a:rPr>
              <a:t>Humphrey視野計</a:t>
            </a:r>
            <a:r>
              <a:rPr lang="en-US" sz="2400" dirty="0">
                <a:latin typeface="+mn-ea"/>
                <a:cs typeface="Calibri"/>
                <a:sym typeface="Calibri"/>
              </a:rPr>
              <a:t>(</a:t>
            </a:r>
            <a:r>
              <a:rPr lang="en-US" sz="2400" dirty="0" smtClean="0">
                <a:latin typeface="+mn-ea"/>
                <a:cs typeface="Calibri"/>
                <a:sym typeface="Calibri"/>
              </a:rPr>
              <a:t>HFA; Carl </a:t>
            </a:r>
            <a:r>
              <a:rPr lang="en-US" sz="2400" dirty="0">
                <a:latin typeface="+mn-ea"/>
                <a:cs typeface="Calibri"/>
                <a:sym typeface="Calibri"/>
              </a:rPr>
              <a:t>Zeiss）</a:t>
            </a:r>
          </a:p>
        </p:txBody>
      </p:sp>
      <p:sp>
        <p:nvSpPr>
          <p:cNvPr id="229" name="Shape 229"/>
          <p:cNvSpPr/>
          <p:nvPr/>
        </p:nvSpPr>
        <p:spPr>
          <a:xfrm>
            <a:off x="2801326" y="2906495"/>
            <a:ext cx="5642809" cy="308181"/>
          </a:xfrm>
          <a:prstGeom prst="rect">
            <a:avLst/>
          </a:prstGeom>
          <a:noFill/>
          <a:ln>
            <a:noFill/>
          </a:ln>
        </p:spPr>
        <p:txBody>
          <a:bodyPr lIns="68569" tIns="34275" rIns="68569" bIns="34275" anchor="t" anchorCtr="0">
            <a:noAutofit/>
          </a:bodyPr>
          <a:lstStyle/>
          <a:p>
            <a:pPr>
              <a:buSzPct val="25000"/>
            </a:pPr>
            <a:r>
              <a:rPr lang="en-US" sz="2400" dirty="0">
                <a:latin typeface="+mn-ea"/>
                <a:cs typeface="Calibri"/>
                <a:sym typeface="Calibri"/>
              </a:rPr>
              <a:t>Cirrus </a:t>
            </a:r>
            <a:r>
              <a:rPr lang="en-US" sz="2400" dirty="0" smtClean="0">
                <a:latin typeface="+mn-ea"/>
                <a:cs typeface="Calibri"/>
                <a:sym typeface="Calibri"/>
              </a:rPr>
              <a:t>HD-OCT（OCT</a:t>
            </a:r>
            <a:r>
              <a:rPr lang="en-US" altLang="ja-JP" sz="2400" dirty="0" smtClean="0">
                <a:latin typeface="+mn-ea"/>
                <a:cs typeface="Calibri"/>
                <a:sym typeface="Calibri"/>
              </a:rPr>
              <a:t>; </a:t>
            </a:r>
            <a:r>
              <a:rPr lang="en-US" sz="2400" dirty="0" smtClean="0">
                <a:latin typeface="+mn-ea"/>
                <a:cs typeface="Calibri"/>
                <a:sym typeface="Calibri"/>
              </a:rPr>
              <a:t>Carl </a:t>
            </a:r>
            <a:r>
              <a:rPr lang="en-US" sz="2400" dirty="0">
                <a:latin typeface="+mn-ea"/>
                <a:cs typeface="Calibri"/>
                <a:sym typeface="Calibri"/>
              </a:rPr>
              <a:t>Zeiss）</a:t>
            </a:r>
          </a:p>
        </p:txBody>
      </p:sp>
      <p:sp>
        <p:nvSpPr>
          <p:cNvPr id="230" name="Shape 230"/>
          <p:cNvSpPr/>
          <p:nvPr/>
        </p:nvSpPr>
        <p:spPr>
          <a:xfrm>
            <a:off x="3167348" y="3422235"/>
            <a:ext cx="5074462" cy="375076"/>
          </a:xfrm>
          <a:prstGeom prst="rect">
            <a:avLst/>
          </a:prstGeom>
          <a:noFill/>
          <a:ln>
            <a:noFill/>
          </a:ln>
        </p:spPr>
        <p:txBody>
          <a:bodyPr lIns="68569" tIns="34275" rIns="68569" bIns="34275" anchor="t" anchorCtr="0">
            <a:noAutofit/>
          </a:bodyPr>
          <a:lstStyle/>
          <a:p>
            <a:pPr>
              <a:buSzPct val="25000"/>
            </a:pPr>
            <a:r>
              <a:rPr lang="en-US" sz="2400" dirty="0">
                <a:latin typeface="+mn-ea"/>
                <a:cs typeface="Calibri"/>
                <a:sym typeface="Calibri"/>
              </a:rPr>
              <a:t>O</a:t>
            </a:r>
            <a:r>
              <a:rPr lang="en-US" sz="2400" dirty="0" smtClean="0">
                <a:latin typeface="+mn-ea"/>
                <a:cs typeface="Calibri"/>
                <a:sym typeface="Calibri"/>
              </a:rPr>
              <a:t>ptic </a:t>
            </a:r>
            <a:r>
              <a:rPr lang="en-US" sz="2400" dirty="0">
                <a:latin typeface="+mn-ea"/>
                <a:cs typeface="Calibri"/>
                <a:sym typeface="Calibri"/>
              </a:rPr>
              <a:t>disc cube　200×200</a:t>
            </a:r>
          </a:p>
        </p:txBody>
      </p:sp>
      <p:sp>
        <p:nvSpPr>
          <p:cNvPr id="231" name="Shape 231"/>
          <p:cNvSpPr/>
          <p:nvPr/>
        </p:nvSpPr>
        <p:spPr>
          <a:xfrm>
            <a:off x="1999313" y="4308558"/>
            <a:ext cx="2572687" cy="346248"/>
          </a:xfrm>
          <a:prstGeom prst="rect">
            <a:avLst/>
          </a:prstGeom>
          <a:noFill/>
          <a:ln>
            <a:noFill/>
          </a:ln>
        </p:spPr>
        <p:txBody>
          <a:bodyPr lIns="68569" tIns="34275" rIns="68569" bIns="34275" anchor="t" anchorCtr="0">
            <a:noAutofit/>
          </a:bodyPr>
          <a:lstStyle/>
          <a:p>
            <a:pPr>
              <a:buSzPct val="25000"/>
            </a:pPr>
            <a:r>
              <a:rPr lang="ja-JP" altLang="en-US" sz="2400" dirty="0">
                <a:latin typeface="+mn-ea"/>
                <a:cs typeface="Calibri"/>
                <a:sym typeface="Calibri"/>
              </a:rPr>
              <a:t>静的視野計</a:t>
            </a:r>
            <a:endParaRPr lang="en-US" sz="2400" dirty="0">
              <a:latin typeface="+mn-ea"/>
              <a:cs typeface="Calibri"/>
              <a:sym typeface="Calibri"/>
            </a:endParaRPr>
          </a:p>
        </p:txBody>
      </p:sp>
      <p:sp>
        <p:nvSpPr>
          <p:cNvPr id="232" name="Shape 232"/>
          <p:cNvSpPr/>
          <p:nvPr/>
        </p:nvSpPr>
        <p:spPr>
          <a:xfrm>
            <a:off x="1956492" y="2287247"/>
            <a:ext cx="2126623" cy="346248"/>
          </a:xfrm>
          <a:prstGeom prst="rect">
            <a:avLst/>
          </a:prstGeom>
          <a:noFill/>
          <a:ln>
            <a:noFill/>
          </a:ln>
        </p:spPr>
        <p:txBody>
          <a:bodyPr lIns="68569" tIns="34275" rIns="68569" bIns="34275" anchor="t" anchorCtr="0">
            <a:noAutofit/>
          </a:bodyPr>
          <a:lstStyle/>
          <a:p>
            <a:pPr>
              <a:buSzPct val="25000"/>
            </a:pPr>
            <a:r>
              <a:rPr lang="ja-JP" altLang="en-US" sz="2400" dirty="0">
                <a:latin typeface="+mn-ea"/>
                <a:cs typeface="Calibri"/>
                <a:sym typeface="Calibri"/>
              </a:rPr>
              <a:t>光干渉断層計</a:t>
            </a:r>
            <a:endParaRPr lang="en-US" sz="2400" dirty="0">
              <a:latin typeface="+mn-ea"/>
              <a:cs typeface="Calibri"/>
              <a:sym typeface="Calibri"/>
            </a:endParaRPr>
          </a:p>
        </p:txBody>
      </p:sp>
      <p:sp>
        <p:nvSpPr>
          <p:cNvPr id="233" name="Shape 233"/>
          <p:cNvSpPr/>
          <p:nvPr/>
        </p:nvSpPr>
        <p:spPr>
          <a:xfrm>
            <a:off x="3168123" y="5640602"/>
            <a:ext cx="3888971" cy="396458"/>
          </a:xfrm>
          <a:prstGeom prst="rect">
            <a:avLst/>
          </a:prstGeom>
          <a:noFill/>
          <a:ln>
            <a:noFill/>
          </a:ln>
        </p:spPr>
        <p:txBody>
          <a:bodyPr lIns="68569" tIns="34275" rIns="68569" bIns="34275" anchor="t" anchorCtr="0">
            <a:noAutofit/>
          </a:bodyPr>
          <a:lstStyle/>
          <a:p>
            <a:pPr>
              <a:buSzPct val="25000"/>
            </a:pPr>
            <a:r>
              <a:rPr lang="en-US" sz="2400" dirty="0">
                <a:latin typeface="+mn-ea"/>
                <a:cs typeface="Calibri"/>
                <a:sym typeface="Calibri"/>
              </a:rPr>
              <a:t>SITA </a:t>
            </a:r>
            <a:r>
              <a:rPr lang="en-US" sz="2400" dirty="0" err="1" smtClean="0">
                <a:latin typeface="+mn-ea"/>
                <a:cs typeface="Calibri"/>
                <a:sym typeface="Calibri"/>
              </a:rPr>
              <a:t>Standard中心</a:t>
            </a:r>
            <a:r>
              <a:rPr lang="en-US" sz="2400" dirty="0" smtClean="0">
                <a:latin typeface="+mn-ea"/>
                <a:cs typeface="Calibri"/>
                <a:sym typeface="Calibri"/>
              </a:rPr>
              <a:t> </a:t>
            </a:r>
            <a:r>
              <a:rPr lang="en-US" altLang="ja-JP" sz="2400" dirty="0" smtClean="0">
                <a:latin typeface="+mn-ea"/>
                <a:cs typeface="Calibri"/>
                <a:sym typeface="Calibri"/>
              </a:rPr>
              <a:t>10-2</a:t>
            </a:r>
            <a:endParaRPr lang="en-US" sz="2400" dirty="0">
              <a:latin typeface="+mn-ea"/>
              <a:cs typeface="Calibri"/>
              <a:sym typeface="Calibri"/>
            </a:endParaRPr>
          </a:p>
        </p:txBody>
      </p:sp>
      <p:sp>
        <p:nvSpPr>
          <p:cNvPr id="235" name="Shape 235"/>
          <p:cNvSpPr/>
          <p:nvPr/>
        </p:nvSpPr>
        <p:spPr>
          <a:xfrm>
            <a:off x="773513" y="1551737"/>
            <a:ext cx="2451599" cy="392414"/>
          </a:xfrm>
          <a:prstGeom prst="rect">
            <a:avLst/>
          </a:prstGeom>
          <a:noFill/>
          <a:ln>
            <a:noFill/>
          </a:ln>
        </p:spPr>
        <p:txBody>
          <a:bodyPr lIns="68569" tIns="34275" rIns="68569" bIns="34275" anchor="t" anchorCtr="0">
            <a:noAutofit/>
          </a:bodyPr>
          <a:lstStyle/>
          <a:p>
            <a:pPr>
              <a:buSzPct val="25000"/>
            </a:pPr>
            <a:r>
              <a:rPr lang="ja-JP" altLang="en-US" sz="2800" dirty="0">
                <a:latin typeface="+mn-ea"/>
                <a:cs typeface="Calibri" panose="020F0502020204030204" pitchFamily="34" charset="0"/>
                <a:sym typeface="Arial"/>
              </a:rPr>
              <a:t>測定機器</a:t>
            </a:r>
            <a:endParaRPr lang="en-US" sz="2800" dirty="0">
              <a:latin typeface="+mn-ea"/>
              <a:cs typeface="Calibri" panose="020F0502020204030204" pitchFamily="34" charset="0"/>
              <a:sym typeface="Arial"/>
            </a:endParaRPr>
          </a:p>
        </p:txBody>
      </p:sp>
      <p:sp>
        <p:nvSpPr>
          <p:cNvPr id="13" name="タイトル 1"/>
          <p:cNvSpPr txBox="1">
            <a:spLocks/>
          </p:cNvSpPr>
          <p:nvPr/>
        </p:nvSpPr>
        <p:spPr>
          <a:xfrm>
            <a:off x="628650" y="365126"/>
            <a:ext cx="7886700" cy="8358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ja-JP" altLang="en-US" dirty="0">
                <a:latin typeface="+mj-ea"/>
              </a:rPr>
              <a:t>方法</a:t>
            </a:r>
            <a:endParaRPr kumimoji="1" lang="en-US" altLang="ja-JP" dirty="0" smtClean="0">
              <a:latin typeface="+mj-ea"/>
            </a:endParaRPr>
          </a:p>
        </p:txBody>
      </p:sp>
    </p:spTree>
    <p:extLst>
      <p:ext uri="{BB962C8B-B14F-4D97-AF65-F5344CB8AC3E}">
        <p14:creationId xmlns:p14="http://schemas.microsoft.com/office/powerpoint/2010/main" val="194182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2" name="Title 1"/>
          <p:cNvSpPr>
            <a:spLocks noGrp="1"/>
          </p:cNvSpPr>
          <p:nvPr>
            <p:ph type="title"/>
          </p:nvPr>
        </p:nvSpPr>
        <p:spPr>
          <a:xfrm>
            <a:off x="628650" y="365126"/>
            <a:ext cx="7886700" cy="1325563"/>
          </a:xfrm>
        </p:spPr>
        <p:txBody>
          <a:bodyPr/>
          <a:lstStyle/>
          <a:p>
            <a:pPr algn="ctr"/>
            <a:r>
              <a:rPr lang="en-US" dirty="0" smtClean="0">
                <a:latin typeface="+mj-ea"/>
                <a:cs typeface="Calibri"/>
                <a:sym typeface="Calibri"/>
              </a:rPr>
              <a:t>RGC_HFA</a:t>
            </a:r>
            <a:endParaRPr lang="en-US" dirty="0">
              <a:latin typeface="+mj-ea"/>
            </a:endParaRPr>
          </a:p>
        </p:txBody>
      </p:sp>
      <p:sp>
        <p:nvSpPr>
          <p:cNvPr id="210" name="Shape 210"/>
          <p:cNvSpPr/>
          <p:nvPr/>
        </p:nvSpPr>
        <p:spPr>
          <a:xfrm>
            <a:off x="4608513" y="5957223"/>
            <a:ext cx="4296358" cy="699796"/>
          </a:xfrm>
          <a:prstGeom prst="rect">
            <a:avLst/>
          </a:prstGeom>
          <a:noFill/>
          <a:ln>
            <a:noFill/>
          </a:ln>
        </p:spPr>
        <p:txBody>
          <a:bodyPr lIns="68569" tIns="34275" rIns="68569" bIns="34275" anchor="t" anchorCtr="0">
            <a:noAutofit/>
          </a:bodyPr>
          <a:lstStyle/>
          <a:p>
            <a:pPr algn="r">
              <a:buSzPct val="25000"/>
            </a:pPr>
            <a:r>
              <a:rPr lang="en-US" altLang="ja-JP" dirty="0">
                <a:cs typeface="Calibri"/>
                <a:sym typeface="Calibri"/>
              </a:rPr>
              <a:t>Harwerth RS, et al, </a:t>
            </a:r>
            <a:r>
              <a:rPr lang="en-US" altLang="ja-JP" dirty="0" err="1">
                <a:cs typeface="Calibri"/>
                <a:sym typeface="Calibri"/>
              </a:rPr>
              <a:t>Prog</a:t>
            </a:r>
            <a:r>
              <a:rPr lang="en-US" altLang="ja-JP" dirty="0">
                <a:cs typeface="Calibri"/>
                <a:sym typeface="Calibri"/>
              </a:rPr>
              <a:t> </a:t>
            </a:r>
            <a:r>
              <a:rPr lang="en-US" altLang="ja-JP" dirty="0" err="1">
                <a:cs typeface="Calibri"/>
                <a:sym typeface="Calibri"/>
              </a:rPr>
              <a:t>Retin</a:t>
            </a:r>
            <a:r>
              <a:rPr lang="en-US" altLang="ja-JP" dirty="0">
                <a:cs typeface="Calibri"/>
                <a:sym typeface="Calibri"/>
              </a:rPr>
              <a:t> Eye Res. 2010</a:t>
            </a:r>
            <a:endParaRPr lang="en-US" dirty="0" smtClean="0">
              <a:latin typeface="Calibri"/>
              <a:ea typeface="Calibri"/>
              <a:cs typeface="Calibri"/>
              <a:sym typeface="Calibri"/>
            </a:endParaRPr>
          </a:p>
          <a:p>
            <a:pPr algn="r">
              <a:buSzPct val="25000"/>
            </a:pPr>
            <a:r>
              <a:rPr lang="en-US" dirty="0" smtClean="0">
                <a:latin typeface="Calibri"/>
                <a:ea typeface="Calibri"/>
                <a:cs typeface="Calibri"/>
                <a:sym typeface="Calibri"/>
              </a:rPr>
              <a:t>Medeiros FA.  </a:t>
            </a:r>
            <a:r>
              <a:rPr lang="en-US" dirty="0" err="1">
                <a:latin typeface="Calibri"/>
                <a:ea typeface="Calibri"/>
                <a:cs typeface="Calibri"/>
                <a:sym typeface="Calibri"/>
              </a:rPr>
              <a:t>ArchOphthalmol</a:t>
            </a:r>
            <a:r>
              <a:rPr lang="en-US" dirty="0">
                <a:latin typeface="Calibri"/>
                <a:ea typeface="Calibri"/>
                <a:cs typeface="Calibri"/>
                <a:sym typeface="Calibri"/>
              </a:rPr>
              <a:t>. 2012</a:t>
            </a:r>
          </a:p>
        </p:txBody>
      </p:sp>
      <p:sp>
        <p:nvSpPr>
          <p:cNvPr id="212" name="Shape 212"/>
          <p:cNvSpPr txBox="1"/>
          <p:nvPr/>
        </p:nvSpPr>
        <p:spPr>
          <a:xfrm>
            <a:off x="2539717" y="2330434"/>
            <a:ext cx="4327323" cy="1709184"/>
          </a:xfrm>
          <a:prstGeom prst="rect">
            <a:avLst/>
          </a:prstGeom>
          <a:noFill/>
          <a:ln>
            <a:solidFill>
              <a:schemeClr val="tx1"/>
            </a:solidFill>
          </a:ln>
        </p:spPr>
        <p:txBody>
          <a:bodyPr lIns="68569" tIns="34275" rIns="68569" bIns="34275" anchor="t" anchorCtr="0">
            <a:noAutofit/>
          </a:bodyPr>
          <a:lstStyle/>
          <a:p>
            <a:pPr algn="ctr">
              <a:buSzPct val="25000"/>
            </a:pPr>
            <a:r>
              <a:rPr lang="en-US" sz="2400" dirty="0">
                <a:latin typeface="+mn-ea"/>
                <a:cs typeface="Calibri"/>
                <a:sym typeface="Calibri"/>
              </a:rPr>
              <a:t>m=[0.054*(</a:t>
            </a:r>
            <a:r>
              <a:rPr lang="en-US" sz="2400" dirty="0" err="1">
                <a:latin typeface="+mn-ea"/>
                <a:cs typeface="Calibri"/>
                <a:sym typeface="Calibri"/>
              </a:rPr>
              <a:t>ec</a:t>
            </a:r>
            <a:r>
              <a:rPr lang="en-US" sz="2400" dirty="0">
                <a:latin typeface="+mn-ea"/>
                <a:cs typeface="Calibri"/>
                <a:sym typeface="Calibri"/>
              </a:rPr>
              <a:t>*1.32)]+0.9</a:t>
            </a:r>
          </a:p>
          <a:p>
            <a:pPr algn="ctr">
              <a:buSzPct val="25000"/>
            </a:pPr>
            <a:r>
              <a:rPr lang="en-US" sz="2400" dirty="0">
                <a:latin typeface="+mn-ea"/>
                <a:cs typeface="Calibri"/>
                <a:sym typeface="Calibri"/>
              </a:rPr>
              <a:t> b=[-1.5*(</a:t>
            </a:r>
            <a:r>
              <a:rPr lang="en-US" sz="2400" dirty="0" err="1">
                <a:latin typeface="+mn-ea"/>
                <a:cs typeface="Calibri"/>
                <a:sym typeface="Calibri"/>
              </a:rPr>
              <a:t>ec</a:t>
            </a:r>
            <a:r>
              <a:rPr lang="en-US" sz="2400" dirty="0">
                <a:latin typeface="+mn-ea"/>
                <a:cs typeface="Calibri"/>
                <a:sym typeface="Calibri"/>
              </a:rPr>
              <a:t>*1.32)]-14.8</a:t>
            </a:r>
          </a:p>
          <a:p>
            <a:pPr algn="ctr">
              <a:buSzPct val="25000"/>
            </a:pPr>
            <a:r>
              <a:rPr lang="en-US" sz="2400" dirty="0">
                <a:latin typeface="+mn-ea"/>
                <a:cs typeface="Calibri"/>
                <a:sym typeface="Calibri"/>
              </a:rPr>
              <a:t> </a:t>
            </a:r>
            <a:r>
              <a:rPr lang="en-US" sz="2400" dirty="0" err="1">
                <a:latin typeface="+mn-ea"/>
                <a:cs typeface="Calibri"/>
                <a:sym typeface="Calibri"/>
              </a:rPr>
              <a:t>gc</a:t>
            </a:r>
            <a:r>
              <a:rPr lang="en-US" sz="2400" dirty="0">
                <a:latin typeface="+mn-ea"/>
                <a:cs typeface="Calibri"/>
                <a:sym typeface="Calibri"/>
              </a:rPr>
              <a:t>={[(s-1)-b]/m}+4.7</a:t>
            </a:r>
          </a:p>
          <a:p>
            <a:pPr algn="ctr">
              <a:buSzPct val="25000"/>
            </a:pPr>
            <a:r>
              <a:rPr lang="en-US" sz="2800" dirty="0" smtClean="0">
                <a:latin typeface="+mn-ea"/>
                <a:cs typeface="Calibri"/>
                <a:sym typeface="Calibri"/>
              </a:rPr>
              <a:t>RGC</a:t>
            </a:r>
            <a:r>
              <a:rPr lang="en-US" altLang="ja-JP" sz="2800" dirty="0" smtClean="0">
                <a:latin typeface="+mn-ea"/>
                <a:cs typeface="Calibri"/>
                <a:sym typeface="Calibri"/>
              </a:rPr>
              <a:t>_HFA </a:t>
            </a:r>
            <a:r>
              <a:rPr lang="en-US" sz="2400" dirty="0" smtClean="0">
                <a:latin typeface="+mn-ea"/>
                <a:cs typeface="Calibri"/>
                <a:sym typeface="Calibri"/>
              </a:rPr>
              <a:t>=[</a:t>
            </a:r>
            <a:r>
              <a:rPr lang="en-US" sz="2400" dirty="0">
                <a:latin typeface="+mn-ea"/>
                <a:cs typeface="Calibri"/>
                <a:sym typeface="Calibri"/>
              </a:rPr>
              <a:t>∑10^(</a:t>
            </a:r>
            <a:r>
              <a:rPr lang="en-US" sz="2400" dirty="0" err="1">
                <a:latin typeface="+mn-ea"/>
                <a:cs typeface="Calibri"/>
                <a:sym typeface="Calibri"/>
              </a:rPr>
              <a:t>gc</a:t>
            </a:r>
            <a:r>
              <a:rPr lang="en-US" sz="2400" dirty="0">
                <a:latin typeface="+mn-ea"/>
                <a:cs typeface="Calibri"/>
                <a:sym typeface="Calibri"/>
              </a:rPr>
              <a:t>*0.1)]</a:t>
            </a:r>
            <a:r>
              <a:rPr lang="en-US" sz="2400" dirty="0">
                <a:solidFill>
                  <a:srgbClr val="FF0000"/>
                </a:solidFill>
                <a:latin typeface="+mn-ea"/>
                <a:cs typeface="Calibri"/>
                <a:sym typeface="Calibri"/>
              </a:rPr>
              <a:t>/9</a:t>
            </a:r>
          </a:p>
        </p:txBody>
      </p:sp>
      <p:sp>
        <p:nvSpPr>
          <p:cNvPr id="2" name="Rectangle 1"/>
          <p:cNvSpPr/>
          <p:nvPr/>
        </p:nvSpPr>
        <p:spPr>
          <a:xfrm>
            <a:off x="6077831" y="4536755"/>
            <a:ext cx="2590709" cy="923330"/>
          </a:xfrm>
          <a:prstGeom prst="rect">
            <a:avLst/>
          </a:prstGeom>
        </p:spPr>
        <p:txBody>
          <a:bodyPr wrap="none">
            <a:spAutoFit/>
          </a:bodyPr>
          <a:lstStyle/>
          <a:p>
            <a:r>
              <a:rPr lang="en-US" dirty="0"/>
              <a:t>ganglion cell quantity (</a:t>
            </a:r>
            <a:r>
              <a:rPr lang="en-US" dirty="0" err="1"/>
              <a:t>gc</a:t>
            </a:r>
            <a:r>
              <a:rPr lang="en-US" dirty="0" smtClean="0"/>
              <a:t>)</a:t>
            </a:r>
          </a:p>
          <a:p>
            <a:r>
              <a:rPr lang="en-US" dirty="0"/>
              <a:t>visual field sensitivity (s</a:t>
            </a:r>
            <a:r>
              <a:rPr lang="en-US" dirty="0" smtClean="0"/>
              <a:t>)</a:t>
            </a:r>
          </a:p>
          <a:p>
            <a:r>
              <a:rPr lang="en-US" dirty="0"/>
              <a:t>eccentricity (</a:t>
            </a:r>
            <a:r>
              <a:rPr lang="en-US" dirty="0" err="1"/>
              <a:t>ec</a:t>
            </a:r>
            <a:r>
              <a:rPr lang="en-US" dirty="0"/>
              <a:t>)</a:t>
            </a:r>
          </a:p>
        </p:txBody>
      </p:sp>
    </p:spTree>
    <p:extLst>
      <p:ext uri="{BB962C8B-B14F-4D97-AF65-F5344CB8AC3E}">
        <p14:creationId xmlns:p14="http://schemas.microsoft.com/office/powerpoint/2010/main" val="202385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23340</TotalTime>
  <Words>1615</Words>
  <Application>Microsoft Office PowerPoint</Application>
  <PresentationFormat>画面に合わせる (4:3)</PresentationFormat>
  <Paragraphs>206</Paragraphs>
  <Slides>17</Slides>
  <Notes>17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17</vt:i4>
      </vt:variant>
    </vt:vector>
  </HeadingPairs>
  <TitlesOfParts>
    <vt:vector size="30" baseType="lpstr">
      <vt:lpstr>Mangal</vt:lpstr>
      <vt:lpstr>ＭＳ Ｐゴシック</vt:lpstr>
      <vt:lpstr>ＭＳ ゴシック</vt:lpstr>
      <vt:lpstr>Yu Gothic</vt:lpstr>
      <vt:lpstr>Yu Gothic</vt:lpstr>
      <vt:lpstr>游ゴシック Light</vt:lpstr>
      <vt:lpstr>Arial</vt:lpstr>
      <vt:lpstr>Calibri</vt:lpstr>
      <vt:lpstr>Calibri Light</vt:lpstr>
      <vt:lpstr>Century</vt:lpstr>
      <vt:lpstr>Times New Roman</vt:lpstr>
      <vt:lpstr>Wingdings</vt:lpstr>
      <vt:lpstr>Office Theme</vt:lpstr>
      <vt:lpstr>ハンフリー10-2とOCTから算出する網膜神経節細胞数</vt:lpstr>
      <vt:lpstr>PowerPoint プレゼンテーション</vt:lpstr>
      <vt:lpstr>背景</vt:lpstr>
      <vt:lpstr>Structure-Function models 6 degree grid (30, 24-2)</vt:lpstr>
      <vt:lpstr>目的</vt:lpstr>
      <vt:lpstr>対象</vt:lpstr>
      <vt:lpstr>対象</vt:lpstr>
      <vt:lpstr>PowerPoint プレゼンテーション</vt:lpstr>
      <vt:lpstr>RGC_HFA</vt:lpstr>
      <vt:lpstr>PowerPoint プレゼンテーション</vt:lpstr>
      <vt:lpstr>MD10-2 vs RGC_OCT</vt:lpstr>
      <vt:lpstr>RGC_HFA vs RGC_OCT 360 &amp;180 degree</vt:lpstr>
      <vt:lpstr>視覚10度の神経線維走行と視神経乳頭の対応 </vt:lpstr>
      <vt:lpstr>Displaced test point*</vt:lpstr>
      <vt:lpstr>Displaced RGC_HFA vs. RGC_OCT 360 or 180 degree</vt:lpstr>
      <vt:lpstr>Factors affecting SF relationships</vt:lpstr>
      <vt:lpstr>結語</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小川俊平</dc:creator>
  <cp:lastModifiedBy>tata</cp:lastModifiedBy>
  <cp:revision>561</cp:revision>
  <dcterms:created xsi:type="dcterms:W3CDTF">2017-05-19T11:56:16Z</dcterms:created>
  <dcterms:modified xsi:type="dcterms:W3CDTF">2017-09-29T16:32:14Z</dcterms:modified>
</cp:coreProperties>
</file>