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SHMcloud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Big Data – based solution for eDiscovery and enterprise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43625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 </a:t>
            </a:r>
            <a:r>
              <a:rPr lang="en-US" dirty="0" smtClean="0"/>
              <a:t>– first eDiscovery product, </a:t>
            </a:r>
            <a:r>
              <a:rPr lang="en-US" dirty="0" err="1" smtClean="0"/>
              <a:t>FreeEed</a:t>
            </a:r>
            <a:r>
              <a:rPr lang="en-US" dirty="0" smtClean="0"/>
              <a:t>, based on Big Data and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2012 – proprietary, enterprise-ready version, called </a:t>
            </a:r>
            <a:r>
              <a:rPr lang="en-US" dirty="0" err="1" smtClean="0"/>
              <a:t>SHMcloud</a:t>
            </a:r>
            <a:r>
              <a:rPr lang="en-US" dirty="0" smtClean="0"/>
              <a:t>, under continuous development.</a:t>
            </a:r>
          </a:p>
          <a:p>
            <a:r>
              <a:rPr lang="en-US" dirty="0" smtClean="0"/>
              <a:t>Multiple enhancements, in particular Lotus Notes processing, UI for case assessment, data source connectors.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SHMcloud</a:t>
            </a:r>
            <a:r>
              <a:rPr lang="en-US" dirty="0" smtClean="0"/>
              <a:t>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Unlimited scalability for storage.</a:t>
            </a:r>
          </a:p>
          <a:p>
            <a:r>
              <a:rPr lang="en-US" dirty="0" smtClean="0"/>
              <a:t>Unlimited scalability for processing.</a:t>
            </a:r>
          </a:p>
          <a:p>
            <a:r>
              <a:rPr lang="en-US" dirty="0" smtClean="0"/>
              <a:t>Processing formats</a:t>
            </a:r>
          </a:p>
          <a:p>
            <a:pPr lvl="2"/>
            <a:r>
              <a:rPr lang="en-US" dirty="0" smtClean="0"/>
              <a:t>300+ formats, MS Office, PST, MS Exchange, Lotus Notes.</a:t>
            </a:r>
          </a:p>
          <a:p>
            <a:pPr lvl="2"/>
            <a:r>
              <a:rPr lang="en-US" dirty="0" smtClean="0"/>
              <a:t>Archives: zip, </a:t>
            </a:r>
            <a:r>
              <a:rPr lang="en-US" dirty="0" err="1" smtClean="0"/>
              <a:t>rar</a:t>
            </a:r>
            <a:r>
              <a:rPr lang="en-US" dirty="0" smtClean="0"/>
              <a:t>, 7z, more.</a:t>
            </a:r>
          </a:p>
          <a:p>
            <a:pPr lvl="2"/>
            <a:r>
              <a:rPr lang="en-US" dirty="0" smtClean="0"/>
              <a:t>Connectors (Flume-based) for MS </a:t>
            </a:r>
            <a:r>
              <a:rPr lang="en-US" dirty="0" err="1" smtClean="0"/>
              <a:t>Sharepoint</a:t>
            </a:r>
            <a:r>
              <a:rPr lang="en-US" dirty="0" smtClean="0"/>
              <a:t>, Bloomberg feed, other message-based feeds.</a:t>
            </a:r>
          </a:p>
          <a:p>
            <a:pPr lvl="2"/>
            <a:r>
              <a:rPr lang="en-US" dirty="0" smtClean="0"/>
              <a:t>Database connectors for multiple databases (</a:t>
            </a:r>
            <a:r>
              <a:rPr lang="en-US" dirty="0" err="1" smtClean="0"/>
              <a:t>Sqoop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SHMcloud</a:t>
            </a:r>
            <a:r>
              <a:rPr lang="en-US" dirty="0" smtClean="0"/>
              <a:t>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Multiple projects planning and implementing high storage capacity.</a:t>
            </a:r>
          </a:p>
          <a:p>
            <a:pPr lvl="2"/>
            <a:r>
              <a:rPr lang="en-US" dirty="0" smtClean="0"/>
              <a:t>Planning cluster capacity is a standard exercise.</a:t>
            </a:r>
          </a:p>
          <a:p>
            <a:pPr lvl="2"/>
            <a:r>
              <a:rPr lang="en-US" dirty="0" smtClean="0"/>
              <a:t>One server usually holds 2 T * 12 spindles = ¼ PB.</a:t>
            </a:r>
          </a:p>
          <a:p>
            <a:pPr lvl="2"/>
            <a:r>
              <a:rPr lang="en-US" dirty="0" smtClean="0"/>
              <a:t>1 PB = 4 servers.</a:t>
            </a:r>
          </a:p>
          <a:p>
            <a:pPr lvl="2"/>
            <a:r>
              <a:rPr lang="en-US" dirty="0" smtClean="0"/>
              <a:t>10 PB = 40 servers.</a:t>
            </a:r>
          </a:p>
          <a:p>
            <a:pPr lvl="2"/>
            <a:r>
              <a:rPr lang="en-US" dirty="0" smtClean="0"/>
              <a:t>With the replication factor of 3, 120 servers.</a:t>
            </a:r>
          </a:p>
          <a:p>
            <a:pPr lvl="2"/>
            <a:r>
              <a:rPr lang="en-US" dirty="0" smtClean="0"/>
              <a:t>Planned capacity – up to 250 servers in the next two year.</a:t>
            </a:r>
          </a:p>
          <a:p>
            <a:r>
              <a:rPr lang="en-US" dirty="0" smtClean="0"/>
              <a:t>Our usual clusters are in the hundreds, and the largest we have maintained is 2,000 servers.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SHMcloud</a:t>
            </a:r>
            <a:r>
              <a:rPr lang="en-US" dirty="0" smtClean="0"/>
              <a:t>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storage of structured and unstructured data.</a:t>
            </a:r>
          </a:p>
          <a:p>
            <a:r>
              <a:rPr lang="en-US" dirty="0" smtClean="0"/>
              <a:t>Scalable processing of data subsets.</a:t>
            </a:r>
          </a:p>
          <a:p>
            <a:r>
              <a:rPr lang="en-US" dirty="0" smtClean="0"/>
              <a:t>eDiscovery readiness with </a:t>
            </a:r>
            <a:r>
              <a:rPr lang="en-US" dirty="0" err="1" smtClean="0"/>
              <a:t>SHMcloud’s</a:t>
            </a:r>
            <a:r>
              <a:rPr lang="en-US" dirty="0" smtClean="0"/>
              <a:t> eDiscovery processing engine.</a:t>
            </a:r>
          </a:p>
          <a:p>
            <a:r>
              <a:rPr lang="en-US" dirty="0" smtClean="0"/>
              <a:t>Forensics information readily hooked up into processing.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SHMcloud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Deduplication</a:t>
            </a:r>
            <a:endParaRPr lang="en-US" dirty="0" smtClean="0"/>
          </a:p>
          <a:p>
            <a:pPr lvl="2"/>
            <a:r>
              <a:rPr lang="en-US" dirty="0" smtClean="0"/>
              <a:t>Signature-based (MD5 or SHA-1) per custodian or project.</a:t>
            </a:r>
          </a:p>
          <a:p>
            <a:r>
              <a:rPr lang="en-US" dirty="0" smtClean="0"/>
              <a:t>Compression</a:t>
            </a:r>
          </a:p>
          <a:p>
            <a:pPr lvl="2"/>
            <a:r>
              <a:rPr lang="en-US" dirty="0" smtClean="0"/>
              <a:t>Standard, built-in into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Various compression methods available.</a:t>
            </a:r>
          </a:p>
          <a:p>
            <a:r>
              <a:rPr lang="en-US" dirty="0" smtClean="0"/>
              <a:t>Indexing</a:t>
            </a:r>
          </a:p>
          <a:p>
            <a:pPr lvl="2"/>
            <a:r>
              <a:rPr lang="en-US" dirty="0" smtClean="0"/>
              <a:t>Full search with </a:t>
            </a:r>
            <a:r>
              <a:rPr lang="en-US" dirty="0" err="1" smtClean="0"/>
              <a:t>Solr</a:t>
            </a:r>
            <a:r>
              <a:rPr lang="en-US" dirty="0" smtClean="0"/>
              <a:t>/</a:t>
            </a:r>
            <a:r>
              <a:rPr lang="en-US" dirty="0" err="1" smtClean="0"/>
              <a:t>Lucene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Simple review UI with tagging and notes.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SHMcloud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Average performance: 2 GB / hour / server (on EC2).</a:t>
            </a:r>
          </a:p>
          <a:p>
            <a:r>
              <a:rPr lang="en-US" dirty="0" smtClean="0"/>
              <a:t>Enron data set (100 GB) processed in 1 hour on 50 servers (EC2).</a:t>
            </a:r>
          </a:p>
          <a:p>
            <a:r>
              <a:rPr lang="en-US" dirty="0" smtClean="0"/>
              <a:t>Depending upon the hardware specs, raw hardware performance is up to 5 times higher.</a:t>
            </a:r>
          </a:p>
          <a:p>
            <a:r>
              <a:rPr lang="en-US" dirty="0" smtClean="0"/>
              <a:t>Expected performance with industry servers: .5 TB / hour.</a:t>
            </a:r>
          </a:p>
          <a:p>
            <a:r>
              <a:rPr lang="en-US" dirty="0" smtClean="0"/>
              <a:t>For comparison, NUIX speed is 100 GB / hour.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SHMcloud</a:t>
            </a:r>
            <a:r>
              <a:rPr lang="en-US" dirty="0" smtClean="0"/>
              <a:t>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Scalable storage .</a:t>
            </a:r>
          </a:p>
          <a:p>
            <a:pPr lvl="2"/>
            <a:r>
              <a:rPr lang="en-US" dirty="0" smtClean="0"/>
              <a:t>Scalable processing.</a:t>
            </a:r>
          </a:p>
          <a:p>
            <a:pPr lvl="2"/>
            <a:r>
              <a:rPr lang="en-US" dirty="0" smtClean="0"/>
              <a:t>Open architecture.</a:t>
            </a:r>
          </a:p>
          <a:p>
            <a:pPr lvl="2"/>
            <a:r>
              <a:rPr lang="en-US" dirty="0" smtClean="0"/>
              <a:t>Best-of-breed open and closed source components.</a:t>
            </a:r>
          </a:p>
          <a:p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Open source products often require company approval.</a:t>
            </a:r>
          </a:p>
          <a:p>
            <a:pPr lvl="2"/>
            <a:r>
              <a:rPr lang="en-US" dirty="0" smtClean="0"/>
              <a:t>Flexible engine requires an implementation stage (but this can be viewed as an advantage).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SHMcloud</a:t>
            </a:r>
            <a:r>
              <a:rPr lang="en-US" dirty="0" smtClean="0"/>
              <a:t> immediate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delivery June 2013</a:t>
            </a:r>
          </a:p>
          <a:p>
            <a:pPr lvl="2"/>
            <a:r>
              <a:rPr lang="en-US" dirty="0" smtClean="0"/>
              <a:t>Enhanced review UI: reviewer comments, export formats.</a:t>
            </a:r>
          </a:p>
          <a:p>
            <a:pPr lvl="2"/>
            <a:r>
              <a:rPr lang="en-US" dirty="0" smtClean="0"/>
              <a:t>Additional analytics for private data audits and compliance.</a:t>
            </a:r>
          </a:p>
          <a:p>
            <a:r>
              <a:rPr lang="en-US" dirty="0" smtClean="0"/>
              <a:t>Target delivery August 2013</a:t>
            </a:r>
          </a:p>
          <a:p>
            <a:pPr lvl="2"/>
            <a:r>
              <a:rPr lang="en-US" dirty="0" smtClean="0"/>
              <a:t>Advanced analytics: people and places recognition.</a:t>
            </a:r>
          </a:p>
          <a:p>
            <a:pPr lvl="2"/>
            <a:r>
              <a:rPr lang="en-US" dirty="0" smtClean="0"/>
              <a:t>Comparable level text understanding.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477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SHMcloud</vt:lpstr>
      <vt:lpstr>Product history</vt:lpstr>
      <vt:lpstr>SHMcloud capabilities</vt:lpstr>
      <vt:lpstr>SHMcloud storage</vt:lpstr>
      <vt:lpstr>SHMcloud purpose</vt:lpstr>
      <vt:lpstr>SHMcloud features</vt:lpstr>
      <vt:lpstr>SHMcloud performance</vt:lpstr>
      <vt:lpstr>SHMcloud pros and cons</vt:lpstr>
      <vt:lpstr>SHMcloud immediate plans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SHMsoft, Inc.</dc:title>
  <dc:creator>Mark</dc:creator>
  <cp:lastModifiedBy>Mark</cp:lastModifiedBy>
  <cp:revision>14</cp:revision>
  <dcterms:created xsi:type="dcterms:W3CDTF">2006-08-16T00:00:00Z</dcterms:created>
  <dcterms:modified xsi:type="dcterms:W3CDTF">2013-04-22T05:42:32Z</dcterms:modified>
</cp:coreProperties>
</file>