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gif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gif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SHMsoft</a:t>
            </a:r>
            <a:r>
              <a:rPr lang="en-US" dirty="0" smtClean="0"/>
              <a:t>,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company with proprietary products in eDiscovery and Big Data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43625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clients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223516"/>
              </p:ext>
            </p:extLst>
          </p:nvPr>
        </p:nvGraphicFramePr>
        <p:xfrm>
          <a:off x="533400" y="15240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200400"/>
                <a:gridCol w="2895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Cognizant, leading</a:t>
                      </a:r>
                      <a:r>
                        <a:rPr lang="en-US" baseline="0" dirty="0" smtClean="0"/>
                        <a:t> IT outsourcer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baseline="0" dirty="0" smtClean="0"/>
                        <a:t> implementations and training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Intel, Big Data initiative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Hadoop</a:t>
                      </a:r>
                      <a:r>
                        <a:rPr lang="en-US" baseline="0" dirty="0" smtClean="0"/>
                        <a:t> training, pilot implementations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of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cluster administration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Cision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Chicago-based marketing technology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to Big </a:t>
                      </a:r>
                      <a:r>
                        <a:rPr lang="en-US" smtClean="0"/>
                        <a:t>Data architecture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83212"/>
            <a:ext cx="1704975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7" y="2833068"/>
            <a:ext cx="804863" cy="746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7" y="3990546"/>
            <a:ext cx="1882864" cy="238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7" y="4495800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Cision</a:t>
            </a:r>
            <a:endParaRPr lang="en-US" dirty="0" smtClean="0"/>
          </a:p>
          <a:p>
            <a:r>
              <a:rPr lang="en-US" dirty="0" smtClean="0"/>
              <a:t>Intel</a:t>
            </a:r>
          </a:p>
          <a:p>
            <a:r>
              <a:rPr lang="en-US" dirty="0" smtClean="0"/>
              <a:t>Bank of America</a:t>
            </a:r>
          </a:p>
          <a:p>
            <a:r>
              <a:rPr lang="en-US" dirty="0" smtClean="0"/>
              <a:t>Cognizant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Headquarters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Houston, TX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Prestigious location at One </a:t>
            </a:r>
            <a:r>
              <a:rPr lang="en-US" dirty="0" err="1" smtClean="0"/>
              <a:t>Riverway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Santa Clara, CA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Local office: marketing and training.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Incorporated in 1999 in TX, C-</a:t>
            </a:r>
            <a:r>
              <a:rPr lang="en-US" dirty="0" err="1" smtClean="0"/>
              <a:t>corp</a:t>
            </a:r>
            <a:endParaRPr lang="en-US" dirty="0" smtClean="0"/>
          </a:p>
          <a:p>
            <a:r>
              <a:rPr lang="en-US" dirty="0" smtClean="0"/>
              <a:t>2000 - sale of </a:t>
            </a:r>
            <a:r>
              <a:rPr lang="en-US" dirty="0" err="1" smtClean="0"/>
              <a:t>Ezdip</a:t>
            </a:r>
            <a:r>
              <a:rPr lang="en-US" dirty="0" smtClean="0"/>
              <a:t> software to multiple clients and finally to Paradigm Geophysical</a:t>
            </a:r>
          </a:p>
          <a:p>
            <a:r>
              <a:rPr lang="en-US" dirty="0" smtClean="0"/>
              <a:t>2000-2010 – software consultancy</a:t>
            </a:r>
          </a:p>
          <a:p>
            <a:r>
              <a:rPr lang="en-US" dirty="0" smtClean="0"/>
              <a:t>2011 – first eDiscovery product, </a:t>
            </a:r>
            <a:r>
              <a:rPr lang="en-US" dirty="0" err="1" smtClean="0"/>
              <a:t>FreeEed</a:t>
            </a:r>
            <a:r>
              <a:rPr lang="en-US" dirty="0" smtClean="0"/>
              <a:t>, based on Big Data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2012 – becomes HTC client, wins competition awards, is invited to </a:t>
            </a:r>
            <a:r>
              <a:rPr lang="en-US" smtClean="0"/>
              <a:t>Dell’s </a:t>
            </a:r>
            <a:r>
              <a:rPr lang="en-US"/>
              <a:t>Tech Innovators Day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the Big Data architecture for </a:t>
            </a:r>
            <a:r>
              <a:rPr lang="en-US" dirty="0" err="1" smtClean="0"/>
              <a:t>Cision</a:t>
            </a:r>
            <a:r>
              <a:rPr lang="en-US" dirty="0" smtClean="0"/>
              <a:t>, a Chicago-based </a:t>
            </a:r>
            <a:r>
              <a:rPr lang="en-US" dirty="0"/>
              <a:t>marketing </a:t>
            </a:r>
            <a:r>
              <a:rPr lang="en-US" dirty="0" smtClean="0"/>
              <a:t>company, publicly traded in Europe.</a:t>
            </a:r>
          </a:p>
          <a:p>
            <a:r>
              <a:rPr lang="en-US" dirty="0" smtClean="0"/>
              <a:t>Designed the Big Data training materials for Intel, delivered training and pilot projects to Intel’s clients.</a:t>
            </a:r>
          </a:p>
          <a:p>
            <a:r>
              <a:rPr lang="en-US" dirty="0" smtClean="0"/>
              <a:t>Maintained </a:t>
            </a:r>
            <a:r>
              <a:rPr lang="en-US" dirty="0" err="1" smtClean="0"/>
              <a:t>Hadoop</a:t>
            </a:r>
            <a:r>
              <a:rPr lang="en-US" dirty="0" smtClean="0"/>
              <a:t> clusters for Bank of America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projects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monitoring for a large computer cluster of 2000 servers for performance, visual feedback, and actionable recommendations.</a:t>
            </a:r>
          </a:p>
          <a:p>
            <a:r>
              <a:rPr lang="en-US" dirty="0" smtClean="0"/>
              <a:t>Consulted on a very large Cassandra (</a:t>
            </a:r>
            <a:r>
              <a:rPr lang="en-US" dirty="0" err="1" smtClean="0"/>
              <a:t>NoSQL</a:t>
            </a:r>
            <a:r>
              <a:rPr lang="en-US" dirty="0" smtClean="0"/>
              <a:t>) -based warehousing project.</a:t>
            </a:r>
          </a:p>
          <a:p>
            <a:r>
              <a:rPr lang="en-US" dirty="0" smtClean="0"/>
              <a:t>Created the design for processing and storing transactions for a very large US-based bank.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SHMcloud</a:t>
            </a:r>
            <a:r>
              <a:rPr lang="en-US" dirty="0" smtClean="0"/>
              <a:t> for legal: flagship product for scalable eDiscovery, based on modern Big Data architecture, including review tool with analytics.</a:t>
            </a:r>
          </a:p>
          <a:p>
            <a:r>
              <a:rPr lang="en-US" dirty="0" err="1" smtClean="0"/>
              <a:t>SHMcloud</a:t>
            </a:r>
            <a:r>
              <a:rPr lang="en-US" dirty="0" smtClean="0"/>
              <a:t> for enterprise search: a customizable open-architecture search engine.</a:t>
            </a:r>
          </a:p>
          <a:p>
            <a:r>
              <a:rPr lang="en-US" dirty="0" err="1" smtClean="0"/>
              <a:t>FreeEed</a:t>
            </a:r>
            <a:r>
              <a:rPr lang="en-US" dirty="0" smtClean="0"/>
              <a:t> – open source platform for eDiscovery.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Hadoop</a:t>
            </a:r>
            <a:r>
              <a:rPr lang="en-US" dirty="0" smtClean="0"/>
              <a:t> and Big Data training for executives, developers, and administrators.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Design Big Data strategy and customized training materials for specific clients’ needs.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Big Data projects: architecture design, all stages of implementation.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Kerzner</a:t>
            </a:r>
            <a:r>
              <a:rPr lang="en-US" dirty="0" smtClean="0"/>
              <a:t>, CEO.</a:t>
            </a:r>
          </a:p>
          <a:p>
            <a:pPr lvl="2"/>
            <a:r>
              <a:rPr lang="en-US" dirty="0" smtClean="0"/>
              <a:t>JD, MSCS,  MS Math, 10 years in eDiscovery, designed 3 eDiscovery systems, authored books and patents.</a:t>
            </a:r>
          </a:p>
          <a:p>
            <a:r>
              <a:rPr lang="en-US" dirty="0" smtClean="0"/>
              <a:t>Paula </a:t>
            </a:r>
            <a:r>
              <a:rPr lang="en-US" dirty="0" err="1" smtClean="0"/>
              <a:t>DeWitte</a:t>
            </a:r>
            <a:r>
              <a:rPr lang="en-US" dirty="0" smtClean="0"/>
              <a:t>, Chief Scientist.</a:t>
            </a:r>
          </a:p>
          <a:p>
            <a:pPr lvl="2"/>
            <a:r>
              <a:rPr lang="en-US" dirty="0" smtClean="0"/>
              <a:t>JD, PhD in CS, specializing in eDiscovery and text analytics.</a:t>
            </a:r>
          </a:p>
          <a:p>
            <a:r>
              <a:rPr lang="en-US" dirty="0" smtClean="0"/>
              <a:t>Hartley Singer, CFO.</a:t>
            </a:r>
          </a:p>
          <a:p>
            <a:pPr lvl="2"/>
            <a:r>
              <a:rPr lang="en-US" dirty="0" smtClean="0"/>
              <a:t>MBA, 5 years at KPMG, controller for 1.2 B VC firm.</a:t>
            </a:r>
          </a:p>
          <a:p>
            <a:r>
              <a:rPr lang="en-US" dirty="0" smtClean="0"/>
              <a:t>Ben Turin, GC.</a:t>
            </a:r>
          </a:p>
          <a:p>
            <a:pPr lvl="2"/>
            <a:r>
              <a:rPr lang="en-US" dirty="0" smtClean="0"/>
              <a:t>10+ year of varied legal experience, specializing in financial securities, public companies, and startups.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S&amp;P 500 corporations:</a:t>
            </a:r>
          </a:p>
          <a:p>
            <a:pPr lvl="2"/>
            <a:r>
              <a:rPr lang="en-US" dirty="0" smtClean="0"/>
              <a:t>Big Data projects consulting and implementations.</a:t>
            </a:r>
          </a:p>
          <a:p>
            <a:pPr lvl="2"/>
            <a:r>
              <a:rPr lang="en-US" dirty="0" smtClean="0"/>
              <a:t>Big Data training.</a:t>
            </a:r>
          </a:p>
          <a:p>
            <a:pPr lvl="2"/>
            <a:r>
              <a:rPr lang="en-US" dirty="0" smtClean="0"/>
              <a:t>eDiscovery projects.</a:t>
            </a:r>
          </a:p>
          <a:p>
            <a:pPr lvl="2"/>
            <a:r>
              <a:rPr lang="en-US" dirty="0" smtClean="0"/>
              <a:t>Custom enterprise search projects. </a:t>
            </a:r>
          </a:p>
          <a:p>
            <a:r>
              <a:rPr lang="en-US" dirty="0" smtClean="0"/>
              <a:t>S&amp;P Europe 350:</a:t>
            </a:r>
          </a:p>
          <a:p>
            <a:pPr lvl="2"/>
            <a:r>
              <a:rPr lang="en-US" dirty="0" smtClean="0"/>
              <a:t>All of the above plus</a:t>
            </a:r>
          </a:p>
          <a:p>
            <a:pPr lvl="2"/>
            <a:r>
              <a:rPr lang="en-US" dirty="0" smtClean="0"/>
              <a:t>Data privacy projects.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6120014"/>
            <a:ext cx="2390775" cy="71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Copyright © 2013 </a:t>
            </a:r>
            <a:r>
              <a:rPr lang="en-US" dirty="0" err="1" smtClean="0"/>
              <a:t>SHMsoft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848916"/>
              </p:ext>
            </p:extLst>
          </p:nvPr>
        </p:nvGraphicFramePr>
        <p:xfrm>
          <a:off x="462566" y="1304702"/>
          <a:ext cx="82296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34"/>
                <a:gridCol w="1453166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expertize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 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computing provider</a:t>
                      </a:r>
                      <a:endParaRPr 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Servers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Hadoop</a:t>
                      </a:r>
                      <a:r>
                        <a:rPr lang="en-US" baseline="0" dirty="0" smtClean="0"/>
                        <a:t> clusters</a:t>
                      </a:r>
                      <a:endParaRPr 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company</a:t>
                      </a:r>
                      <a:endParaRPr 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</a:t>
                      </a:r>
                      <a:r>
                        <a:rPr lang="en-US" baseline="0" dirty="0" smtClean="0"/>
                        <a:t> state memory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Acellebrate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training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NTier</a:t>
                      </a:r>
                      <a:r>
                        <a:rPr lang="en-US" dirty="0" smtClean="0"/>
                        <a:t>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training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Cloudera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distribution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Hortonworks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distribution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security provider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7" y="1702447"/>
            <a:ext cx="904875" cy="452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6" y="2154885"/>
            <a:ext cx="571299" cy="400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0" y="2679125"/>
            <a:ext cx="670582" cy="4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5" y="3104448"/>
            <a:ext cx="400050" cy="40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1" y="3574693"/>
            <a:ext cx="971550" cy="410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2" y="4270420"/>
            <a:ext cx="981075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4" y="4855369"/>
            <a:ext cx="1219200" cy="261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6" y="5334000"/>
            <a:ext cx="920639" cy="5107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0" y="5943600"/>
            <a:ext cx="135255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538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SHMsoft, Inc.</vt:lpstr>
      <vt:lpstr>Company history</vt:lpstr>
      <vt:lpstr>Recent projects</vt:lpstr>
      <vt:lpstr>Recent projects – cont’d</vt:lpstr>
      <vt:lpstr>Products</vt:lpstr>
      <vt:lpstr>Services</vt:lpstr>
      <vt:lpstr>Team</vt:lpstr>
      <vt:lpstr>Target markets</vt:lpstr>
      <vt:lpstr>Partners</vt:lpstr>
      <vt:lpstr>Representative clients</vt:lpstr>
      <vt:lpstr>Representative clients</vt:lpstr>
      <vt:lpstr>Headquarters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SHMsoft, Inc.</dc:title>
  <dc:creator>Mark</dc:creator>
  <cp:lastModifiedBy>Mark</cp:lastModifiedBy>
  <cp:revision>12</cp:revision>
  <dcterms:created xsi:type="dcterms:W3CDTF">2006-08-16T00:00:00Z</dcterms:created>
  <dcterms:modified xsi:type="dcterms:W3CDTF">2013-04-24T15:47:16Z</dcterms:modified>
</cp:coreProperties>
</file>