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6" r:id="rId2"/>
    <p:sldId id="312" r:id="rId3"/>
    <p:sldId id="275" r:id="rId4"/>
    <p:sldId id="313" r:id="rId5"/>
    <p:sldId id="314" r:id="rId6"/>
    <p:sldId id="302" r:id="rId7"/>
    <p:sldId id="300" r:id="rId8"/>
    <p:sldId id="307" r:id="rId9"/>
    <p:sldId id="301" r:id="rId10"/>
    <p:sldId id="308" r:id="rId11"/>
    <p:sldId id="309" r:id="rId12"/>
    <p:sldId id="310" r:id="rId13"/>
    <p:sldId id="311" r:id="rId14"/>
    <p:sldId id="263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0">
          <p15:clr>
            <a:srgbClr val="A4A3A4"/>
          </p15:clr>
        </p15:guide>
        <p15:guide id="2" pos="1383">
          <p15:clr>
            <a:srgbClr val="A4A3A4"/>
          </p15:clr>
        </p15:guide>
        <p15:guide id="3" pos="43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8E9D"/>
    <a:srgbClr val="C00000"/>
    <a:srgbClr val="EC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0" autoAdjust="0"/>
    <p:restoredTop sz="88873" autoAdjust="0"/>
  </p:normalViewPr>
  <p:slideViewPr>
    <p:cSldViewPr showGuides="1">
      <p:cViewPr varScale="1">
        <p:scale>
          <a:sx n="135" d="100"/>
          <a:sy n="135" d="100"/>
        </p:scale>
        <p:origin x="176" y="240"/>
      </p:cViewPr>
      <p:guideLst>
        <p:guide orient="horz" pos="2210"/>
        <p:guide pos="1383"/>
        <p:guide pos="43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78E28-E364-4E68-8B9A-EBCE3E815AE9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1D2AC-67C7-40F1-AFCC-47C0C525D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9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84BB-6D56-4420-B741-8360E15F49F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36C1-9560-4843-A144-12D9D4953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01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84BB-6D56-4420-B741-8360E15F49F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36C1-9560-4843-A144-12D9D4953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69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84BB-6D56-4420-B741-8360E15F49F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36C1-9560-4843-A144-12D9D4953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94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84BB-6D56-4420-B741-8360E15F49F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36C1-9560-4843-A144-12D9D4953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9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84BB-6D56-4420-B741-8360E15F49F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36C1-9560-4843-A144-12D9D4953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8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84BB-6D56-4420-B741-8360E15F49F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36C1-9560-4843-A144-12D9D4953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70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84BB-6D56-4420-B741-8360E15F49F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36C1-9560-4843-A144-12D9D4953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2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84BB-6D56-4420-B741-8360E15F49F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36C1-9560-4843-A144-12D9D4953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2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84BB-6D56-4420-B741-8360E15F49F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36C1-9560-4843-A144-12D9D4953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5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84BB-6D56-4420-B741-8360E15F49F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36C1-9560-4843-A144-12D9D4953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4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84BB-6D56-4420-B741-8360E15F49F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36C1-9560-4843-A144-12D9D4953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6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84BB-6D56-4420-B741-8360E15F49F1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536C1-9560-4843-A144-12D9D4953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6512" y="2958532"/>
            <a:ext cx="9180512" cy="2205506"/>
          </a:xfrm>
          <a:prstGeom prst="rect">
            <a:avLst/>
          </a:prstGeom>
          <a:solidFill>
            <a:srgbClr val="DA2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8919" y="1923678"/>
            <a:ext cx="3542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atura MT Script Capitals" pitchFamily="66" charset="0"/>
                <a:ea typeface="微软雅黑" pitchFamily="34" charset="-122"/>
              </a:rPr>
              <a:t>并查集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6016" y="2604589"/>
            <a:ext cx="3542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主讲：骆明宇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复核：李梁裕 应懿 潘飞扬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94BF305-D415-446C-C373-DA9FA0E26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5487"/>
            <a:ext cx="792088" cy="5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81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2"/>
    </mc:Choice>
    <mc:Fallback xmlns="">
      <p:transition spd="slow" advTm="54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D9FCC2-D612-6916-A21E-333115BB8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5487"/>
            <a:ext cx="792088" cy="5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ED429F-98B8-56DA-2AF1-8B16CCA453D6}"/>
              </a:ext>
            </a:extLst>
          </p:cNvPr>
          <p:cNvSpPr txBox="1"/>
          <p:nvPr/>
        </p:nvSpPr>
        <p:spPr>
          <a:xfrm>
            <a:off x="1331640" y="261121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优化方法</a:t>
            </a:r>
            <a:r>
              <a:rPr kumimoji="1" lang="en-US" altLang="zh-CN" dirty="0"/>
              <a:t>1-</a:t>
            </a:r>
            <a:r>
              <a:rPr kumimoji="1" lang="zh-CN" altLang="en-US" dirty="0"/>
              <a:t>按秩合并</a:t>
            </a: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90B1E9-DC43-B034-87CC-5F770B783812}"/>
              </a:ext>
            </a:extLst>
          </p:cNvPr>
          <p:cNvSpPr txBox="1"/>
          <p:nvPr/>
        </p:nvSpPr>
        <p:spPr>
          <a:xfrm>
            <a:off x="539552" y="1376897"/>
            <a:ext cx="360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基本思想是使包含较少结点的树的根指向包含较多结点的树的根。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D4B829-11F3-21BD-EC4D-16BA0E015B19}"/>
              </a:ext>
            </a:extLst>
          </p:cNvPr>
          <p:cNvSpPr txBox="1"/>
          <p:nvPr/>
        </p:nvSpPr>
        <p:spPr>
          <a:xfrm>
            <a:off x="1018095" y="3120272"/>
            <a:ext cx="1475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注意：</a:t>
            </a:r>
            <a:endParaRPr kumimoji="1" lang="en-US" altLang="zh-CN" dirty="0"/>
          </a:p>
          <a:p>
            <a:r>
              <a:rPr kumimoji="1" lang="en-US" altLang="zh-CN" dirty="0"/>
              <a:t>(1)</a:t>
            </a:r>
            <a:r>
              <a:rPr kumimoji="1" lang="zh-CN" altLang="en-US" dirty="0"/>
              <a:t> </a:t>
            </a:r>
            <a:r>
              <a:rPr kumimoji="1" lang="en-US" altLang="zh-CN" dirty="0"/>
              <a:t>p[a]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</a:p>
          <a:p>
            <a:r>
              <a:rPr kumimoji="1" lang="en-US" altLang="zh-CN" dirty="0"/>
              <a:t>(2)</a:t>
            </a:r>
            <a:r>
              <a:rPr kumimoji="1" lang="zh-CN" altLang="en-US" dirty="0"/>
              <a:t> </a:t>
            </a:r>
            <a:r>
              <a:rPr kumimoji="1" lang="en-US" altLang="zh-CN" dirty="0"/>
              <a:t>p[a]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p[b]</a:t>
            </a:r>
            <a:endParaRPr kumimoji="1"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59B5EFD-EA4D-8EFC-56F1-65C650B48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70" y="51470"/>
            <a:ext cx="46307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3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D9FCC2-D612-6916-A21E-333115BB8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5487"/>
            <a:ext cx="792088" cy="5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ED429F-98B8-56DA-2AF1-8B16CCA453D6}"/>
              </a:ext>
            </a:extLst>
          </p:cNvPr>
          <p:cNvSpPr txBox="1"/>
          <p:nvPr/>
        </p:nvSpPr>
        <p:spPr>
          <a:xfrm>
            <a:off x="1331640" y="261121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优化方法</a:t>
            </a:r>
            <a:r>
              <a:rPr kumimoji="1" lang="en-US" altLang="zh-CN" dirty="0"/>
              <a:t>2-</a:t>
            </a:r>
            <a:r>
              <a:rPr kumimoji="1" lang="zh-CN" altLang="en-US" dirty="0"/>
              <a:t>路径压缩</a:t>
            </a: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EEB3FA-5B7E-656B-1C29-401893F9C1C4}"/>
              </a:ext>
            </a:extLst>
          </p:cNvPr>
          <p:cNvSpPr txBox="1"/>
          <p:nvPr/>
        </p:nvSpPr>
        <p:spPr>
          <a:xfrm>
            <a:off x="147950" y="844004"/>
            <a:ext cx="8168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在沿着路径找到根节点后，把路径上的节点直接指向根节点。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4F2137-766F-7BE7-272B-DE79DF760777}"/>
              </a:ext>
            </a:extLst>
          </p:cNvPr>
          <p:cNvSpPr txBox="1"/>
          <p:nvPr/>
        </p:nvSpPr>
        <p:spPr>
          <a:xfrm>
            <a:off x="6732240" y="3560832"/>
            <a:ext cx="21242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def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find(x)</a:t>
            </a:r>
            <a:r>
              <a:rPr kumimoji="1" lang="zh-CN" altLang="en-US" dirty="0"/>
              <a:t> </a:t>
            </a:r>
            <a:r>
              <a:rPr kumimoji="1" lang="en-US" altLang="zh-CN" dirty="0"/>
              <a:t>{</a:t>
            </a:r>
          </a:p>
          <a:p>
            <a:r>
              <a:rPr kumimoji="1" lang="zh-CN" altLang="en-US" dirty="0"/>
              <a:t>   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不是根节点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        </a:t>
            </a:r>
            <a:r>
              <a:rPr kumimoji="1" lang="en-US" altLang="zh-CN" dirty="0"/>
              <a:t>p[x]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find(p[x]);</a:t>
            </a:r>
          </a:p>
          <a:p>
            <a:r>
              <a:rPr kumimoji="1" lang="zh-CN" altLang="en-US" dirty="0"/>
              <a:t>   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p[x];</a:t>
            </a:r>
          </a:p>
          <a:p>
            <a:r>
              <a:rPr kumimoji="1" lang="en-US" altLang="zh-CN" dirty="0"/>
              <a:t>}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3E337E4-16A8-0F17-7EBD-6AEB38677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4" y="1140014"/>
            <a:ext cx="7170810" cy="402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82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D9FCC2-D612-6916-A21E-333115BB8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5487"/>
            <a:ext cx="792088" cy="5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ED429F-98B8-56DA-2AF1-8B16CCA453D6}"/>
              </a:ext>
            </a:extLst>
          </p:cNvPr>
          <p:cNvSpPr txBox="1"/>
          <p:nvPr/>
        </p:nvSpPr>
        <p:spPr>
          <a:xfrm>
            <a:off x="1331640" y="2611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例题</a:t>
            </a:r>
            <a:endParaRPr kumimoji="1"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49F5FA-2AD5-5648-F292-2DAD7B66A2E0}"/>
              </a:ext>
            </a:extLst>
          </p:cNvPr>
          <p:cNvSpPr txBox="1"/>
          <p:nvPr/>
        </p:nvSpPr>
        <p:spPr>
          <a:xfrm>
            <a:off x="539552" y="843558"/>
            <a:ext cx="7200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动物王国中有三类动物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A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B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这三类动物的食物链构成了有趣的环形。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" altLang="zh-CN" dirty="0">
                <a:solidFill>
                  <a:srgbClr val="333333"/>
                </a:solidFill>
                <a:latin typeface="STIXGeneral-Italic"/>
              </a:rPr>
              <a:t>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吃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B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吃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C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吃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A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现有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个动物，以 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1∼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编号。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每个动物都是 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A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B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中的一种，但是我们并不知道它到底是哪一种。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有人用两种说法对这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个动物所构成的食物链关系进行描述：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第一种说法是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X Y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表示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和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是同类。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第二种说法是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2 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X Y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表示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吃</a:t>
            </a:r>
            <a:r>
              <a:rPr lang="en-US" altLang="zh-CN" dirty="0">
                <a:solidFill>
                  <a:srgbClr val="333333"/>
                </a:solidFill>
                <a:latin typeface="STIXGeneral-Italic"/>
              </a:rPr>
              <a:t>Y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此人对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个动物，用上述两种说法，一句接一句地说出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句话，这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句话有的是真的，有的是假的。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当一句话满足下列三条之一时，这句话就是假话，否则就是真话。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当前的话与前面的某些真的话冲突，就是假话；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当前的话中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或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比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大，就是假话；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当前的话表示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吃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X</a:t>
            </a:r>
            <a:r>
              <a:rPr lang="zh-CN" altLang="e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就是假话。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你的任务是根据给定的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和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句话，输出假话的总数。</a:t>
            </a:r>
          </a:p>
        </p:txBody>
      </p:sp>
    </p:spTree>
    <p:extLst>
      <p:ext uri="{BB962C8B-B14F-4D97-AF65-F5344CB8AC3E}">
        <p14:creationId xmlns:p14="http://schemas.microsoft.com/office/powerpoint/2010/main" val="393782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D9FCC2-D612-6916-A21E-333115BB8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5487"/>
            <a:ext cx="792088" cy="5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ED429F-98B8-56DA-2AF1-8B16CCA453D6}"/>
              </a:ext>
            </a:extLst>
          </p:cNvPr>
          <p:cNvSpPr txBox="1"/>
          <p:nvPr/>
        </p:nvSpPr>
        <p:spPr>
          <a:xfrm>
            <a:off x="1331640" y="2611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例题</a:t>
            </a:r>
            <a:endParaRPr kumimoji="1"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7242E6-BC3C-5C98-6BAB-8C902A593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696087"/>
            <a:ext cx="7772400" cy="400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2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x201i\Desktop\未标题-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8182" y="915268"/>
            <a:ext cx="386397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x201i\Desktop\未标题-1副本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891"/>
            <a:ext cx="4355976" cy="529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31640" y="2067694"/>
            <a:ext cx="3108543" cy="92333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5400" b="1" spc="300" dirty="0">
                <a:latin typeface="微软雅黑" pitchFamily="34" charset="-122"/>
                <a:ea typeface="微软雅黑" pitchFamily="34" charset="-122"/>
              </a:rPr>
              <a:t>敬请雅正</a:t>
            </a:r>
          </a:p>
        </p:txBody>
      </p:sp>
      <p:pic>
        <p:nvPicPr>
          <p:cNvPr id="10" name="Picture 2" descr="C:\Users\x201i\Desktop\未标题-22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43"/>
          <a:stretch/>
        </p:blipFill>
        <p:spPr bwMode="auto">
          <a:xfrm rot="16200000">
            <a:off x="2445068" y="806320"/>
            <a:ext cx="829295" cy="34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4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D9FCC2-D612-6916-A21E-333115BB8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5487"/>
            <a:ext cx="792088" cy="5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ED429F-98B8-56DA-2AF1-8B16CCA453D6}"/>
              </a:ext>
            </a:extLst>
          </p:cNvPr>
          <p:cNvSpPr txBox="1"/>
          <p:nvPr/>
        </p:nvSpPr>
        <p:spPr>
          <a:xfrm>
            <a:off x="1331640" y="26112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什么是并查集？</a:t>
            </a: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1779F0-27A2-EA50-F198-1E12C6A25AC0}"/>
              </a:ext>
            </a:extLst>
          </p:cNvPr>
          <p:cNvSpPr txBox="1"/>
          <p:nvPr/>
        </p:nvSpPr>
        <p:spPr>
          <a:xfrm>
            <a:off x="593558" y="915566"/>
            <a:ext cx="79568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      并查集，在一些有</a:t>
            </a:r>
            <a:r>
              <a:rPr lang="en" altLang="zh-CN" dirty="0"/>
              <a:t>N</a:t>
            </a:r>
            <a:r>
              <a:rPr lang="zh-CN" altLang="en-US" dirty="0"/>
              <a:t>个元素的集合应用问题中，我们通常是在开始时让每个元素构成一个单元素的集合，然后按一定顺序将属于同一组的元素所在的集合合并，其间要反复查找一个元素在哪个集合中。其特点是看似并不复杂，但数据量极大，若用正常的数据结构来描述的话，往往在空间上过大，计算机无法承受；即使在空间上勉强通过，运行的时间复杂度也极高，根本就不可能在比赛规定的运行时间（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3</a:t>
            </a:r>
            <a:r>
              <a:rPr lang="zh-CN" altLang="en-US" dirty="0"/>
              <a:t>秒）内计算出试题需要的结果，只能用并查集来描述。</a:t>
            </a:r>
          </a:p>
        </p:txBody>
      </p:sp>
    </p:spTree>
    <p:extLst>
      <p:ext uri="{BB962C8B-B14F-4D97-AF65-F5344CB8AC3E}">
        <p14:creationId xmlns:p14="http://schemas.microsoft.com/office/powerpoint/2010/main" val="165248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D9FCC2-D612-6916-A21E-333115BB8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5487"/>
            <a:ext cx="792088" cy="5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ED429F-98B8-56DA-2AF1-8B16CCA453D6}"/>
              </a:ext>
            </a:extLst>
          </p:cNvPr>
          <p:cNvSpPr txBox="1"/>
          <p:nvPr/>
        </p:nvSpPr>
        <p:spPr>
          <a:xfrm>
            <a:off x="1331640" y="26112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什么是并查集？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C23E753-8948-B80E-B537-802D1D25785D}"/>
                  </a:ext>
                </a:extLst>
              </p:cNvPr>
              <p:cNvSpPr txBox="1"/>
              <p:nvPr/>
            </p:nvSpPr>
            <p:spPr>
              <a:xfrm>
                <a:off x="719572" y="1347614"/>
                <a:ext cx="6534472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b="0" i="0" u="none" strike="noStrike" dirty="0">
                    <a:solidFill>
                      <a:srgbClr val="333333"/>
                    </a:solidFill>
                    <a:effectLst/>
                    <a:latin typeface="Open Sans" panose="020F0502020204030204" pitchFamily="34" charset="0"/>
                  </a:rPr>
                  <a:t>将编号为</a:t>
                </a:r>
                <a:r>
                  <a:rPr lang="en-US" altLang="zh-CN" b="0" i="0" u="none" strike="noStrike" dirty="0">
                    <a:solidFill>
                      <a:srgbClr val="333333"/>
                    </a:solidFill>
                    <a:effectLst/>
                    <a:latin typeface="Open Sans" panose="020F0502020204030204" pitchFamily="34" charset="0"/>
                  </a:rPr>
                  <a:t>1~</a:t>
                </a:r>
                <a:r>
                  <a:rPr lang="en" altLang="zh-CN" b="0" i="0" u="none" strike="noStrike" dirty="0">
                    <a:solidFill>
                      <a:srgbClr val="333333"/>
                    </a:solidFill>
                    <a:effectLst/>
                    <a:latin typeface="Open Sans" panose="020F0502020204030204" pitchFamily="34" charset="0"/>
                  </a:rPr>
                  <a:t>n</a:t>
                </a:r>
                <a:r>
                  <a:rPr lang="zh-CN" altLang="en-US" b="0" i="0" u="none" strike="noStrike" dirty="0">
                    <a:solidFill>
                      <a:srgbClr val="333333"/>
                    </a:solidFill>
                    <a:effectLst/>
                    <a:latin typeface="Open Sans" panose="020F0502020204030204" pitchFamily="34" charset="0"/>
                  </a:rPr>
                  <a:t>的</a:t>
                </a:r>
                <a:r>
                  <a:rPr lang="en" altLang="zh-CN" b="0" i="0" u="none" strike="noStrike" dirty="0">
                    <a:solidFill>
                      <a:srgbClr val="333333"/>
                    </a:solidFill>
                    <a:effectLst/>
                    <a:latin typeface="Open Sans" panose="020F0502020204030204" pitchFamily="34" charset="0"/>
                  </a:rPr>
                  <a:t>n</a:t>
                </a:r>
                <a:r>
                  <a:rPr lang="zh-CN" altLang="en-US" b="0" i="0" u="none" strike="noStrike" dirty="0">
                    <a:solidFill>
                      <a:srgbClr val="333333"/>
                    </a:solidFill>
                    <a:effectLst/>
                    <a:latin typeface="Open Sans" panose="020F0502020204030204" pitchFamily="34" charset="0"/>
                  </a:rPr>
                  <a:t>个对象划分为不同的集合，在每个集合中，选择其中一个元素进行代表整个集合。</a:t>
                </a:r>
                <a:endParaRPr lang="en-US" altLang="zh-CN" b="0" i="0" u="none" strike="noStrike" dirty="0">
                  <a:solidFill>
                    <a:srgbClr val="333333"/>
                  </a:solidFill>
                  <a:effectLst/>
                  <a:latin typeface="Open Sans" panose="020F0502020204030204" pitchFamily="34" charset="0"/>
                </a:endParaRPr>
              </a:p>
              <a:p>
                <a:pPr algn="l"/>
                <a:endParaRPr lang="en-US" altLang="zh-CN" dirty="0">
                  <a:solidFill>
                    <a:srgbClr val="333333"/>
                  </a:solidFill>
                  <a:latin typeface="Open Sans" panose="020F0502020204030204" pitchFamily="34" charset="0"/>
                </a:endParaRPr>
              </a:p>
              <a:p>
                <a:pPr algn="l"/>
                <a:r>
                  <a:rPr lang="zh-CN" altLang="en-US" b="0" i="0" u="none" strike="noStrike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特点：代码短，思路精巧，容易在比赛中出现。</a:t>
                </a:r>
                <a:endParaRPr lang="en-US" altLang="zh-CN" b="0" i="0" u="none" strike="noStrike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endParaRPr>
              </a:p>
              <a:p>
                <a:pPr algn="l"/>
                <a:endParaRPr lang="en-US" altLang="zh-CN" dirty="0">
                  <a:solidFill>
                    <a:srgbClr val="333333"/>
                  </a:solidFill>
                  <a:latin typeface="Open Sans" panose="020B0606030504020204" pitchFamily="34" charset="0"/>
                </a:endParaRPr>
              </a:p>
              <a:p>
                <a:pPr algn="l"/>
                <a:r>
                  <a:rPr lang="zh-CN" altLang="en-US" b="0" i="0" u="none" strike="noStrike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可以高效进行如下操作：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b="0" i="0" u="none" strike="noStrike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 查询其中的</a:t>
                </a:r>
                <a:r>
                  <a:rPr lang="en" altLang="zh-CN" b="0" i="0" u="none" strike="noStrike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a</a:t>
                </a:r>
                <a:r>
                  <a:rPr lang="zh-CN" altLang="en-US" b="0" i="0" u="none" strike="noStrike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和</a:t>
                </a:r>
                <a:r>
                  <a:rPr lang="en" altLang="zh-CN" b="0" i="0" u="none" strike="noStrike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b</a:t>
                </a:r>
                <a:r>
                  <a:rPr lang="zh-CN" altLang="en-US" b="0" i="0" u="none" strike="noStrike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是否为同一组。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b="0" i="0" u="none" strike="noStrike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 合并元素</a:t>
                </a:r>
                <a:r>
                  <a:rPr lang="en" altLang="zh-CN" b="0" i="0" u="none" strike="noStrike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a</a:t>
                </a:r>
                <a:r>
                  <a:rPr lang="zh-CN" altLang="en-US" b="0" i="0" u="none" strike="noStrike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和元素</a:t>
                </a:r>
                <a:r>
                  <a:rPr lang="en" altLang="zh-CN" b="0" i="0" u="none" strike="noStrike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b</a:t>
                </a:r>
                <a:r>
                  <a:rPr lang="zh-CN" altLang="en-US" b="0" i="0" u="none" strike="noStrike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所在的组。</a:t>
                </a:r>
              </a:p>
              <a:p>
                <a:pPr algn="l"/>
                <a:r>
                  <a:rPr lang="zh-CN" altLang="en-US" b="0" i="0" u="none" strike="noStrike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时间复杂度近乎</a:t>
                </a:r>
                <a14:m>
                  <m:oMath xmlns:m="http://schemas.openxmlformats.org/officeDocument/2006/math">
                    <m:r>
                      <a:rPr lang="en" altLang="zh-CN" b="0" i="1" u="none" strike="noStrike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" altLang="zh-CN" b="0" i="1" u="none" strike="noStrike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" b="0" i="0" u="none" strike="noStrike" dirty="0">
                    <a:solidFill>
                      <a:srgbClr val="333333"/>
                    </a:solidFill>
                    <a:effectLst/>
                    <a:latin typeface="Open Sans" panose="020B0606030504020204" pitchFamily="34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C23E753-8948-B80E-B537-802D1D257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72" y="1347614"/>
                <a:ext cx="6534472" cy="2585323"/>
              </a:xfrm>
              <a:prstGeom prst="rect">
                <a:avLst/>
              </a:prstGeom>
              <a:blipFill>
                <a:blip r:embed="rId3"/>
                <a:stretch>
                  <a:fillRect l="-775" t="-2451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83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D9FCC2-D612-6916-A21E-333115BB8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5487"/>
            <a:ext cx="792088" cy="5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ED429F-98B8-56DA-2AF1-8B16CCA453D6}"/>
              </a:ext>
            </a:extLst>
          </p:cNvPr>
          <p:cNvSpPr txBox="1"/>
          <p:nvPr/>
        </p:nvSpPr>
        <p:spPr>
          <a:xfrm>
            <a:off x="1331640" y="2611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并查集的优势</a:t>
            </a: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74A0D8-B0F4-91B9-9B17-4EF898C6F7EB}"/>
              </a:ext>
            </a:extLst>
          </p:cNvPr>
          <p:cNvSpPr txBox="1"/>
          <p:nvPr/>
        </p:nvSpPr>
        <p:spPr>
          <a:xfrm>
            <a:off x="711416" y="1080347"/>
            <a:ext cx="74609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对于如下图所示的两个集合，如果我们要判断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是否在同一个集合中，我们需要遍历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所在的集合，并逐一判断当前节点是否是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节点，直到最后遍历完整个蓝色集合，才能判断出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H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节点不在这个集合中。</a:t>
            </a:r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3DD3A59-D110-E933-397E-71B4E946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855" y="2139702"/>
            <a:ext cx="5508104" cy="264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83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D9FCC2-D612-6916-A21E-333115BB8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5487"/>
            <a:ext cx="792088" cy="5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ED429F-98B8-56DA-2AF1-8B16CCA453D6}"/>
              </a:ext>
            </a:extLst>
          </p:cNvPr>
          <p:cNvSpPr txBox="1"/>
          <p:nvPr/>
        </p:nvSpPr>
        <p:spPr>
          <a:xfrm>
            <a:off x="1331640" y="2611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并查集的优势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D2C3387-8392-341C-5FCC-076F578CC2DA}"/>
                  </a:ext>
                </a:extLst>
              </p:cNvPr>
              <p:cNvSpPr txBox="1"/>
              <p:nvPr/>
            </p:nvSpPr>
            <p:spPr>
              <a:xfrm>
                <a:off x="179512" y="730433"/>
                <a:ext cx="8712968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同样的，如果我们需要合并两个集合，就需要遍历整个黄色的集合，将里面的节点一个一个加入到蓝色集合中。两者都是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dirty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dirty="0">
                        <a:solidFill>
                          <a:srgbClr val="4D4D4D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的复杂度。</a:t>
                </a:r>
              </a:p>
              <a:p>
                <a:pPr algn="l"/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但倘若我们在生成集合的时候，就人为地将集合中的元素之间创建某种关联，使它们具有共同的头结点，那么查询和合并的操作将会省时很多。</a:t>
                </a:r>
              </a:p>
              <a:p>
                <a:pPr algn="l"/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就拿刚刚的两个集合举例，在创建集合的过程中，为节点之间创建“联系”，形成如下图的结构：</a:t>
                </a:r>
                <a:endParaRPr lang="en-US" altLang="zh-CN" b="0" i="0" dirty="0">
                  <a:solidFill>
                    <a:srgbClr val="4D4D4D"/>
                  </a:solidFill>
                  <a:effectLst/>
                  <a:latin typeface="-apple-system"/>
                </a:endParaRPr>
              </a:p>
              <a:p>
                <a:pPr algn="l"/>
                <a:r>
                  <a:rPr lang="zh-CN" altLang="en-US" b="0" i="0" dirty="0">
                    <a:solidFill>
                      <a:srgbClr val="4D4D4D"/>
                    </a:solidFill>
                    <a:effectLst/>
                    <a:latin typeface="-apple-system"/>
                  </a:rPr>
                  <a:t>可以发现，最终生成的这个结构其实就是一个树形结构。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D2C3387-8392-341C-5FCC-076F578CC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30433"/>
                <a:ext cx="8712968" cy="2031325"/>
              </a:xfrm>
              <a:prstGeom prst="rect">
                <a:avLst/>
              </a:prstGeom>
              <a:blipFill>
                <a:blip r:embed="rId3"/>
                <a:stretch>
                  <a:fillRect l="-436" t="-1242" b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4724A4B5-00BA-CB72-049B-F93F94190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5" y="2796104"/>
            <a:ext cx="5638329" cy="228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9A7647C-6B1F-38F6-4BFA-34B41C30E210}"/>
              </a:ext>
            </a:extLst>
          </p:cNvPr>
          <p:cNvSpPr txBox="1"/>
          <p:nvPr/>
        </p:nvSpPr>
        <p:spPr>
          <a:xfrm>
            <a:off x="6418584" y="3198321"/>
            <a:ext cx="24837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这也就意味着一个集合中的所有节点都可以找到同一个头结点。此时合并和查询操作将变得异常简单。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93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D9FCC2-D612-6916-A21E-333115BB8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5487"/>
            <a:ext cx="792088" cy="5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ED429F-98B8-56DA-2AF1-8B16CCA453D6}"/>
              </a:ext>
            </a:extLst>
          </p:cNvPr>
          <p:cNvSpPr txBox="1"/>
          <p:nvPr/>
        </p:nvSpPr>
        <p:spPr>
          <a:xfrm>
            <a:off x="1331640" y="2611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并查集原理</a:t>
            </a: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E6CFED-2147-7267-A9A9-EC0018C52C71}"/>
              </a:ext>
            </a:extLst>
          </p:cNvPr>
          <p:cNvSpPr txBox="1"/>
          <p:nvPr/>
        </p:nvSpPr>
        <p:spPr>
          <a:xfrm>
            <a:off x="528184" y="773355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每个集合用一棵树来表示。树根的编号就是整个集合的编号。每个节点存储他的父节点，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p[x]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表示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x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的父节点。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104A49-2DA0-223E-E776-7F9B37AF2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1707654"/>
            <a:ext cx="62611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72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D9FCC2-D612-6916-A21E-333115BB8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5487"/>
            <a:ext cx="792088" cy="5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F0CBA0D-155F-AC1D-DAD2-9971AFB39593}"/>
              </a:ext>
            </a:extLst>
          </p:cNvPr>
          <p:cNvSpPr txBox="1"/>
          <p:nvPr/>
        </p:nvSpPr>
        <p:spPr>
          <a:xfrm>
            <a:off x="526391" y="844387"/>
            <a:ext cx="76328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初始化：</a:t>
            </a:r>
            <a:endParaRPr lang="en-US" altLang="zh-CN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对所有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p[x]=x</a:t>
            </a:r>
            <a:r>
              <a:rPr lang="zh-CN" altLang="e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自己是自己的根。相当于对每个元素创建一个只有本身的一个集合。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EAD7B8-A36C-9742-C479-D591B3916351}"/>
              </a:ext>
            </a:extLst>
          </p:cNvPr>
          <p:cNvSpPr txBox="1"/>
          <p:nvPr/>
        </p:nvSpPr>
        <p:spPr>
          <a:xfrm>
            <a:off x="1331640" y="2611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基础操作</a:t>
            </a:r>
            <a:endParaRPr kumimoji="1"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F625633-4DD3-5B1D-EC8D-3F72273F66A1}"/>
              </a:ext>
            </a:extLst>
          </p:cNvPr>
          <p:cNvSpPr txBox="1"/>
          <p:nvPr/>
        </p:nvSpPr>
        <p:spPr>
          <a:xfrm>
            <a:off x="526391" y="3975947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判断是否为根：</a:t>
            </a:r>
            <a:endParaRPr kumimoji="1" lang="en-US" altLang="zh-CN" dirty="0"/>
          </a:p>
          <a:p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则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p[x]==x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kumimoji="1" lang="zh-CN" altLang="en" dirty="0">
                <a:solidFill>
                  <a:srgbClr val="333333"/>
                </a:solidFill>
                <a:latin typeface="Open Sans" panose="020B0606030504020204" pitchFamily="34" charset="0"/>
              </a:rPr>
              <a:t>相当</a:t>
            </a:r>
            <a:r>
              <a:rPr kumimoji="1"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于寻找其根节点</a:t>
            </a:r>
            <a:endParaRPr kumimoji="1" lang="en-US" altLang="zh-CN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3468884-8BB1-7DB6-2D49-146CD726B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549400"/>
            <a:ext cx="45847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94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D9FCC2-D612-6916-A21E-333115BB8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5487"/>
            <a:ext cx="792088" cy="5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4EAD7B8-A36C-9742-C479-D591B3916351}"/>
              </a:ext>
            </a:extLst>
          </p:cNvPr>
          <p:cNvSpPr txBox="1"/>
          <p:nvPr/>
        </p:nvSpPr>
        <p:spPr>
          <a:xfrm>
            <a:off x="1331640" y="2611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基础操作</a:t>
            </a:r>
            <a:endParaRPr kumimoji="1"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F60105-479F-F4BC-4D0F-532D2CB4F505}"/>
              </a:ext>
            </a:extLst>
          </p:cNvPr>
          <p:cNvSpPr txBox="1"/>
          <p:nvPr/>
        </p:nvSpPr>
        <p:spPr>
          <a:xfrm>
            <a:off x="611560" y="915566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求集合的编号：</a:t>
            </a:r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则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p[x]==x</a:t>
            </a:r>
            <a:endParaRPr kumimoji="1" lang="en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就是从当前树一路网上走，走到树根就行了。</a:t>
            </a:r>
            <a:endParaRPr kumimoji="1" lang="en-US" altLang="zh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209AC74-EBE3-FE51-C225-B218BA50F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35974"/>
            <a:ext cx="23241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4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D9FCC2-D612-6916-A21E-333115BB8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5487"/>
            <a:ext cx="792088" cy="5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CED429F-98B8-56DA-2AF1-8B16CCA453D6}"/>
              </a:ext>
            </a:extLst>
          </p:cNvPr>
          <p:cNvSpPr txBox="1"/>
          <p:nvPr/>
        </p:nvSpPr>
        <p:spPr>
          <a:xfrm>
            <a:off x="1331640" y="2611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基础操作</a:t>
            </a:r>
            <a:endParaRPr kumimoji="1"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D76ACE-B6B9-7D96-6725-FCEAA19396BC}"/>
              </a:ext>
            </a:extLst>
          </p:cNvPr>
          <p:cNvSpPr txBox="1"/>
          <p:nvPr/>
        </p:nvSpPr>
        <p:spPr>
          <a:xfrm>
            <a:off x="479923" y="843558"/>
            <a:ext cx="423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合并</a:t>
            </a:r>
            <a:r>
              <a:rPr kumimoji="1" lang="en-US" altLang="zh-CN" dirty="0"/>
              <a:t>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的集合：</a:t>
            </a:r>
            <a:endParaRPr kumimoji="1" lang="en-US" altLang="zh-CN" dirty="0"/>
          </a:p>
          <a:p>
            <a:r>
              <a:rPr kumimoji="1" lang="zh-CN" altLang="en-US" dirty="0"/>
              <a:t>即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p[a]=b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或者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p[b]=a</a:t>
            </a: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EC8DC5-9736-8996-F3E9-01C7C4222E07}"/>
              </a:ext>
            </a:extLst>
          </p:cNvPr>
          <p:cNvSpPr txBox="1"/>
          <p:nvPr/>
        </p:nvSpPr>
        <p:spPr>
          <a:xfrm>
            <a:off x="494768" y="2862740"/>
            <a:ext cx="3823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在层数越少的树中，搜索的越快，那么如何构建树可以使得树的层数最小化呢？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按秩合并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1E5EB3-78FD-0D38-D563-4BB65430ED98}"/>
              </a:ext>
            </a:extLst>
          </p:cNvPr>
          <p:cNvSpPr/>
          <p:nvPr/>
        </p:nvSpPr>
        <p:spPr>
          <a:xfrm>
            <a:off x="4572000" y="962337"/>
            <a:ext cx="792088" cy="72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EA3B9E-7265-27A6-CA83-19B6D1C9E883}"/>
              </a:ext>
            </a:extLst>
          </p:cNvPr>
          <p:cNvSpPr/>
          <p:nvPr/>
        </p:nvSpPr>
        <p:spPr>
          <a:xfrm>
            <a:off x="7819977" y="732080"/>
            <a:ext cx="792088" cy="72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25B319-9F65-AD19-48E3-9A7C2231F72F}"/>
              </a:ext>
            </a:extLst>
          </p:cNvPr>
          <p:cNvSpPr/>
          <p:nvPr/>
        </p:nvSpPr>
        <p:spPr>
          <a:xfrm>
            <a:off x="4523992" y="3275888"/>
            <a:ext cx="408048" cy="363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9B974E-E39E-44D6-DBC1-99D5463685EB}"/>
              </a:ext>
            </a:extLst>
          </p:cNvPr>
          <p:cNvSpPr/>
          <p:nvPr/>
        </p:nvSpPr>
        <p:spPr>
          <a:xfrm>
            <a:off x="8289737" y="3324405"/>
            <a:ext cx="360041" cy="363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CB96D2-149E-E306-0593-7CD01A50A8F2}"/>
              </a:ext>
            </a:extLst>
          </p:cNvPr>
          <p:cNvSpPr txBox="1"/>
          <p:nvPr/>
        </p:nvSpPr>
        <p:spPr>
          <a:xfrm>
            <a:off x="479922" y="1770121"/>
            <a:ext cx="423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问题在于：如果多次合并，在极端情况下可能会退化成链表。</a:t>
            </a:r>
            <a:endParaRPr kumimoji="1" lang="en-US" altLang="zh-CN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1D2BAA8-6F93-F4D8-39B2-C731A19F5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443" y="1169391"/>
            <a:ext cx="44450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9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{3E41A59A-724E-3941-ADA9-3BB910D0D5C6}tf16401378</Template>
  <TotalTime>3394</TotalTime>
  <Words>1031</Words>
  <Application>Microsoft Macintosh PowerPoint</Application>
  <PresentationFormat>全屏显示(16:9)</PresentationFormat>
  <Paragraphs>65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-apple-system</vt:lpstr>
      <vt:lpstr>微软雅黑</vt:lpstr>
      <vt:lpstr>STIXGeneral-Italic</vt:lpstr>
      <vt:lpstr>STIXGeneral-Regular</vt:lpstr>
      <vt:lpstr>Arial</vt:lpstr>
      <vt:lpstr>Calibri</vt:lpstr>
      <vt:lpstr>Cambria Math</vt:lpstr>
      <vt:lpstr>Helvetica Neue</vt:lpstr>
      <vt:lpstr>Matura MT Script Capitals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洪宝江</dc:creator>
  <dc:description>典藏馆 原创空间 hccthy.taobao.com</dc:description>
  <cp:lastModifiedBy>Microsoft Office User</cp:lastModifiedBy>
  <cp:revision>182</cp:revision>
  <dcterms:created xsi:type="dcterms:W3CDTF">2012-08-07T13:04:19Z</dcterms:created>
  <dcterms:modified xsi:type="dcterms:W3CDTF">2023-02-20T01:53:59Z</dcterms:modified>
</cp:coreProperties>
</file>