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8" r:id="rId3"/>
    <p:sldId id="259" r:id="rId4"/>
    <p:sldId id="260" r:id="rId5"/>
    <p:sldId id="257" r:id="rId6"/>
    <p:sldId id="261" r:id="rId7"/>
    <p:sldId id="262" r:id="rId8"/>
    <p:sldId id="263" r:id="rId9"/>
    <p:sldId id="298" r:id="rId10"/>
    <p:sldId id="264" r:id="rId11"/>
    <p:sldId id="265" r:id="rId12"/>
    <p:sldId id="266" r:id="rId13"/>
    <p:sldId id="299" r:id="rId14"/>
    <p:sldId id="300" r:id="rId15"/>
    <p:sldId id="267" r:id="rId16"/>
    <p:sldId id="268" r:id="rId17"/>
    <p:sldId id="269" r:id="rId18"/>
    <p:sldId id="270" r:id="rId19"/>
    <p:sldId id="271" r:id="rId20"/>
    <p:sldId id="301" r:id="rId21"/>
    <p:sldId id="272" r:id="rId22"/>
    <p:sldId id="30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6" r:id="rId46"/>
    <p:sldId id="2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428" autoAdjust="0"/>
    <p:restoredTop sz="94545"/>
  </p:normalViewPr>
  <p:slideViewPr>
    <p:cSldViewPr snapToGrid="0" snapToObjects="1">
      <p:cViewPr>
        <p:scale>
          <a:sx n="66" d="100"/>
          <a:sy n="66" d="100"/>
        </p:scale>
        <p:origin x="-39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F745-46F0-254C-862A-65D38944EC5E}" type="datetimeFigureOut">
              <a:rPr lang="en-US" smtClean="0"/>
              <a:t>23-Apr-19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3566-276D-324B-B748-BB5B81DD407E}" type="slidenum">
              <a:rPr lang="en-US" smtClean="0"/>
              <a:t>‹#›</a:t>
            </a:fld>
            <a:endParaRPr lang="en-US"/>
          </a:p>
        </p:txBody>
      </p:sp>
    </p:spTree>
    <p:extLst>
      <p:ext uri="{BB962C8B-B14F-4D97-AF65-F5344CB8AC3E}">
        <p14:creationId xmlns:p14="http://schemas.microsoft.com/office/powerpoint/2010/main" val="1583616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t>8</a:t>
            </a:fld>
            <a:endParaRPr lang="en-US"/>
          </a:p>
        </p:txBody>
      </p:sp>
    </p:spTree>
    <p:extLst>
      <p:ext uri="{BB962C8B-B14F-4D97-AF65-F5344CB8AC3E}">
        <p14:creationId xmlns:p14="http://schemas.microsoft.com/office/powerpoint/2010/main" val="9688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t>39</a:t>
            </a:fld>
            <a:endParaRPr lang="en-US"/>
          </a:p>
        </p:txBody>
      </p:sp>
    </p:spTree>
    <p:extLst>
      <p:ext uri="{BB962C8B-B14F-4D97-AF65-F5344CB8AC3E}">
        <p14:creationId xmlns:p14="http://schemas.microsoft.com/office/powerpoint/2010/main" val="2920266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t>43</a:t>
            </a:fld>
            <a:endParaRPr lang="en-US"/>
          </a:p>
        </p:txBody>
      </p:sp>
    </p:spTree>
    <p:extLst>
      <p:ext uri="{BB962C8B-B14F-4D97-AF65-F5344CB8AC3E}">
        <p14:creationId xmlns:p14="http://schemas.microsoft.com/office/powerpoint/2010/main" val="2313044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andipc@cse.iitkgp.ac.i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144"/>
            <a:ext cx="12192000" cy="122864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5900" y="4559653"/>
            <a:ext cx="974535" cy="1090627"/>
          </a:xfrm>
          <a:prstGeom prst="rect">
            <a:avLst/>
          </a:prstGeom>
        </p:spPr>
      </p:pic>
      <p:sp>
        <p:nvSpPr>
          <p:cNvPr id="9" name="TextBox 8"/>
          <p:cNvSpPr txBox="1"/>
          <p:nvPr userDrawn="1"/>
        </p:nvSpPr>
        <p:spPr>
          <a:xfrm>
            <a:off x="80410" y="5836765"/>
            <a:ext cx="3931334" cy="646331"/>
          </a:xfrm>
          <a:prstGeom prst="rect">
            <a:avLst/>
          </a:prstGeom>
          <a:noFill/>
        </p:spPr>
        <p:txBody>
          <a:bodyPr wrap="square" rtlCol="0">
            <a:spAutoFit/>
          </a:bodyPr>
          <a:lstStyle/>
          <a:p>
            <a:r>
              <a:rPr lang="en-US" b="1" dirty="0">
                <a:latin typeface="Arial Narrow" panose="020B0606020202030204" pitchFamily="34" charset="0"/>
              </a:rPr>
              <a:t>INDIAN INSTITUTE OF TECHNOLOGY </a:t>
            </a:r>
          </a:p>
          <a:p>
            <a:r>
              <a:rPr lang="en-US" b="1" dirty="0">
                <a:latin typeface="Arial Narrow" panose="020B0606020202030204" pitchFamily="34" charset="0"/>
              </a:rPr>
              <a:t>KHARAGPUR</a:t>
            </a:r>
          </a:p>
        </p:txBody>
      </p:sp>
      <p:sp>
        <p:nvSpPr>
          <p:cNvPr id="10" name="Rectangle 9"/>
          <p:cNvSpPr/>
          <p:nvPr userDrawn="1"/>
        </p:nvSpPr>
        <p:spPr>
          <a:xfrm>
            <a:off x="4137152" y="1282388"/>
            <a:ext cx="78009" cy="543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4713463" y="5282767"/>
            <a:ext cx="3607078" cy="1200329"/>
          </a:xfrm>
          <a:prstGeom prst="rect">
            <a:avLst/>
          </a:prstGeom>
          <a:noFill/>
        </p:spPr>
        <p:txBody>
          <a:bodyPr wrap="none" rtlCol="0">
            <a:spAutoFit/>
          </a:bodyPr>
          <a:lstStyle/>
          <a:p>
            <a:r>
              <a:rPr lang="en-US" sz="2400" b="1" dirty="0" err="1">
                <a:solidFill>
                  <a:srgbClr val="800080"/>
                </a:solidFill>
                <a:latin typeface="Arial Narrow" panose="020B0606020202030204" pitchFamily="34" charset="0"/>
              </a:rPr>
              <a:t>Sandip</a:t>
            </a:r>
            <a:r>
              <a:rPr lang="en-US" sz="2400" b="1" dirty="0">
                <a:solidFill>
                  <a:srgbClr val="800080"/>
                </a:solidFill>
                <a:latin typeface="Arial Narrow" panose="020B0606020202030204" pitchFamily="34" charset="0"/>
              </a:rPr>
              <a:t> Chakraborty</a:t>
            </a:r>
          </a:p>
          <a:p>
            <a:r>
              <a:rPr lang="en-US" sz="2400" b="1" dirty="0">
                <a:solidFill>
                  <a:srgbClr val="800080"/>
                </a:solidFill>
                <a:latin typeface="Arial Narrow" panose="020B0606020202030204" pitchFamily="34" charset="0"/>
                <a:hlinkClick r:id="rId3"/>
              </a:rPr>
              <a:t>sandipc@cse.iitkgp.ernet.in</a:t>
            </a:r>
            <a:r>
              <a:rPr lang="en-US" sz="2400" b="1" dirty="0">
                <a:solidFill>
                  <a:srgbClr val="800080"/>
                </a:solidFill>
                <a:latin typeface="Arial Narrow" panose="020B0606020202030204" pitchFamily="34" charset="0"/>
              </a:rPr>
              <a:t> </a:t>
            </a:r>
          </a:p>
          <a:p>
            <a:endParaRPr lang="en-US" sz="2400" b="1" dirty="0">
              <a:solidFill>
                <a:srgbClr val="FF0000"/>
              </a:solidFill>
              <a:latin typeface="Arial Narrow" panose="020B0606020202030204" pitchFamily="34" charset="0"/>
            </a:endParaRPr>
          </a:p>
        </p:txBody>
      </p:sp>
      <p:sp>
        <p:nvSpPr>
          <p:cNvPr id="12" name="TextBox 11"/>
          <p:cNvSpPr txBox="1"/>
          <p:nvPr userDrawn="1"/>
        </p:nvSpPr>
        <p:spPr>
          <a:xfrm>
            <a:off x="80410" y="3646351"/>
            <a:ext cx="4056742" cy="707886"/>
          </a:xfrm>
          <a:prstGeom prst="rect">
            <a:avLst/>
          </a:prstGeom>
          <a:noFill/>
        </p:spPr>
        <p:txBody>
          <a:bodyPr wrap="square" rtlCol="0">
            <a:spAutoFit/>
          </a:bodyPr>
          <a:lstStyle/>
          <a:p>
            <a:r>
              <a:rPr lang="en-IN" sz="2000" b="1">
                <a:solidFill>
                  <a:srgbClr val="FF0000"/>
                </a:solidFill>
              </a:rPr>
              <a:t>Department </a:t>
            </a:r>
            <a:r>
              <a:rPr lang="en-IN" sz="2000" b="1" dirty="0">
                <a:solidFill>
                  <a:srgbClr val="FF0000"/>
                </a:solidFill>
              </a:rPr>
              <a:t>of Computer Science and Engineering</a:t>
            </a:r>
          </a:p>
        </p:txBody>
      </p:sp>
      <p:sp>
        <p:nvSpPr>
          <p:cNvPr id="16" name="Title 15"/>
          <p:cNvSpPr>
            <a:spLocks noGrp="1"/>
          </p:cNvSpPr>
          <p:nvPr>
            <p:ph type="title" hasCustomPrompt="1"/>
          </p:nvPr>
        </p:nvSpPr>
        <p:spPr>
          <a:xfrm>
            <a:off x="0" y="9143"/>
            <a:ext cx="12192000" cy="1228641"/>
          </a:xfrm>
          <a:prstGeom prst="rect">
            <a:avLst/>
          </a:prstGeom>
        </p:spPr>
        <p:txBody>
          <a:bodyPr/>
          <a:lstStyle/>
          <a:p>
            <a:r>
              <a:rPr lang="en-US" dirty="0"/>
              <a:t>Title of the Presentation</a:t>
            </a:r>
          </a:p>
        </p:txBody>
      </p:sp>
    </p:spTree>
    <p:extLst>
      <p:ext uri="{BB962C8B-B14F-4D97-AF65-F5344CB8AC3E}">
        <p14:creationId xmlns:p14="http://schemas.microsoft.com/office/powerpoint/2010/main" val="159291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78419" y="1037063"/>
            <a:ext cx="11753385" cy="535258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130614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5554" y="1092820"/>
            <a:ext cx="2628900" cy="516220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68" y="1092819"/>
            <a:ext cx="8742556" cy="50841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Tree>
    <p:extLst>
      <p:ext uri="{BB962C8B-B14F-4D97-AF65-F5344CB8AC3E}">
        <p14:creationId xmlns:p14="http://schemas.microsoft.com/office/powerpoint/2010/main" val="72767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839" y="1137424"/>
            <a:ext cx="11552663" cy="5349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114909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8" name="Rectangle 7"/>
          <p:cNvSpPr/>
          <p:nvPr userDrawn="1"/>
        </p:nvSpPr>
        <p:spPr>
          <a:xfrm>
            <a:off x="-6350" y="1092820"/>
            <a:ext cx="12192000" cy="278869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48401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268" y="1037062"/>
            <a:ext cx="5852532"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37062"/>
            <a:ext cx="5770756" cy="534143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10"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2033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11" name="TextBox 10"/>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12"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153448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8" name="Title Placeholder 9"/>
          <p:cNvSpPr>
            <a:spLocks noGrp="1"/>
          </p:cNvSpPr>
          <p:nvPr>
            <p:ph type="title"/>
          </p:nvPr>
        </p:nvSpPr>
        <p:spPr>
          <a:xfrm>
            <a:off x="0" y="9145"/>
            <a:ext cx="12192000" cy="850392"/>
          </a:xfrm>
          <a:prstGeom prst="rect">
            <a:avLst/>
          </a:prstGeom>
        </p:spPr>
        <p:txBody>
          <a:bodyPr vert="horz" lIns="91440" tIns="45720" rIns="91440" bIns="45720" rtlCol="0" anchor="ctr">
            <a:normAutofit/>
          </a:bodyPr>
          <a:lstStyle/>
          <a:p>
            <a:r>
              <a:rPr lang="en-US" sz="2800">
                <a:latin typeface="Arial Rounded MT Bold" charset="0"/>
                <a:ea typeface="Arial Rounded MT Bold" charset="0"/>
                <a:cs typeface="Arial Rounded MT Bold" charset="0"/>
              </a:rPr>
              <a:t>TITLE OF THE SLIDE</a:t>
            </a:r>
            <a:endParaRPr lang="en-US" dirty="0"/>
          </a:p>
        </p:txBody>
      </p:sp>
    </p:spTree>
    <p:extLst>
      <p:ext uri="{BB962C8B-B14F-4D97-AF65-F5344CB8AC3E}">
        <p14:creationId xmlns:p14="http://schemas.microsoft.com/office/powerpoint/2010/main" val="101049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3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endParaRPr lang="en-US" dirty="0"/>
          </a:p>
        </p:txBody>
      </p:sp>
    </p:spTree>
    <p:extLst>
      <p:ext uri="{BB962C8B-B14F-4D97-AF65-F5344CB8AC3E}">
        <p14:creationId xmlns:p14="http://schemas.microsoft.com/office/powerpoint/2010/main" val="106124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a:solidFill>
                  <a:schemeClr val="bg1"/>
                </a:solidFill>
                <a:latin typeface="Arial Narrow" panose="020B0606020202030204" pitchFamily="34" charset="0"/>
              </a:rPr>
              <a:t>Indian Institute of Technology Kharagpur</a:t>
            </a:r>
          </a:p>
        </p:txBody>
      </p:sp>
      <p:sp>
        <p:nvSpPr>
          <p:cNvPr id="9" name="Title Placeholder 9"/>
          <p:cNvSpPr txBox="1">
            <a:spLocks/>
          </p:cNvSpPr>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a:t>TITLE OF THE SLIDE</a:t>
            </a:r>
            <a:endParaRPr lang="en-US" dirty="0"/>
          </a:p>
        </p:txBody>
      </p:sp>
    </p:spTree>
    <p:extLst>
      <p:ext uri="{BB962C8B-B14F-4D97-AF65-F5344CB8AC3E}">
        <p14:creationId xmlns:p14="http://schemas.microsoft.com/office/powerpoint/2010/main" val="152581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16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3498"/>
            <a:ext cx="12192000" cy="637988"/>
          </a:xfrm>
        </p:spPr>
        <p:txBody>
          <a:bodyPr>
            <a:normAutofit/>
          </a:bodyPr>
          <a:lstStyle/>
          <a:p>
            <a:r>
              <a:rPr lang="en-US" dirty="0"/>
              <a:t>CS 31006: Computer Networks </a:t>
            </a:r>
            <a:r>
              <a:rPr lang="mr-IN" dirty="0"/>
              <a:t>–</a:t>
            </a:r>
            <a:r>
              <a:rPr lang="en-US" dirty="0"/>
              <a:t> The Internet Transport Protocols</a:t>
            </a:r>
          </a:p>
        </p:txBody>
      </p:sp>
      <p:pic>
        <p:nvPicPr>
          <p:cNvPr id="3" name="Picture 2">
            <a:extLst>
              <a:ext uri="{FF2B5EF4-FFF2-40B4-BE49-F238E27FC236}">
                <a16:creationId xmlns="" xmlns:a16="http://schemas.microsoft.com/office/drawing/2014/main" id="{0F452FD8-CCA5-DC49-8D8B-232B460101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6973" y="1425843"/>
            <a:ext cx="4586207" cy="4586207"/>
          </a:xfrm>
          <a:prstGeom prst="rect">
            <a:avLst/>
          </a:prstGeom>
        </p:spPr>
      </p:pic>
    </p:spTree>
    <p:extLst>
      <p:ext uri="{BB962C8B-B14F-4D97-AF65-F5344CB8AC3E}">
        <p14:creationId xmlns:p14="http://schemas.microsoft.com/office/powerpoint/2010/main" val="1809983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68F6819-10C4-C343-802F-BC422970B4B0}"/>
              </a:ext>
            </a:extLst>
          </p:cNvPr>
          <p:cNvSpPr>
            <a:spLocks noGrp="1"/>
          </p:cNvSpPr>
          <p:nvPr>
            <p:ph idx="1"/>
          </p:nvPr>
        </p:nvSpPr>
        <p:spPr>
          <a:xfrm>
            <a:off x="0" y="859537"/>
            <a:ext cx="12192000" cy="5638540"/>
          </a:xfrm>
        </p:spPr>
        <p:txBody>
          <a:bodyPr/>
          <a:lstStyle/>
          <a:p>
            <a:r>
              <a:rPr lang="en-US" dirty="0"/>
              <a:t>Segments are constructed dynamically, so retransmissions do not guarantee the retransmission of the same data segment – a retransmission may contain additional data or less </a:t>
            </a:r>
            <a:r>
              <a:rPr lang="en-US" dirty="0" smtClean="0"/>
              <a:t>data</a:t>
            </a:r>
            <a:br>
              <a:rPr lang="en-US" dirty="0" smtClean="0"/>
            </a:br>
            <a:r>
              <a:rPr lang="en-US" sz="2000" dirty="0" smtClean="0"/>
              <a:t>This is in sync with the ‘messages are boundary-less’ bandwagon. The TCP only knows which “Bytes” are </a:t>
            </a:r>
            <a:r>
              <a:rPr lang="en-US" sz="2000" dirty="0" err="1" smtClean="0"/>
              <a:t>UnACKed</a:t>
            </a:r>
            <a:r>
              <a:rPr lang="en-US" sz="2000" dirty="0" smtClean="0"/>
              <a:t> as of now and hence during the retransmission it simply creates a Segment of the </a:t>
            </a:r>
            <a:r>
              <a:rPr lang="en-US" sz="2000" dirty="0" err="1" smtClean="0"/>
              <a:t>UnACKed</a:t>
            </a:r>
            <a:r>
              <a:rPr lang="en-US" sz="2000" dirty="0" smtClean="0"/>
              <a:t> Bytes and sends the Segment over the Network to the Destination. In what way the Segment was send earlier and what fraction of the recently sent segment is actually needed for retransmission is not known. Due to this there is a high chance for extra data ( already received bytes ) to reach the Destination , which in turn might cause ALL the required data not to reach the Destination as well. </a:t>
            </a:r>
            <a:br>
              <a:rPr lang="en-US" sz="2000" dirty="0" smtClean="0"/>
            </a:br>
            <a:endParaRPr lang="en-US" dirty="0"/>
          </a:p>
          <a:p>
            <a:r>
              <a:rPr lang="en-US" dirty="0"/>
              <a:t>Segments may arrive out-of-order. TCP receiver should handle out-of-order segments in a proper way, so that data wastage is minimized. </a:t>
            </a:r>
            <a:br>
              <a:rPr lang="en-US" dirty="0"/>
            </a:br>
            <a:r>
              <a:rPr lang="en-US" sz="2000" dirty="0" smtClean="0"/>
              <a:t>This is typical of the Network Layer because due to the different Routing Protocols and the Load Balancing reasons</a:t>
            </a:r>
            <a:r>
              <a:rPr lang="en-US" sz="2000" dirty="0"/>
              <a:t> </a:t>
            </a:r>
            <a:r>
              <a:rPr lang="en-US" sz="2000" dirty="0" smtClean="0"/>
              <a:t>many a time segments are sent on different paths/routes to the Destination and hence may reach out of order. The Buffers at both the sides are FIFO but the Networks sadly is not, and hence this out of order receive should also be taken care of in a proper manner as simply rejecting the Out of Order Segments ( which are in the Receiver Side Window ) will lead to a drastic drop in the Network Performance and Throughput.  </a:t>
            </a:r>
            <a:r>
              <a:rPr lang="en-US" sz="2000" b="1" dirty="0" smtClean="0"/>
              <a:t>See 19:: 31:00 </a:t>
            </a:r>
            <a:r>
              <a:rPr lang="en-US" sz="2000" dirty="0" smtClean="0"/>
              <a:t>. </a:t>
            </a:r>
          </a:p>
        </p:txBody>
      </p:sp>
      <p:sp>
        <p:nvSpPr>
          <p:cNvPr id="3" name="Title 2">
            <a:extLst>
              <a:ext uri="{FF2B5EF4-FFF2-40B4-BE49-F238E27FC236}">
                <a16:creationId xmlns="" xmlns:a16="http://schemas.microsoft.com/office/drawing/2014/main" id="{98400B83-AA48-EB4A-A369-CFECD3217796}"/>
              </a:ext>
            </a:extLst>
          </p:cNvPr>
          <p:cNvSpPr>
            <a:spLocks noGrp="1"/>
          </p:cNvSpPr>
          <p:nvPr>
            <p:ph type="title"/>
          </p:nvPr>
        </p:nvSpPr>
        <p:spPr/>
        <p:txBody>
          <a:bodyPr/>
          <a:lstStyle/>
          <a:p>
            <a:r>
              <a:rPr lang="en-US" dirty="0"/>
              <a:t>Challenges in TCP Design</a:t>
            </a:r>
          </a:p>
        </p:txBody>
      </p:sp>
    </p:spTree>
    <p:extLst>
      <p:ext uri="{BB962C8B-B14F-4D97-AF65-F5344CB8AC3E}">
        <p14:creationId xmlns:p14="http://schemas.microsoft.com/office/powerpoint/2010/main" val="44603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CD58017-929B-E24F-AAA7-62DF0F30C60B}"/>
              </a:ext>
            </a:extLst>
          </p:cNvPr>
          <p:cNvSpPr>
            <a:spLocks noGrp="1"/>
          </p:cNvSpPr>
          <p:nvPr>
            <p:ph idx="1"/>
          </p:nvPr>
        </p:nvSpPr>
        <p:spPr>
          <a:xfrm>
            <a:off x="0" y="859536"/>
            <a:ext cx="12192000" cy="5998463"/>
          </a:xfrm>
        </p:spPr>
        <p:txBody>
          <a:bodyPr/>
          <a:lstStyle/>
          <a:p>
            <a:r>
              <a:rPr lang="en-US" dirty="0"/>
              <a:t>Flow control in TCP is handled using a variable sized sliding window. </a:t>
            </a:r>
          </a:p>
          <a:p>
            <a:endParaRPr lang="en-US" dirty="0"/>
          </a:p>
          <a:p>
            <a:r>
              <a:rPr lang="en-US" dirty="0"/>
              <a:t>The </a:t>
            </a:r>
            <a:r>
              <a:rPr lang="en-US" i="1" dirty="0"/>
              <a:t>window size</a:t>
            </a:r>
            <a:r>
              <a:rPr lang="en-US" dirty="0"/>
              <a:t> field tells how many bytes the receiver can receive based on the current free size at its buffer space. </a:t>
            </a:r>
          </a:p>
          <a:p>
            <a:r>
              <a:rPr lang="en-US" b="1" dirty="0"/>
              <a:t>What is meant by window size 0? </a:t>
            </a:r>
            <a:r>
              <a:rPr lang="en-US" b="1" dirty="0" smtClean="0"/>
              <a:t/>
            </a:r>
            <a:br>
              <a:rPr lang="en-US" b="1" dirty="0" smtClean="0"/>
            </a:br>
            <a:r>
              <a:rPr lang="en-US" sz="2000" dirty="0" smtClean="0"/>
              <a:t>No particular special meaning, it simply means that the space in the receive buffer is insufficient and hence the Sender side should stall transmitting any segments to the Destination Side until there is a appreciable amount of space available in the receive buffer of the Destination Application, which the Receiver Side shall advertise. </a:t>
            </a:r>
            <a:br>
              <a:rPr lang="en-US" sz="2000" dirty="0" smtClean="0"/>
            </a:br>
            <a:endParaRPr lang="en-US" b="1" dirty="0"/>
          </a:p>
          <a:p>
            <a:r>
              <a:rPr lang="en-US" dirty="0"/>
              <a:t>TCP Acknowledgement – combination of acknowledgement number and window </a:t>
            </a:r>
            <a:r>
              <a:rPr lang="en-US" dirty="0" smtClean="0"/>
              <a:t>size</a:t>
            </a:r>
            <a:br>
              <a:rPr lang="en-US" dirty="0" smtClean="0"/>
            </a:br>
            <a:endParaRPr lang="en-US" dirty="0"/>
          </a:p>
        </p:txBody>
      </p:sp>
      <p:sp>
        <p:nvSpPr>
          <p:cNvPr id="3" name="Title 2">
            <a:extLst>
              <a:ext uri="{FF2B5EF4-FFF2-40B4-BE49-F238E27FC236}">
                <a16:creationId xmlns="" xmlns:a16="http://schemas.microsoft.com/office/drawing/2014/main" id="{721E0C71-D018-DE45-84BA-0C2E95B2D6EF}"/>
              </a:ext>
            </a:extLst>
          </p:cNvPr>
          <p:cNvSpPr>
            <a:spLocks noGrp="1"/>
          </p:cNvSpPr>
          <p:nvPr>
            <p:ph type="title"/>
          </p:nvPr>
        </p:nvSpPr>
        <p:spPr/>
        <p:txBody>
          <a:bodyPr/>
          <a:lstStyle/>
          <a:p>
            <a:r>
              <a:rPr lang="en-US" dirty="0"/>
              <a:t>Window Size field in the TCP Segment Header</a:t>
            </a:r>
          </a:p>
        </p:txBody>
      </p:sp>
    </p:spTree>
    <p:extLst>
      <p:ext uri="{BB962C8B-B14F-4D97-AF65-F5344CB8AC3E}">
        <p14:creationId xmlns:p14="http://schemas.microsoft.com/office/powerpoint/2010/main" val="1540284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F97201B-7BA4-9F41-8DCE-EB7C420509E6}"/>
              </a:ext>
            </a:extLst>
          </p:cNvPr>
          <p:cNvSpPr>
            <a:spLocks noGrp="1"/>
          </p:cNvSpPr>
          <p:nvPr>
            <p:ph type="title"/>
          </p:nvPr>
        </p:nvSpPr>
        <p:spPr/>
        <p:txBody>
          <a:bodyPr/>
          <a:lstStyle/>
          <a:p>
            <a:r>
              <a:rPr lang="en-US" dirty="0"/>
              <a:t>TCP Connection Establishment</a:t>
            </a:r>
          </a:p>
        </p:txBody>
      </p:sp>
      <p:pic>
        <p:nvPicPr>
          <p:cNvPr id="7" name="Content Placeholder 4">
            <a:extLst>
              <a:ext uri="{FF2B5EF4-FFF2-40B4-BE49-F238E27FC236}">
                <a16:creationId xmlns="" xmlns:a16="http://schemas.microsoft.com/office/drawing/2014/main" id="{92DE21C3-3F03-9642-8E87-FEA14AF42648}"/>
              </a:ext>
            </a:extLst>
          </p:cNvPr>
          <p:cNvPicPr>
            <a:picLocks noChangeAspect="1"/>
          </p:cNvPicPr>
          <p:nvPr/>
        </p:nvPicPr>
        <p:blipFill rotWithShape="1">
          <a:blip r:embed="rId2"/>
          <a:srcRect l="3375" t="3108" r="3620"/>
          <a:stretch/>
        </p:blipFill>
        <p:spPr>
          <a:xfrm>
            <a:off x="54592" y="1356267"/>
            <a:ext cx="4724400" cy="4679310"/>
          </a:xfrm>
          <a:prstGeom prst="rect">
            <a:avLst/>
          </a:prstGeom>
        </p:spPr>
      </p:pic>
      <p:sp>
        <p:nvSpPr>
          <p:cNvPr id="6" name="Content Placeholder 5">
            <a:extLst>
              <a:ext uri="{FF2B5EF4-FFF2-40B4-BE49-F238E27FC236}">
                <a16:creationId xmlns="" xmlns:a16="http://schemas.microsoft.com/office/drawing/2014/main" id="{EF80172C-A86A-0248-A1F8-55E8E3AB9963}"/>
              </a:ext>
            </a:extLst>
          </p:cNvPr>
          <p:cNvSpPr>
            <a:spLocks noGrp="1"/>
          </p:cNvSpPr>
          <p:nvPr>
            <p:ph idx="1"/>
          </p:nvPr>
        </p:nvSpPr>
        <p:spPr>
          <a:xfrm>
            <a:off x="4586083" y="927776"/>
            <a:ext cx="7605917" cy="5855163"/>
          </a:xfrm>
        </p:spPr>
        <p:txBody>
          <a:bodyPr/>
          <a:lstStyle/>
          <a:p>
            <a:r>
              <a:rPr lang="en-US" b="1" dirty="0"/>
              <a:t>How to choose the initial sequence number? </a:t>
            </a:r>
          </a:p>
          <a:p>
            <a:pPr lvl="1"/>
            <a:r>
              <a:rPr lang="en-US" dirty="0"/>
              <a:t>Protect delayed duplicates, do now generate the initial sequence number for every connection from 0</a:t>
            </a:r>
          </a:p>
          <a:p>
            <a:pPr lvl="1"/>
            <a:r>
              <a:rPr lang="en-US" dirty="0"/>
              <a:t>Original implementation of TCP used a clock based </a:t>
            </a:r>
            <a:r>
              <a:rPr lang="en-US" dirty="0" smtClean="0"/>
              <a:t>approach: </a:t>
            </a:r>
            <a:r>
              <a:rPr lang="en-US" dirty="0"/>
              <a:t>the clock ticked every </a:t>
            </a:r>
            <a:r>
              <a:rPr lang="en-US" b="1" dirty="0"/>
              <a:t>4 </a:t>
            </a:r>
            <a:r>
              <a:rPr lang="en-US" b="1" dirty="0" smtClean="0"/>
              <a:t>microseconds </a:t>
            </a:r>
            <a:r>
              <a:rPr lang="en-US" dirty="0" smtClean="0"/>
              <a:t>(ticked as in increment to next value), the </a:t>
            </a:r>
            <a:r>
              <a:rPr lang="en-US" dirty="0"/>
              <a:t>value of the clock cycles from 0 to 2</a:t>
            </a:r>
            <a:r>
              <a:rPr lang="en-US" baseline="30000" dirty="0"/>
              <a:t>32</a:t>
            </a:r>
            <a:r>
              <a:rPr lang="en-US" dirty="0"/>
              <a:t>-1. The value of the clock gives the initial sequence </a:t>
            </a:r>
            <a:r>
              <a:rPr lang="en-US" dirty="0" smtClean="0"/>
              <a:t>number</a:t>
            </a:r>
            <a:br>
              <a:rPr lang="en-US" dirty="0" smtClean="0"/>
            </a:br>
            <a:endParaRPr lang="en-US" dirty="0"/>
          </a:p>
          <a:p>
            <a:pPr marL="457200" lvl="1" indent="0">
              <a:buNone/>
            </a:pPr>
            <a:r>
              <a:rPr lang="en-US" sz="2000" dirty="0" smtClean="0"/>
              <a:t>This basically ensures that even if a connection gets crashed, the clock shall keep ticking and when the connection is re initiated, the sequence number from the clock shall have a value which is greater than the value of all the probable numbers which were in  use by the previous connection i.e. the forbidden region of the previous connection. </a:t>
            </a:r>
            <a:endParaRPr lang="en-US" sz="2000" dirty="0"/>
          </a:p>
        </p:txBody>
      </p:sp>
    </p:spTree>
    <p:extLst>
      <p:ext uri="{BB962C8B-B14F-4D97-AF65-F5344CB8AC3E}">
        <p14:creationId xmlns:p14="http://schemas.microsoft.com/office/powerpoint/2010/main" val="2143741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F97201B-7BA4-9F41-8DCE-EB7C420509E6}"/>
              </a:ext>
            </a:extLst>
          </p:cNvPr>
          <p:cNvSpPr>
            <a:spLocks noGrp="1"/>
          </p:cNvSpPr>
          <p:nvPr>
            <p:ph type="title"/>
          </p:nvPr>
        </p:nvSpPr>
        <p:spPr/>
        <p:txBody>
          <a:bodyPr/>
          <a:lstStyle/>
          <a:p>
            <a:r>
              <a:rPr lang="en-US" dirty="0"/>
              <a:t>TCP Connection Establishment</a:t>
            </a:r>
          </a:p>
        </p:txBody>
      </p:sp>
      <p:sp>
        <p:nvSpPr>
          <p:cNvPr id="6" name="Content Placeholder 5">
            <a:extLst>
              <a:ext uri="{FF2B5EF4-FFF2-40B4-BE49-F238E27FC236}">
                <a16:creationId xmlns="" xmlns:a16="http://schemas.microsoft.com/office/drawing/2014/main" id="{EF80172C-A86A-0248-A1F8-55E8E3AB9963}"/>
              </a:ext>
            </a:extLst>
          </p:cNvPr>
          <p:cNvSpPr>
            <a:spLocks noGrp="1"/>
          </p:cNvSpPr>
          <p:nvPr>
            <p:ph idx="1"/>
          </p:nvPr>
        </p:nvSpPr>
        <p:spPr>
          <a:xfrm>
            <a:off x="-23750" y="802387"/>
            <a:ext cx="12180125" cy="4736460"/>
          </a:xfrm>
        </p:spPr>
        <p:txBody>
          <a:bodyPr/>
          <a:lstStyle/>
          <a:p>
            <a:pPr marL="0" indent="0" algn="ctr">
              <a:buNone/>
            </a:pPr>
            <a:r>
              <a:rPr lang="en-US" b="1" dirty="0" smtClean="0"/>
              <a:t>TCP SYN flood attack_V0</a:t>
            </a:r>
          </a:p>
          <a:p>
            <a:pPr marL="0" indent="0">
              <a:buNone/>
            </a:pPr>
            <a:r>
              <a:rPr lang="en-US" sz="2000" dirty="0" smtClean="0"/>
              <a:t>A Problem with this approach of generation of sequence numbers is that the sequence numbers to be generated are kind of deterministic in nature in the sense that since the clock ticks at a regular interval if we have enough information about the rate of clock ticks and the previous sequence numbers, we can estimate the future sequence numbers. </a:t>
            </a:r>
            <a:r>
              <a:rPr lang="en-US" sz="2000" b="1" i="1" dirty="0" smtClean="0"/>
              <a:t>How is that a problem ? </a:t>
            </a:r>
            <a:r>
              <a:rPr lang="en-US" sz="2000" dirty="0" smtClean="0"/>
              <a:t/>
            </a:r>
            <a:br>
              <a:rPr lang="en-US" sz="2000" dirty="0" smtClean="0"/>
            </a:br>
            <a:r>
              <a:rPr lang="en-US" sz="2000" dirty="0" smtClean="0"/>
              <a:t>Apparently, this renders the Receiver Side susceptible to SYN FLOOD ATTACK, whereby an attacker after determining the Initial Sequence Number which the Receiver(Server) is expecting, generates continuous multitudes of spurious SYN PACKETS. The Server thinks that these are genuine connections and is kept busy in giving out ACKs to these connections, and hence no DATA Segments can be transmitted. This results in the attacker inducing a SYN-Overload or SYN-FLOOD at the Server Side and causing a Denial of Service to the other genuine connections. </a:t>
            </a:r>
            <a:br>
              <a:rPr lang="en-US" sz="2000" dirty="0" smtClean="0"/>
            </a:br>
            <a:r>
              <a:rPr lang="en-US" sz="2000" b="1" i="1" dirty="0" smtClean="0"/>
              <a:t>Little Confusing, How exactly will Server get blocked by some Attacker ka Jaali SYN Packets to it ?</a:t>
            </a:r>
            <a:r>
              <a:rPr lang="en-US" sz="2000" dirty="0" smtClean="0"/>
              <a:t/>
            </a:r>
            <a:br>
              <a:rPr lang="en-US" sz="2000" dirty="0" smtClean="0"/>
            </a:br>
            <a:r>
              <a:rPr lang="en-US" sz="2000" dirty="0" smtClean="0"/>
              <a:t>I guess it will be something like this that ek particular tuple of {SP,SIP,DIP,DP} ke beech ka connection BLOCK ho jayega if its identifying SN gets taken by some Attacker( possibly this attacker is a virus in the SIP Machine, or can replicate the SP,SIP tuple from the connection on its side). So in this way the attacker can block the server for the client by preempting its connection initiation sequence numbers and thereby prevents connection from taking place</a:t>
            </a:r>
            <a:endParaRPr lang="en-US" sz="2000" i="1" dirty="0" smtClean="0"/>
          </a:p>
        </p:txBody>
      </p:sp>
      <p:sp>
        <p:nvSpPr>
          <p:cNvPr id="2" name="TextBox 1"/>
          <p:cNvSpPr txBox="1"/>
          <p:nvPr/>
        </p:nvSpPr>
        <p:spPr>
          <a:xfrm>
            <a:off x="2475" y="5269832"/>
            <a:ext cx="12192000" cy="1569660"/>
          </a:xfrm>
          <a:prstGeom prst="rect">
            <a:avLst/>
          </a:prstGeom>
          <a:noFill/>
        </p:spPr>
        <p:txBody>
          <a:bodyPr wrap="square" rtlCol="0">
            <a:spAutoFit/>
          </a:bodyPr>
          <a:lstStyle/>
          <a:p>
            <a:pPr marL="0" lvl="1"/>
            <a:r>
              <a:rPr lang="en-US" sz="2400" b="1" dirty="0"/>
              <a:t>Solution</a:t>
            </a:r>
            <a:r>
              <a:rPr lang="en-US" sz="2400" dirty="0"/>
              <a:t>: Use cryptographic function to generate sequence </a:t>
            </a:r>
            <a:r>
              <a:rPr lang="en-US" sz="2400" dirty="0" smtClean="0"/>
              <a:t>numbers.</a:t>
            </a:r>
            <a:br>
              <a:rPr lang="en-US" sz="2400" dirty="0" smtClean="0"/>
            </a:br>
            <a:r>
              <a:rPr lang="en-US" dirty="0" smtClean="0"/>
              <a:t>For the initial sequence numbers for the next connection, what we do is that we use the clock generated value and then generate a cryptographic hash of that value which is greater than it and set that as the Initial Sequence Number. This prevents  the SYN-FLOOD attack since the Cryptographic Hash will not be known to the Attacker and hence the value can not be predicted.</a:t>
            </a:r>
            <a:endParaRPr lang="en-US" sz="2400" dirty="0"/>
          </a:p>
          <a:p>
            <a:endParaRPr lang="en-US" dirty="0"/>
          </a:p>
        </p:txBody>
      </p:sp>
    </p:spTree>
    <p:extLst>
      <p:ext uri="{BB962C8B-B14F-4D97-AF65-F5344CB8AC3E}">
        <p14:creationId xmlns:p14="http://schemas.microsoft.com/office/powerpoint/2010/main" val="1196000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F97201B-7BA4-9F41-8DCE-EB7C420509E6}"/>
              </a:ext>
            </a:extLst>
          </p:cNvPr>
          <p:cNvSpPr>
            <a:spLocks noGrp="1"/>
          </p:cNvSpPr>
          <p:nvPr>
            <p:ph type="title"/>
          </p:nvPr>
        </p:nvSpPr>
        <p:spPr/>
        <p:txBody>
          <a:bodyPr/>
          <a:lstStyle/>
          <a:p>
            <a:r>
              <a:rPr lang="en-US" dirty="0"/>
              <a:t>TCP Connection Establishment</a:t>
            </a:r>
          </a:p>
        </p:txBody>
      </p:sp>
      <p:sp>
        <p:nvSpPr>
          <p:cNvPr id="6" name="Content Placeholder 5">
            <a:extLst>
              <a:ext uri="{FF2B5EF4-FFF2-40B4-BE49-F238E27FC236}">
                <a16:creationId xmlns="" xmlns:a16="http://schemas.microsoft.com/office/drawing/2014/main" id="{EF80172C-A86A-0248-A1F8-55E8E3AB9963}"/>
              </a:ext>
            </a:extLst>
          </p:cNvPr>
          <p:cNvSpPr>
            <a:spLocks noGrp="1"/>
          </p:cNvSpPr>
          <p:nvPr>
            <p:ph idx="1"/>
          </p:nvPr>
        </p:nvSpPr>
        <p:spPr>
          <a:xfrm>
            <a:off x="-23750" y="802387"/>
            <a:ext cx="12180125" cy="4001625"/>
          </a:xfrm>
        </p:spPr>
        <p:txBody>
          <a:bodyPr/>
          <a:lstStyle/>
          <a:p>
            <a:pPr marL="0" indent="0" algn="ctr">
              <a:buNone/>
            </a:pPr>
            <a:r>
              <a:rPr lang="en-US" b="1" dirty="0" smtClean="0"/>
              <a:t>TCP SYN flood attack_V1  </a:t>
            </a:r>
            <a:r>
              <a:rPr lang="en-US" sz="1800" dirty="0" smtClean="0"/>
              <a:t>(Kurose Ross 257)</a:t>
            </a:r>
            <a:endParaRPr lang="en-US" dirty="0" smtClean="0"/>
          </a:p>
          <a:p>
            <a:pPr marL="0" indent="0">
              <a:buNone/>
            </a:pPr>
            <a:r>
              <a:rPr lang="en-US" sz="2000" dirty="0" smtClean="0"/>
              <a:t>A Problem with this approach of generation of sequence numbers is that the sequence numbers to be generated are kind of deterministic in nature in the sense that since the clock ticks at a regular interval if we have enough information about the rate of clock ticks and the previous sequence numbers, we can estimate the future sequence numbers. </a:t>
            </a:r>
            <a:r>
              <a:rPr lang="en-US" sz="2000" b="1" i="1" dirty="0" smtClean="0"/>
              <a:t>How is that a problem ? </a:t>
            </a:r>
            <a:r>
              <a:rPr lang="en-US" sz="2000" dirty="0" smtClean="0"/>
              <a:t/>
            </a:r>
            <a:br>
              <a:rPr lang="en-US" sz="2000" dirty="0" smtClean="0"/>
            </a:br>
            <a:r>
              <a:rPr lang="en-US" sz="2000" dirty="0" smtClean="0"/>
              <a:t>Apparently, this renders the Receiver Side susceptible to SYN FLOOD ATTACK. </a:t>
            </a:r>
            <a:r>
              <a:rPr lang="en-US" sz="2000" b="1" i="1" dirty="0" smtClean="0"/>
              <a:t>What exactly is it ? </a:t>
            </a:r>
            <a:r>
              <a:rPr lang="en-US" sz="2000" i="1" dirty="0"/>
              <a:t/>
            </a:r>
            <a:br>
              <a:rPr lang="en-US" sz="2000" i="1" dirty="0"/>
            </a:br>
            <a:r>
              <a:rPr lang="en-US" sz="2000" i="1" dirty="0" smtClean="0"/>
              <a:t>Flooding </a:t>
            </a:r>
            <a:r>
              <a:rPr lang="en-US" sz="2000" dirty="0" smtClean="0"/>
              <a:t>is a network terminology which loosely means that packets are broadcasted/received in BULK.</a:t>
            </a:r>
            <a:r>
              <a:rPr lang="en-US" sz="2000" b="1" i="1" dirty="0" smtClean="0"/>
              <a:t> </a:t>
            </a:r>
            <a:endParaRPr lang="en-US" sz="2000" dirty="0"/>
          </a:p>
          <a:p>
            <a:pPr marL="0" indent="0">
              <a:buNone/>
            </a:pPr>
            <a:r>
              <a:rPr lang="en-US" sz="2000" dirty="0" smtClean="0"/>
              <a:t>An attacker let us say intercepts packets which are meant from one source to a particular destination, and therefore gathers the details of the UID of the connection, i.e. the { SSN, SP, SIP, DIP, DP, DSN }. It then spoofs the SSN,SP, SIP and sends spurious SYN Packets to the Server. The Server thinking these are legitimate packets, sends an ACK and waits for the ACK back, which the attacker does not actually send. In this way, the attacker </a:t>
            </a:r>
            <a:r>
              <a:rPr lang="en-US" sz="2000" i="1" dirty="0" smtClean="0"/>
              <a:t>floods the server with </a:t>
            </a:r>
            <a:r>
              <a:rPr lang="en-US" sz="2000" i="1" dirty="0" err="1" smtClean="0"/>
              <a:t>syn</a:t>
            </a:r>
            <a:r>
              <a:rPr lang="en-US" sz="2000" i="1" dirty="0" smtClean="0"/>
              <a:t> </a:t>
            </a:r>
            <a:r>
              <a:rPr lang="en-US" sz="2000" dirty="0" smtClean="0"/>
              <a:t>and since the amount of resources on the server side are also limited, this binding of resources catering to each connection may exhaust the pool and this would result in a DENIAL of SERVICE to other genuine connections. </a:t>
            </a:r>
            <a:endParaRPr lang="en-US" sz="2000" dirty="0"/>
          </a:p>
          <a:p>
            <a:pPr marL="0" indent="0">
              <a:buNone/>
            </a:pPr>
            <a:r>
              <a:rPr lang="en-US" sz="2000" dirty="0" smtClean="0"/>
              <a:t/>
            </a:r>
            <a:br>
              <a:rPr lang="en-US" sz="2000" dirty="0" smtClean="0"/>
            </a:br>
            <a:endParaRPr lang="en-US" sz="2000" i="1" dirty="0" smtClean="0"/>
          </a:p>
        </p:txBody>
      </p:sp>
      <p:sp>
        <p:nvSpPr>
          <p:cNvPr id="5" name="TextBox 4"/>
          <p:cNvSpPr txBox="1"/>
          <p:nvPr/>
        </p:nvSpPr>
        <p:spPr>
          <a:xfrm>
            <a:off x="0" y="4804012"/>
            <a:ext cx="12192000" cy="1569660"/>
          </a:xfrm>
          <a:prstGeom prst="rect">
            <a:avLst/>
          </a:prstGeom>
          <a:noFill/>
        </p:spPr>
        <p:txBody>
          <a:bodyPr wrap="square" rtlCol="0">
            <a:spAutoFit/>
          </a:bodyPr>
          <a:lstStyle/>
          <a:p>
            <a:pPr marL="0" lvl="1"/>
            <a:r>
              <a:rPr lang="en-US" sz="2400" b="1" dirty="0"/>
              <a:t>Solution</a:t>
            </a:r>
            <a:r>
              <a:rPr lang="en-US" sz="2400" dirty="0"/>
              <a:t>: Use cryptographic function to generate sequence </a:t>
            </a:r>
            <a:r>
              <a:rPr lang="en-US" sz="2400" dirty="0" smtClean="0"/>
              <a:t>numbers.</a:t>
            </a:r>
            <a:br>
              <a:rPr lang="en-US" sz="2400" dirty="0" smtClean="0"/>
            </a:br>
            <a:r>
              <a:rPr lang="en-US" dirty="0" smtClean="0"/>
              <a:t>The client and the server during Connection Establishment can share some information which allows them to use locally secret keys along with a cryptographic hash function which encrypts the sequence numbers which are on the packets in such a way that even if the packets are intercepted and the sequence numbers are leaked, the actual SSN or DSN will be unknown to the attacker since the knowledge about both the cryptographic hash AND the locally secret keys are confined to the CLIENT-SERVER Pair. </a:t>
            </a:r>
            <a:endParaRPr lang="en-US" dirty="0"/>
          </a:p>
        </p:txBody>
      </p:sp>
    </p:spTree>
    <p:extLst>
      <p:ext uri="{BB962C8B-B14F-4D97-AF65-F5344CB8AC3E}">
        <p14:creationId xmlns:p14="http://schemas.microsoft.com/office/powerpoint/2010/main" val="1101667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7C88266-FDFB-DB42-862C-2C30791A1264}"/>
              </a:ext>
            </a:extLst>
          </p:cNvPr>
          <p:cNvSpPr>
            <a:spLocks noGrp="1"/>
          </p:cNvSpPr>
          <p:nvPr>
            <p:ph type="title"/>
          </p:nvPr>
        </p:nvSpPr>
        <p:spPr/>
        <p:txBody>
          <a:bodyPr/>
          <a:lstStyle/>
          <a:p>
            <a:r>
              <a:rPr lang="en-US" dirty="0"/>
              <a:t>TCP Connection Release</a:t>
            </a:r>
          </a:p>
        </p:txBody>
      </p:sp>
      <p:pic>
        <p:nvPicPr>
          <p:cNvPr id="4" name="Picture 3">
            <a:extLst>
              <a:ext uri="{FF2B5EF4-FFF2-40B4-BE49-F238E27FC236}">
                <a16:creationId xmlns="" xmlns:a16="http://schemas.microsoft.com/office/drawing/2014/main" id="{2C062F25-9D86-F943-9A58-ED5AE82DFA24}"/>
              </a:ext>
            </a:extLst>
          </p:cNvPr>
          <p:cNvPicPr>
            <a:picLocks noChangeAspect="1"/>
          </p:cNvPicPr>
          <p:nvPr/>
        </p:nvPicPr>
        <p:blipFill>
          <a:blip r:embed="rId2"/>
          <a:stretch>
            <a:fillRect/>
          </a:stretch>
        </p:blipFill>
        <p:spPr>
          <a:xfrm>
            <a:off x="3816064" y="873185"/>
            <a:ext cx="8375936" cy="4037201"/>
          </a:xfrm>
          <a:prstGeom prst="rect">
            <a:avLst/>
          </a:prstGeom>
        </p:spPr>
      </p:pic>
    </p:spTree>
    <p:extLst>
      <p:ext uri="{BB962C8B-B14F-4D97-AF65-F5344CB8AC3E}">
        <p14:creationId xmlns:p14="http://schemas.microsoft.com/office/powerpoint/2010/main" val="1897225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79D3DFE-4ACE-934F-AFF1-358F484FE12E}"/>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r="4394"/>
          <a:stretch/>
        </p:blipFill>
        <p:spPr>
          <a:xfrm>
            <a:off x="0" y="874926"/>
            <a:ext cx="8705850" cy="4584700"/>
          </a:xfrm>
        </p:spPr>
      </p:pic>
      <p:sp>
        <p:nvSpPr>
          <p:cNvPr id="3" name="Title 2">
            <a:extLst>
              <a:ext uri="{FF2B5EF4-FFF2-40B4-BE49-F238E27FC236}">
                <a16:creationId xmlns="" xmlns:a16="http://schemas.microsoft.com/office/drawing/2014/main" id="{3E43F003-D52E-8F4A-BCE1-32EE184E683D}"/>
              </a:ext>
            </a:extLst>
          </p:cNvPr>
          <p:cNvSpPr>
            <a:spLocks noGrp="1"/>
          </p:cNvSpPr>
          <p:nvPr>
            <p:ph type="title"/>
          </p:nvPr>
        </p:nvSpPr>
        <p:spPr/>
        <p:txBody>
          <a:bodyPr/>
          <a:lstStyle/>
          <a:p>
            <a:r>
              <a:rPr lang="en-US" dirty="0"/>
              <a:t>TCP State Transition Diagram – Connection Modeling</a:t>
            </a:r>
          </a:p>
        </p:txBody>
      </p:sp>
      <p:sp>
        <p:nvSpPr>
          <p:cNvPr id="6" name="TextBox 5">
            <a:extLst>
              <a:ext uri="{FF2B5EF4-FFF2-40B4-BE49-F238E27FC236}">
                <a16:creationId xmlns="" xmlns:a16="http://schemas.microsoft.com/office/drawing/2014/main" id="{1B9A0070-EE99-3049-854A-F137E4EFE5D1}"/>
              </a:ext>
            </a:extLst>
          </p:cNvPr>
          <p:cNvSpPr txBox="1"/>
          <p:nvPr/>
        </p:nvSpPr>
        <p:spPr>
          <a:xfrm>
            <a:off x="4806950" y="5258982"/>
            <a:ext cx="3009900" cy="1569660"/>
          </a:xfrm>
          <a:prstGeom prst="rect">
            <a:avLst/>
          </a:prstGeom>
          <a:noFill/>
        </p:spPr>
        <p:txBody>
          <a:bodyPr wrap="square" rtlCol="0">
            <a:spAutoFit/>
          </a:bodyPr>
          <a:lstStyle/>
          <a:p>
            <a:r>
              <a:rPr lang="en-US" sz="3200" b="1" dirty="0" smtClean="0"/>
              <a:t>Event/Action </a:t>
            </a:r>
          </a:p>
          <a:p>
            <a:r>
              <a:rPr lang="en-US" sz="3200" b="1" dirty="0" smtClean="0"/>
              <a:t>Dashed : Server </a:t>
            </a:r>
          </a:p>
          <a:p>
            <a:r>
              <a:rPr lang="en-US" sz="3200" b="1" dirty="0" smtClean="0"/>
              <a:t>Solid : Client      </a:t>
            </a:r>
            <a:endParaRPr lang="en-US" sz="3200" b="1" dirty="0"/>
          </a:p>
        </p:txBody>
      </p:sp>
      <p:pic>
        <p:nvPicPr>
          <p:cNvPr id="7" name="Picture 6">
            <a:extLst>
              <a:ext uri="{FF2B5EF4-FFF2-40B4-BE49-F238E27FC236}">
                <a16:creationId xmlns="" xmlns:a16="http://schemas.microsoft.com/office/drawing/2014/main" id="{5D99C69A-343D-F54C-8A75-92C71DA05B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5706" r="3009"/>
          <a:stretch/>
        </p:blipFill>
        <p:spPr>
          <a:xfrm>
            <a:off x="7816850" y="1905000"/>
            <a:ext cx="4298950" cy="2776105"/>
          </a:xfrm>
          <a:prstGeom prst="rect">
            <a:avLst/>
          </a:prstGeom>
        </p:spPr>
      </p:pic>
    </p:spTree>
    <p:extLst>
      <p:ext uri="{BB962C8B-B14F-4D97-AF65-F5344CB8AC3E}">
        <p14:creationId xmlns:p14="http://schemas.microsoft.com/office/powerpoint/2010/main" val="2827762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2B71322A-8E54-EC42-A449-3709A841A26A}"/>
              </a:ext>
            </a:extLst>
          </p:cNvPr>
          <p:cNvPicPr>
            <a:picLocks noGrp="1" noChangeAspect="1"/>
          </p:cNvPicPr>
          <p:nvPr>
            <p:ph idx="1"/>
          </p:nvPr>
        </p:nvPicPr>
        <p:blipFill rotWithShape="1">
          <a:blip r:embed="rId2"/>
          <a:srcRect l="2966" r="6019"/>
          <a:stretch/>
        </p:blipFill>
        <p:spPr>
          <a:xfrm>
            <a:off x="19051" y="1041400"/>
            <a:ext cx="7598920" cy="5349875"/>
          </a:xfrm>
        </p:spPr>
      </p:pic>
      <p:sp>
        <p:nvSpPr>
          <p:cNvPr id="3" name="Title 2">
            <a:extLst>
              <a:ext uri="{FF2B5EF4-FFF2-40B4-BE49-F238E27FC236}">
                <a16:creationId xmlns="" xmlns:a16="http://schemas.microsoft.com/office/drawing/2014/main" id="{3E43F003-D52E-8F4A-BCE1-32EE184E683D}"/>
              </a:ext>
            </a:extLst>
          </p:cNvPr>
          <p:cNvSpPr>
            <a:spLocks noGrp="1"/>
          </p:cNvSpPr>
          <p:nvPr>
            <p:ph type="title"/>
          </p:nvPr>
        </p:nvSpPr>
        <p:spPr/>
        <p:txBody>
          <a:bodyPr/>
          <a:lstStyle/>
          <a:p>
            <a:r>
              <a:rPr lang="en-US" dirty="0"/>
              <a:t>TCP State Transition Diagram – Connection Modeling</a:t>
            </a:r>
          </a:p>
        </p:txBody>
      </p:sp>
      <p:sp>
        <p:nvSpPr>
          <p:cNvPr id="2" name="TextBox 1"/>
          <p:cNvSpPr txBox="1"/>
          <p:nvPr/>
        </p:nvSpPr>
        <p:spPr>
          <a:xfrm>
            <a:off x="7560821" y="916687"/>
            <a:ext cx="4612129" cy="5770811"/>
          </a:xfrm>
          <a:prstGeom prst="rect">
            <a:avLst/>
          </a:prstGeom>
          <a:noFill/>
        </p:spPr>
        <p:txBody>
          <a:bodyPr wrap="square" rtlCol="0">
            <a:spAutoFit/>
          </a:bodyPr>
          <a:lstStyle/>
          <a:p>
            <a:r>
              <a:rPr lang="en-US" sz="1900" dirty="0" smtClean="0"/>
              <a:t>The Side which initiates the close is in the ACTIVE CLOSE state, and the one which receives the connection release request is in PASSIVE CLOSE. </a:t>
            </a:r>
          </a:p>
          <a:p>
            <a:r>
              <a:rPr lang="en-US" sz="1900" dirty="0" smtClean="0"/>
              <a:t>In PASSIVE CLOSE, side A gets to know that side B has nothing more to offer and  will release the connection after receiving the ACK from it. Moreover, if it receives the ACK of its own FIN, this means that side A has already closed its connection and has allowed B to do so too, so it simply closes off.</a:t>
            </a:r>
          </a:p>
          <a:p>
            <a:r>
              <a:rPr lang="en-US" sz="2000" dirty="0"/>
              <a:t>In ACTIVE close, there is a need to wait even after sending out the final ACK, so as to let all the packets in the network </a:t>
            </a:r>
            <a:r>
              <a:rPr lang="en-US" sz="2000" dirty="0" smtClean="0"/>
              <a:t>die, there might be valid packets roaming around perhaps. </a:t>
            </a:r>
            <a:br>
              <a:rPr lang="en-US" sz="2000" dirty="0" smtClean="0"/>
            </a:br>
            <a:r>
              <a:rPr lang="en-US" sz="2000" dirty="0" smtClean="0"/>
              <a:t>This </a:t>
            </a:r>
            <a:r>
              <a:rPr lang="en-US" sz="2000" dirty="0"/>
              <a:t>also takes care in a way that the </a:t>
            </a:r>
            <a:r>
              <a:rPr lang="en-US" sz="2000" dirty="0" smtClean="0"/>
              <a:t>ACK </a:t>
            </a:r>
            <a:r>
              <a:rPr lang="en-US" sz="2000" dirty="0"/>
              <a:t>which was sent to A was not lost lest </a:t>
            </a:r>
            <a:r>
              <a:rPr lang="en-US" sz="2000" dirty="0" smtClean="0"/>
              <a:t>we would have </a:t>
            </a:r>
            <a:r>
              <a:rPr lang="en-US" sz="2000" dirty="0"/>
              <a:t>received another FIN </a:t>
            </a:r>
            <a:r>
              <a:rPr lang="en-US" sz="2000" dirty="0" smtClean="0"/>
              <a:t>from B.</a:t>
            </a:r>
            <a:endParaRPr lang="en-US" sz="1900" dirty="0"/>
          </a:p>
        </p:txBody>
      </p:sp>
    </p:spTree>
    <p:extLst>
      <p:ext uri="{BB962C8B-B14F-4D97-AF65-F5344CB8AC3E}">
        <p14:creationId xmlns:p14="http://schemas.microsoft.com/office/powerpoint/2010/main" val="4038805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50F5966F-26E7-7944-BC6D-69FE0B501BC1}"/>
              </a:ext>
            </a:extLst>
          </p:cNvPr>
          <p:cNvPicPr>
            <a:picLocks noGrp="1" noChangeAspect="1"/>
          </p:cNvPicPr>
          <p:nvPr>
            <p:ph idx="1"/>
          </p:nvPr>
        </p:nvPicPr>
        <p:blipFill rotWithShape="1">
          <a:blip r:embed="rId2"/>
          <a:srcRect l="3421" r="5408" b="2858"/>
          <a:stretch/>
        </p:blipFill>
        <p:spPr>
          <a:xfrm>
            <a:off x="5230829" y="878586"/>
            <a:ext cx="6942121" cy="5998463"/>
          </a:xfrm>
        </p:spPr>
      </p:pic>
      <p:sp>
        <p:nvSpPr>
          <p:cNvPr id="3" name="Title 2">
            <a:extLst>
              <a:ext uri="{FF2B5EF4-FFF2-40B4-BE49-F238E27FC236}">
                <a16:creationId xmlns="" xmlns:a16="http://schemas.microsoft.com/office/drawing/2014/main" id="{749DCFC4-4ECA-3047-AC9B-DD44A5948A4F}"/>
              </a:ext>
            </a:extLst>
          </p:cNvPr>
          <p:cNvSpPr>
            <a:spLocks noGrp="1"/>
          </p:cNvSpPr>
          <p:nvPr>
            <p:ph type="title"/>
          </p:nvPr>
        </p:nvSpPr>
        <p:spPr/>
        <p:txBody>
          <a:bodyPr/>
          <a:lstStyle/>
          <a:p>
            <a:r>
              <a:rPr lang="en-US" dirty="0"/>
              <a:t>TCP Sliding Window</a:t>
            </a:r>
          </a:p>
        </p:txBody>
      </p:sp>
      <p:sp>
        <p:nvSpPr>
          <p:cNvPr id="2" name="TextBox 1"/>
          <p:cNvSpPr txBox="1"/>
          <p:nvPr/>
        </p:nvSpPr>
        <p:spPr>
          <a:xfrm>
            <a:off x="76200" y="1066800"/>
            <a:ext cx="5211779" cy="5355312"/>
          </a:xfrm>
          <a:prstGeom prst="rect">
            <a:avLst/>
          </a:prstGeom>
          <a:noFill/>
        </p:spPr>
        <p:txBody>
          <a:bodyPr wrap="square" rtlCol="0">
            <a:spAutoFit/>
          </a:bodyPr>
          <a:lstStyle/>
          <a:p>
            <a:r>
              <a:rPr lang="en-US" sz="1900" dirty="0" smtClean="0"/>
              <a:t>The Application performs a write on to the sender side buffer, and the buffer holds the data until all of it has been ACKed. In case any bytes’ ACK is lost, the sender side retransmits the necessary packet.</a:t>
            </a:r>
          </a:p>
          <a:p>
            <a:r>
              <a:rPr lang="en-US" sz="1900" dirty="0" smtClean="0"/>
              <a:t/>
            </a:r>
            <a:br>
              <a:rPr lang="en-US" sz="1900" dirty="0" smtClean="0"/>
            </a:br>
            <a:r>
              <a:rPr lang="en-US" sz="1900" dirty="0" smtClean="0"/>
              <a:t>The Receiver Side on accepting a TCP Packet sends the ACK for the apt SeqNum and advertises the available space on the RecvBuffer ( or a value less than it  maybe? ) . </a:t>
            </a:r>
            <a:br>
              <a:rPr lang="en-US" sz="1900" dirty="0" smtClean="0"/>
            </a:br>
            <a:r>
              <a:rPr lang="en-US" sz="1900" dirty="0" smtClean="0"/>
              <a:t>When the App at the Receiver Side does a </a:t>
            </a:r>
            <a:r>
              <a:rPr lang="en-US" sz="1900" dirty="0" err="1" smtClean="0"/>
              <a:t>recv</a:t>
            </a:r>
            <a:r>
              <a:rPr lang="en-US" sz="1900" dirty="0" smtClean="0"/>
              <a:t>() and actually reads data from the buffer thereby shifting the window, it can send another packet with the respective ACK and a different Window Size now. </a:t>
            </a:r>
            <a:br>
              <a:rPr lang="en-US" sz="1900" dirty="0" smtClean="0"/>
            </a:br>
            <a:r>
              <a:rPr lang="en-US" sz="1900" dirty="0" smtClean="0"/>
              <a:t>The Sender Side shall consider this ACK to be the latest ACK( in case it has not already sent a packet for that SeqNum) and this WSize Advertised to be the one to take into consideration. </a:t>
            </a:r>
            <a:endParaRPr lang="en-US" sz="1900" dirty="0"/>
          </a:p>
        </p:txBody>
      </p:sp>
    </p:spTree>
    <p:extLst>
      <p:ext uri="{BB962C8B-B14F-4D97-AF65-F5344CB8AC3E}">
        <p14:creationId xmlns:p14="http://schemas.microsoft.com/office/powerpoint/2010/main" val="1433017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90B947-1CC6-0A4E-90A6-834D3FCDC431}"/>
              </a:ext>
            </a:extLst>
          </p:cNvPr>
          <p:cNvSpPr>
            <a:spLocks noGrp="1"/>
          </p:cNvSpPr>
          <p:nvPr>
            <p:ph idx="1"/>
          </p:nvPr>
        </p:nvSpPr>
        <p:spPr>
          <a:xfrm>
            <a:off x="0" y="927581"/>
            <a:ext cx="12192000" cy="5349838"/>
          </a:xfrm>
        </p:spPr>
        <p:txBody>
          <a:bodyPr/>
          <a:lstStyle/>
          <a:p>
            <a:r>
              <a:rPr lang="en-US" dirty="0"/>
              <a:t>Consider a telnet connection, that reacts on every keystroke. </a:t>
            </a:r>
          </a:p>
          <a:p>
            <a:r>
              <a:rPr lang="en-US" dirty="0"/>
              <a:t>In the worst case, whenever a character arrives at the sending TCP entity, TCP creates a 21 byte TCP segment, 20 bytes of header and 1 byte of data. </a:t>
            </a:r>
            <a:r>
              <a:rPr lang="en-US" dirty="0" smtClean="0"/>
              <a:t/>
            </a:r>
            <a:br>
              <a:rPr lang="en-US" dirty="0" smtClean="0"/>
            </a:br>
            <a:r>
              <a:rPr lang="en-US" dirty="0" smtClean="0"/>
              <a:t>Add to that the IP Header of 20 bytes</a:t>
            </a:r>
            <a:r>
              <a:rPr lang="en-US" sz="2400" dirty="0" smtClean="0"/>
              <a:t>(</a:t>
            </a:r>
            <a:r>
              <a:rPr lang="en-US" sz="2400" i="1" dirty="0" smtClean="0"/>
              <a:t>min</a:t>
            </a:r>
            <a:r>
              <a:rPr lang="en-US" sz="2400" dirty="0" smtClean="0"/>
              <a:t>) </a:t>
            </a:r>
            <a:r>
              <a:rPr lang="en-US" sz="2000" dirty="0" smtClean="0"/>
              <a:t> </a:t>
            </a:r>
            <a:r>
              <a:rPr lang="en-US" dirty="0" smtClean="0"/>
              <a:t>and we get </a:t>
            </a:r>
            <a:r>
              <a:rPr lang="en-US" dirty="0"/>
              <a:t/>
            </a:r>
            <a:br>
              <a:rPr lang="en-US" dirty="0"/>
            </a:br>
            <a:r>
              <a:rPr lang="en-US" dirty="0" smtClean="0"/>
              <a:t>41 </a:t>
            </a:r>
            <a:r>
              <a:rPr lang="en-US" dirty="0" smtClean="0"/>
              <a:t>bytes for the packet and 1 byte of data</a:t>
            </a:r>
            <a:r>
              <a:rPr lang="en-US" dirty="0" smtClean="0"/>
              <a:t>.</a:t>
            </a:r>
            <a:br>
              <a:rPr lang="en-US" dirty="0" smtClean="0"/>
            </a:br>
            <a:r>
              <a:rPr lang="en-US" dirty="0" smtClean="0"/>
              <a:t>There </a:t>
            </a:r>
            <a:r>
              <a:rPr lang="en-US" dirty="0" smtClean="0"/>
              <a:t>will be a 40 byte ACK for it as well as a 40 byte Window Size Advertisement perhaps, along with a 41 byte local echoing at receiver side. 162 Bytes of Data in the Network per 1 Byte of Actual Value is too much of an overhead leading to terrible bandwidth utilization. </a:t>
            </a:r>
          </a:p>
          <a:p>
            <a:pPr marL="0" indent="0">
              <a:buNone/>
            </a:pPr>
            <a:r>
              <a:rPr lang="en-US" sz="2400" dirty="0" smtClean="0"/>
              <a:t>There is a need to reduce this overhead, since in Networks with sparse bandwidth allowances,  bandwidth needs to be managed properly. We can maybe take advantage of the fact that the ACKs( and correspondingly WSize ads ) have a cumulative nature, in the sense that the last or rather the latest ACK ( in terms of sequence numbers ) trumps the requirement of any previous ACK and hence if we can exploit this particular property, we can prevent ourselves from sending </a:t>
            </a:r>
            <a:r>
              <a:rPr lang="en-US" sz="2400" dirty="0" smtClean="0"/>
              <a:t>			so </a:t>
            </a:r>
            <a:r>
              <a:rPr lang="en-US" sz="2400" dirty="0" smtClean="0"/>
              <a:t>many ACKs and reduce our Bandwidth usage by quite a decent fraction. </a:t>
            </a:r>
            <a:endParaRPr lang="en-US" sz="2400" dirty="0"/>
          </a:p>
          <a:p>
            <a:pPr marL="0" indent="0">
              <a:buNone/>
            </a:pPr>
            <a:endParaRPr lang="en-US" dirty="0"/>
          </a:p>
        </p:txBody>
      </p:sp>
      <p:sp>
        <p:nvSpPr>
          <p:cNvPr id="3" name="Title 2">
            <a:extLst>
              <a:ext uri="{FF2B5EF4-FFF2-40B4-BE49-F238E27FC236}">
                <a16:creationId xmlns="" xmlns:a16="http://schemas.microsoft.com/office/drawing/2014/main" id="{1124263E-BE5A-5A4F-AF18-F114F53C5099}"/>
              </a:ext>
            </a:extLst>
          </p:cNvPr>
          <p:cNvSpPr>
            <a:spLocks noGrp="1"/>
          </p:cNvSpPr>
          <p:nvPr>
            <p:ph type="title"/>
          </p:nvPr>
        </p:nvSpPr>
        <p:spPr/>
        <p:txBody>
          <a:bodyPr>
            <a:normAutofit/>
          </a:bodyPr>
          <a:lstStyle/>
          <a:p>
            <a:r>
              <a:rPr lang="en-US" dirty="0"/>
              <a:t>Delayed Acknowledgements</a:t>
            </a:r>
          </a:p>
        </p:txBody>
      </p:sp>
    </p:spTree>
    <p:extLst>
      <p:ext uri="{BB962C8B-B14F-4D97-AF65-F5344CB8AC3E}">
        <p14:creationId xmlns:p14="http://schemas.microsoft.com/office/powerpoint/2010/main" val="23696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A038F4E-A514-B14B-996A-E5342B7AE68F}"/>
              </a:ext>
            </a:extLst>
          </p:cNvPr>
          <p:cNvSpPr>
            <a:spLocks noGrp="1"/>
          </p:cNvSpPr>
          <p:nvPr>
            <p:ph idx="1"/>
          </p:nvPr>
        </p:nvSpPr>
        <p:spPr>
          <a:xfrm>
            <a:off x="356839" y="989698"/>
            <a:ext cx="11552663" cy="5349838"/>
          </a:xfrm>
        </p:spPr>
        <p:txBody>
          <a:bodyPr/>
          <a:lstStyle/>
          <a:p>
            <a:r>
              <a:rPr lang="en-US" dirty="0"/>
              <a:t>TCP was specifically designed to provide a reliable, end-to-end byte stream over an unreliable </a:t>
            </a:r>
            <a:r>
              <a:rPr lang="en-US" b="1" dirty="0"/>
              <a:t>internetwork</a:t>
            </a:r>
            <a:r>
              <a:rPr lang="en-US" dirty="0"/>
              <a:t>. </a:t>
            </a:r>
          </a:p>
          <a:p>
            <a:endParaRPr lang="en-US" dirty="0"/>
          </a:p>
          <a:p>
            <a:r>
              <a:rPr lang="en-US" b="1" dirty="0"/>
              <a:t>Internetwork</a:t>
            </a:r>
            <a:r>
              <a:rPr lang="en-US" dirty="0"/>
              <a:t> – different parts may have widely different topologies, bandwidths, delays, packet sizes and other parameters</a:t>
            </a:r>
          </a:p>
          <a:p>
            <a:endParaRPr lang="en-US" b="1" dirty="0"/>
          </a:p>
          <a:p>
            <a:r>
              <a:rPr lang="en-US" b="1" dirty="0"/>
              <a:t>TCP </a:t>
            </a:r>
            <a:r>
              <a:rPr lang="en-US" dirty="0"/>
              <a:t>dynamically adapts to properties of the internetwork and is robust in the face of many kinds of failures. </a:t>
            </a:r>
          </a:p>
          <a:p>
            <a:endParaRPr lang="en-US" b="1" dirty="0"/>
          </a:p>
          <a:p>
            <a:r>
              <a:rPr lang="en-US" dirty="0"/>
              <a:t>RFC 793 (September 1981) – Base protocol</a:t>
            </a:r>
          </a:p>
          <a:p>
            <a:pPr lvl="1"/>
            <a:r>
              <a:rPr lang="en-US" dirty="0"/>
              <a:t>RFC 1122 (clarifications and bug fixes), RFC 1323 (High performance), RFC 2018 (SACK), RFC 2581 (Congestion Control), RFC 3168 (Explicit Congestion Notification) </a:t>
            </a:r>
          </a:p>
        </p:txBody>
      </p:sp>
      <p:sp>
        <p:nvSpPr>
          <p:cNvPr id="3" name="Title 2">
            <a:extLst>
              <a:ext uri="{FF2B5EF4-FFF2-40B4-BE49-F238E27FC236}">
                <a16:creationId xmlns="" xmlns:a16="http://schemas.microsoft.com/office/drawing/2014/main" id="{127CE109-645D-A347-9D05-CB5B9CF0B36B}"/>
              </a:ext>
            </a:extLst>
          </p:cNvPr>
          <p:cNvSpPr>
            <a:spLocks noGrp="1"/>
          </p:cNvSpPr>
          <p:nvPr>
            <p:ph type="title"/>
          </p:nvPr>
        </p:nvSpPr>
        <p:spPr/>
        <p:txBody>
          <a:bodyPr/>
          <a:lstStyle/>
          <a:p>
            <a:r>
              <a:rPr lang="en-US" dirty="0"/>
              <a:t>Transmission Control Protocol (TCP)</a:t>
            </a:r>
          </a:p>
        </p:txBody>
      </p:sp>
    </p:spTree>
    <p:extLst>
      <p:ext uri="{BB962C8B-B14F-4D97-AF65-F5344CB8AC3E}">
        <p14:creationId xmlns:p14="http://schemas.microsoft.com/office/powerpoint/2010/main" val="719583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490B947-1CC6-0A4E-90A6-834D3FCDC431}"/>
              </a:ext>
            </a:extLst>
          </p:cNvPr>
          <p:cNvSpPr>
            <a:spLocks noGrp="1"/>
          </p:cNvSpPr>
          <p:nvPr>
            <p:ph idx="1"/>
          </p:nvPr>
        </p:nvSpPr>
        <p:spPr>
          <a:xfrm>
            <a:off x="0" y="821888"/>
            <a:ext cx="12192000" cy="5978962"/>
          </a:xfrm>
        </p:spPr>
        <p:txBody>
          <a:bodyPr/>
          <a:lstStyle/>
          <a:p>
            <a:r>
              <a:rPr lang="en-US" b="1" dirty="0" smtClean="0"/>
              <a:t>Delayed </a:t>
            </a:r>
            <a:r>
              <a:rPr lang="en-US" b="1" dirty="0"/>
              <a:t>acknowledgements: </a:t>
            </a:r>
            <a:r>
              <a:rPr lang="en-US" dirty="0"/>
              <a:t>Delay acknowledgement and window updates for up to </a:t>
            </a:r>
            <a:r>
              <a:rPr lang="en-US" b="1" dirty="0"/>
              <a:t>500 </a:t>
            </a:r>
            <a:r>
              <a:rPr lang="en-US" b="1" dirty="0" err="1" smtClean="0"/>
              <a:t>ms</a:t>
            </a:r>
            <a:r>
              <a:rPr lang="en-US" b="1" dirty="0" smtClean="0"/>
              <a:t> </a:t>
            </a:r>
            <a:r>
              <a:rPr lang="en-US" dirty="0" smtClean="0"/>
              <a:t>in </a:t>
            </a:r>
            <a:r>
              <a:rPr lang="en-US" dirty="0"/>
              <a:t>the hope of receiving few more data packets within that interval. </a:t>
            </a:r>
          </a:p>
          <a:p>
            <a:pPr marL="0" indent="0">
              <a:buNone/>
            </a:pPr>
            <a:r>
              <a:rPr lang="en-US" sz="2200" dirty="0" smtClean="0"/>
              <a:t>This particular performance enhancing policy exploits the previously discussed property of the SW Protocol. On delaying ACKs, we are basically waiting for more and more data to come so that we can ACK them together instead of the per byte ACK which cause a lot of unnecessary congestion in the network. The TCP waits for about </a:t>
            </a:r>
            <a:r>
              <a:rPr lang="en-US" sz="2200" b="1" dirty="0" smtClean="0"/>
              <a:t>500ms</a:t>
            </a:r>
            <a:r>
              <a:rPr lang="en-US" sz="2200" dirty="0" smtClean="0"/>
              <a:t> and then sends out the ACK to whatever the latest Sequence Number is. </a:t>
            </a:r>
            <a:br>
              <a:rPr lang="en-US" sz="2200" dirty="0" smtClean="0"/>
            </a:br>
            <a:r>
              <a:rPr lang="en-US" sz="2200" b="1" dirty="0" smtClean="0"/>
              <a:t>Why don’t we wait for longer ? What about the Window Size Advertisement ?</a:t>
            </a:r>
            <a:r>
              <a:rPr lang="en-US" sz="2200" dirty="0"/>
              <a:t/>
            </a:r>
            <a:br>
              <a:rPr lang="en-US" sz="2200" dirty="0"/>
            </a:br>
            <a:r>
              <a:rPr lang="en-US" sz="2200" dirty="0" smtClean="0"/>
              <a:t>Well the answer is simple and is same as the reason why there is a need for ACKs in Networks. If we wait for too long, it will be more like an </a:t>
            </a:r>
            <a:r>
              <a:rPr lang="en-US" sz="2200" dirty="0" err="1" smtClean="0"/>
              <a:t>NonACKed</a:t>
            </a:r>
            <a:r>
              <a:rPr lang="en-US" sz="2200" dirty="0" smtClean="0"/>
              <a:t> Unreliable Network and performance will degrade by multitudes. </a:t>
            </a:r>
            <a:br>
              <a:rPr lang="en-US" sz="2200" dirty="0" smtClean="0"/>
            </a:br>
            <a:r>
              <a:rPr lang="en-US" sz="2200" dirty="0" smtClean="0"/>
              <a:t>Window size not getting advertised is also a problem if the time interval is very large. </a:t>
            </a:r>
            <a:r>
              <a:rPr lang="en-US" sz="2200" b="1" dirty="0" smtClean="0"/>
              <a:t>500ms</a:t>
            </a:r>
            <a:r>
              <a:rPr lang="en-US" sz="2200" dirty="0" smtClean="0"/>
              <a:t> is a average time interval whereby we can expect that the Receive Buffer space advertised shall not fill up in that time interval given the inflow rate. If it does fill up, the sender shall automatically detect that it has sent data equal to the last advertised buffer space and hence will stop sending any more data. </a:t>
            </a:r>
            <a:endParaRPr lang="en-US" sz="2400" dirty="0" smtClean="0"/>
          </a:p>
          <a:p>
            <a:r>
              <a:rPr lang="en-US" b="1" dirty="0" smtClean="0"/>
              <a:t>However</a:t>
            </a:r>
            <a:r>
              <a:rPr lang="en-US" b="1" dirty="0"/>
              <a:t>, the sender can still send multiple short data segments. </a:t>
            </a:r>
            <a:r>
              <a:rPr lang="en-US" b="1" dirty="0" smtClean="0"/>
              <a:t/>
            </a:r>
            <a:br>
              <a:rPr lang="en-US" b="1" dirty="0" smtClean="0"/>
            </a:br>
            <a:r>
              <a:rPr lang="en-US" sz="2200" dirty="0" smtClean="0"/>
              <a:t>The Delayed ACK Policy improves  the utilisation of the resources on the receiver side, however the sender side still keeps on generating and transmitting inefficiently.</a:t>
            </a:r>
            <a:endParaRPr lang="en-US" sz="2200" b="1" dirty="0"/>
          </a:p>
        </p:txBody>
      </p:sp>
      <p:sp>
        <p:nvSpPr>
          <p:cNvPr id="3" name="Title 2">
            <a:extLst>
              <a:ext uri="{FF2B5EF4-FFF2-40B4-BE49-F238E27FC236}">
                <a16:creationId xmlns="" xmlns:a16="http://schemas.microsoft.com/office/drawing/2014/main" id="{1124263E-BE5A-5A4F-AF18-F114F53C5099}"/>
              </a:ext>
            </a:extLst>
          </p:cNvPr>
          <p:cNvSpPr>
            <a:spLocks noGrp="1"/>
          </p:cNvSpPr>
          <p:nvPr>
            <p:ph type="title"/>
          </p:nvPr>
        </p:nvSpPr>
        <p:spPr/>
        <p:txBody>
          <a:bodyPr>
            <a:normAutofit/>
          </a:bodyPr>
          <a:lstStyle/>
          <a:p>
            <a:r>
              <a:rPr lang="en-US" dirty="0"/>
              <a:t>Delayed Acknowledgements</a:t>
            </a:r>
          </a:p>
        </p:txBody>
      </p:sp>
    </p:spTree>
    <p:extLst>
      <p:ext uri="{BB962C8B-B14F-4D97-AF65-F5344CB8AC3E}">
        <p14:creationId xmlns:p14="http://schemas.microsoft.com/office/powerpoint/2010/main" val="1439740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463181E-8CD4-8C49-8289-58A2BB2DEB6F}"/>
              </a:ext>
            </a:extLst>
          </p:cNvPr>
          <p:cNvSpPr>
            <a:spLocks noGrp="1"/>
          </p:cNvSpPr>
          <p:nvPr>
            <p:ph idx="1"/>
          </p:nvPr>
        </p:nvSpPr>
        <p:spPr>
          <a:xfrm>
            <a:off x="19050" y="1025411"/>
            <a:ext cx="12192000" cy="5349838"/>
          </a:xfrm>
        </p:spPr>
        <p:txBody>
          <a:bodyPr/>
          <a:lstStyle/>
          <a:p>
            <a:r>
              <a:rPr lang="en-US" dirty="0"/>
              <a:t>When data come into the sender in small pieces, just send the first piece and buffer all the rest until the first piece is acknowledged. </a:t>
            </a:r>
          </a:p>
          <a:p>
            <a:r>
              <a:rPr lang="en-US" dirty="0"/>
              <a:t>Then send all buffered data in one TCP segment and start buffering again until the next segment is acknowledged. </a:t>
            </a:r>
          </a:p>
          <a:p>
            <a:pPr lvl="1"/>
            <a:r>
              <a:rPr lang="en-US" b="1" dirty="0"/>
              <a:t>Only one short packet can be outstanding at any time</a:t>
            </a:r>
            <a:r>
              <a:rPr lang="en-US" b="1" dirty="0" smtClean="0"/>
              <a:t>.</a:t>
            </a:r>
          </a:p>
          <a:p>
            <a:pPr marL="457200" lvl="1" indent="0">
              <a:buNone/>
            </a:pPr>
            <a:endParaRPr lang="en-US" b="1" dirty="0"/>
          </a:p>
          <a:p>
            <a:pPr marL="457200" lvl="1" indent="0">
              <a:buNone/>
            </a:pPr>
            <a:r>
              <a:rPr lang="en-US" dirty="0" smtClean="0"/>
              <a:t>This is pretty straightforward, until we receive an ACK, we keep on buffering data and then when we do receive the ACK for the first </a:t>
            </a:r>
            <a:r>
              <a:rPr lang="en-US" dirty="0" err="1" smtClean="0"/>
              <a:t>UnACKed</a:t>
            </a:r>
            <a:r>
              <a:rPr lang="en-US" dirty="0" smtClean="0"/>
              <a:t> SeqNum, we create a Segment with the complete data as its PAYLOAD and send it to the Receiver. </a:t>
            </a:r>
            <a:br>
              <a:rPr lang="en-US" dirty="0" smtClean="0"/>
            </a:br>
            <a:r>
              <a:rPr lang="en-US" dirty="0" smtClean="0"/>
              <a:t>In case the rate of writing to the sender buffer is high, the buffer will fill quick and hence the PAYLOAD Size will be decently high, and thus we successfully tackle the Short Packet Flood. </a:t>
            </a:r>
            <a:br>
              <a:rPr lang="en-US" dirty="0" smtClean="0"/>
            </a:br>
            <a:r>
              <a:rPr lang="en-US" dirty="0" smtClean="0"/>
              <a:t>However, in case the writing to the sender buffer is slow, there will not be much improvement, but then in this case there was not much problem anyway to begin with. </a:t>
            </a:r>
            <a:endParaRPr lang="en-US" dirty="0"/>
          </a:p>
        </p:txBody>
      </p:sp>
      <p:sp>
        <p:nvSpPr>
          <p:cNvPr id="3" name="Title 2">
            <a:extLst>
              <a:ext uri="{FF2B5EF4-FFF2-40B4-BE49-F238E27FC236}">
                <a16:creationId xmlns="" xmlns:a16="http://schemas.microsoft.com/office/drawing/2014/main" id="{4073B7F0-A7F3-884B-84E0-0AB574BA8DA7}"/>
              </a:ext>
            </a:extLst>
          </p:cNvPr>
          <p:cNvSpPr>
            <a:spLocks noGrp="1"/>
          </p:cNvSpPr>
          <p:nvPr>
            <p:ph type="title"/>
          </p:nvPr>
        </p:nvSpPr>
        <p:spPr/>
        <p:txBody>
          <a:bodyPr/>
          <a:lstStyle/>
          <a:p>
            <a:r>
              <a:rPr lang="en-US" dirty="0"/>
              <a:t>Nagle’s Algorithm</a:t>
            </a:r>
          </a:p>
        </p:txBody>
      </p:sp>
    </p:spTree>
    <p:extLst>
      <p:ext uri="{BB962C8B-B14F-4D97-AF65-F5344CB8AC3E}">
        <p14:creationId xmlns:p14="http://schemas.microsoft.com/office/powerpoint/2010/main" val="134154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463181E-8CD4-8C49-8289-58A2BB2DEB6F}"/>
              </a:ext>
            </a:extLst>
          </p:cNvPr>
          <p:cNvSpPr>
            <a:spLocks noGrp="1"/>
          </p:cNvSpPr>
          <p:nvPr>
            <p:ph idx="1"/>
          </p:nvPr>
        </p:nvSpPr>
        <p:spPr>
          <a:xfrm>
            <a:off x="109189" y="987311"/>
            <a:ext cx="11949461" cy="5349838"/>
          </a:xfrm>
        </p:spPr>
        <p:txBody>
          <a:bodyPr/>
          <a:lstStyle/>
          <a:p>
            <a:r>
              <a:rPr lang="en-US" b="1" dirty="0" smtClean="0"/>
              <a:t>Do </a:t>
            </a:r>
            <a:r>
              <a:rPr lang="en-US" b="1" dirty="0"/>
              <a:t>we want Nagle’s Algorithm all the time? </a:t>
            </a:r>
            <a:r>
              <a:rPr lang="en-US" b="1" dirty="0" smtClean="0"/>
              <a:t/>
            </a:r>
            <a:br>
              <a:rPr lang="en-US" b="1" dirty="0" smtClean="0"/>
            </a:br>
            <a:r>
              <a:rPr lang="en-US" b="1" dirty="0" smtClean="0"/>
              <a:t>	</a:t>
            </a:r>
            <a:r>
              <a:rPr lang="en-US" sz="2200" dirty="0" smtClean="0"/>
              <a:t>Thinking about it, Nagle’s Algorithm though it may help us in utilizing the sender side resources efficiently, does cause a delay in the packets being sent and hence an increase in the Response Time for each packet. In case the Application/ Networks is sensitive to issues like that, Nagle’s Algorithm is not the best method to adopt to improve the efficiency. </a:t>
            </a:r>
            <a:br>
              <a:rPr lang="en-US" sz="2200" dirty="0" smtClean="0"/>
            </a:br>
            <a:endParaRPr lang="en-US" b="1" dirty="0"/>
          </a:p>
          <a:p>
            <a:r>
              <a:rPr lang="en-US" b="1" dirty="0"/>
              <a:t>Nagle’s Algorithm and Delayed Acknowledgement </a:t>
            </a:r>
          </a:p>
          <a:p>
            <a:pPr lvl="1"/>
            <a:r>
              <a:rPr lang="en-US" dirty="0"/>
              <a:t>Receiver waits for data and sender waits for acknowledgement – results in </a:t>
            </a:r>
            <a:r>
              <a:rPr lang="en-US" dirty="0" smtClean="0"/>
              <a:t>starvation</a:t>
            </a:r>
          </a:p>
          <a:p>
            <a:pPr marL="457200" lvl="1" indent="0">
              <a:buNone/>
            </a:pPr>
            <a:r>
              <a:rPr lang="en-US" dirty="0" smtClean="0"/>
              <a:t>These two will absolutely not work together, </a:t>
            </a:r>
            <a:r>
              <a:rPr lang="en-US" dirty="0" smtClean="0"/>
              <a:t>as: </a:t>
            </a:r>
            <a:br>
              <a:rPr lang="en-US" dirty="0" smtClean="0"/>
            </a:br>
            <a:r>
              <a:rPr lang="en-US" dirty="0" smtClean="0"/>
              <a:t>								Receiver </a:t>
            </a:r>
            <a:r>
              <a:rPr lang="en-US" dirty="0" smtClean="0"/>
              <a:t>delays the ACK in anticipation of more data to club together in the RecvBuffer and ACK together, and </a:t>
            </a:r>
            <a:r>
              <a:rPr lang="en-US" dirty="0" smtClean="0"/>
              <a:t/>
            </a:r>
            <a:br>
              <a:rPr lang="en-US" dirty="0" smtClean="0"/>
            </a:br>
            <a:r>
              <a:rPr lang="en-US" dirty="0" smtClean="0"/>
              <a:t>								the </a:t>
            </a:r>
            <a:r>
              <a:rPr lang="en-US" dirty="0" smtClean="0"/>
              <a:t>Sender delays the sending of the clubbed data in anticipation of an ACK from the Receiver. </a:t>
            </a:r>
            <a:br>
              <a:rPr lang="en-US" dirty="0" smtClean="0"/>
            </a:br>
            <a:r>
              <a:rPr lang="en-US" dirty="0" smtClean="0"/>
              <a:t>This would result in both the policies countering each other’s influence and hence a major decrease in performance levels of the Network. </a:t>
            </a:r>
            <a:endParaRPr lang="en-US" dirty="0"/>
          </a:p>
        </p:txBody>
      </p:sp>
      <p:sp>
        <p:nvSpPr>
          <p:cNvPr id="3" name="Title 2">
            <a:extLst>
              <a:ext uri="{FF2B5EF4-FFF2-40B4-BE49-F238E27FC236}">
                <a16:creationId xmlns="" xmlns:a16="http://schemas.microsoft.com/office/drawing/2014/main" id="{4073B7F0-A7F3-884B-84E0-0AB574BA8DA7}"/>
              </a:ext>
            </a:extLst>
          </p:cNvPr>
          <p:cNvSpPr>
            <a:spLocks noGrp="1"/>
          </p:cNvSpPr>
          <p:nvPr>
            <p:ph type="title"/>
          </p:nvPr>
        </p:nvSpPr>
        <p:spPr/>
        <p:txBody>
          <a:bodyPr/>
          <a:lstStyle/>
          <a:p>
            <a:r>
              <a:rPr lang="en-US" dirty="0"/>
              <a:t>Nagle’s Algorithm</a:t>
            </a:r>
          </a:p>
        </p:txBody>
      </p:sp>
    </p:spTree>
    <p:extLst>
      <p:ext uri="{BB962C8B-B14F-4D97-AF65-F5344CB8AC3E}">
        <p14:creationId xmlns:p14="http://schemas.microsoft.com/office/powerpoint/2010/main" val="3490207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3391BA7-CA4D-2E48-AF98-8DF4CD4C9CA8}"/>
              </a:ext>
            </a:extLst>
          </p:cNvPr>
          <p:cNvPicPr>
            <a:picLocks noChangeAspect="1"/>
          </p:cNvPicPr>
          <p:nvPr/>
        </p:nvPicPr>
        <p:blipFill rotWithShape="1">
          <a:blip r:embed="rId2"/>
          <a:srcRect l="3704" t="4843" r="3657" b="3421"/>
          <a:stretch/>
        </p:blipFill>
        <p:spPr>
          <a:xfrm>
            <a:off x="4933949" y="2362200"/>
            <a:ext cx="7239001" cy="4495800"/>
          </a:xfrm>
          <a:prstGeom prst="rect">
            <a:avLst/>
          </a:prstGeom>
        </p:spPr>
      </p:pic>
      <p:sp>
        <p:nvSpPr>
          <p:cNvPr id="2" name="Content Placeholder 1">
            <a:extLst>
              <a:ext uri="{FF2B5EF4-FFF2-40B4-BE49-F238E27FC236}">
                <a16:creationId xmlns="" xmlns:a16="http://schemas.microsoft.com/office/drawing/2014/main" id="{1805854F-C193-2545-BE50-8159102EECA8}"/>
              </a:ext>
            </a:extLst>
          </p:cNvPr>
          <p:cNvSpPr>
            <a:spLocks noGrp="1"/>
          </p:cNvSpPr>
          <p:nvPr>
            <p:ph idx="1"/>
          </p:nvPr>
        </p:nvSpPr>
        <p:spPr>
          <a:xfrm>
            <a:off x="0" y="911111"/>
            <a:ext cx="12191999" cy="5349838"/>
          </a:xfrm>
        </p:spPr>
        <p:txBody>
          <a:bodyPr/>
          <a:lstStyle/>
          <a:p>
            <a:r>
              <a:rPr lang="en-US" dirty="0"/>
              <a:t>Data are passed to the sending TCP entity in large blocks, but an interactive application on the receiver side reads data only 1 byte at a </a:t>
            </a:r>
            <a:r>
              <a:rPr lang="en-US" dirty="0" smtClean="0"/>
              <a:t>time. </a:t>
            </a:r>
            <a:br>
              <a:rPr lang="en-US" dirty="0" smtClean="0"/>
            </a:br>
            <a:r>
              <a:rPr lang="en-US" sz="2400" dirty="0" smtClean="0"/>
              <a:t>Basically what the mean is that the rate at which the sending buffer is being filled is very high, but the receiver rate at the receive buffer is very low. In this </a:t>
            </a:r>
            <a:br>
              <a:rPr lang="en-US" sz="2400" dirty="0" smtClean="0"/>
            </a:br>
            <a:r>
              <a:rPr lang="en-US" sz="2400" dirty="0" smtClean="0"/>
              <a:t>case, even though the sender HAS a lot of data to send, due to </a:t>
            </a:r>
            <a:br>
              <a:rPr lang="en-US" sz="2400" dirty="0" smtClean="0"/>
            </a:br>
            <a:r>
              <a:rPr lang="en-US" sz="2400" dirty="0" smtClean="0"/>
              <a:t>the absence of space in the receive buffer, it is forced</a:t>
            </a:r>
            <a:r>
              <a:rPr lang="en-US" sz="2400" dirty="0"/>
              <a:t/>
            </a:r>
            <a:br>
              <a:rPr lang="en-US" sz="2400" dirty="0"/>
            </a:br>
            <a:r>
              <a:rPr lang="en-US" sz="2400" dirty="0" smtClean="0"/>
              <a:t>to send multiple small packets, thereby causing us</a:t>
            </a:r>
            <a:br>
              <a:rPr lang="en-US" sz="2400" dirty="0" smtClean="0"/>
            </a:br>
            <a:r>
              <a:rPr lang="en-US" sz="2400" dirty="0" smtClean="0"/>
              <a:t>to reach the same impasse as before. </a:t>
            </a:r>
          </a:p>
        </p:txBody>
      </p:sp>
      <p:sp>
        <p:nvSpPr>
          <p:cNvPr id="3" name="Title 2">
            <a:extLst>
              <a:ext uri="{FF2B5EF4-FFF2-40B4-BE49-F238E27FC236}">
                <a16:creationId xmlns="" xmlns:a16="http://schemas.microsoft.com/office/drawing/2014/main" id="{FB045C3A-17C3-3749-A769-77F7509A4ADA}"/>
              </a:ext>
            </a:extLst>
          </p:cNvPr>
          <p:cNvSpPr>
            <a:spLocks noGrp="1"/>
          </p:cNvSpPr>
          <p:nvPr>
            <p:ph type="title"/>
          </p:nvPr>
        </p:nvSpPr>
        <p:spPr/>
        <p:txBody>
          <a:bodyPr/>
          <a:lstStyle/>
          <a:p>
            <a:r>
              <a:rPr lang="en-US" dirty="0"/>
              <a:t>Silly Window Syndrome </a:t>
            </a:r>
          </a:p>
        </p:txBody>
      </p:sp>
      <p:sp>
        <p:nvSpPr>
          <p:cNvPr id="7" name="Content Placeholder 1">
            <a:extLst>
              <a:ext uri="{FF2B5EF4-FFF2-40B4-BE49-F238E27FC236}">
                <a16:creationId xmlns="" xmlns:a16="http://schemas.microsoft.com/office/drawing/2014/main" id="{1CBF68E3-A637-7644-B1F9-3E481CC3356A}"/>
              </a:ext>
            </a:extLst>
          </p:cNvPr>
          <p:cNvSpPr txBox="1">
            <a:spLocks/>
          </p:cNvSpPr>
          <p:nvPr/>
        </p:nvSpPr>
        <p:spPr>
          <a:xfrm>
            <a:off x="57149" y="4136350"/>
            <a:ext cx="4952999" cy="22835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t>Clark’s solution: </a:t>
            </a:r>
            <a:r>
              <a:rPr lang="en-US" b="1" dirty="0" smtClean="0"/>
              <a:t/>
            </a:r>
            <a:br>
              <a:rPr lang="en-US" b="1" dirty="0" smtClean="0"/>
            </a:br>
            <a:r>
              <a:rPr lang="en-US" dirty="0" smtClean="0"/>
              <a:t>Do </a:t>
            </a:r>
            <a:r>
              <a:rPr lang="en-US" dirty="0"/>
              <a:t>not send window update for 1 byte. Wait until sufficient space is available at the receiver </a:t>
            </a:r>
            <a:r>
              <a:rPr lang="en-US" dirty="0" smtClean="0"/>
              <a:t>buffer. </a:t>
            </a:r>
            <a:r>
              <a:rPr lang="en-US" sz="2000" dirty="0" smtClean="0"/>
              <a:t>”Sufficiency” is network and implementation dependent. </a:t>
            </a:r>
            <a:endParaRPr lang="en-US" b="1" dirty="0"/>
          </a:p>
        </p:txBody>
      </p:sp>
    </p:spTree>
    <p:extLst>
      <p:ext uri="{BB962C8B-B14F-4D97-AF65-F5344CB8AC3E}">
        <p14:creationId xmlns:p14="http://schemas.microsoft.com/office/powerpoint/2010/main" val="3052589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18614C04-4CA4-2241-A2D2-970DFEBA7814}"/>
              </a:ext>
            </a:extLst>
          </p:cNvPr>
          <p:cNvSpPr>
            <a:spLocks noGrp="1"/>
          </p:cNvSpPr>
          <p:nvPr>
            <p:ph idx="1"/>
          </p:nvPr>
        </p:nvSpPr>
        <p:spPr>
          <a:xfrm>
            <a:off x="0" y="909602"/>
            <a:ext cx="12192000" cy="5349838"/>
          </a:xfrm>
        </p:spPr>
        <p:txBody>
          <a:bodyPr/>
          <a:lstStyle/>
          <a:p>
            <a:r>
              <a:rPr lang="en-US" sz="2750" dirty="0"/>
              <a:t>Nagle’s algorithm </a:t>
            </a:r>
            <a:r>
              <a:rPr lang="en-US" sz="2750" dirty="0" smtClean="0"/>
              <a:t>&amp; Clark’s </a:t>
            </a:r>
            <a:r>
              <a:rPr lang="en-US" sz="2750" dirty="0"/>
              <a:t>solution to </a:t>
            </a:r>
            <a:r>
              <a:rPr lang="en-US" sz="2750" dirty="0" smtClean="0"/>
              <a:t>Silly Window </a:t>
            </a:r>
            <a:r>
              <a:rPr lang="en-US" sz="2750" dirty="0"/>
              <a:t>syndrome </a:t>
            </a:r>
            <a:r>
              <a:rPr lang="en-US" sz="2750" dirty="0" smtClean="0"/>
              <a:t>are </a:t>
            </a:r>
            <a:r>
              <a:rPr lang="en-US" b="1" dirty="0" smtClean="0"/>
              <a:t>complementary</a:t>
            </a:r>
            <a:br>
              <a:rPr lang="en-US" b="1" dirty="0" smtClean="0"/>
            </a:br>
            <a:endParaRPr lang="en-US" sz="2750" b="1" dirty="0"/>
          </a:p>
          <a:p>
            <a:r>
              <a:rPr lang="en-US" b="1" dirty="0" smtClean="0"/>
              <a:t>Nagle’s </a:t>
            </a:r>
            <a:r>
              <a:rPr lang="en-US" b="1" dirty="0"/>
              <a:t>algorithm: </a:t>
            </a:r>
            <a:r>
              <a:rPr lang="en-US" dirty="0"/>
              <a:t>Solve the problem caused by the sending application delivering data to TCP a byte at a </a:t>
            </a:r>
            <a:r>
              <a:rPr lang="en-US" dirty="0" smtClean="0"/>
              <a:t>time. </a:t>
            </a:r>
            <a:br>
              <a:rPr lang="en-US" dirty="0" smtClean="0"/>
            </a:br>
            <a:r>
              <a:rPr lang="en-US" sz="2200" dirty="0" smtClean="0"/>
              <a:t>Manages sending rate being less by buffering till sufficient data is available, and hence utilizes resources better.</a:t>
            </a:r>
            <a:endParaRPr lang="en-US" sz="2200" b="1" dirty="0"/>
          </a:p>
          <a:p>
            <a:r>
              <a:rPr lang="en-US" b="1" dirty="0"/>
              <a:t>Clark’s solution: </a:t>
            </a:r>
            <a:r>
              <a:rPr lang="en-US" dirty="0"/>
              <a:t>Receiving application fetching the data up from TCP a byte at a time </a:t>
            </a:r>
            <a:r>
              <a:rPr lang="en-US" dirty="0" smtClean="0"/>
              <a:t/>
            </a:r>
            <a:br>
              <a:rPr lang="en-US" dirty="0" smtClean="0"/>
            </a:br>
            <a:r>
              <a:rPr lang="en-US" sz="2200" dirty="0" smtClean="0"/>
              <a:t>Manages receiver rate being less by delaying the window size advertisement, till a sufficient amount of data can be held in the receive buffer. </a:t>
            </a:r>
            <a:endParaRPr lang="en-US" sz="2200" dirty="0"/>
          </a:p>
          <a:p>
            <a:endParaRPr lang="en-US" b="1" dirty="0"/>
          </a:p>
          <a:p>
            <a:r>
              <a:rPr lang="en-US" dirty="0"/>
              <a:t>Exception: The PSH flag is used to inform the sender to create a segment immediately without waiting for more data</a:t>
            </a:r>
          </a:p>
        </p:txBody>
      </p:sp>
      <p:sp>
        <p:nvSpPr>
          <p:cNvPr id="3" name="Title 2">
            <a:extLst>
              <a:ext uri="{FF2B5EF4-FFF2-40B4-BE49-F238E27FC236}">
                <a16:creationId xmlns="" xmlns:a16="http://schemas.microsoft.com/office/drawing/2014/main" id="{A1EB7B5E-CE38-114B-A294-01B5F4D26BDB}"/>
              </a:ext>
            </a:extLst>
          </p:cNvPr>
          <p:cNvSpPr>
            <a:spLocks noGrp="1"/>
          </p:cNvSpPr>
          <p:nvPr>
            <p:ph type="title"/>
          </p:nvPr>
        </p:nvSpPr>
        <p:spPr>
          <a:xfrm>
            <a:off x="0" y="9145"/>
            <a:ext cx="12192000" cy="850392"/>
          </a:xfrm>
        </p:spPr>
        <p:txBody>
          <a:bodyPr/>
          <a:lstStyle/>
          <a:p>
            <a:r>
              <a:rPr lang="en-US" dirty="0"/>
              <a:t>Handling Short Segments – Sender and Receiver Together</a:t>
            </a:r>
          </a:p>
        </p:txBody>
      </p:sp>
    </p:spTree>
    <p:extLst>
      <p:ext uri="{BB962C8B-B14F-4D97-AF65-F5344CB8AC3E}">
        <p14:creationId xmlns:p14="http://schemas.microsoft.com/office/powerpoint/2010/main" val="4189637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3B18B31-1ED4-BD42-9A8E-DBE5C91FA716}"/>
              </a:ext>
            </a:extLst>
          </p:cNvPr>
          <p:cNvSpPr>
            <a:spLocks noGrp="1"/>
          </p:cNvSpPr>
          <p:nvPr>
            <p:ph idx="1"/>
          </p:nvPr>
        </p:nvSpPr>
        <p:spPr>
          <a:xfrm>
            <a:off x="56244" y="923812"/>
            <a:ext cx="12058650" cy="5508739"/>
          </a:xfrm>
        </p:spPr>
        <p:txBody>
          <a:bodyPr/>
          <a:lstStyle/>
          <a:p>
            <a:r>
              <a:rPr lang="en-US" dirty="0"/>
              <a:t>TCP buffers out of order segments and forward a duplicate acknowledgement to the sender. </a:t>
            </a:r>
          </a:p>
          <a:p>
            <a:endParaRPr lang="en-US" dirty="0"/>
          </a:p>
          <a:p>
            <a:r>
              <a:rPr lang="en-US" b="1" dirty="0"/>
              <a:t>Acknowledgement in TCP – Cumulative acknowledgement </a:t>
            </a:r>
          </a:p>
          <a:p>
            <a:endParaRPr lang="en-US" b="1" dirty="0"/>
          </a:p>
          <a:p>
            <a:r>
              <a:rPr lang="en-US" dirty="0"/>
              <a:t>Receiver has received bytes 0, 1, 2, </a:t>
            </a:r>
            <a:r>
              <a:rPr lang="en-US" b="1" dirty="0"/>
              <a:t>_,</a:t>
            </a:r>
            <a:r>
              <a:rPr lang="en-US" dirty="0"/>
              <a:t> 4, 5, 6, 7</a:t>
            </a:r>
          </a:p>
          <a:p>
            <a:pPr lvl="1"/>
            <a:r>
              <a:rPr lang="en-US" dirty="0"/>
              <a:t>TCP sends a cumulative acknowledgement with ACK number 2, acknowledging everything up to byte 2</a:t>
            </a:r>
          </a:p>
          <a:p>
            <a:pPr lvl="1"/>
            <a:r>
              <a:rPr lang="en-US" dirty="0"/>
              <a:t>Once 4 is received, a duplicate ACK with ACK number 3 (next expected byte) is forwarded – </a:t>
            </a:r>
            <a:r>
              <a:rPr lang="en-US" b="1" dirty="0"/>
              <a:t>triggers congestion control</a:t>
            </a:r>
            <a:r>
              <a:rPr lang="en-US" dirty="0"/>
              <a:t> </a:t>
            </a:r>
          </a:p>
          <a:p>
            <a:pPr lvl="1"/>
            <a:r>
              <a:rPr lang="en-US" dirty="0"/>
              <a:t>After timeout, sender retransmits byte 3</a:t>
            </a:r>
          </a:p>
          <a:p>
            <a:pPr lvl="1"/>
            <a:r>
              <a:rPr lang="en-US" dirty="0"/>
              <a:t>Once byte 3 is received, it can send another cumulative ACK with ACK number 8 (next </a:t>
            </a:r>
            <a:r>
              <a:rPr lang="en-US" dirty="0" smtClean="0"/>
              <a:t>expected </a:t>
            </a:r>
            <a:r>
              <a:rPr lang="en-US" dirty="0"/>
              <a:t>byte)</a:t>
            </a:r>
          </a:p>
        </p:txBody>
      </p:sp>
      <p:sp>
        <p:nvSpPr>
          <p:cNvPr id="3" name="Title 2">
            <a:extLst>
              <a:ext uri="{FF2B5EF4-FFF2-40B4-BE49-F238E27FC236}">
                <a16:creationId xmlns="" xmlns:a16="http://schemas.microsoft.com/office/drawing/2014/main" id="{FDFF9451-61E6-BE47-87D6-8C67CCFA0E33}"/>
              </a:ext>
            </a:extLst>
          </p:cNvPr>
          <p:cNvSpPr>
            <a:spLocks noGrp="1"/>
          </p:cNvSpPr>
          <p:nvPr>
            <p:ph type="title"/>
          </p:nvPr>
        </p:nvSpPr>
        <p:spPr/>
        <p:txBody>
          <a:bodyPr/>
          <a:lstStyle/>
          <a:p>
            <a:r>
              <a:rPr lang="en-US" dirty="0"/>
              <a:t>Handling Out of Order in TCP </a:t>
            </a:r>
          </a:p>
        </p:txBody>
      </p:sp>
    </p:spTree>
    <p:extLst>
      <p:ext uri="{BB962C8B-B14F-4D97-AF65-F5344CB8AC3E}">
        <p14:creationId xmlns:p14="http://schemas.microsoft.com/office/powerpoint/2010/main" val="1198694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D5B201B-92E5-EA45-8183-9B6CBBF81FB2}"/>
              </a:ext>
            </a:extLst>
          </p:cNvPr>
          <p:cNvSpPr>
            <a:spLocks noGrp="1"/>
          </p:cNvSpPr>
          <p:nvPr>
            <p:ph idx="1"/>
          </p:nvPr>
        </p:nvSpPr>
        <p:spPr>
          <a:xfrm>
            <a:off x="356839" y="1131848"/>
            <a:ext cx="11552663" cy="5349838"/>
          </a:xfrm>
        </p:spPr>
        <p:txBody>
          <a:bodyPr/>
          <a:lstStyle/>
          <a:p>
            <a:r>
              <a:rPr lang="en-US" b="1" dirty="0"/>
              <a:t>TCP Retransmission Timeout (RTO)</a:t>
            </a:r>
            <a:r>
              <a:rPr lang="en-US" dirty="0"/>
              <a:t>: When a segment is sent, a retransmission timer is started</a:t>
            </a:r>
          </a:p>
          <a:p>
            <a:pPr lvl="1"/>
            <a:r>
              <a:rPr lang="en-US" b="1" dirty="0"/>
              <a:t>If the segment is acknowledged before the timer expires, the timer is stopped </a:t>
            </a:r>
          </a:p>
          <a:p>
            <a:pPr lvl="1"/>
            <a:r>
              <a:rPr lang="en-US" b="1" dirty="0"/>
              <a:t>If the timer expires before the acknowledgement comes, the segment is retransmitted</a:t>
            </a:r>
          </a:p>
          <a:p>
            <a:pPr lvl="1"/>
            <a:endParaRPr lang="en-US" b="1" dirty="0"/>
          </a:p>
          <a:p>
            <a:r>
              <a:rPr lang="en-US" b="1" dirty="0"/>
              <a:t>What can be an ideal value of RTO </a:t>
            </a:r>
            <a:r>
              <a:rPr lang="en-US" b="1" dirty="0" smtClean="0"/>
              <a:t>?</a:t>
            </a:r>
            <a:endParaRPr lang="en-US" b="1" dirty="0"/>
          </a:p>
          <a:p>
            <a:r>
              <a:rPr lang="en-US" b="1" dirty="0"/>
              <a:t>Possible solution</a:t>
            </a:r>
            <a:r>
              <a:rPr lang="en-US" dirty="0"/>
              <a:t>: Estimate RTT, and RTO is some positive multiples of RTT</a:t>
            </a:r>
          </a:p>
          <a:p>
            <a:endParaRPr lang="en-US" b="1" dirty="0"/>
          </a:p>
          <a:p>
            <a:r>
              <a:rPr lang="en-US" b="1" dirty="0"/>
              <a:t>RTT estimation is difficult for transport layer – why? </a:t>
            </a:r>
            <a:r>
              <a:rPr lang="en-US" b="1" dirty="0" smtClean="0"/>
              <a:t/>
            </a:r>
            <a:br>
              <a:rPr lang="en-US" b="1" dirty="0" smtClean="0"/>
            </a:br>
            <a:r>
              <a:rPr lang="en-US" sz="2400" dirty="0" smtClean="0"/>
              <a:t>Estimation of RTT at the Dynamic Transport Layer is difficult because there are too many factors to correctly estimate the time. </a:t>
            </a:r>
            <a:endParaRPr lang="en-US" b="1" dirty="0"/>
          </a:p>
        </p:txBody>
      </p:sp>
      <p:sp>
        <p:nvSpPr>
          <p:cNvPr id="3" name="Title 2">
            <a:extLst>
              <a:ext uri="{FF2B5EF4-FFF2-40B4-BE49-F238E27FC236}">
                <a16:creationId xmlns="" xmlns:a16="http://schemas.microsoft.com/office/drawing/2014/main" id="{C9603788-929B-A144-825F-A95431C15125}"/>
              </a:ext>
            </a:extLst>
          </p:cNvPr>
          <p:cNvSpPr>
            <a:spLocks noGrp="1"/>
          </p:cNvSpPr>
          <p:nvPr>
            <p:ph type="title"/>
          </p:nvPr>
        </p:nvSpPr>
        <p:spPr/>
        <p:txBody>
          <a:bodyPr>
            <a:normAutofit/>
          </a:bodyPr>
          <a:lstStyle/>
          <a:p>
            <a:r>
              <a:rPr lang="en-US" dirty="0"/>
              <a:t>TCP Timer Management</a:t>
            </a:r>
          </a:p>
        </p:txBody>
      </p:sp>
    </p:spTree>
    <p:extLst>
      <p:ext uri="{BB962C8B-B14F-4D97-AF65-F5344CB8AC3E}">
        <p14:creationId xmlns:p14="http://schemas.microsoft.com/office/powerpoint/2010/main" val="4096762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3AA1CA8-3DC2-C04C-84EF-5F443B65FAE8}"/>
              </a:ext>
            </a:extLst>
          </p:cNvPr>
          <p:cNvSpPr>
            <a:spLocks noGrp="1"/>
          </p:cNvSpPr>
          <p:nvPr>
            <p:ph type="title"/>
          </p:nvPr>
        </p:nvSpPr>
        <p:spPr/>
        <p:txBody>
          <a:bodyPr/>
          <a:lstStyle/>
          <a:p>
            <a:r>
              <a:rPr lang="en-US" dirty="0"/>
              <a:t>RTT at Data Link Layer vs RTT at Transport Layer </a:t>
            </a:r>
          </a:p>
        </p:txBody>
      </p:sp>
      <p:grpSp>
        <p:nvGrpSpPr>
          <p:cNvPr id="2" name="Group 1"/>
          <p:cNvGrpSpPr/>
          <p:nvPr/>
        </p:nvGrpSpPr>
        <p:grpSpPr>
          <a:xfrm>
            <a:off x="3731625" y="949310"/>
            <a:ext cx="8460375" cy="4605804"/>
            <a:chOff x="3274425" y="859537"/>
            <a:chExt cx="8460375" cy="4605804"/>
          </a:xfrm>
        </p:grpSpPr>
        <p:pic>
          <p:nvPicPr>
            <p:cNvPr id="5" name="Picture 4">
              <a:extLst>
                <a:ext uri="{FF2B5EF4-FFF2-40B4-BE49-F238E27FC236}">
                  <a16:creationId xmlns="" xmlns:a16="http://schemas.microsoft.com/office/drawing/2014/main" id="{0EBCB8C6-90B0-4842-8151-2C4079C1B5F7}"/>
                </a:ext>
              </a:extLst>
            </p:cNvPr>
            <p:cNvPicPr>
              <a:picLocks noChangeAspect="1"/>
            </p:cNvPicPr>
            <p:nvPr/>
          </p:nvPicPr>
          <p:blipFill rotWithShape="1">
            <a:blip r:embed="rId2"/>
            <a:srcRect r="5238"/>
            <a:stretch/>
          </p:blipFill>
          <p:spPr>
            <a:xfrm>
              <a:off x="3274425" y="859537"/>
              <a:ext cx="8460375" cy="4572000"/>
            </a:xfrm>
            <a:prstGeom prst="rect">
              <a:avLst/>
            </a:prstGeom>
          </p:spPr>
        </p:pic>
        <p:sp>
          <p:nvSpPr>
            <p:cNvPr id="6" name="TextBox 5">
              <a:extLst>
                <a:ext uri="{FF2B5EF4-FFF2-40B4-BE49-F238E27FC236}">
                  <a16:creationId xmlns="" xmlns:a16="http://schemas.microsoft.com/office/drawing/2014/main" id="{5092B235-3F1A-5149-8985-853424FD927B}"/>
                </a:ext>
              </a:extLst>
            </p:cNvPr>
            <p:cNvSpPr txBox="1"/>
            <p:nvPr/>
          </p:nvSpPr>
          <p:spPr>
            <a:xfrm>
              <a:off x="4411205" y="4942121"/>
              <a:ext cx="2453172" cy="523220"/>
            </a:xfrm>
            <a:prstGeom prst="rect">
              <a:avLst/>
            </a:prstGeom>
            <a:solidFill>
              <a:schemeClr val="bg1"/>
            </a:solidFill>
          </p:spPr>
          <p:txBody>
            <a:bodyPr wrap="none" rtlCol="0">
              <a:spAutoFit/>
            </a:bodyPr>
            <a:lstStyle/>
            <a:p>
              <a:r>
                <a:rPr lang="en-US" sz="2800" b="1" dirty="0"/>
                <a:t>Data Link Layer</a:t>
              </a:r>
            </a:p>
          </p:txBody>
        </p:sp>
        <p:sp>
          <p:nvSpPr>
            <p:cNvPr id="7" name="TextBox 6">
              <a:extLst>
                <a:ext uri="{FF2B5EF4-FFF2-40B4-BE49-F238E27FC236}">
                  <a16:creationId xmlns="" xmlns:a16="http://schemas.microsoft.com/office/drawing/2014/main" id="{9A54B75B-0D6E-EE4F-A97A-6964A68DDB26}"/>
                </a:ext>
              </a:extLst>
            </p:cNvPr>
            <p:cNvSpPr txBox="1"/>
            <p:nvPr/>
          </p:nvSpPr>
          <p:spPr>
            <a:xfrm>
              <a:off x="8649344" y="4930448"/>
              <a:ext cx="2496261" cy="523220"/>
            </a:xfrm>
            <a:prstGeom prst="rect">
              <a:avLst/>
            </a:prstGeom>
            <a:solidFill>
              <a:schemeClr val="bg1"/>
            </a:solidFill>
          </p:spPr>
          <p:txBody>
            <a:bodyPr wrap="none" rtlCol="0">
              <a:spAutoFit/>
            </a:bodyPr>
            <a:lstStyle/>
            <a:p>
              <a:r>
                <a:rPr lang="en-US" sz="2800" b="1" dirty="0"/>
                <a:t>Transport Layer</a:t>
              </a:r>
            </a:p>
          </p:txBody>
        </p:sp>
      </p:grpSp>
      <p:sp>
        <p:nvSpPr>
          <p:cNvPr id="4" name="TextBox 3"/>
          <p:cNvSpPr txBox="1"/>
          <p:nvPr/>
        </p:nvSpPr>
        <p:spPr>
          <a:xfrm>
            <a:off x="0" y="949310"/>
            <a:ext cx="3962400" cy="5632311"/>
          </a:xfrm>
          <a:prstGeom prst="rect">
            <a:avLst/>
          </a:prstGeom>
          <a:noFill/>
        </p:spPr>
        <p:txBody>
          <a:bodyPr wrap="square" rtlCol="0">
            <a:spAutoFit/>
          </a:bodyPr>
          <a:lstStyle/>
          <a:p>
            <a:r>
              <a:rPr lang="en-US" sz="2000" dirty="0" smtClean="0"/>
              <a:t>The ACK Arrival Time in case of the Data Link Layer is bound to be less variant as compared to the Transport Layer for the simple reason that the Data Links are between two adjacent routers in the Network, rather than two separate individual Networks all together. </a:t>
            </a:r>
          </a:p>
          <a:p>
            <a:r>
              <a:rPr lang="en-US" sz="2000" dirty="0" smtClean="0"/>
              <a:t>The </a:t>
            </a:r>
            <a:r>
              <a:rPr lang="en-US" sz="2000" b="1" dirty="0" smtClean="0"/>
              <a:t>dynamicity</a:t>
            </a:r>
            <a:r>
              <a:rPr lang="en-US" sz="2000" dirty="0" smtClean="0"/>
              <a:t> </a:t>
            </a:r>
            <a:r>
              <a:rPr lang="en-US" sz="2000" b="1" dirty="0" smtClean="0"/>
              <a:t>between two entities which share a connection in the Data Link Layer </a:t>
            </a:r>
            <a:r>
              <a:rPr lang="en-US" sz="2000" dirty="0" smtClean="0"/>
              <a:t>is way </a:t>
            </a:r>
            <a:r>
              <a:rPr lang="en-US" sz="2000" b="1" dirty="0" smtClean="0"/>
              <a:t>less</a:t>
            </a:r>
            <a:r>
              <a:rPr lang="en-US" sz="2000" dirty="0" smtClean="0"/>
              <a:t> as compared to the Transport Layer. </a:t>
            </a:r>
            <a:br>
              <a:rPr lang="en-US" sz="2000" dirty="0" smtClean="0"/>
            </a:br>
            <a:r>
              <a:rPr lang="en-US" sz="2000" dirty="0" smtClean="0"/>
              <a:t>This is the reason why the variance in the RTT is so small as compared to the Transport Layer., where the multifold of external factors lead to a delay in the Transport Layer Segments </a:t>
            </a:r>
          </a:p>
        </p:txBody>
      </p:sp>
      <p:sp>
        <p:nvSpPr>
          <p:cNvPr id="8" name="TextBox 7"/>
          <p:cNvSpPr txBox="1"/>
          <p:nvPr/>
        </p:nvSpPr>
        <p:spPr>
          <a:xfrm>
            <a:off x="4133850" y="5521310"/>
            <a:ext cx="8058150" cy="1200329"/>
          </a:xfrm>
          <a:prstGeom prst="rect">
            <a:avLst/>
          </a:prstGeom>
          <a:noFill/>
        </p:spPr>
        <p:txBody>
          <a:bodyPr wrap="square" rtlCol="0">
            <a:spAutoFit/>
          </a:bodyPr>
          <a:lstStyle/>
          <a:p>
            <a:r>
              <a:rPr lang="en-US" dirty="0" smtClean="0"/>
              <a:t>For the DLL, choice of the RTT is fairly straightforward, however not so much for the Transport Layer. </a:t>
            </a:r>
            <a:br>
              <a:rPr lang="en-US" dirty="0" smtClean="0"/>
            </a:br>
            <a:r>
              <a:rPr lang="en-US" dirty="0" smtClean="0"/>
              <a:t>A Small </a:t>
            </a:r>
            <a:r>
              <a:rPr lang="en-US" dirty="0" smtClean="0"/>
              <a:t>RTO </a:t>
            </a:r>
            <a:r>
              <a:rPr lang="en-US" dirty="0" smtClean="0"/>
              <a:t>will lead to unnecessary retransmissions, and a high RTT would affect the performance </a:t>
            </a:r>
            <a:r>
              <a:rPr lang="en-US" dirty="0" smtClean="0"/>
              <a:t>because </a:t>
            </a:r>
            <a:r>
              <a:rPr lang="en-US" dirty="0" smtClean="0"/>
              <a:t>we would then drag each Timeout for RTT </a:t>
            </a:r>
            <a:r>
              <a:rPr lang="en-US" dirty="0" err="1" smtClean="0"/>
              <a:t>Amt</a:t>
            </a:r>
            <a:r>
              <a:rPr lang="en-US" dirty="0" smtClean="0"/>
              <a:t> of time. </a:t>
            </a:r>
            <a:endParaRPr lang="en-US" dirty="0"/>
          </a:p>
        </p:txBody>
      </p:sp>
    </p:spTree>
    <p:extLst>
      <p:ext uri="{BB962C8B-B14F-4D97-AF65-F5344CB8AC3E}">
        <p14:creationId xmlns:p14="http://schemas.microsoft.com/office/powerpoint/2010/main" val="1807056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 xmlns:a16="http://schemas.microsoft.com/office/drawing/2014/main" id="{6B8F0568-5746-B348-8E13-63885080ADBC}"/>
                  </a:ext>
                </a:extLst>
              </p:cNvPr>
              <p:cNvSpPr>
                <a:spLocks noGrp="1"/>
              </p:cNvSpPr>
              <p:nvPr>
                <p:ph idx="1"/>
              </p:nvPr>
            </p:nvSpPr>
            <p:spPr>
              <a:xfrm>
                <a:off x="0" y="911111"/>
                <a:ext cx="12192000" cy="5349838"/>
              </a:xfrm>
            </p:spPr>
            <p:txBody>
              <a:bodyPr/>
              <a:lstStyle/>
              <a:p>
                <a:r>
                  <a:rPr lang="en-US" dirty="0"/>
                  <a:t>Use a dynamic algorithm that constantly adapts the timeout interval, </a:t>
                </a:r>
                <a:r>
                  <a:rPr lang="en-US" dirty="0" smtClean="0"/>
                  <a:t/>
                </a:r>
                <a:br>
                  <a:rPr lang="en-US" dirty="0" smtClean="0"/>
                </a:br>
                <a:r>
                  <a:rPr lang="en-US" dirty="0" smtClean="0"/>
                  <a:t>based </a:t>
                </a:r>
                <a:r>
                  <a:rPr lang="en-US" dirty="0"/>
                  <a:t>on continuous measurements of network performance. </a:t>
                </a:r>
                <a:r>
                  <a:rPr lang="en-US" dirty="0" smtClean="0"/>
                  <a:t/>
                </a:r>
                <a:br>
                  <a:rPr lang="en-US" dirty="0" smtClean="0"/>
                </a:br>
                <a:endParaRPr lang="en-US" dirty="0"/>
              </a:p>
              <a:p>
                <a:r>
                  <a:rPr lang="en-US" b="1" dirty="0"/>
                  <a:t>Jacobson’s algorithm (1988) - used in TCP</a:t>
                </a:r>
              </a:p>
              <a:p>
                <a:pPr lvl="1"/>
                <a:r>
                  <a:rPr lang="en-US" dirty="0"/>
                  <a:t>For each connection, TCP maintains a variable, </a:t>
                </a:r>
                <a:r>
                  <a:rPr lang="en-US" b="1" i="1" dirty="0">
                    <a:solidFill>
                      <a:srgbClr val="002060"/>
                    </a:solidFill>
                  </a:rPr>
                  <a:t>SRTT (smoothed Round Trip Time) </a:t>
                </a:r>
                <a:r>
                  <a:rPr lang="en-US" dirty="0"/>
                  <a:t>– best current estimate of the round trip time to the destination </a:t>
                </a:r>
              </a:p>
              <a:p>
                <a:pPr lvl="1"/>
                <a:r>
                  <a:rPr lang="en-US" dirty="0"/>
                  <a:t>When a segment is sent, a timer is started (both to see how long the acknowledgement takes and also to trigger a retransmission if it takes too long) </a:t>
                </a:r>
              </a:p>
              <a:p>
                <a:pPr lvl="1"/>
                <a:r>
                  <a:rPr lang="en-US" dirty="0"/>
                  <a:t>If the ACK gets back – measure the time (say, </a:t>
                </a:r>
                <a:r>
                  <a:rPr lang="en-US" i="1" dirty="0"/>
                  <a:t>R</a:t>
                </a:r>
                <a:r>
                  <a:rPr lang="en-US" dirty="0"/>
                  <a:t>) </a:t>
                </a:r>
              </a:p>
              <a:p>
                <a:pPr lvl="1"/>
                <a:r>
                  <a:rPr lang="en-US" dirty="0"/>
                  <a:t>Update SRTT as follows</a:t>
                </a:r>
                <a:br>
                  <a:rPr lang="en-US" dirty="0"/>
                </a:br>
                <a:r>
                  <a:rPr lang="en-US" sz="2800" dirty="0"/>
                  <a:t>	</a:t>
                </a:r>
                <a14:m>
                  <m:oMath xmlns:m="http://schemas.openxmlformats.org/officeDocument/2006/math">
                    <m:r>
                      <a:rPr lang="en-US" sz="2800" b="1" i="1" smtClean="0">
                        <a:latin typeface="Cambria Math" panose="02040503050406030204" pitchFamily="18" charset="0"/>
                      </a:rPr>
                      <m:t>𝑺𝑹𝑻𝑻</m:t>
                    </m:r>
                    <m:r>
                      <a:rPr lang="en-US" sz="2800" b="1" i="1" smtClean="0">
                        <a:latin typeface="Cambria Math" panose="02040503050406030204" pitchFamily="18" charset="0"/>
                      </a:rPr>
                      <m:t>=</m:t>
                    </m:r>
                    <m:r>
                      <a:rPr lang="en-US" sz="2800" b="1" i="1" smtClean="0">
                        <a:solidFill>
                          <a:srgbClr val="FF0000"/>
                        </a:solidFill>
                        <a:latin typeface="Cambria Math" panose="02040503050406030204" pitchFamily="18" charset="0"/>
                      </a:rPr>
                      <m:t>𝜶</m:t>
                    </m:r>
                    <m:r>
                      <a:rPr lang="en-US" sz="2800" b="1" i="1" smtClean="0">
                        <a:solidFill>
                          <a:srgbClr val="FF0000"/>
                        </a:solidFill>
                        <a:latin typeface="Cambria Math" panose="02040503050406030204" pitchFamily="18" charset="0"/>
                      </a:rPr>
                      <m:t> </m:t>
                    </m:r>
                    <m:r>
                      <a:rPr lang="en-US" sz="2800" b="1" i="1" smtClean="0">
                        <a:latin typeface="Cambria Math" panose="02040503050406030204" pitchFamily="18" charset="0"/>
                      </a:rPr>
                      <m:t>𝑺𝑹𝑻𝑻</m:t>
                    </m:r>
                    <m:r>
                      <a:rPr lang="en-US" sz="2800" b="1" i="1" smtClean="0">
                        <a:solidFill>
                          <a:schemeClr val="tx1"/>
                        </a:solidFill>
                        <a:latin typeface="Cambria Math" panose="02040503050406030204" pitchFamily="18" charset="0"/>
                      </a:rPr>
                      <m:t>+</m:t>
                    </m:r>
                    <m:d>
                      <m:dPr>
                        <m:ctrlPr>
                          <a:rPr lang="en-US" sz="2800" b="1" i="1" smtClean="0">
                            <a:solidFill>
                              <a:srgbClr val="FF0000"/>
                            </a:solidFill>
                            <a:latin typeface="Cambria Math"/>
                          </a:rPr>
                        </m:ctrlPr>
                      </m:dPr>
                      <m:e>
                        <m:r>
                          <a:rPr lang="en-US" sz="2800" b="1" i="1" smtClean="0">
                            <a:solidFill>
                              <a:srgbClr val="FF0000"/>
                            </a:solidFill>
                            <a:latin typeface="Cambria Math" panose="02040503050406030204" pitchFamily="18" charset="0"/>
                          </a:rPr>
                          <m:t>𝟏</m:t>
                        </m:r>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𝜶</m:t>
                        </m:r>
                      </m:e>
                    </m:d>
                    <m:r>
                      <a:rPr lang="en-US" sz="2800" b="1" i="1" smtClean="0">
                        <a:latin typeface="Cambria Math" panose="02040503050406030204" pitchFamily="18" charset="0"/>
                      </a:rPr>
                      <m:t>𝑹</m:t>
                    </m:r>
                  </m:oMath>
                </a14:m>
                <a:r>
                  <a:rPr lang="en-US" b="1" dirty="0"/>
                  <a:t>  (Exponentially Weighted Moving Average – EWMA</a:t>
                </a:r>
                <a:r>
                  <a:rPr lang="en-US" b="1" dirty="0" smtClean="0"/>
                  <a:t>)</a:t>
                </a:r>
                <a:br>
                  <a:rPr lang="en-US" b="1" dirty="0" smtClean="0"/>
                </a:br>
                <a:endParaRPr lang="en-US" dirty="0"/>
              </a:p>
              <a:p>
                <a:pPr lvl="1"/>
                <a:r>
                  <a:rPr lang="en-US" dirty="0" smtClean="0"/>
                  <a:t>⍺(around </a:t>
                </a:r>
                <a:r>
                  <a:rPr lang="en-US" b="1" dirty="0" smtClean="0"/>
                  <a:t>7/8</a:t>
                </a:r>
                <a:r>
                  <a:rPr lang="en-US" dirty="0" smtClean="0"/>
                  <a:t>) </a:t>
                </a:r>
                <a:r>
                  <a:rPr lang="en-US" dirty="0"/>
                  <a:t>is a smoothing factor that determines how </a:t>
                </a:r>
                <a:r>
                  <a:rPr lang="en-US" dirty="0" smtClean="0"/>
                  <a:t>fast the </a:t>
                </a:r>
                <a:r>
                  <a:rPr lang="en-US" dirty="0"/>
                  <a:t>old values are forgotten. </a:t>
                </a:r>
                <a:r>
                  <a:rPr lang="en-US" dirty="0" smtClean="0"/>
                  <a:t/>
                </a:r>
                <a:br>
                  <a:rPr lang="en-US" dirty="0" smtClean="0"/>
                </a:br>
                <a:endParaRPr lang="en-US" dirty="0"/>
              </a:p>
            </p:txBody>
          </p:sp>
        </mc:Choice>
        <mc:Fallback xmlns="">
          <p:sp>
            <p:nvSpPr>
              <p:cNvPr id="2" name="Content Placeholder 1">
                <a:extLst>
                  <a:ext uri="{FF2B5EF4-FFF2-40B4-BE49-F238E27FC236}">
                    <a16:creationId xmlns:a16="http://schemas.microsoft.com/office/drawing/2014/main" xmlns="" xmlns:a14="http://schemas.microsoft.com/office/drawing/2010/main" id="{6B8F0568-5746-B348-8E13-63885080ADBC}"/>
                  </a:ext>
                </a:extLst>
              </p:cNvPr>
              <p:cNvSpPr>
                <a:spLocks noGrp="1" noRot="1" noChangeAspect="1" noMove="1" noResize="1" noEditPoints="1" noAdjustHandles="1" noChangeArrowheads="1" noChangeShapeType="1" noTextEdit="1"/>
              </p:cNvSpPr>
              <p:nvPr>
                <p:ph idx="1"/>
              </p:nvPr>
            </p:nvSpPr>
            <p:spPr>
              <a:xfrm>
                <a:off x="0" y="911111"/>
                <a:ext cx="12192000" cy="5349838"/>
              </a:xfrm>
              <a:blipFill rotWithShape="1">
                <a:blip r:embed="rId2"/>
                <a:stretch>
                  <a:fillRect l="-850" t="-1822" r="-650" b="-3872"/>
                </a:stretch>
              </a:blipFill>
            </p:spPr>
            <p:txBody>
              <a:bodyPr/>
              <a:lstStyle/>
              <a:p>
                <a:r>
                  <a:rPr lang="en-US">
                    <a:noFill/>
                  </a:rPr>
                  <a:t> </a:t>
                </a:r>
              </a:p>
            </p:txBody>
          </p:sp>
        </mc:Fallback>
      </mc:AlternateContent>
      <p:sp>
        <p:nvSpPr>
          <p:cNvPr id="3" name="Title 2">
            <a:extLst>
              <a:ext uri="{FF2B5EF4-FFF2-40B4-BE49-F238E27FC236}">
                <a16:creationId xmlns="" xmlns:a16="http://schemas.microsoft.com/office/drawing/2014/main" id="{C165B501-8C47-0B44-8CA3-6381D979DD51}"/>
              </a:ext>
            </a:extLst>
          </p:cNvPr>
          <p:cNvSpPr>
            <a:spLocks noGrp="1"/>
          </p:cNvSpPr>
          <p:nvPr>
            <p:ph type="title"/>
          </p:nvPr>
        </p:nvSpPr>
        <p:spPr/>
        <p:txBody>
          <a:bodyPr/>
          <a:lstStyle/>
          <a:p>
            <a:r>
              <a:rPr lang="en-US" dirty="0"/>
              <a:t>RTT Estimation at the Transport Layer</a:t>
            </a:r>
          </a:p>
        </p:txBody>
      </p:sp>
      <p:sp>
        <p:nvSpPr>
          <p:cNvPr id="4" name="TextBox 3"/>
          <p:cNvSpPr txBox="1"/>
          <p:nvPr/>
        </p:nvSpPr>
        <p:spPr>
          <a:xfrm>
            <a:off x="2038350" y="5137845"/>
            <a:ext cx="1885950" cy="369332"/>
          </a:xfrm>
          <a:prstGeom prst="rect">
            <a:avLst/>
          </a:prstGeom>
          <a:noFill/>
        </p:spPr>
        <p:txBody>
          <a:bodyPr wrap="square" rtlCol="0">
            <a:spAutoFit/>
          </a:bodyPr>
          <a:lstStyle/>
          <a:p>
            <a:pPr algn="ctr"/>
            <a:r>
              <a:rPr lang="en-US" dirty="0" smtClean="0"/>
              <a:t>Current Calc RTT</a:t>
            </a:r>
            <a:endParaRPr lang="en-US" dirty="0"/>
          </a:p>
        </p:txBody>
      </p:sp>
      <p:sp>
        <p:nvSpPr>
          <p:cNvPr id="5" name="TextBox 4"/>
          <p:cNvSpPr txBox="1"/>
          <p:nvPr/>
        </p:nvSpPr>
        <p:spPr>
          <a:xfrm>
            <a:off x="3790950" y="5139572"/>
            <a:ext cx="1885950" cy="369332"/>
          </a:xfrm>
          <a:prstGeom prst="rect">
            <a:avLst/>
          </a:prstGeom>
          <a:noFill/>
        </p:spPr>
        <p:txBody>
          <a:bodyPr wrap="square" rtlCol="0">
            <a:spAutoFit/>
          </a:bodyPr>
          <a:lstStyle/>
          <a:p>
            <a:pPr algn="ctr"/>
            <a:r>
              <a:rPr lang="en-US" dirty="0" smtClean="0"/>
              <a:t>Current Act RTT</a:t>
            </a:r>
            <a:endParaRPr lang="en-US" dirty="0"/>
          </a:p>
        </p:txBody>
      </p:sp>
    </p:spTree>
    <p:extLst>
      <p:ext uri="{BB962C8B-B14F-4D97-AF65-F5344CB8AC3E}">
        <p14:creationId xmlns:p14="http://schemas.microsoft.com/office/powerpoint/2010/main" val="2379449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4A77F11-8DB7-BC47-A17F-F6B557791382}"/>
              </a:ext>
            </a:extLst>
          </p:cNvPr>
          <p:cNvSpPr>
            <a:spLocks noGrp="1"/>
          </p:cNvSpPr>
          <p:nvPr>
            <p:ph idx="1"/>
          </p:nvPr>
        </p:nvSpPr>
        <p:spPr>
          <a:xfrm>
            <a:off x="0" y="1094354"/>
            <a:ext cx="12192000" cy="5349838"/>
          </a:xfrm>
        </p:spPr>
        <p:txBody>
          <a:bodyPr/>
          <a:lstStyle/>
          <a:p>
            <a:r>
              <a:rPr lang="en-US" dirty="0"/>
              <a:t>Even given a good value of SRTT, choosing a suitable RTO is nontrivial.</a:t>
            </a:r>
          </a:p>
          <a:p>
            <a:endParaRPr lang="en-US" dirty="0"/>
          </a:p>
          <a:p>
            <a:r>
              <a:rPr lang="en-US" dirty="0"/>
              <a:t>Initial implementation of TCP used RTO = </a:t>
            </a:r>
            <a:r>
              <a:rPr lang="en-US" b="1" dirty="0" smtClean="0">
                <a:solidFill>
                  <a:srgbClr val="FF0000"/>
                </a:solidFill>
              </a:rPr>
              <a:t>2</a:t>
            </a:r>
            <a:r>
              <a:rPr lang="en-US" dirty="0" smtClean="0"/>
              <a:t>SRTT</a:t>
            </a:r>
            <a:endParaRPr lang="en-US" dirty="0"/>
          </a:p>
          <a:p>
            <a:r>
              <a:rPr lang="en-US" dirty="0"/>
              <a:t>Experience showed that a constant value was too inflexible, because it failed to response when the </a:t>
            </a:r>
            <a:r>
              <a:rPr lang="en-US" dirty="0" smtClean="0"/>
              <a:t/>
            </a:r>
            <a:br>
              <a:rPr lang="en-US" dirty="0" smtClean="0"/>
            </a:br>
            <a:r>
              <a:rPr lang="en-US" b="1" dirty="0" smtClean="0">
                <a:solidFill>
                  <a:srgbClr val="FF0000"/>
                </a:solidFill>
              </a:rPr>
              <a:t>variance</a:t>
            </a:r>
            <a:r>
              <a:rPr lang="en-US" b="1" dirty="0" smtClean="0"/>
              <a:t> </a:t>
            </a:r>
            <a:r>
              <a:rPr lang="en-US" b="1" dirty="0">
                <a:solidFill>
                  <a:srgbClr val="FF0000"/>
                </a:solidFill>
              </a:rPr>
              <a:t>went</a:t>
            </a:r>
            <a:r>
              <a:rPr lang="en-US" b="1" dirty="0"/>
              <a:t> </a:t>
            </a:r>
            <a:r>
              <a:rPr lang="en-US" b="1" dirty="0">
                <a:solidFill>
                  <a:srgbClr val="FF0000"/>
                </a:solidFill>
              </a:rPr>
              <a:t>up</a:t>
            </a:r>
            <a:r>
              <a:rPr lang="en-US" b="1" dirty="0"/>
              <a:t> (RTT fluctuation is high) – happens normally at high load </a:t>
            </a:r>
            <a:r>
              <a:rPr lang="en-US" b="1" dirty="0" smtClean="0"/>
              <a:t>when load nearly reaches network capacity.</a:t>
            </a:r>
            <a:endParaRPr lang="en-US" b="1" dirty="0"/>
          </a:p>
          <a:p>
            <a:endParaRPr lang="en-US" b="1" dirty="0"/>
          </a:p>
          <a:p>
            <a:r>
              <a:rPr lang="en-US" b="1" dirty="0" smtClean="0"/>
              <a:t>Jacobson suggested to consider </a:t>
            </a:r>
            <a:r>
              <a:rPr lang="en-US" b="1" dirty="0"/>
              <a:t>variance </a:t>
            </a:r>
            <a:r>
              <a:rPr lang="en-US" b="1" dirty="0" smtClean="0"/>
              <a:t>of </a:t>
            </a:r>
            <a:r>
              <a:rPr lang="en-US" b="1" dirty="0"/>
              <a:t>RTT as well during RTO estimation. </a:t>
            </a:r>
          </a:p>
        </p:txBody>
      </p:sp>
      <p:sp>
        <p:nvSpPr>
          <p:cNvPr id="3" name="Title 2">
            <a:extLst>
              <a:ext uri="{FF2B5EF4-FFF2-40B4-BE49-F238E27FC236}">
                <a16:creationId xmlns="" xmlns:a16="http://schemas.microsoft.com/office/drawing/2014/main" id="{4F122AF6-0492-984E-9AAE-3E8102BB51F9}"/>
              </a:ext>
            </a:extLst>
          </p:cNvPr>
          <p:cNvSpPr>
            <a:spLocks noGrp="1"/>
          </p:cNvSpPr>
          <p:nvPr>
            <p:ph type="title"/>
          </p:nvPr>
        </p:nvSpPr>
        <p:spPr/>
        <p:txBody>
          <a:bodyPr/>
          <a:lstStyle/>
          <a:p>
            <a:r>
              <a:rPr lang="en-US" dirty="0"/>
              <a:t>Problem with EWMA</a:t>
            </a:r>
          </a:p>
        </p:txBody>
      </p:sp>
    </p:spTree>
    <p:extLst>
      <p:ext uri="{BB962C8B-B14F-4D97-AF65-F5344CB8AC3E}">
        <p14:creationId xmlns:p14="http://schemas.microsoft.com/office/powerpoint/2010/main" val="424411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D88EE1D-E937-8249-A9F7-6D3FB8AE1FC6}"/>
              </a:ext>
            </a:extLst>
          </p:cNvPr>
          <p:cNvSpPr>
            <a:spLocks noGrp="1"/>
          </p:cNvSpPr>
          <p:nvPr>
            <p:ph idx="1"/>
          </p:nvPr>
        </p:nvSpPr>
        <p:spPr>
          <a:xfrm>
            <a:off x="0" y="914129"/>
            <a:ext cx="12192000" cy="5349838"/>
          </a:xfrm>
        </p:spPr>
        <p:txBody>
          <a:bodyPr/>
          <a:lstStyle/>
          <a:p>
            <a:r>
              <a:rPr lang="en-US" dirty="0"/>
              <a:t>All TCP connections are </a:t>
            </a:r>
            <a:r>
              <a:rPr lang="en-US" dirty="0" smtClean="0"/>
              <a:t>full-duplex </a:t>
            </a:r>
            <a:r>
              <a:rPr lang="en-US" dirty="0"/>
              <a:t>and point-to-point. </a:t>
            </a:r>
            <a:r>
              <a:rPr lang="en-US" dirty="0" smtClean="0"/>
              <a:t/>
            </a:r>
            <a:br>
              <a:rPr lang="en-US" dirty="0" smtClean="0"/>
            </a:br>
            <a:r>
              <a:rPr lang="en-US" dirty="0" smtClean="0"/>
              <a:t>TCP </a:t>
            </a:r>
            <a:r>
              <a:rPr lang="en-US" dirty="0"/>
              <a:t>does not support multicasting or broadcasting. </a:t>
            </a:r>
            <a:r>
              <a:rPr lang="en-US" dirty="0" smtClean="0"/>
              <a:t/>
            </a:r>
            <a:br>
              <a:rPr lang="en-US" dirty="0" smtClean="0"/>
            </a:br>
            <a:endParaRPr lang="en-US" dirty="0" smtClean="0"/>
          </a:p>
          <a:p>
            <a:r>
              <a:rPr lang="en-US" dirty="0" smtClean="0"/>
              <a:t>Uses </a:t>
            </a:r>
            <a:r>
              <a:rPr lang="en-US" b="1" dirty="0"/>
              <a:t>Sockets</a:t>
            </a:r>
            <a:r>
              <a:rPr lang="en-US" dirty="0"/>
              <a:t> to define an end-to-end connection </a:t>
            </a:r>
            <a:r>
              <a:rPr lang="en-US" dirty="0" smtClean="0"/>
              <a:t/>
            </a:r>
            <a:br>
              <a:rPr lang="en-US" dirty="0" smtClean="0"/>
            </a:br>
            <a:r>
              <a:rPr lang="en-US" dirty="0" smtClean="0"/>
              <a:t>(</a:t>
            </a:r>
            <a:r>
              <a:rPr lang="en-US" dirty="0"/>
              <a:t>Source IP, </a:t>
            </a:r>
            <a:r>
              <a:rPr lang="en-US" dirty="0" smtClean="0"/>
              <a:t>	        Source </a:t>
            </a:r>
            <a:r>
              <a:rPr lang="en-US" dirty="0"/>
              <a:t>Port, </a:t>
            </a:r>
            <a:r>
              <a:rPr lang="en-US" dirty="0" smtClean="0"/>
              <a:t>         Source </a:t>
            </a:r>
            <a:r>
              <a:rPr lang="en-US" dirty="0"/>
              <a:t>Initial Sequence Number, </a:t>
            </a:r>
            <a:r>
              <a:rPr lang="en-US" dirty="0" smtClean="0"/>
              <a:t/>
            </a:r>
            <a:br>
              <a:rPr lang="en-US" dirty="0" smtClean="0"/>
            </a:br>
            <a:r>
              <a:rPr lang="en-US" dirty="0" smtClean="0"/>
              <a:t> Destination </a:t>
            </a:r>
            <a:r>
              <a:rPr lang="en-US" dirty="0"/>
              <a:t>IP, Destination Port, Destination Initial Sequence Number)</a:t>
            </a:r>
          </a:p>
          <a:p>
            <a:endParaRPr lang="en-US" dirty="0"/>
          </a:p>
          <a:p>
            <a:r>
              <a:rPr lang="en-US" b="1" dirty="0"/>
              <a:t>Unix Model of Socket Implementation: </a:t>
            </a:r>
          </a:p>
          <a:p>
            <a:pPr lvl="1"/>
            <a:r>
              <a:rPr lang="en-US" dirty="0"/>
              <a:t>A single daemon process, called </a:t>
            </a:r>
            <a:r>
              <a:rPr lang="en-US" b="1" dirty="0"/>
              <a:t>Internet Daemon (</a:t>
            </a:r>
            <a:r>
              <a:rPr lang="en-US" b="1" dirty="0" err="1"/>
              <a:t>inetd</a:t>
            </a:r>
            <a:r>
              <a:rPr lang="en-US" b="1" dirty="0"/>
              <a:t>)</a:t>
            </a:r>
            <a:r>
              <a:rPr lang="en-US" dirty="0"/>
              <a:t> runs all the times at different </a:t>
            </a:r>
            <a:r>
              <a:rPr lang="en-US" b="1" dirty="0"/>
              <a:t>well known ports</a:t>
            </a:r>
            <a:r>
              <a:rPr lang="en-US" dirty="0"/>
              <a:t>, and wait for the first incoming connection</a:t>
            </a:r>
          </a:p>
          <a:p>
            <a:pPr lvl="1"/>
            <a:r>
              <a:rPr lang="en-US" dirty="0"/>
              <a:t>When a first incoming connection comes, </a:t>
            </a:r>
            <a:r>
              <a:rPr lang="en-US" dirty="0" smtClean="0"/>
              <a:t/>
            </a:r>
            <a:br>
              <a:rPr lang="en-US" dirty="0" smtClean="0"/>
            </a:br>
            <a:r>
              <a:rPr lang="en-US" i="1" dirty="0" err="1" smtClean="0"/>
              <a:t>inetd</a:t>
            </a:r>
            <a:r>
              <a:rPr lang="en-US" dirty="0" smtClean="0"/>
              <a:t> </a:t>
            </a:r>
            <a:r>
              <a:rPr lang="en-US" dirty="0"/>
              <a:t>forks a new process and starts the corresponding daemon </a:t>
            </a:r>
            <a:r>
              <a:rPr lang="en-US" dirty="0" smtClean="0"/>
              <a:t/>
            </a:r>
            <a:br>
              <a:rPr lang="en-US" dirty="0" smtClean="0"/>
            </a:br>
            <a:r>
              <a:rPr lang="en-US" dirty="0" smtClean="0"/>
              <a:t>(</a:t>
            </a:r>
            <a:r>
              <a:rPr lang="en-US" dirty="0"/>
              <a:t>for example </a:t>
            </a:r>
            <a:r>
              <a:rPr lang="en-US" i="1" dirty="0" err="1"/>
              <a:t>httpd</a:t>
            </a:r>
            <a:r>
              <a:rPr lang="en-US" i="1" dirty="0"/>
              <a:t> </a:t>
            </a:r>
            <a:r>
              <a:rPr lang="en-US" dirty="0"/>
              <a:t> at port 80, </a:t>
            </a:r>
            <a:r>
              <a:rPr lang="en-US" i="1" dirty="0" err="1"/>
              <a:t>ftpd</a:t>
            </a:r>
            <a:r>
              <a:rPr lang="en-US" dirty="0"/>
              <a:t> at port 21 etc.)</a:t>
            </a:r>
          </a:p>
          <a:p>
            <a:pPr lvl="1"/>
            <a:endParaRPr lang="en-US" dirty="0"/>
          </a:p>
        </p:txBody>
      </p:sp>
      <p:sp>
        <p:nvSpPr>
          <p:cNvPr id="3" name="Title 2">
            <a:extLst>
              <a:ext uri="{FF2B5EF4-FFF2-40B4-BE49-F238E27FC236}">
                <a16:creationId xmlns="" xmlns:a16="http://schemas.microsoft.com/office/drawing/2014/main" id="{43738782-2BE4-7343-9B1B-A5CE1A4AE561}"/>
              </a:ext>
            </a:extLst>
          </p:cNvPr>
          <p:cNvSpPr>
            <a:spLocks noGrp="1"/>
          </p:cNvSpPr>
          <p:nvPr>
            <p:ph type="title"/>
          </p:nvPr>
        </p:nvSpPr>
        <p:spPr/>
        <p:txBody>
          <a:bodyPr/>
          <a:lstStyle/>
          <a:p>
            <a:r>
              <a:rPr lang="en-US" dirty="0"/>
              <a:t>TCP Service Model</a:t>
            </a:r>
          </a:p>
        </p:txBody>
      </p:sp>
    </p:spTree>
    <p:extLst>
      <p:ext uri="{BB962C8B-B14F-4D97-AF65-F5344CB8AC3E}">
        <p14:creationId xmlns:p14="http://schemas.microsoft.com/office/powerpoint/2010/main" val="3248379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 xmlns:a16="http://schemas.microsoft.com/office/drawing/2014/main" id="{2B426052-194C-0947-8CB9-67E525AFF3DE}"/>
                  </a:ext>
                </a:extLst>
              </p:cNvPr>
              <p:cNvSpPr>
                <a:spLocks noGrp="1"/>
              </p:cNvSpPr>
              <p:nvPr>
                <p:ph idx="1"/>
              </p:nvPr>
            </p:nvSpPr>
            <p:spPr/>
            <p:txBody>
              <a:bodyPr/>
              <a:lstStyle/>
              <a:p>
                <a:r>
                  <a:rPr lang="en-US" dirty="0"/>
                  <a:t>Update RTT variation (</a:t>
                </a:r>
                <a:r>
                  <a:rPr lang="en-US" i="1" dirty="0"/>
                  <a:t>RTTVAR</a:t>
                </a:r>
                <a:r>
                  <a:rPr lang="en-US" dirty="0"/>
                  <a:t>) as follows. 	</a:t>
                </a:r>
                <a:br>
                  <a:rPr lang="en-US" dirty="0"/>
                </a:br>
                <a:r>
                  <a:rPr lang="en-US" dirty="0"/>
                  <a:t>		</a:t>
                </a:r>
                <a14:m>
                  <m:oMath xmlns:m="http://schemas.openxmlformats.org/officeDocument/2006/math">
                    <m:r>
                      <a:rPr lang="en-US" b="1" i="1" smtClean="0">
                        <a:latin typeface="Cambria Math" panose="02040503050406030204" pitchFamily="18" charset="0"/>
                      </a:rPr>
                      <m:t>𝑹𝑻𝑻𝑽𝑨𝑹</m:t>
                    </m:r>
                    <m:r>
                      <a:rPr lang="en-US" b="1" i="1" smtClean="0">
                        <a:latin typeface="Cambria Math" panose="02040503050406030204" pitchFamily="18" charset="0"/>
                      </a:rPr>
                      <m:t>=</m:t>
                    </m:r>
                    <m:r>
                      <a:rPr lang="en-US" b="1" i="1" smtClean="0">
                        <a:solidFill>
                          <a:srgbClr val="FF0000"/>
                        </a:solidFill>
                        <a:latin typeface="Cambria Math" panose="02040503050406030204" pitchFamily="18" charset="0"/>
                      </a:rPr>
                      <m:t>𝜷</m:t>
                    </m:r>
                    <m:r>
                      <a:rPr lang="en-US" b="1" i="1" smtClean="0">
                        <a:latin typeface="Cambria Math" panose="02040503050406030204" pitchFamily="18" charset="0"/>
                      </a:rPr>
                      <m:t> </m:t>
                    </m:r>
                    <m:r>
                      <a:rPr lang="en-US" b="1" i="1" smtClean="0">
                        <a:latin typeface="Cambria Math" panose="02040503050406030204" pitchFamily="18" charset="0"/>
                      </a:rPr>
                      <m:t>𝑹𝑻𝑻𝑽𝑨𝑹</m:t>
                    </m:r>
                    <m:r>
                      <a:rPr lang="en-US" b="0" i="1" smtClean="0">
                        <a:latin typeface="Cambria Math" panose="02040503050406030204" pitchFamily="18" charset="0"/>
                      </a:rPr>
                      <m:t>+</m:t>
                    </m:r>
                    <m:d>
                      <m:dPr>
                        <m:ctrlPr>
                          <a:rPr lang="en-US" b="1" i="1" smtClean="0">
                            <a:solidFill>
                              <a:srgbClr val="FF0000"/>
                            </a:solidFill>
                            <a:latin typeface="Cambria Math"/>
                          </a:rPr>
                        </m:ctrlPr>
                      </m:dPr>
                      <m:e>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𝜷</m:t>
                        </m:r>
                      </m:e>
                    </m:d>
                    <m:r>
                      <a:rPr lang="en-US" b="1" i="1" smtClean="0">
                        <a:solidFill>
                          <a:schemeClr val="tx1"/>
                        </a:solidFill>
                        <a:latin typeface="Cambria Math" panose="02040503050406030204" pitchFamily="18" charset="0"/>
                      </a:rPr>
                      <m:t>|</m:t>
                    </m:r>
                    <m:r>
                      <a:rPr lang="en-US" b="1" i="1" smtClean="0">
                        <a:latin typeface="Cambria Math" panose="02040503050406030204" pitchFamily="18" charset="0"/>
                      </a:rPr>
                      <m:t>𝑺𝑹𝑻𝑻</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oMath>
                </a14:m>
                <a:r>
                  <a:rPr lang="en-US" b="1" dirty="0"/>
                  <a:t> </a:t>
                </a:r>
              </a:p>
              <a:p>
                <a:r>
                  <a:rPr lang="en-US" dirty="0"/>
                  <a:t>Typically </a:t>
                </a:r>
                <a:r>
                  <a:rPr lang="el-GR" dirty="0"/>
                  <a:t>β</a:t>
                </a:r>
                <a:r>
                  <a:rPr lang="en-US" dirty="0"/>
                  <a:t> = ¾ </a:t>
                </a:r>
              </a:p>
              <a:p>
                <a:endParaRPr lang="en-US" dirty="0"/>
              </a:p>
              <a:p>
                <a:r>
                  <a:rPr lang="en-US" dirty="0"/>
                  <a:t>RTO is estimated as follows, </a:t>
                </a:r>
                <a:br>
                  <a:rPr lang="en-US" dirty="0"/>
                </a:br>
                <a:r>
                  <a:rPr lang="en-US" dirty="0"/>
                  <a:t>		</a:t>
                </a:r>
                <a14:m>
                  <m:oMath xmlns:m="http://schemas.openxmlformats.org/officeDocument/2006/math">
                    <m:r>
                      <a:rPr lang="en-US" b="1" i="1" smtClean="0">
                        <a:latin typeface="Cambria Math" panose="02040503050406030204" pitchFamily="18" charset="0"/>
                      </a:rPr>
                      <m:t>𝑹𝑻𝑶</m:t>
                    </m:r>
                    <m:r>
                      <a:rPr lang="en-US" b="1" i="1" smtClean="0">
                        <a:latin typeface="Cambria Math" panose="02040503050406030204" pitchFamily="18" charset="0"/>
                      </a:rPr>
                      <m:t>=</m:t>
                    </m:r>
                    <m:r>
                      <a:rPr lang="en-US" b="1" i="1" smtClean="0">
                        <a:latin typeface="Cambria Math" panose="02040503050406030204" pitchFamily="18" charset="0"/>
                      </a:rPr>
                      <m:t>𝑺𝑹𝑻𝑻</m:t>
                    </m:r>
                    <m:r>
                      <a:rPr lang="en-US" b="0" i="1" smtClean="0">
                        <a:latin typeface="Cambria Math" panose="02040503050406030204" pitchFamily="18" charset="0"/>
                      </a:rPr>
                      <m:t>+</m:t>
                    </m:r>
                    <m:r>
                      <a:rPr lang="en-US" b="1" i="1" smtClean="0">
                        <a:solidFill>
                          <a:srgbClr val="FF0000"/>
                        </a:solidFill>
                        <a:latin typeface="Cambria Math" panose="02040503050406030204" pitchFamily="18" charset="0"/>
                      </a:rPr>
                      <m:t>𝟒</m:t>
                    </m:r>
                    <m:r>
                      <a:rPr lang="en-US" b="1" i="1" smtClean="0">
                        <a:solidFill>
                          <a:srgbClr val="FF0000"/>
                        </a:solidFill>
                        <a:latin typeface="Cambria Math" panose="02040503050406030204" pitchFamily="18" charset="0"/>
                      </a:rPr>
                      <m:t>×</m:t>
                    </m:r>
                    <m:r>
                      <a:rPr lang="en-US" b="1" i="1" smtClean="0">
                        <a:latin typeface="Cambria Math" panose="02040503050406030204" pitchFamily="18" charset="0"/>
                      </a:rPr>
                      <m:t>𝑹𝑻𝑻𝑽𝑨𝑹</m:t>
                    </m:r>
                  </m:oMath>
                </a14:m>
                <a:endParaRPr lang="en-US" b="1" dirty="0"/>
              </a:p>
              <a:p>
                <a:endParaRPr lang="en-US" b="1" dirty="0"/>
              </a:p>
              <a:p>
                <a:r>
                  <a:rPr lang="en-US" b="1" dirty="0"/>
                  <a:t>Why 4 ?</a:t>
                </a:r>
              </a:p>
              <a:p>
                <a:pPr lvl="1"/>
                <a:r>
                  <a:rPr lang="en-US" dirty="0"/>
                  <a:t>Somehow arbitrary </a:t>
                </a:r>
              </a:p>
              <a:p>
                <a:pPr lvl="1"/>
                <a:r>
                  <a:rPr lang="en-US" dirty="0"/>
                  <a:t>Jacobson’s paper is full of clever tricks – use integer addition, subtraction and shift – computation is lightweight </a:t>
                </a:r>
              </a:p>
              <a:p>
                <a:pPr lvl="1"/>
                <a:r>
                  <a:rPr lang="en-US" b="1" dirty="0"/>
                  <a:t>and less than 1% of all packets come in more than </a:t>
                </a:r>
                <a:r>
                  <a:rPr lang="en-US" b="1" dirty="0" smtClean="0"/>
                  <a:t>four standard </a:t>
                </a:r>
                <a:r>
                  <a:rPr lang="en-US" b="1" dirty="0"/>
                  <a:t>deviations late</a:t>
                </a:r>
              </a:p>
            </p:txBody>
          </p:sp>
        </mc:Choice>
        <mc:Fallback xmlns="">
          <p:sp>
            <p:nvSpPr>
              <p:cNvPr id="2" name="Content Placeholder 1">
                <a:extLst>
                  <a:ext uri="{FF2B5EF4-FFF2-40B4-BE49-F238E27FC236}">
                    <a16:creationId xmlns:a16="http://schemas.microsoft.com/office/drawing/2014/main" xmlns="" xmlns:a14="http://schemas.microsoft.com/office/drawing/2010/main" id="{2B426052-194C-0947-8CB9-67E525AFF3DE}"/>
                  </a:ext>
                </a:extLst>
              </p:cNvPr>
              <p:cNvSpPr>
                <a:spLocks noGrp="1" noRot="1" noChangeAspect="1" noMove="1" noResize="1" noEditPoints="1" noAdjustHandles="1" noChangeArrowheads="1" noChangeShapeType="1" noTextEdit="1"/>
              </p:cNvSpPr>
              <p:nvPr>
                <p:ph idx="1"/>
              </p:nvPr>
            </p:nvSpPr>
            <p:spPr>
              <a:blipFill rotWithShape="1">
                <a:blip r:embed="rId2"/>
                <a:stretch>
                  <a:fillRect l="-950" t="-1824" b="-1824"/>
                </a:stretch>
              </a:blipFill>
            </p:spPr>
            <p:txBody>
              <a:bodyPr/>
              <a:lstStyle/>
              <a:p>
                <a:r>
                  <a:rPr lang="en-US">
                    <a:noFill/>
                  </a:rPr>
                  <a:t> </a:t>
                </a:r>
              </a:p>
            </p:txBody>
          </p:sp>
        </mc:Fallback>
      </mc:AlternateContent>
      <p:sp>
        <p:nvSpPr>
          <p:cNvPr id="3" name="Title 2">
            <a:extLst>
              <a:ext uri="{FF2B5EF4-FFF2-40B4-BE49-F238E27FC236}">
                <a16:creationId xmlns="" xmlns:a16="http://schemas.microsoft.com/office/drawing/2014/main" id="{8C136D4C-AED9-9840-A8F1-2979457F3BE0}"/>
              </a:ext>
            </a:extLst>
          </p:cNvPr>
          <p:cNvSpPr>
            <a:spLocks noGrp="1"/>
          </p:cNvSpPr>
          <p:nvPr>
            <p:ph type="title"/>
          </p:nvPr>
        </p:nvSpPr>
        <p:spPr/>
        <p:txBody>
          <a:bodyPr/>
          <a:lstStyle/>
          <a:p>
            <a:r>
              <a:rPr lang="en-US" dirty="0"/>
              <a:t>RTO Estimation</a:t>
            </a:r>
          </a:p>
        </p:txBody>
      </p:sp>
      <p:sp>
        <p:nvSpPr>
          <p:cNvPr id="4" name="TextBox 3"/>
          <p:cNvSpPr txBox="1"/>
          <p:nvPr/>
        </p:nvSpPr>
        <p:spPr>
          <a:xfrm>
            <a:off x="7543800" y="1893332"/>
            <a:ext cx="1562100" cy="646331"/>
          </a:xfrm>
          <a:prstGeom prst="rect">
            <a:avLst/>
          </a:prstGeom>
          <a:noFill/>
        </p:spPr>
        <p:txBody>
          <a:bodyPr wrap="square" rtlCol="0">
            <a:spAutoFit/>
          </a:bodyPr>
          <a:lstStyle/>
          <a:p>
            <a:pPr algn="ctr"/>
            <a:r>
              <a:rPr lang="en-US" dirty="0" smtClean="0"/>
              <a:t>Current Actual </a:t>
            </a:r>
            <a:br>
              <a:rPr lang="en-US" dirty="0" smtClean="0"/>
            </a:br>
            <a:r>
              <a:rPr lang="en-US" dirty="0" smtClean="0"/>
              <a:t>Variance</a:t>
            </a:r>
            <a:endParaRPr lang="en-US" dirty="0"/>
          </a:p>
        </p:txBody>
      </p:sp>
      <p:sp>
        <p:nvSpPr>
          <p:cNvPr id="5" name="TextBox 4"/>
          <p:cNvSpPr txBox="1"/>
          <p:nvPr/>
        </p:nvSpPr>
        <p:spPr>
          <a:xfrm>
            <a:off x="4381500" y="1918395"/>
            <a:ext cx="1562100" cy="646331"/>
          </a:xfrm>
          <a:prstGeom prst="rect">
            <a:avLst/>
          </a:prstGeom>
          <a:noFill/>
        </p:spPr>
        <p:txBody>
          <a:bodyPr wrap="square" rtlCol="0">
            <a:spAutoFit/>
          </a:bodyPr>
          <a:lstStyle/>
          <a:p>
            <a:pPr algn="ctr"/>
            <a:r>
              <a:rPr lang="en-US" dirty="0" smtClean="0"/>
              <a:t>Current Calc</a:t>
            </a:r>
            <a:br>
              <a:rPr lang="en-US" dirty="0" smtClean="0"/>
            </a:br>
            <a:r>
              <a:rPr lang="en-US" dirty="0" smtClean="0"/>
              <a:t>Variance</a:t>
            </a:r>
            <a:endParaRPr lang="en-US" dirty="0"/>
          </a:p>
        </p:txBody>
      </p:sp>
    </p:spTree>
    <p:extLst>
      <p:ext uri="{BB962C8B-B14F-4D97-AF65-F5344CB8AC3E}">
        <p14:creationId xmlns:p14="http://schemas.microsoft.com/office/powerpoint/2010/main" val="3091325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944BD3F-D56A-3347-B24D-FDA6FD69F5A5}"/>
              </a:ext>
            </a:extLst>
          </p:cNvPr>
          <p:cNvSpPr>
            <a:spLocks noGrp="1"/>
          </p:cNvSpPr>
          <p:nvPr>
            <p:ph idx="1"/>
          </p:nvPr>
        </p:nvSpPr>
        <p:spPr>
          <a:xfrm>
            <a:off x="0" y="973837"/>
            <a:ext cx="12192000" cy="5349838"/>
          </a:xfrm>
        </p:spPr>
        <p:txBody>
          <a:bodyPr/>
          <a:lstStyle/>
          <a:p>
            <a:r>
              <a:rPr lang="en-US" dirty="0"/>
              <a:t>How will you get the RTT estimation, when a segment is lost and </a:t>
            </a:r>
            <a:r>
              <a:rPr lang="en-US" dirty="0" smtClean="0"/>
              <a:t>retransmitted ?</a:t>
            </a:r>
            <a:br>
              <a:rPr lang="en-US" dirty="0" smtClean="0"/>
            </a:br>
            <a:r>
              <a:rPr lang="en-US" sz="2400" dirty="0" smtClean="0"/>
              <a:t>The problem basically is this that when an ACK comes, we do not know whether it is in response to the retransmitted segment that we sent or just a delayed reply of the previous to that packet or something even before. </a:t>
            </a:r>
            <a:br>
              <a:rPr lang="en-US" sz="2400" dirty="0" smtClean="0"/>
            </a:br>
            <a:r>
              <a:rPr lang="en-US" sz="2400" dirty="0" smtClean="0"/>
              <a:t>A wrong estimation may result in severe repercussions in the </a:t>
            </a:r>
            <a:r>
              <a:rPr lang="en-US" sz="2400" b="1" dirty="0" smtClean="0"/>
              <a:t>Moving Exponential Average</a:t>
            </a:r>
            <a:r>
              <a:rPr lang="en-US" sz="2400" dirty="0" smtClean="0"/>
              <a:t> of the </a:t>
            </a:r>
            <a:r>
              <a:rPr lang="en-US" sz="2400" b="1" dirty="0" smtClean="0"/>
              <a:t>SRTT</a:t>
            </a:r>
            <a:r>
              <a:rPr lang="en-US" sz="2400" dirty="0" smtClean="0"/>
              <a:t>. </a:t>
            </a:r>
            <a:br>
              <a:rPr lang="en-US" sz="2400" dirty="0" smtClean="0"/>
            </a:br>
            <a:endParaRPr lang="en-US" dirty="0"/>
          </a:p>
          <a:p>
            <a:r>
              <a:rPr lang="en-US" b="1" dirty="0" smtClean="0"/>
              <a:t>Solution : </a:t>
            </a:r>
            <a:r>
              <a:rPr lang="en-US" b="1" dirty="0" err="1" smtClean="0"/>
              <a:t>Karn’s</a:t>
            </a:r>
            <a:r>
              <a:rPr lang="en-US" b="1" dirty="0" smtClean="0"/>
              <a:t> </a:t>
            </a:r>
            <a:r>
              <a:rPr lang="en-US" b="1" dirty="0"/>
              <a:t>algorithm: </a:t>
            </a:r>
            <a:r>
              <a:rPr lang="en-US" dirty="0"/>
              <a:t> </a:t>
            </a:r>
          </a:p>
          <a:p>
            <a:pPr lvl="1"/>
            <a:r>
              <a:rPr lang="en-US" dirty="0"/>
              <a:t>Do not update estimates on any segments that has been retransmitted </a:t>
            </a:r>
          </a:p>
          <a:p>
            <a:pPr lvl="1"/>
            <a:r>
              <a:rPr lang="en-US" dirty="0"/>
              <a:t>The </a:t>
            </a:r>
            <a:r>
              <a:rPr lang="en-US" b="1" dirty="0"/>
              <a:t>timeout is doubled each successive retransmission</a:t>
            </a:r>
            <a:r>
              <a:rPr lang="en-US" dirty="0"/>
              <a:t> until the segments gets through the first time </a:t>
            </a:r>
          </a:p>
        </p:txBody>
      </p:sp>
      <p:sp>
        <p:nvSpPr>
          <p:cNvPr id="3" name="Title 2">
            <a:extLst>
              <a:ext uri="{FF2B5EF4-FFF2-40B4-BE49-F238E27FC236}">
                <a16:creationId xmlns="" xmlns:a16="http://schemas.microsoft.com/office/drawing/2014/main" id="{D5A128B9-008A-F04B-AF0C-00803434E131}"/>
              </a:ext>
            </a:extLst>
          </p:cNvPr>
          <p:cNvSpPr>
            <a:spLocks noGrp="1"/>
          </p:cNvSpPr>
          <p:nvPr>
            <p:ph type="title"/>
          </p:nvPr>
        </p:nvSpPr>
        <p:spPr/>
        <p:txBody>
          <a:bodyPr/>
          <a:lstStyle/>
          <a:p>
            <a:r>
              <a:rPr lang="en-US" dirty="0" err="1"/>
              <a:t>Karn’s</a:t>
            </a:r>
            <a:r>
              <a:rPr lang="en-US" dirty="0"/>
              <a:t> Algorithm</a:t>
            </a:r>
          </a:p>
        </p:txBody>
      </p:sp>
    </p:spTree>
    <p:extLst>
      <p:ext uri="{BB962C8B-B14F-4D97-AF65-F5344CB8AC3E}">
        <p14:creationId xmlns:p14="http://schemas.microsoft.com/office/powerpoint/2010/main" val="21154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682C59B5-4CCC-A04B-B510-17AA32D5A6CC}"/>
              </a:ext>
            </a:extLst>
          </p:cNvPr>
          <p:cNvSpPr>
            <a:spLocks noGrp="1"/>
          </p:cNvSpPr>
          <p:nvPr>
            <p:ph idx="1"/>
          </p:nvPr>
        </p:nvSpPr>
        <p:spPr>
          <a:xfrm>
            <a:off x="0" y="976236"/>
            <a:ext cx="12192000" cy="5349838"/>
          </a:xfrm>
        </p:spPr>
        <p:txBody>
          <a:bodyPr/>
          <a:lstStyle/>
          <a:p>
            <a:r>
              <a:rPr lang="en-US" b="1" dirty="0"/>
              <a:t>Persistent TCP Timer: </a:t>
            </a:r>
            <a:r>
              <a:rPr lang="en-US" dirty="0"/>
              <a:t>Avoid deadlock when receiver buffer is announced as zero</a:t>
            </a:r>
          </a:p>
          <a:p>
            <a:pPr lvl="1"/>
            <a:r>
              <a:rPr lang="en-US" b="1" dirty="0"/>
              <a:t>After the timer goes off, </a:t>
            </a:r>
            <a:r>
              <a:rPr lang="en-US" b="1" i="1" dirty="0"/>
              <a:t>sender forwards a probe packet </a:t>
            </a:r>
            <a:r>
              <a:rPr lang="en-US" b="1" dirty="0"/>
              <a:t>to the receiver to get the updated window size</a:t>
            </a:r>
          </a:p>
          <a:p>
            <a:pPr marL="457200" lvl="1" indent="0">
              <a:buNone/>
            </a:pPr>
            <a:r>
              <a:rPr lang="en-US" b="1" dirty="0"/>
              <a:t/>
            </a:r>
            <a:br>
              <a:rPr lang="en-US" b="1" dirty="0"/>
            </a:br>
            <a:endParaRPr lang="en-US" b="1" dirty="0"/>
          </a:p>
          <a:p>
            <a:r>
              <a:rPr lang="en-US" b="1" dirty="0" err="1" smtClean="0"/>
              <a:t>KeepAlive</a:t>
            </a:r>
            <a:r>
              <a:rPr lang="en-US" b="1" dirty="0" smtClean="0"/>
              <a:t> </a:t>
            </a:r>
            <a:r>
              <a:rPr lang="en-US" b="1" dirty="0"/>
              <a:t>Timer: </a:t>
            </a:r>
            <a:r>
              <a:rPr lang="en-US" dirty="0"/>
              <a:t>Close the connection when a connection has been idle for a long duration </a:t>
            </a:r>
          </a:p>
          <a:p>
            <a:pPr marL="0" indent="0">
              <a:buNone/>
            </a:pPr>
            <a:r>
              <a:rPr lang="en-US" b="1" dirty="0"/>
              <a:t/>
            </a:r>
            <a:br>
              <a:rPr lang="en-US" b="1" dirty="0"/>
            </a:br>
            <a:endParaRPr lang="en-US" b="1" dirty="0"/>
          </a:p>
          <a:p>
            <a:r>
              <a:rPr lang="en-US" b="1" dirty="0"/>
              <a:t>TCP TIME_WAIT: </a:t>
            </a:r>
            <a:r>
              <a:rPr lang="en-US" dirty="0"/>
              <a:t>Wait before closing a connection – </a:t>
            </a:r>
            <a:r>
              <a:rPr lang="en-US" b="1" dirty="0"/>
              <a:t>twice the packet </a:t>
            </a:r>
            <a:r>
              <a:rPr lang="en-US" b="1" dirty="0" smtClean="0"/>
              <a:t>lifetime  </a:t>
            </a:r>
            <a:endParaRPr lang="en-US" b="1" dirty="0"/>
          </a:p>
        </p:txBody>
      </p:sp>
      <p:sp>
        <p:nvSpPr>
          <p:cNvPr id="3" name="Title 2">
            <a:extLst>
              <a:ext uri="{FF2B5EF4-FFF2-40B4-BE49-F238E27FC236}">
                <a16:creationId xmlns="" xmlns:a16="http://schemas.microsoft.com/office/drawing/2014/main" id="{D1871C60-6B53-9042-A9AF-2D26783B2482}"/>
              </a:ext>
            </a:extLst>
          </p:cNvPr>
          <p:cNvSpPr>
            <a:spLocks noGrp="1"/>
          </p:cNvSpPr>
          <p:nvPr>
            <p:ph type="title"/>
          </p:nvPr>
        </p:nvSpPr>
        <p:spPr/>
        <p:txBody>
          <a:bodyPr/>
          <a:lstStyle/>
          <a:p>
            <a:r>
              <a:rPr lang="en-US" dirty="0"/>
              <a:t>Other TCP Timers</a:t>
            </a:r>
          </a:p>
        </p:txBody>
      </p:sp>
    </p:spTree>
    <p:extLst>
      <p:ext uri="{BB962C8B-B14F-4D97-AF65-F5344CB8AC3E}">
        <p14:creationId xmlns:p14="http://schemas.microsoft.com/office/powerpoint/2010/main" val="3816948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F322360E-9896-E847-B04F-3E281A91E66C}"/>
              </a:ext>
            </a:extLst>
          </p:cNvPr>
          <p:cNvSpPr>
            <a:spLocks noGrp="1"/>
          </p:cNvSpPr>
          <p:nvPr>
            <p:ph idx="1"/>
          </p:nvPr>
        </p:nvSpPr>
        <p:spPr>
          <a:xfrm>
            <a:off x="0" y="916686"/>
            <a:ext cx="12192000" cy="5941313"/>
          </a:xfrm>
        </p:spPr>
        <p:txBody>
          <a:bodyPr/>
          <a:lstStyle/>
          <a:p>
            <a:r>
              <a:rPr lang="en-US" dirty="0"/>
              <a:t>Based on implementation of AIMD using a window and with </a:t>
            </a:r>
            <a:r>
              <a:rPr lang="en-US" i="1" dirty="0"/>
              <a:t>packet loss as the binary signal</a:t>
            </a:r>
            <a:r>
              <a:rPr lang="en-US" dirty="0"/>
              <a:t> </a:t>
            </a:r>
          </a:p>
          <a:p>
            <a:endParaRPr lang="en-US" dirty="0"/>
          </a:p>
          <a:p>
            <a:r>
              <a:rPr lang="en-US" dirty="0"/>
              <a:t>TCP maintains a </a:t>
            </a:r>
            <a:r>
              <a:rPr lang="en-US" b="1" dirty="0"/>
              <a:t>Congestion Window (CWnd) – </a:t>
            </a:r>
            <a:r>
              <a:rPr lang="en-US" dirty="0"/>
              <a:t>number of bytes the sender may have in the network at any </a:t>
            </a:r>
            <a:r>
              <a:rPr lang="en-US" dirty="0" smtClean="0"/>
              <a:t>time </a:t>
            </a:r>
            <a:r>
              <a:rPr lang="en-US" dirty="0"/>
              <a:t>:: </a:t>
            </a:r>
            <a:r>
              <a:rPr lang="en-US" dirty="0" smtClean="0"/>
              <a:t>Rate </a:t>
            </a:r>
            <a:r>
              <a:rPr lang="en-US" dirty="0"/>
              <a:t>which </a:t>
            </a:r>
            <a:r>
              <a:rPr lang="en-US" dirty="0" smtClean="0"/>
              <a:t>Network can support.</a:t>
            </a:r>
            <a:br>
              <a:rPr lang="en-US" dirty="0" smtClean="0"/>
            </a:br>
            <a:r>
              <a:rPr lang="en-US" dirty="0" smtClean="0"/>
              <a:t>Kind of the number of </a:t>
            </a:r>
            <a:r>
              <a:rPr lang="en-US" dirty="0" err="1" smtClean="0"/>
              <a:t>UnACKed</a:t>
            </a:r>
            <a:r>
              <a:rPr lang="en-US" dirty="0" smtClean="0"/>
              <a:t> Segments in the Network at any instance</a:t>
            </a:r>
          </a:p>
          <a:p>
            <a:endParaRPr lang="en-US" dirty="0"/>
          </a:p>
          <a:p>
            <a:r>
              <a:rPr lang="en-US" b="1" dirty="0" smtClean="0"/>
              <a:t>Sending </a:t>
            </a:r>
            <a:r>
              <a:rPr lang="en-US" b="1" dirty="0"/>
              <a:t>Rate = Congestion Window / </a:t>
            </a:r>
            <a:r>
              <a:rPr lang="en-US" b="1" dirty="0" smtClean="0"/>
              <a:t>RTT</a:t>
            </a:r>
            <a:endParaRPr lang="en-US" b="1" dirty="0"/>
          </a:p>
          <a:p>
            <a:r>
              <a:rPr lang="en-US" b="1" dirty="0"/>
              <a:t>Sender Window (</a:t>
            </a:r>
            <a:r>
              <a:rPr lang="en-US" b="1" dirty="0" err="1"/>
              <a:t>SWnd</a:t>
            </a:r>
            <a:r>
              <a:rPr lang="en-US" b="1" dirty="0"/>
              <a:t>) = Min (CWnd, </a:t>
            </a:r>
            <a:r>
              <a:rPr lang="en-US" b="1" dirty="0" err="1"/>
              <a:t>RWnd</a:t>
            </a:r>
            <a:r>
              <a:rPr lang="en-US" b="1" dirty="0"/>
              <a:t>) </a:t>
            </a:r>
          </a:p>
          <a:p>
            <a:endParaRPr lang="en-US" b="1" dirty="0"/>
          </a:p>
          <a:p>
            <a:r>
              <a:rPr lang="en-US" dirty="0" err="1"/>
              <a:t>RWnd</a:t>
            </a:r>
            <a:r>
              <a:rPr lang="en-US" dirty="0"/>
              <a:t> – Receiver advertised window size </a:t>
            </a:r>
            <a:r>
              <a:rPr lang="en-US" dirty="0" smtClean="0"/>
              <a:t>:: Rate which Receiver can support.        </a:t>
            </a:r>
            <a:r>
              <a:rPr lang="en-US" sz="2000" dirty="0" smtClean="0"/>
              <a:t>FLOW CONTROL ALGORITHM provides us with this value. </a:t>
            </a:r>
            <a:endParaRPr lang="en-US" dirty="0"/>
          </a:p>
        </p:txBody>
      </p:sp>
      <p:sp>
        <p:nvSpPr>
          <p:cNvPr id="3" name="Title 2">
            <a:extLst>
              <a:ext uri="{FF2B5EF4-FFF2-40B4-BE49-F238E27FC236}">
                <a16:creationId xmlns="" xmlns:a16="http://schemas.microsoft.com/office/drawing/2014/main" id="{CDE25B26-15D9-D344-B141-9160CC33DF0A}"/>
              </a:ext>
            </a:extLst>
          </p:cNvPr>
          <p:cNvSpPr>
            <a:spLocks noGrp="1"/>
          </p:cNvSpPr>
          <p:nvPr>
            <p:ph type="title"/>
          </p:nvPr>
        </p:nvSpPr>
        <p:spPr/>
        <p:txBody>
          <a:bodyPr/>
          <a:lstStyle/>
          <a:p>
            <a:r>
              <a:rPr lang="en-US" dirty="0"/>
              <a:t>TCP Congestion Control</a:t>
            </a:r>
          </a:p>
        </p:txBody>
      </p:sp>
    </p:spTree>
    <p:extLst>
      <p:ext uri="{BB962C8B-B14F-4D97-AF65-F5344CB8AC3E}">
        <p14:creationId xmlns:p14="http://schemas.microsoft.com/office/powerpoint/2010/main" val="3184981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78EE99B-BD00-674E-BBA4-F63B8E6322F6}"/>
              </a:ext>
            </a:extLst>
          </p:cNvPr>
          <p:cNvSpPr>
            <a:spLocks noGrp="1"/>
          </p:cNvSpPr>
          <p:nvPr>
            <p:ph idx="1"/>
          </p:nvPr>
        </p:nvSpPr>
        <p:spPr>
          <a:xfrm>
            <a:off x="0" y="930160"/>
            <a:ext cx="12192000" cy="5584939"/>
          </a:xfrm>
        </p:spPr>
        <p:txBody>
          <a:bodyPr/>
          <a:lstStyle/>
          <a:p>
            <a:r>
              <a:rPr lang="en-US" dirty="0"/>
              <a:t>In 1986, the growing popularity of Internet led to the first occurrence of congestion collapse – a prolonged period during which </a:t>
            </a:r>
            <a:r>
              <a:rPr lang="en-US" dirty="0" err="1"/>
              <a:t>goodput</a:t>
            </a:r>
            <a:r>
              <a:rPr lang="en-US" dirty="0"/>
              <a:t> dropped precipitously (more than a factor of 100</a:t>
            </a:r>
            <a:r>
              <a:rPr lang="en-US" dirty="0" smtClean="0"/>
              <a:t>) :: Need for Congestion Control Arises </a:t>
            </a:r>
            <a:br>
              <a:rPr lang="en-US" dirty="0" smtClean="0"/>
            </a:br>
            <a:endParaRPr lang="en-US" dirty="0"/>
          </a:p>
          <a:p>
            <a:r>
              <a:rPr lang="en-US" dirty="0"/>
              <a:t>Early TCP Congestion Control algorithm – Effort by Van </a:t>
            </a:r>
            <a:r>
              <a:rPr lang="en-US" dirty="0" smtClean="0"/>
              <a:t>Jacobson </a:t>
            </a:r>
            <a:r>
              <a:rPr lang="en-US" dirty="0"/>
              <a:t>(1988) </a:t>
            </a:r>
          </a:p>
          <a:p>
            <a:r>
              <a:rPr lang="en-US" b="1" dirty="0"/>
              <a:t>Challenged for Jacobson</a:t>
            </a:r>
            <a:r>
              <a:rPr lang="en-US" dirty="0"/>
              <a:t> – Implement congestion control without making much change in the protocol (made it instantly deployable) </a:t>
            </a:r>
            <a:r>
              <a:rPr lang="en-US" dirty="0" smtClean="0"/>
              <a:t>. </a:t>
            </a:r>
            <a:r>
              <a:rPr lang="en-US" dirty="0" smtClean="0"/>
              <a:t/>
            </a:r>
            <a:br>
              <a:rPr lang="en-US" dirty="0" smtClean="0"/>
            </a:br>
            <a:r>
              <a:rPr lang="en-US" sz="2000" dirty="0" smtClean="0"/>
              <a:t>This </a:t>
            </a:r>
            <a:r>
              <a:rPr lang="en-US" sz="2000" dirty="0" smtClean="0"/>
              <a:t>is because there were a decent number of systems in the worldwide network which made use of TCP as their protocol and if suddenly a new protocol was introduced, it would be a problem to make these machines work with them and </a:t>
            </a:r>
            <a:r>
              <a:rPr lang="en-US" sz="2000" i="1" dirty="0" smtClean="0"/>
              <a:t>issues of backward compatibility may arise</a:t>
            </a:r>
            <a:r>
              <a:rPr lang="en-US" sz="2000" dirty="0" smtClean="0"/>
              <a:t>.</a:t>
            </a:r>
            <a:endParaRPr lang="en-US" b="1" dirty="0"/>
          </a:p>
          <a:p>
            <a:r>
              <a:rPr lang="en-US" b="1" dirty="0"/>
              <a:t>Packet loss is a suitable signal for congestion – </a:t>
            </a:r>
            <a:r>
              <a:rPr lang="en-US" dirty="0"/>
              <a:t>use timeout to detect packet loss. Tune CWnd based on the observation from packet </a:t>
            </a:r>
            <a:r>
              <a:rPr lang="en-US" dirty="0" smtClean="0"/>
              <a:t>loss (using AIMD ) </a:t>
            </a:r>
            <a:br>
              <a:rPr lang="en-US" dirty="0" smtClean="0"/>
            </a:br>
            <a:r>
              <a:rPr lang="en-US" sz="2000" dirty="0" smtClean="0"/>
              <a:t>At that time, the notion of wireless networking was nascent, most connections were wired and in general wired networks can be considered to be lossless. This meant that a packet loss would </a:t>
            </a:r>
            <a:r>
              <a:rPr lang="en-US" sz="2000" b="1" dirty="0" smtClean="0"/>
              <a:t>ONLY</a:t>
            </a:r>
            <a:r>
              <a:rPr lang="en-US" sz="2000" dirty="0" smtClean="0"/>
              <a:t> come from it being dropped from the network buffer at one of the intermediate devices due to overflow at these buffers -&gt; CONGESTION.</a:t>
            </a:r>
            <a:endParaRPr lang="en-US" dirty="0"/>
          </a:p>
        </p:txBody>
      </p:sp>
      <p:sp>
        <p:nvSpPr>
          <p:cNvPr id="3" name="Title 2">
            <a:extLst>
              <a:ext uri="{FF2B5EF4-FFF2-40B4-BE49-F238E27FC236}">
                <a16:creationId xmlns="" xmlns:a16="http://schemas.microsoft.com/office/drawing/2014/main" id="{FE2564B6-A8D6-7948-B6F3-76E25E319973}"/>
              </a:ext>
            </a:extLst>
          </p:cNvPr>
          <p:cNvSpPr>
            <a:spLocks noGrp="1"/>
          </p:cNvSpPr>
          <p:nvPr>
            <p:ph type="title"/>
          </p:nvPr>
        </p:nvSpPr>
        <p:spPr/>
        <p:txBody>
          <a:bodyPr/>
          <a:lstStyle/>
          <a:p>
            <a:r>
              <a:rPr lang="en-US" dirty="0"/>
              <a:t>1986 Congestion Collapse</a:t>
            </a:r>
          </a:p>
        </p:txBody>
      </p:sp>
    </p:spTree>
    <p:extLst>
      <p:ext uri="{BB962C8B-B14F-4D97-AF65-F5344CB8AC3E}">
        <p14:creationId xmlns:p14="http://schemas.microsoft.com/office/powerpoint/2010/main" val="58950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EF8EA92-FC72-2C4B-A02B-B9E5AD73F4A9}"/>
              </a:ext>
            </a:extLst>
          </p:cNvPr>
          <p:cNvSpPr>
            <a:spLocks noGrp="1"/>
          </p:cNvSpPr>
          <p:nvPr>
            <p:ph idx="1"/>
          </p:nvPr>
        </p:nvSpPr>
        <p:spPr>
          <a:xfrm>
            <a:off x="0" y="859537"/>
            <a:ext cx="12192000" cy="5349838"/>
          </a:xfrm>
        </p:spPr>
        <p:txBody>
          <a:bodyPr/>
          <a:lstStyle/>
          <a:p>
            <a:r>
              <a:rPr lang="en-US" b="1" dirty="0"/>
              <a:t>One of the most interesting ideas – use ACK for clocking</a:t>
            </a:r>
          </a:p>
          <a:p>
            <a:endParaRPr lang="en-US" b="1" dirty="0"/>
          </a:p>
          <a:p>
            <a:endParaRPr lang="en-US" b="1" dirty="0"/>
          </a:p>
          <a:p>
            <a:endParaRPr lang="en-US" b="1" dirty="0"/>
          </a:p>
          <a:p>
            <a:endParaRPr lang="en-US" b="1" dirty="0"/>
          </a:p>
          <a:p>
            <a:pPr marL="0" indent="0">
              <a:buNone/>
            </a:pPr>
            <a:endParaRPr lang="en-US" b="1" dirty="0"/>
          </a:p>
          <a:p>
            <a:r>
              <a:rPr lang="en-US" b="1" dirty="0"/>
              <a:t>ACK returns to the sender at about the rate that packets can be sent over the slowest link in the path.  </a:t>
            </a:r>
            <a:r>
              <a:rPr lang="en-US" b="1" dirty="0" smtClean="0"/>
              <a:t/>
            </a:r>
            <a:br>
              <a:rPr lang="en-US" b="1" dirty="0" smtClean="0"/>
            </a:br>
            <a:r>
              <a:rPr lang="en-US" sz="2200" dirty="0" smtClean="0"/>
              <a:t>This is so much like an RDS of the connection. We use the ACK Rate to estimate the </a:t>
            </a:r>
            <a:r>
              <a:rPr lang="en-US" sz="2200" dirty="0" err="1" smtClean="0"/>
              <a:t>RDLink</a:t>
            </a:r>
            <a:r>
              <a:rPr lang="en-US" sz="2200" dirty="0" smtClean="0"/>
              <a:t> perhaps. </a:t>
            </a:r>
            <a:endParaRPr lang="en-US" sz="2200" b="1" dirty="0"/>
          </a:p>
          <a:p>
            <a:endParaRPr lang="en-US" b="1" dirty="0"/>
          </a:p>
          <a:p>
            <a:r>
              <a:rPr lang="en-US" b="1" dirty="0"/>
              <a:t>Trigger </a:t>
            </a:r>
            <a:r>
              <a:rPr lang="en-US" b="1" dirty="0" smtClean="0"/>
              <a:t>CWnd </a:t>
            </a:r>
            <a:r>
              <a:rPr lang="en-US" b="1" dirty="0"/>
              <a:t>adjustment based on the rate at which ACK are received. </a:t>
            </a:r>
          </a:p>
        </p:txBody>
      </p:sp>
      <p:sp>
        <p:nvSpPr>
          <p:cNvPr id="3" name="Title 2">
            <a:extLst>
              <a:ext uri="{FF2B5EF4-FFF2-40B4-BE49-F238E27FC236}">
                <a16:creationId xmlns="" xmlns:a16="http://schemas.microsoft.com/office/drawing/2014/main" id="{6BF3D7FF-8386-B749-B4DD-682C462CFFB3}"/>
              </a:ext>
            </a:extLst>
          </p:cNvPr>
          <p:cNvSpPr>
            <a:spLocks noGrp="1"/>
          </p:cNvSpPr>
          <p:nvPr>
            <p:ph type="title"/>
          </p:nvPr>
        </p:nvSpPr>
        <p:spPr/>
        <p:txBody>
          <a:bodyPr/>
          <a:lstStyle/>
          <a:p>
            <a:r>
              <a:rPr lang="en-US" dirty="0"/>
              <a:t>Adjust CWnd based on AIMD </a:t>
            </a:r>
          </a:p>
        </p:txBody>
      </p:sp>
      <p:pic>
        <p:nvPicPr>
          <p:cNvPr id="5" name="Picture 4">
            <a:extLst>
              <a:ext uri="{FF2B5EF4-FFF2-40B4-BE49-F238E27FC236}">
                <a16:creationId xmlns="" xmlns:a16="http://schemas.microsoft.com/office/drawing/2014/main" id="{E0DC70E2-D01F-0848-A977-7EDD1AFE31E3}"/>
              </a:ext>
            </a:extLst>
          </p:cNvPr>
          <p:cNvPicPr>
            <a:picLocks noChangeAspect="1"/>
          </p:cNvPicPr>
          <p:nvPr/>
        </p:nvPicPr>
        <p:blipFill>
          <a:blip r:embed="rId2"/>
          <a:stretch>
            <a:fillRect/>
          </a:stretch>
        </p:blipFill>
        <p:spPr>
          <a:xfrm>
            <a:off x="1866900" y="1355455"/>
            <a:ext cx="10325100" cy="2592450"/>
          </a:xfrm>
          <a:prstGeom prst="rect">
            <a:avLst/>
          </a:prstGeom>
        </p:spPr>
      </p:pic>
    </p:spTree>
    <p:extLst>
      <p:ext uri="{BB962C8B-B14F-4D97-AF65-F5344CB8AC3E}">
        <p14:creationId xmlns:p14="http://schemas.microsoft.com/office/powerpoint/2010/main" val="3786457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2399C85-CDD1-CF4C-AE0F-4F3E7FCCBD88}"/>
              </a:ext>
            </a:extLst>
          </p:cNvPr>
          <p:cNvSpPr>
            <a:spLocks noGrp="1"/>
          </p:cNvSpPr>
          <p:nvPr>
            <p:ph idx="1"/>
          </p:nvPr>
        </p:nvSpPr>
        <p:spPr/>
        <p:txBody>
          <a:bodyPr/>
          <a:lstStyle/>
          <a:p>
            <a:r>
              <a:rPr lang="en-US" dirty="0"/>
              <a:t>AIMD rule will take a very long time to reach a good operating point on fast networks if the CWnd is started from a small size. </a:t>
            </a:r>
          </a:p>
          <a:p>
            <a:endParaRPr lang="en-US" dirty="0"/>
          </a:p>
          <a:p>
            <a:r>
              <a:rPr lang="en-US" dirty="0"/>
              <a:t>A 10 Mbps link with 100 </a:t>
            </a:r>
            <a:r>
              <a:rPr lang="en-US" dirty="0" err="1"/>
              <a:t>ms</a:t>
            </a:r>
            <a:r>
              <a:rPr lang="en-US" dirty="0"/>
              <a:t> RTT</a:t>
            </a:r>
          </a:p>
          <a:p>
            <a:pPr lvl="1"/>
            <a:r>
              <a:rPr lang="en-US" dirty="0"/>
              <a:t>Appropriate CWnd = BDP = 1 Mbit</a:t>
            </a:r>
          </a:p>
          <a:p>
            <a:pPr lvl="1"/>
            <a:r>
              <a:rPr lang="en-US" dirty="0"/>
              <a:t>1250 byte packets -&gt; 100 packets to reach BDP</a:t>
            </a:r>
          </a:p>
          <a:p>
            <a:pPr lvl="1"/>
            <a:r>
              <a:rPr lang="en-US" dirty="0"/>
              <a:t>CWnd starts at 1 packet, and increased 1 packet at every RTT</a:t>
            </a:r>
          </a:p>
          <a:p>
            <a:pPr lvl="1"/>
            <a:r>
              <a:rPr lang="en-US" b="1" dirty="0"/>
              <a:t>100 RTTs are required 10 sec before the connection reaches to a moderate rate</a:t>
            </a:r>
          </a:p>
          <a:p>
            <a:pPr lvl="1"/>
            <a:endParaRPr lang="en-US" dirty="0"/>
          </a:p>
          <a:p>
            <a:r>
              <a:rPr lang="en-US" b="1" dirty="0"/>
              <a:t>Slow Start - Exponential increase of rate to avoid slow convergence </a:t>
            </a:r>
          </a:p>
          <a:p>
            <a:pPr lvl="1"/>
            <a:r>
              <a:rPr lang="en-US" b="1" dirty="0"/>
              <a:t>Rate is not slow at all ! 😃</a:t>
            </a:r>
          </a:p>
          <a:p>
            <a:pPr lvl="1"/>
            <a:r>
              <a:rPr lang="en-US" sz="2800" b="1" dirty="0">
                <a:solidFill>
                  <a:srgbClr val="FF0000"/>
                </a:solidFill>
              </a:rPr>
              <a:t>CWnd is doubled at every RTT</a:t>
            </a:r>
          </a:p>
        </p:txBody>
      </p:sp>
      <p:sp>
        <p:nvSpPr>
          <p:cNvPr id="3" name="Title 2">
            <a:extLst>
              <a:ext uri="{FF2B5EF4-FFF2-40B4-BE49-F238E27FC236}">
                <a16:creationId xmlns="" xmlns:a16="http://schemas.microsoft.com/office/drawing/2014/main" id="{84E330C6-9694-7A44-8DD8-FAD0DF006CA9}"/>
              </a:ext>
            </a:extLst>
          </p:cNvPr>
          <p:cNvSpPr>
            <a:spLocks noGrp="1"/>
          </p:cNvSpPr>
          <p:nvPr>
            <p:ph type="title"/>
          </p:nvPr>
        </p:nvSpPr>
        <p:spPr/>
        <p:txBody>
          <a:bodyPr/>
          <a:lstStyle/>
          <a:p>
            <a:r>
              <a:rPr lang="en-US" dirty="0"/>
              <a:t>Increase Rate Exponentially at the Beginning – The Slow Start</a:t>
            </a:r>
          </a:p>
        </p:txBody>
      </p:sp>
    </p:spTree>
    <p:extLst>
      <p:ext uri="{BB962C8B-B14F-4D97-AF65-F5344CB8AC3E}">
        <p14:creationId xmlns:p14="http://schemas.microsoft.com/office/powerpoint/2010/main" val="3196541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249DEE0-82E1-4546-B965-B71B02223879}"/>
              </a:ext>
            </a:extLst>
          </p:cNvPr>
          <p:cNvSpPr>
            <a:spLocks noGrp="1"/>
          </p:cNvSpPr>
          <p:nvPr>
            <p:ph idx="1"/>
          </p:nvPr>
        </p:nvSpPr>
        <p:spPr>
          <a:xfrm>
            <a:off x="13938" y="1137424"/>
            <a:ext cx="12162264" cy="881876"/>
          </a:xfrm>
        </p:spPr>
        <p:txBody>
          <a:bodyPr/>
          <a:lstStyle/>
          <a:p>
            <a:r>
              <a:rPr lang="en-US" dirty="0"/>
              <a:t>Every ACK segment allows two more segments to be </a:t>
            </a:r>
            <a:r>
              <a:rPr lang="en-US" dirty="0" smtClean="0"/>
              <a:t>sent, </a:t>
            </a:r>
            <a:br>
              <a:rPr lang="en-US" dirty="0" smtClean="0"/>
            </a:br>
            <a:r>
              <a:rPr lang="en-US" b="1" dirty="0" smtClean="0">
                <a:solidFill>
                  <a:srgbClr val="FF0000"/>
                </a:solidFill>
              </a:rPr>
              <a:t>size increase of one segment takes place for each ACK which is received.</a:t>
            </a:r>
            <a:r>
              <a:rPr lang="en-US" dirty="0" smtClean="0"/>
              <a:t> </a:t>
            </a:r>
            <a:endParaRPr lang="en-US" dirty="0"/>
          </a:p>
          <a:p>
            <a:endParaRPr lang="en-US" dirty="0"/>
          </a:p>
        </p:txBody>
      </p:sp>
      <p:sp>
        <p:nvSpPr>
          <p:cNvPr id="3" name="Title 2">
            <a:extLst>
              <a:ext uri="{FF2B5EF4-FFF2-40B4-BE49-F238E27FC236}">
                <a16:creationId xmlns="" xmlns:a16="http://schemas.microsoft.com/office/drawing/2014/main" id="{34B07B38-F57D-5841-8F3F-DB34CEE387FD}"/>
              </a:ext>
            </a:extLst>
          </p:cNvPr>
          <p:cNvSpPr>
            <a:spLocks noGrp="1"/>
          </p:cNvSpPr>
          <p:nvPr>
            <p:ph type="title"/>
          </p:nvPr>
        </p:nvSpPr>
        <p:spPr/>
        <p:txBody>
          <a:bodyPr/>
          <a:lstStyle/>
          <a:p>
            <a:r>
              <a:rPr lang="en-US" dirty="0"/>
              <a:t>TCP Slow Start </a:t>
            </a:r>
          </a:p>
        </p:txBody>
      </p:sp>
      <p:pic>
        <p:nvPicPr>
          <p:cNvPr id="5" name="Picture 4">
            <a:extLst>
              <a:ext uri="{FF2B5EF4-FFF2-40B4-BE49-F238E27FC236}">
                <a16:creationId xmlns="" xmlns:a16="http://schemas.microsoft.com/office/drawing/2014/main" id="{1D454644-BB89-4D4C-80B1-07A063CA2A86}"/>
              </a:ext>
            </a:extLst>
          </p:cNvPr>
          <p:cNvPicPr>
            <a:picLocks noChangeAspect="1"/>
          </p:cNvPicPr>
          <p:nvPr/>
        </p:nvPicPr>
        <p:blipFill rotWithShape="1">
          <a:blip r:embed="rId2"/>
          <a:srcRect r="9915"/>
          <a:stretch/>
        </p:blipFill>
        <p:spPr>
          <a:xfrm>
            <a:off x="4280022" y="2089146"/>
            <a:ext cx="7853922" cy="4467962"/>
          </a:xfrm>
          <a:prstGeom prst="rect">
            <a:avLst/>
          </a:prstGeom>
        </p:spPr>
      </p:pic>
      <p:sp>
        <p:nvSpPr>
          <p:cNvPr id="4" name="TextBox 3"/>
          <p:cNvSpPr txBox="1"/>
          <p:nvPr/>
        </p:nvSpPr>
        <p:spPr>
          <a:xfrm>
            <a:off x="-5112" y="3347442"/>
            <a:ext cx="6444012" cy="3385542"/>
          </a:xfrm>
          <a:prstGeom prst="rect">
            <a:avLst/>
          </a:prstGeom>
          <a:noFill/>
        </p:spPr>
        <p:txBody>
          <a:bodyPr wrap="square" rtlCol="0">
            <a:spAutoFit/>
          </a:bodyPr>
          <a:lstStyle/>
          <a:p>
            <a:pPr marL="342900" indent="-342900">
              <a:buFont typeface="Arial" pitchFamily="34" charset="0"/>
              <a:buChar char="•"/>
            </a:pPr>
            <a:r>
              <a:rPr lang="en-US" sz="2800" dirty="0" smtClean="0"/>
              <a:t>For </a:t>
            </a:r>
            <a:r>
              <a:rPr lang="en-US" sz="2800" dirty="0"/>
              <a:t>each segment that is acknowledged before the retransmission timer goes off</a:t>
            </a:r>
            <a:r>
              <a:rPr lang="en-US" sz="2800" dirty="0" smtClean="0"/>
              <a:t>,</a:t>
            </a:r>
            <a:br>
              <a:rPr lang="en-US" sz="2800" dirty="0" smtClean="0"/>
            </a:br>
            <a:r>
              <a:rPr lang="en-US" sz="2800" dirty="0" smtClean="0"/>
              <a:t>the </a:t>
            </a:r>
            <a:r>
              <a:rPr lang="en-US" sz="2800" dirty="0"/>
              <a:t>sender adds one segment’s worth of bytes to the congestion window. </a:t>
            </a:r>
            <a:r>
              <a:rPr lang="en-US" sz="2800" dirty="0" smtClean="0"/>
              <a:t/>
            </a:r>
            <a:br>
              <a:rPr lang="en-US" sz="2800" dirty="0" smtClean="0"/>
            </a:br>
            <a:r>
              <a:rPr lang="en-US" sz="2800" dirty="0" smtClean="0"/>
              <a:t>And </a:t>
            </a:r>
            <a:r>
              <a:rPr lang="en-US" sz="2800" dirty="0" smtClean="0"/>
              <a:t>since it has returned too, we have space for 2 Segments more for each ACK </a:t>
            </a:r>
            <a:br>
              <a:rPr lang="en-US" sz="2800" dirty="0" smtClean="0"/>
            </a:br>
            <a:r>
              <a:rPr lang="en-US" sz="2800" dirty="0" smtClean="0"/>
              <a:t>Effectively Doubling the CWnd Size.</a:t>
            </a:r>
            <a:endParaRPr lang="en-US" sz="2800" dirty="0"/>
          </a:p>
          <a:p>
            <a:endParaRPr lang="en-US" dirty="0"/>
          </a:p>
        </p:txBody>
      </p:sp>
    </p:spTree>
    <p:extLst>
      <p:ext uri="{BB962C8B-B14F-4D97-AF65-F5344CB8AC3E}">
        <p14:creationId xmlns:p14="http://schemas.microsoft.com/office/powerpoint/2010/main" val="1567607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AF1482B-D3A1-E841-A023-7F5824AD7334}"/>
              </a:ext>
            </a:extLst>
          </p:cNvPr>
          <p:cNvSpPr>
            <a:spLocks noGrp="1"/>
          </p:cNvSpPr>
          <p:nvPr>
            <p:ph idx="1"/>
          </p:nvPr>
        </p:nvSpPr>
        <p:spPr>
          <a:xfrm>
            <a:off x="1" y="985024"/>
            <a:ext cx="12192000" cy="5154519"/>
          </a:xfrm>
        </p:spPr>
        <p:txBody>
          <a:bodyPr/>
          <a:lstStyle/>
          <a:p>
            <a:r>
              <a:rPr lang="en-US" dirty="0"/>
              <a:t>Slow start causes exponential growth, eventually it will send too many packets into the network too quickly. </a:t>
            </a:r>
          </a:p>
          <a:p>
            <a:endParaRPr lang="en-US" dirty="0"/>
          </a:p>
          <a:p>
            <a:r>
              <a:rPr lang="en-US" dirty="0"/>
              <a:t>To keep slow start under control, the sender keeps a threshold for the connection called the </a:t>
            </a:r>
            <a:r>
              <a:rPr lang="en-US" b="1" dirty="0"/>
              <a:t>slow start threshold (</a:t>
            </a:r>
            <a:r>
              <a:rPr lang="en-US" b="1" dirty="0" smtClean="0"/>
              <a:t>ssThresh</a:t>
            </a:r>
            <a:r>
              <a:rPr lang="en-US" b="1" dirty="0"/>
              <a:t>). </a:t>
            </a:r>
          </a:p>
          <a:p>
            <a:endParaRPr lang="en-US" b="1" dirty="0"/>
          </a:p>
          <a:p>
            <a:r>
              <a:rPr lang="en-US" dirty="0"/>
              <a:t>Initially </a:t>
            </a:r>
            <a:r>
              <a:rPr lang="en-US" dirty="0" smtClean="0"/>
              <a:t>ssThresh </a:t>
            </a:r>
            <a:r>
              <a:rPr lang="en-US" b="1" dirty="0"/>
              <a:t>is set to BDP (or arbitrarily high</a:t>
            </a:r>
            <a:r>
              <a:rPr lang="en-US" b="1" dirty="0" smtClean="0"/>
              <a:t>) </a:t>
            </a:r>
            <a:r>
              <a:rPr lang="en-US" dirty="0" smtClean="0"/>
              <a:t>– max possible flow in network</a:t>
            </a:r>
            <a:endParaRPr lang="en-US" dirty="0"/>
          </a:p>
          <a:p>
            <a:r>
              <a:rPr lang="en-US" dirty="0"/>
              <a:t>Whenever a packet loss is detected by a </a:t>
            </a:r>
            <a:r>
              <a:rPr lang="en-US" dirty="0" smtClean="0"/>
              <a:t>RTO : </a:t>
            </a:r>
            <a:r>
              <a:rPr lang="en-US" b="1" dirty="0" smtClean="0"/>
              <a:t>ssThresh </a:t>
            </a:r>
            <a:r>
              <a:rPr lang="en-US" b="1" dirty="0"/>
              <a:t>is set to be </a:t>
            </a:r>
            <a:r>
              <a:rPr lang="en-US" b="1" dirty="0">
                <a:solidFill>
                  <a:srgbClr val="FF0000"/>
                </a:solidFill>
              </a:rPr>
              <a:t>”½</a:t>
            </a:r>
            <a:r>
              <a:rPr lang="en-US" b="1" dirty="0" smtClean="0"/>
              <a:t> </a:t>
            </a:r>
            <a:r>
              <a:rPr lang="en-US" b="1" dirty="0" smtClean="0"/>
              <a:t>of </a:t>
            </a:r>
            <a:r>
              <a:rPr lang="en-US" b="1" dirty="0" smtClean="0">
                <a:solidFill>
                  <a:srgbClr val="FF0000"/>
                </a:solidFill>
              </a:rPr>
              <a:t>CWnd”</a:t>
            </a:r>
            <a:r>
              <a:rPr lang="en-US" b="1" dirty="0" smtClean="0"/>
              <a:t> </a:t>
            </a:r>
            <a:r>
              <a:rPr lang="en-US" dirty="0"/>
              <a:t/>
            </a:r>
            <a:br>
              <a:rPr lang="en-US" dirty="0"/>
            </a:br>
            <a:r>
              <a:rPr lang="en-US" sz="2400" dirty="0" smtClean="0"/>
              <a:t>Thought behind this is that, this current value of ssThresh caused a packet loss, but nothing as such was detected when the CWnd was half of it, so we set the ssThresh to be half of the CWnd which is now the new safe value of the Threshold, and the CWnd is then set to a small initial value and SLOW START starts again. </a:t>
            </a:r>
            <a:endParaRPr lang="en-US" sz="3200" dirty="0" smtClean="0"/>
          </a:p>
        </p:txBody>
      </p:sp>
      <p:sp>
        <p:nvSpPr>
          <p:cNvPr id="3" name="Title 2">
            <a:extLst>
              <a:ext uri="{FF2B5EF4-FFF2-40B4-BE49-F238E27FC236}">
                <a16:creationId xmlns="" xmlns:a16="http://schemas.microsoft.com/office/drawing/2014/main" id="{191E9077-6C63-DE40-80A9-AF2EE140D085}"/>
              </a:ext>
            </a:extLst>
          </p:cNvPr>
          <p:cNvSpPr>
            <a:spLocks noGrp="1"/>
          </p:cNvSpPr>
          <p:nvPr>
            <p:ph type="title"/>
          </p:nvPr>
        </p:nvSpPr>
        <p:spPr/>
        <p:txBody>
          <a:bodyPr/>
          <a:lstStyle/>
          <a:p>
            <a:r>
              <a:rPr lang="en-US" dirty="0"/>
              <a:t>Slow Start Threshold</a:t>
            </a:r>
          </a:p>
        </p:txBody>
      </p:sp>
    </p:spTree>
    <p:extLst>
      <p:ext uri="{BB962C8B-B14F-4D97-AF65-F5344CB8AC3E}">
        <p14:creationId xmlns:p14="http://schemas.microsoft.com/office/powerpoint/2010/main" val="816073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 xmlns:a16="http://schemas.microsoft.com/office/drawing/2014/main" id="{B8D4FB59-604D-F143-AC0A-E9990DA05638}"/>
                  </a:ext>
                </a:extLst>
              </p:cNvPr>
              <p:cNvSpPr>
                <a:spLocks noGrp="1"/>
              </p:cNvSpPr>
              <p:nvPr>
                <p:ph idx="1"/>
              </p:nvPr>
            </p:nvSpPr>
            <p:spPr>
              <a:xfrm>
                <a:off x="0" y="949211"/>
                <a:ext cx="12192000" cy="5349838"/>
              </a:xfrm>
            </p:spPr>
            <p:txBody>
              <a:bodyPr/>
              <a:lstStyle/>
              <a:p>
                <a:r>
                  <a:rPr lang="en-US" dirty="0" smtClean="0"/>
                  <a:t>When </a:t>
                </a:r>
                <a:r>
                  <a:rPr lang="en-US" b="1" dirty="0" smtClean="0"/>
                  <a:t>ssThresh </a:t>
                </a:r>
                <a:r>
                  <a:rPr lang="en-US" b="1" dirty="0"/>
                  <a:t>is crossed</a:t>
                </a:r>
                <a:r>
                  <a:rPr lang="en-US" dirty="0"/>
                  <a:t>, </a:t>
                </a:r>
                <a:r>
                  <a:rPr lang="en-US" b="1" dirty="0">
                    <a:solidFill>
                      <a:srgbClr val="FF0000"/>
                    </a:solidFill>
                  </a:rPr>
                  <a:t>TCP switches from slow start to additive increase.</a:t>
                </a:r>
                <a:r>
                  <a:rPr lang="en-US" b="1" dirty="0"/>
                  <a:t> </a:t>
                </a:r>
              </a:p>
              <a:p>
                <a:r>
                  <a:rPr lang="en-US" dirty="0"/>
                  <a:t>In this mode</a:t>
                </a:r>
                <a:r>
                  <a:rPr lang="en-US" i="1" dirty="0"/>
                  <a:t>, the congestion window is increased by one </a:t>
                </a:r>
                <a:r>
                  <a:rPr lang="en-US" i="1" dirty="0" smtClean="0"/>
                  <a:t>segment every </a:t>
                </a:r>
                <a:r>
                  <a:rPr lang="en-US" b="1" i="1" dirty="0" smtClean="0"/>
                  <a:t>RTT</a:t>
                </a:r>
                <a:r>
                  <a:rPr lang="en-US" i="1" dirty="0" smtClean="0"/>
                  <a:t>. </a:t>
                </a:r>
              </a:p>
              <a:p>
                <a:r>
                  <a:rPr lang="en-US" dirty="0" smtClean="0"/>
                  <a:t>As </a:t>
                </a:r>
                <a:r>
                  <a:rPr lang="en-US" dirty="0"/>
                  <a:t>in the slow start </a:t>
                </a:r>
                <a:r>
                  <a:rPr lang="en-US" dirty="0" smtClean="0"/>
                  <a:t>phase, </a:t>
                </a:r>
                <a:r>
                  <a:rPr lang="en-US" dirty="0"/>
                  <a:t>rather than an increase of once per </a:t>
                </a:r>
                <a:r>
                  <a:rPr lang="en-US" dirty="0" smtClean="0"/>
                  <a:t>RTT, it is usually </a:t>
                </a:r>
                <a:r>
                  <a:rPr lang="en-US" dirty="0"/>
                  <a:t>implemented with </a:t>
                </a:r>
                <a:r>
                  <a:rPr lang="en-US" i="1" dirty="0"/>
                  <a:t>an partial increase for every segment that is </a:t>
                </a:r>
                <a:r>
                  <a:rPr lang="en-US" i="1" dirty="0" smtClean="0"/>
                  <a:t>ACKed</a:t>
                </a:r>
                <a:r>
                  <a:rPr lang="en-US" dirty="0"/>
                  <a:t> </a:t>
                </a:r>
                <a:endParaRPr lang="en-US" dirty="0" smtClean="0"/>
              </a:p>
              <a:p>
                <a:pPr marL="0" indent="0">
                  <a:buNone/>
                </a:pPr>
                <a:r>
                  <a:rPr lang="en-US" dirty="0" smtClean="0"/>
                  <a:t>   I think meaning is : increase occurs for each ACK, total increase for an RTT is 1 </a:t>
                </a:r>
              </a:p>
              <a:p>
                <a:pPr marL="0" indent="0">
                  <a:buNone/>
                </a:pPr>
                <a:endParaRPr lang="en-US" dirty="0"/>
              </a:p>
              <a:p>
                <a:r>
                  <a:rPr lang="en-US" dirty="0"/>
                  <a:t>A common approximation is to increase </a:t>
                </a:r>
                <a:r>
                  <a:rPr lang="en-US" dirty="0" smtClean="0"/>
                  <a:t>CWnd </a:t>
                </a:r>
                <a:r>
                  <a:rPr lang="en-US" dirty="0"/>
                  <a:t>for additive increase as follows:</a:t>
                </a:r>
                <a:r>
                  <a:rPr lang="en-US" dirty="0" smtClean="0"/>
                  <a:t> </a:t>
                </a:r>
                <a:br>
                  <a:rPr lang="en-US" dirty="0" smtClean="0"/>
                </a:br>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𝑪𝑾𝒏𝒅</m:t>
                      </m:r>
                      <m:r>
                        <a:rPr lang="en-US" b="1" i="1" smtClean="0">
                          <a:latin typeface="Cambria Math" panose="02040503050406030204" pitchFamily="18" charset="0"/>
                        </a:rPr>
                        <m:t>=</m:t>
                      </m:r>
                      <m:r>
                        <a:rPr lang="en-US" b="1" i="1" smtClean="0">
                          <a:latin typeface="Cambria Math" panose="02040503050406030204" pitchFamily="18" charset="0"/>
                        </a:rPr>
                        <m:t>𝑪𝑾𝒏𝒅</m:t>
                      </m:r>
                      <m:r>
                        <a:rPr lang="en-US" b="1" i="1" smtClean="0">
                          <a:latin typeface="Cambria Math" panose="02040503050406030204" pitchFamily="18" charset="0"/>
                        </a:rPr>
                        <m:t>+</m:t>
                      </m:r>
                      <m:f>
                        <m:fPr>
                          <m:ctrlPr>
                            <a:rPr lang="en-US" b="1" i="1" smtClean="0">
                              <a:latin typeface="Cambria Math"/>
                            </a:rPr>
                          </m:ctrlPr>
                        </m:fPr>
                        <m:num>
                          <m:r>
                            <a:rPr lang="en-US" b="1" i="1" smtClean="0">
                              <a:latin typeface="Cambria Math"/>
                            </a:rPr>
                            <m:t>(</m:t>
                          </m:r>
                          <m:r>
                            <a:rPr lang="en-US" b="1" i="1" smtClean="0">
                              <a:latin typeface="Cambria Math" panose="02040503050406030204" pitchFamily="18" charset="0"/>
                            </a:rPr>
                            <m:t>𝑴</m:t>
                          </m:r>
                          <m:r>
                            <a:rPr lang="en-US" b="1" i="1" smtClean="0">
                              <a:latin typeface="Cambria Math"/>
                            </a:rPr>
                            <m:t>𝒂𝒙</m:t>
                          </m:r>
                          <m:r>
                            <a:rPr lang="en-US" b="1" i="1" smtClean="0">
                              <a:latin typeface="Cambria Math" panose="02040503050406030204" pitchFamily="18" charset="0"/>
                            </a:rPr>
                            <m:t>𝑺</m:t>
                          </m:r>
                          <m:r>
                            <a:rPr lang="en-US" b="1" i="1" smtClean="0">
                              <a:latin typeface="Cambria Math"/>
                            </a:rPr>
                            <m:t>𝒆𝒈𝒎𝒆𝒏𝒕</m:t>
                          </m:r>
                          <m:r>
                            <a:rPr lang="en-US" b="1" i="1" smtClean="0">
                              <a:latin typeface="Cambria Math" panose="02040503050406030204" pitchFamily="18" charset="0"/>
                            </a:rPr>
                            <m:t>𝑺</m:t>
                          </m:r>
                          <m:r>
                            <a:rPr lang="en-US" b="1" i="1" smtClean="0">
                              <a:latin typeface="Cambria Math"/>
                            </a:rPr>
                            <m:t>𝒊𝒛𝒆</m:t>
                          </m:r>
                          <m:r>
                            <a:rPr lang="en-US" b="1" i="1" smtClean="0">
                              <a:latin typeface="Cambria Math"/>
                            </a:rPr>
                            <m:t>)^</m:t>
                          </m:r>
                          <m:r>
                            <a:rPr lang="en-US" b="1" i="1" smtClean="0">
                              <a:latin typeface="Cambria Math"/>
                            </a:rPr>
                            <m:t>𝟐</m:t>
                          </m:r>
                        </m:num>
                        <m:den>
                          <m:r>
                            <a:rPr lang="en-US" b="1" i="1" smtClean="0">
                              <a:latin typeface="Cambria Math" panose="02040503050406030204" pitchFamily="18" charset="0"/>
                            </a:rPr>
                            <m:t>𝑪𝑾𝒏𝒅</m:t>
                          </m:r>
                        </m:den>
                      </m:f>
                    </m:oMath>
                  </m:oMathPara>
                </a14:m>
                <a:endParaRPr lang="en-US" b="1" dirty="0" smtClean="0"/>
              </a:p>
              <a:p>
                <a:pPr marL="0" indent="0">
                  <a:buNone/>
                </a:pPr>
                <a:r>
                  <a:rPr lang="en-US" sz="2400" dirty="0" smtClean="0"/>
                  <a:t>This is done at each RTT or Each Segment ACK Received after the </a:t>
                </a:r>
                <a:r>
                  <a:rPr lang="en-US" sz="2400" dirty="0" err="1" smtClean="0"/>
                  <a:t>ssThreshold</a:t>
                </a:r>
                <a:r>
                  <a:rPr lang="en-US" sz="2400" dirty="0" smtClean="0"/>
                  <a:t> has been crossed and we have adopted Additive Increase means to Update the </a:t>
                </a:r>
                <a:r>
                  <a:rPr lang="en-US" sz="2400" dirty="0" err="1" smtClean="0"/>
                  <a:t>CWndSize</a:t>
                </a:r>
                <a:r>
                  <a:rPr lang="en-US" sz="2400" dirty="0" smtClean="0"/>
                  <a:t>. </a:t>
                </a:r>
                <a:endParaRPr lang="en-US" dirty="0"/>
              </a:p>
            </p:txBody>
          </p:sp>
        </mc:Choice>
        <mc:Fallback>
          <p:sp>
            <p:nvSpPr>
              <p:cNvPr id="2" name="Content Placeholder 1">
                <a:extLst>
                  <a:ext uri="{FF2B5EF4-FFF2-40B4-BE49-F238E27FC236}">
                    <a16:creationId xmlns="" xmlns:a16="http://schemas.microsoft.com/office/drawing/2014/main" xmlns:a14="http://schemas.microsoft.com/office/drawing/2010/main" id="{B8D4FB59-604D-F143-AC0A-E9990DA05638}"/>
                  </a:ext>
                </a:extLst>
              </p:cNvPr>
              <p:cNvSpPr>
                <a:spLocks noGrp="1" noRot="1" noChangeAspect="1" noMove="1" noResize="1" noEditPoints="1" noAdjustHandles="1" noChangeArrowheads="1" noChangeShapeType="1" noTextEdit="1"/>
              </p:cNvSpPr>
              <p:nvPr>
                <p:ph idx="1"/>
              </p:nvPr>
            </p:nvSpPr>
            <p:spPr>
              <a:xfrm>
                <a:off x="0" y="949211"/>
                <a:ext cx="12192000" cy="5349838"/>
              </a:xfrm>
              <a:blipFill rotWithShape="1">
                <a:blip r:embed="rId3"/>
                <a:stretch>
                  <a:fillRect l="-1000" t="-1824" b="-2052"/>
                </a:stretch>
              </a:blipFill>
            </p:spPr>
            <p:txBody>
              <a:bodyPr/>
              <a:lstStyle/>
              <a:p>
                <a:r>
                  <a:rPr lang="en-US">
                    <a:noFill/>
                  </a:rPr>
                  <a:t> </a:t>
                </a:r>
              </a:p>
            </p:txBody>
          </p:sp>
        </mc:Fallback>
      </mc:AlternateContent>
      <p:sp>
        <p:nvSpPr>
          <p:cNvPr id="3" name="Title 2">
            <a:extLst>
              <a:ext uri="{FF2B5EF4-FFF2-40B4-BE49-F238E27FC236}">
                <a16:creationId xmlns="" xmlns:a16="http://schemas.microsoft.com/office/drawing/2014/main" id="{128FFBF9-EF92-1941-BF5F-0F25087BF3CB}"/>
              </a:ext>
            </a:extLst>
          </p:cNvPr>
          <p:cNvSpPr>
            <a:spLocks noGrp="1"/>
          </p:cNvSpPr>
          <p:nvPr>
            <p:ph type="title"/>
          </p:nvPr>
        </p:nvSpPr>
        <p:spPr/>
        <p:txBody>
          <a:bodyPr/>
          <a:lstStyle/>
          <a:p>
            <a:r>
              <a:rPr lang="en-US" dirty="0"/>
              <a:t>Additive Increase (Congestion Avoidance)</a:t>
            </a:r>
          </a:p>
        </p:txBody>
      </p:sp>
    </p:spTree>
    <p:extLst>
      <p:ext uri="{BB962C8B-B14F-4D97-AF65-F5344CB8AC3E}">
        <p14:creationId xmlns:p14="http://schemas.microsoft.com/office/powerpoint/2010/main" val="1570647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713F724-A28A-5D4A-8275-30AE8837E218}"/>
              </a:ext>
            </a:extLst>
          </p:cNvPr>
          <p:cNvSpPr>
            <a:spLocks noGrp="1"/>
          </p:cNvSpPr>
          <p:nvPr>
            <p:ph idx="1"/>
          </p:nvPr>
        </p:nvSpPr>
        <p:spPr>
          <a:xfrm>
            <a:off x="0" y="996017"/>
            <a:ext cx="12192000" cy="5349838"/>
          </a:xfrm>
        </p:spPr>
        <p:txBody>
          <a:bodyPr/>
          <a:lstStyle/>
          <a:p>
            <a:r>
              <a:rPr lang="en-US" dirty="0"/>
              <a:t>A TCP connection is a </a:t>
            </a:r>
            <a:r>
              <a:rPr lang="en-US" b="1" dirty="0"/>
              <a:t>byte stream</a:t>
            </a:r>
            <a:r>
              <a:rPr lang="en-US" dirty="0"/>
              <a:t>, not a message stream </a:t>
            </a:r>
          </a:p>
          <a:p>
            <a:r>
              <a:rPr lang="en-US" dirty="0" smtClean="0"/>
              <a:t>Message </a:t>
            </a:r>
            <a:r>
              <a:rPr lang="en-US" dirty="0"/>
              <a:t>boundaries are not preserved </a:t>
            </a:r>
            <a:r>
              <a:rPr lang="en-US" dirty="0" smtClean="0"/>
              <a:t>end-to-end</a:t>
            </a:r>
          </a:p>
          <a:p>
            <a:pPr marL="0" indent="0">
              <a:buNone/>
            </a:pPr>
            <a:r>
              <a:rPr lang="en-US" sz="1800" dirty="0" smtClean="0"/>
              <a:t>These two points go  pretty much hand in hand. Since the TCP is a Byte-oriented Connection instead of a Packet-based protocol, each byte of the send data has its own identifying sequence number which distinguishes it from the other bytes of data. </a:t>
            </a:r>
            <a:br>
              <a:rPr lang="en-US" sz="1800" dirty="0" smtClean="0"/>
            </a:br>
            <a:r>
              <a:rPr lang="en-US" sz="1800" dirty="0" smtClean="0"/>
              <a:t>Moreover, the data transfer also occurs as a byte stream, which is why it is intuitive to understand that the message boundaries will not be preserved. </a:t>
            </a:r>
            <a:br>
              <a:rPr lang="en-US" sz="1800" dirty="0" smtClean="0"/>
            </a:br>
            <a:r>
              <a:rPr lang="en-US" sz="1800" dirty="0" smtClean="0"/>
              <a:t>The application of the sending side writes the data into the sending buffer of the transport layer and the transport layer makes the “segments” and sends them to the destination machine with the help of the network and bottom layers after attaching apt sequence numbers. When the receive buffer of the destination machine is filled with this data from the network layer there, the bytes are just filled into the buffer in the way they are received and are identified with the help of the sequence numbers. When the application side of the destination makes a read() call on the receive buffer, it is provided with whatever number of bytes have been requested and hence there is no notion of a segment or message boundary on the destination side. </a:t>
            </a:r>
            <a:endParaRPr lang="en-US" dirty="0"/>
          </a:p>
          <a:p>
            <a:r>
              <a:rPr lang="en-US" dirty="0"/>
              <a:t>Example:</a:t>
            </a:r>
          </a:p>
          <a:p>
            <a:pPr lvl="1"/>
            <a:r>
              <a:rPr lang="en-US" sz="2000" dirty="0"/>
              <a:t>The sending process does </a:t>
            </a:r>
            <a:r>
              <a:rPr lang="en-US" sz="2000" dirty="0" smtClean="0"/>
              <a:t>4- 512 </a:t>
            </a:r>
            <a:r>
              <a:rPr lang="en-US" sz="2000" dirty="0"/>
              <a:t>byte writes to a TCP stream – for </a:t>
            </a:r>
            <a:r>
              <a:rPr lang="en-US" sz="2000" dirty="0">
                <a:latin typeface="Consolas" panose="020B0609020204030204" pitchFamily="49" charset="0"/>
                <a:cs typeface="Consolas" panose="020B0609020204030204" pitchFamily="49" charset="0"/>
              </a:rPr>
              <a:t>write()</a:t>
            </a:r>
            <a:r>
              <a:rPr lang="en-US" sz="2000" dirty="0">
                <a:cs typeface="Consolas" panose="020B0609020204030204" pitchFamily="49" charset="0"/>
              </a:rPr>
              <a:t> call to the TCP socket</a:t>
            </a:r>
          </a:p>
          <a:p>
            <a:pPr lvl="1"/>
            <a:r>
              <a:rPr lang="en-US" sz="2000" dirty="0">
                <a:cs typeface="Consolas" panose="020B0609020204030204" pitchFamily="49" charset="0"/>
              </a:rPr>
              <a:t>These data may be delivered as – four 512 byte chunks, two 1024 byte chunks, one 2048 byte chunk or some other way</a:t>
            </a:r>
          </a:p>
          <a:p>
            <a:pPr lvl="1"/>
            <a:r>
              <a:rPr lang="en-US" sz="2000" dirty="0">
                <a:cs typeface="Consolas" panose="020B0609020204030204" pitchFamily="49" charset="0"/>
              </a:rPr>
              <a:t>There is no way for the receiver to detect the unit(s) in which the data were written by the sending process. </a:t>
            </a:r>
            <a:endParaRPr lang="en-US" sz="2000" dirty="0"/>
          </a:p>
        </p:txBody>
      </p:sp>
      <p:sp>
        <p:nvSpPr>
          <p:cNvPr id="3" name="Title 2">
            <a:extLst>
              <a:ext uri="{FF2B5EF4-FFF2-40B4-BE49-F238E27FC236}">
                <a16:creationId xmlns="" xmlns:a16="http://schemas.microsoft.com/office/drawing/2014/main" id="{81064282-CF4F-2B48-AC55-D79DE79286DC}"/>
              </a:ext>
            </a:extLst>
          </p:cNvPr>
          <p:cNvSpPr>
            <a:spLocks noGrp="1"/>
          </p:cNvSpPr>
          <p:nvPr>
            <p:ph type="title"/>
          </p:nvPr>
        </p:nvSpPr>
        <p:spPr/>
        <p:txBody>
          <a:bodyPr/>
          <a:lstStyle/>
          <a:p>
            <a:r>
              <a:rPr lang="en-US" dirty="0"/>
              <a:t>TCP Service Model</a:t>
            </a:r>
          </a:p>
        </p:txBody>
      </p:sp>
    </p:spTree>
    <p:extLst>
      <p:ext uri="{BB962C8B-B14F-4D97-AF65-F5344CB8AC3E}">
        <p14:creationId xmlns:p14="http://schemas.microsoft.com/office/powerpoint/2010/main" val="2542498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00A17DB-0CA4-8D45-ACC3-09A2A896DCFB}"/>
              </a:ext>
            </a:extLst>
          </p:cNvPr>
          <p:cNvPicPr>
            <a:picLocks noChangeAspect="1"/>
          </p:cNvPicPr>
          <p:nvPr/>
        </p:nvPicPr>
        <p:blipFill rotWithShape="1">
          <a:blip r:embed="rId2"/>
          <a:srcRect l="10632" r="10542" b="2877"/>
          <a:stretch/>
        </p:blipFill>
        <p:spPr>
          <a:xfrm>
            <a:off x="3757856" y="898552"/>
            <a:ext cx="8434144" cy="5959447"/>
          </a:xfrm>
          <a:prstGeom prst="rect">
            <a:avLst/>
          </a:prstGeom>
        </p:spPr>
      </p:pic>
      <p:sp>
        <p:nvSpPr>
          <p:cNvPr id="3" name="Title 2">
            <a:extLst>
              <a:ext uri="{FF2B5EF4-FFF2-40B4-BE49-F238E27FC236}">
                <a16:creationId xmlns="" xmlns:a16="http://schemas.microsoft.com/office/drawing/2014/main" id="{FB9D079F-E156-B54A-81FB-FA6EE0891BB9}"/>
              </a:ext>
            </a:extLst>
          </p:cNvPr>
          <p:cNvSpPr>
            <a:spLocks noGrp="1"/>
          </p:cNvSpPr>
          <p:nvPr>
            <p:ph type="title"/>
          </p:nvPr>
        </p:nvSpPr>
        <p:spPr/>
        <p:txBody>
          <a:bodyPr/>
          <a:lstStyle/>
          <a:p>
            <a:r>
              <a:rPr lang="en-US" dirty="0"/>
              <a:t>Additive Increase – Packet Wise Approximation</a:t>
            </a:r>
          </a:p>
        </p:txBody>
      </p:sp>
      <p:sp>
        <p:nvSpPr>
          <p:cNvPr id="2" name="TextBox 1"/>
          <p:cNvSpPr txBox="1"/>
          <p:nvPr/>
        </p:nvSpPr>
        <p:spPr>
          <a:xfrm>
            <a:off x="19050" y="854581"/>
            <a:ext cx="6438900" cy="1938992"/>
          </a:xfrm>
          <a:prstGeom prst="rect">
            <a:avLst/>
          </a:prstGeom>
          <a:noFill/>
        </p:spPr>
        <p:txBody>
          <a:bodyPr wrap="square" rtlCol="0">
            <a:spAutoFit/>
          </a:bodyPr>
          <a:lstStyle/>
          <a:p>
            <a:r>
              <a:rPr lang="en-US" sz="2400" dirty="0" smtClean="0"/>
              <a:t>At the </a:t>
            </a:r>
            <a:r>
              <a:rPr lang="en-US" sz="2400" dirty="0"/>
              <a:t>end of every RTT, the sender’s congestion window has grown enough that </a:t>
            </a:r>
            <a:r>
              <a:rPr lang="en-US" sz="2400" dirty="0" smtClean="0"/>
              <a:t>it can </a:t>
            </a:r>
            <a:r>
              <a:rPr lang="en-US" sz="2400" dirty="0"/>
              <a:t>inject </a:t>
            </a:r>
            <a:r>
              <a:rPr lang="en-US" sz="2400" dirty="0" smtClean="0"/>
              <a:t/>
            </a:r>
            <a:br>
              <a:rPr lang="en-US" sz="2400" dirty="0" smtClean="0"/>
            </a:br>
            <a:r>
              <a:rPr lang="en-US" sz="2400" dirty="0" smtClean="0"/>
              <a:t>an </a:t>
            </a:r>
            <a:r>
              <a:rPr lang="en-US" sz="2400" dirty="0"/>
              <a:t>additional packet into the </a:t>
            </a:r>
            <a:r>
              <a:rPr lang="en-US" sz="2400" dirty="0" smtClean="0"/>
              <a:t>network.</a:t>
            </a:r>
          </a:p>
          <a:p>
            <a:r>
              <a:rPr lang="en-US" sz="2400" dirty="0" smtClean="0"/>
              <a:t>This growth which we are </a:t>
            </a:r>
            <a:br>
              <a:rPr lang="en-US" sz="2400" dirty="0" smtClean="0"/>
            </a:br>
            <a:r>
              <a:rPr lang="en-US" sz="2400" dirty="0" smtClean="0"/>
              <a:t>talking about happens at each Segment ACK. </a:t>
            </a:r>
            <a:endParaRPr lang="en-US" sz="2400" dirty="0"/>
          </a:p>
        </p:txBody>
      </p:sp>
      <p:sp>
        <p:nvSpPr>
          <p:cNvPr id="4" name="TextBox 3"/>
          <p:cNvSpPr txBox="1"/>
          <p:nvPr/>
        </p:nvSpPr>
        <p:spPr>
          <a:xfrm>
            <a:off x="19050" y="2869773"/>
            <a:ext cx="6991350" cy="3046988"/>
          </a:xfrm>
          <a:prstGeom prst="rect">
            <a:avLst/>
          </a:prstGeom>
          <a:noFill/>
        </p:spPr>
        <p:txBody>
          <a:bodyPr wrap="square" rtlCol="0">
            <a:spAutoFit/>
          </a:bodyPr>
          <a:lstStyle/>
          <a:p>
            <a:r>
              <a:rPr lang="en-US" sz="2400" dirty="0" smtClean="0"/>
              <a:t>In case a packet loss occurs, the ACK will be stuck at a particular segment’s sequence number, and </a:t>
            </a:r>
            <a:br>
              <a:rPr lang="en-US" sz="2400" dirty="0" smtClean="0"/>
            </a:br>
            <a:r>
              <a:rPr lang="en-US" sz="2400" dirty="0" smtClean="0"/>
              <a:t>hence there will no growth of the congestion window size, it will remain full and basically there will be a starvation till the RTO times out and the Packet Loss is </a:t>
            </a:r>
            <a:r>
              <a:rPr lang="en-US" sz="2400" dirty="0" err="1" smtClean="0"/>
              <a:t>ReTransmitted</a:t>
            </a:r>
            <a:r>
              <a:rPr lang="en-US" sz="2400" dirty="0" smtClean="0"/>
              <a:t>.</a:t>
            </a:r>
          </a:p>
          <a:p>
            <a:r>
              <a:rPr lang="en-US" sz="2400" dirty="0" smtClean="0"/>
              <a:t>So we need an EARLY NOTION of Congestion Detection</a:t>
            </a:r>
            <a:br>
              <a:rPr lang="en-US" sz="2400" dirty="0" smtClean="0"/>
            </a:br>
            <a:r>
              <a:rPr lang="en-US" sz="2400" dirty="0" smtClean="0"/>
              <a:t>so that we do not end up starving for the RT.</a:t>
            </a:r>
            <a:endParaRPr lang="en-US" sz="2400" dirty="0"/>
          </a:p>
        </p:txBody>
      </p:sp>
    </p:spTree>
    <p:extLst>
      <p:ext uri="{BB962C8B-B14F-4D97-AF65-F5344CB8AC3E}">
        <p14:creationId xmlns:p14="http://schemas.microsoft.com/office/powerpoint/2010/main" val="1826271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4610332-624E-A04C-AB74-302BD40D3FB6}"/>
              </a:ext>
            </a:extLst>
          </p:cNvPr>
          <p:cNvSpPr>
            <a:spLocks noGrp="1"/>
          </p:cNvSpPr>
          <p:nvPr>
            <p:ph idx="1"/>
          </p:nvPr>
        </p:nvSpPr>
        <p:spPr>
          <a:xfrm>
            <a:off x="0" y="987311"/>
            <a:ext cx="12192000" cy="5349838"/>
          </a:xfrm>
        </p:spPr>
        <p:txBody>
          <a:bodyPr/>
          <a:lstStyle/>
          <a:p>
            <a:r>
              <a:rPr lang="en-US" dirty="0"/>
              <a:t>Two ways to trigger a congestion notification in TCP – (1) RTO, (2) Duplicate ACK</a:t>
            </a:r>
          </a:p>
          <a:p>
            <a:endParaRPr lang="en-US" dirty="0"/>
          </a:p>
          <a:p>
            <a:r>
              <a:rPr lang="en-US" b="1" dirty="0"/>
              <a:t>RTO</a:t>
            </a:r>
            <a:r>
              <a:rPr lang="en-US" dirty="0"/>
              <a:t>: A sure indication of congestion, however time </a:t>
            </a:r>
            <a:r>
              <a:rPr lang="en-US" dirty="0" smtClean="0"/>
              <a:t>consuming </a:t>
            </a:r>
            <a:br>
              <a:rPr lang="en-US" dirty="0" smtClean="0"/>
            </a:br>
            <a:r>
              <a:rPr lang="en-US" sz="2000" dirty="0" smtClean="0"/>
              <a:t>This indicates very severe congestion in the network and drastic drop in CWnd is required to rectify this situation.</a:t>
            </a:r>
            <a:endParaRPr lang="en-US" dirty="0"/>
          </a:p>
          <a:p>
            <a:endParaRPr lang="en-US" b="1" dirty="0"/>
          </a:p>
          <a:p>
            <a:r>
              <a:rPr lang="en-US" b="1" dirty="0"/>
              <a:t>Duplicate ACK: </a:t>
            </a:r>
            <a:r>
              <a:rPr lang="en-US" dirty="0"/>
              <a:t>Receiver sends a duplicate ACK when it receives out of order segment </a:t>
            </a:r>
          </a:p>
          <a:p>
            <a:pPr lvl="1"/>
            <a:r>
              <a:rPr lang="en-US" sz="2600" dirty="0"/>
              <a:t>A </a:t>
            </a:r>
            <a:r>
              <a:rPr lang="en-US" sz="2600" b="1" dirty="0"/>
              <a:t>loose way </a:t>
            </a:r>
            <a:r>
              <a:rPr lang="en-US" sz="2600" dirty="0"/>
              <a:t>of indicating congestion </a:t>
            </a:r>
            <a:r>
              <a:rPr lang="en-US" sz="2600" dirty="0" smtClean="0"/>
              <a:t>(</a:t>
            </a:r>
            <a:r>
              <a:rPr lang="en-US" sz="2000" dirty="0" smtClean="0"/>
              <a:t> 1 dupACK may arise due to different route of two packets </a:t>
            </a:r>
            <a:r>
              <a:rPr lang="en-US" sz="2600" dirty="0" smtClean="0"/>
              <a:t>)</a:t>
            </a:r>
            <a:endParaRPr lang="en-US" sz="2600" dirty="0"/>
          </a:p>
          <a:p>
            <a:pPr lvl="1"/>
            <a:r>
              <a:rPr lang="en-US" sz="2600" dirty="0"/>
              <a:t>TCP arbitrarily assumes that </a:t>
            </a:r>
            <a:r>
              <a:rPr lang="en-US" sz="2600" b="1" dirty="0">
                <a:solidFill>
                  <a:srgbClr val="FF0000"/>
                </a:solidFill>
              </a:rPr>
              <a:t>THREE</a:t>
            </a:r>
            <a:r>
              <a:rPr lang="en-US" sz="2600" b="1" dirty="0"/>
              <a:t> duplicate ACKs (DUPACKs) </a:t>
            </a:r>
            <a:r>
              <a:rPr lang="en-US" sz="2600" dirty="0">
                <a:solidFill>
                  <a:srgbClr val="FF0000"/>
                </a:solidFill>
              </a:rPr>
              <a:t>imply</a:t>
            </a:r>
            <a:r>
              <a:rPr lang="en-US" sz="2600" b="1" dirty="0">
                <a:solidFill>
                  <a:srgbClr val="FF0000"/>
                </a:solidFill>
              </a:rPr>
              <a:t> </a:t>
            </a:r>
            <a:r>
              <a:rPr lang="en-US" sz="2600" dirty="0"/>
              <a:t>that</a:t>
            </a:r>
            <a:r>
              <a:rPr lang="en-US" sz="2600" b="1" dirty="0"/>
              <a:t> a packet </a:t>
            </a:r>
            <a:r>
              <a:rPr lang="en-US" sz="2600" dirty="0"/>
              <a:t>has been </a:t>
            </a:r>
            <a:r>
              <a:rPr lang="en-US" sz="2600" b="1" dirty="0"/>
              <a:t>lost – triggers congestion control mechanism </a:t>
            </a:r>
          </a:p>
          <a:p>
            <a:pPr lvl="1"/>
            <a:r>
              <a:rPr lang="en-US" sz="2600" dirty="0"/>
              <a:t>The identity of the lost packet can be inferred – </a:t>
            </a:r>
            <a:r>
              <a:rPr lang="en-US" sz="2600" b="1" dirty="0"/>
              <a:t>the very next packet in sequence</a:t>
            </a:r>
          </a:p>
          <a:p>
            <a:pPr lvl="1"/>
            <a:r>
              <a:rPr lang="en-US" sz="2600" b="1" dirty="0"/>
              <a:t>Retransmit the lost packet and trigger congestion control </a:t>
            </a:r>
            <a:endParaRPr lang="en-US" sz="2600" dirty="0"/>
          </a:p>
        </p:txBody>
      </p:sp>
      <p:sp>
        <p:nvSpPr>
          <p:cNvPr id="3" name="Title 2">
            <a:extLst>
              <a:ext uri="{FF2B5EF4-FFF2-40B4-BE49-F238E27FC236}">
                <a16:creationId xmlns="" xmlns:a16="http://schemas.microsoft.com/office/drawing/2014/main" id="{EEBDF108-3F85-0745-89A4-AC57464B34EB}"/>
              </a:ext>
            </a:extLst>
          </p:cNvPr>
          <p:cNvSpPr>
            <a:spLocks noGrp="1"/>
          </p:cNvSpPr>
          <p:nvPr>
            <p:ph type="title"/>
          </p:nvPr>
        </p:nvSpPr>
        <p:spPr/>
        <p:txBody>
          <a:bodyPr/>
          <a:lstStyle/>
          <a:p>
            <a:r>
              <a:rPr lang="en-US" dirty="0"/>
              <a:t>Triggering an Congestion </a:t>
            </a:r>
          </a:p>
        </p:txBody>
      </p:sp>
    </p:spTree>
    <p:extLst>
      <p:ext uri="{BB962C8B-B14F-4D97-AF65-F5344CB8AC3E}">
        <p14:creationId xmlns:p14="http://schemas.microsoft.com/office/powerpoint/2010/main" val="2855000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FEB43E2-70F4-FF47-8C9D-4C2BF71F852A}"/>
              </a:ext>
            </a:extLst>
          </p:cNvPr>
          <p:cNvSpPr>
            <a:spLocks noGrp="1"/>
          </p:cNvSpPr>
          <p:nvPr>
            <p:ph idx="1"/>
          </p:nvPr>
        </p:nvSpPr>
        <p:spPr>
          <a:xfrm>
            <a:off x="147289" y="911111"/>
            <a:ext cx="11552663" cy="1793989"/>
          </a:xfrm>
          <a:solidFill>
            <a:schemeClr val="bg1"/>
          </a:solidFill>
        </p:spPr>
        <p:txBody>
          <a:bodyPr/>
          <a:lstStyle/>
          <a:p>
            <a:r>
              <a:rPr lang="en-US" sz="3200" dirty="0"/>
              <a:t>Use THREE </a:t>
            </a:r>
            <a:r>
              <a:rPr lang="en-US" sz="3200" dirty="0" smtClean="0"/>
              <a:t>dupACK </a:t>
            </a:r>
            <a:r>
              <a:rPr lang="en-US" sz="3200" dirty="0"/>
              <a:t>as the sign of </a:t>
            </a:r>
            <a:r>
              <a:rPr lang="en-US" sz="3200" dirty="0" smtClean="0"/>
              <a:t>congestion</a:t>
            </a:r>
            <a:br>
              <a:rPr lang="en-US" sz="3200" dirty="0" smtClean="0"/>
            </a:br>
            <a:r>
              <a:rPr lang="en-US" sz="2400" dirty="0" smtClean="0"/>
              <a:t>This is not really a very severe indication of congestion in the network. </a:t>
            </a:r>
            <a:endParaRPr lang="en-US" sz="3200" dirty="0"/>
          </a:p>
        </p:txBody>
      </p:sp>
      <p:sp>
        <p:nvSpPr>
          <p:cNvPr id="3" name="Title 2">
            <a:extLst>
              <a:ext uri="{FF2B5EF4-FFF2-40B4-BE49-F238E27FC236}">
                <a16:creationId xmlns="" xmlns:a16="http://schemas.microsoft.com/office/drawing/2014/main" id="{4BC9B106-71CC-0944-82CF-49E5C474106B}"/>
              </a:ext>
            </a:extLst>
          </p:cNvPr>
          <p:cNvSpPr>
            <a:spLocks noGrp="1"/>
          </p:cNvSpPr>
          <p:nvPr>
            <p:ph type="title"/>
          </p:nvPr>
        </p:nvSpPr>
        <p:spPr/>
        <p:txBody>
          <a:bodyPr/>
          <a:lstStyle/>
          <a:p>
            <a:r>
              <a:rPr lang="en-US" dirty="0"/>
              <a:t>Fast Retransmission – TCP </a:t>
            </a:r>
            <a:r>
              <a:rPr lang="en-US" dirty="0" err="1"/>
              <a:t>Tohoe</a:t>
            </a:r>
            <a:endParaRPr lang="en-US" dirty="0"/>
          </a:p>
        </p:txBody>
      </p:sp>
      <p:sp>
        <p:nvSpPr>
          <p:cNvPr id="4" name="TextBox 3"/>
          <p:cNvSpPr txBox="1"/>
          <p:nvPr/>
        </p:nvSpPr>
        <p:spPr>
          <a:xfrm>
            <a:off x="147288" y="2872193"/>
            <a:ext cx="5110511" cy="3508653"/>
          </a:xfrm>
          <a:prstGeom prst="rect">
            <a:avLst/>
          </a:prstGeom>
          <a:solidFill>
            <a:schemeClr val="bg1"/>
          </a:solidFill>
        </p:spPr>
        <p:txBody>
          <a:bodyPr wrap="square" rtlCol="0">
            <a:spAutoFit/>
          </a:bodyPr>
          <a:lstStyle/>
          <a:p>
            <a:r>
              <a:rPr lang="en-US" sz="3200" dirty="0"/>
              <a:t>Once 3 dupACK have been </a:t>
            </a:r>
            <a:r>
              <a:rPr lang="en-US" sz="3200" dirty="0" smtClean="0"/>
              <a:t>received,</a:t>
            </a:r>
          </a:p>
          <a:p>
            <a:pPr marL="457200" indent="-457200">
              <a:buFont typeface="Arial" pitchFamily="34" charset="0"/>
              <a:buChar char="•"/>
            </a:pPr>
            <a:r>
              <a:rPr lang="en-US" sz="2800" dirty="0" smtClean="0"/>
              <a:t>Retransmit </a:t>
            </a:r>
            <a:r>
              <a:rPr lang="en-US" sz="2800" dirty="0"/>
              <a:t>the lost packet (</a:t>
            </a:r>
            <a:r>
              <a:rPr lang="en-US" sz="2800" b="1" dirty="0"/>
              <a:t>fast retransmission) </a:t>
            </a:r>
            <a:r>
              <a:rPr lang="en-US" sz="2800" b="1" dirty="0" smtClean="0"/>
              <a:t/>
            </a:r>
            <a:br>
              <a:rPr lang="en-US" sz="2800" b="1" dirty="0" smtClean="0"/>
            </a:br>
            <a:r>
              <a:rPr lang="en-US" sz="2800" dirty="0" smtClean="0"/>
              <a:t>– </a:t>
            </a:r>
            <a:r>
              <a:rPr lang="en-US" sz="2800" dirty="0"/>
              <a:t>takes one </a:t>
            </a:r>
            <a:r>
              <a:rPr lang="en-US" sz="2800" dirty="0" smtClean="0"/>
              <a:t>RTT</a:t>
            </a:r>
          </a:p>
          <a:p>
            <a:pPr marL="457200" indent="-457200">
              <a:buFont typeface="Arial" pitchFamily="34" charset="0"/>
              <a:buChar char="•"/>
            </a:pPr>
            <a:r>
              <a:rPr lang="en-US" sz="2800" dirty="0" smtClean="0"/>
              <a:t>Set </a:t>
            </a:r>
            <a:r>
              <a:rPr lang="en-US" sz="2800" dirty="0"/>
              <a:t>ssThresh </a:t>
            </a:r>
            <a:r>
              <a:rPr lang="en-US" sz="2800" dirty="0" smtClean="0"/>
              <a:t>= (0.5)*CWnd </a:t>
            </a:r>
          </a:p>
          <a:p>
            <a:pPr marL="457200" indent="-457200">
              <a:buFont typeface="Arial" pitchFamily="34" charset="0"/>
              <a:buChar char="•"/>
            </a:pPr>
            <a:r>
              <a:rPr lang="en-US" sz="2800" dirty="0" smtClean="0"/>
              <a:t>Set </a:t>
            </a:r>
            <a:r>
              <a:rPr lang="en-US" sz="2800" dirty="0"/>
              <a:t>CWnd </a:t>
            </a:r>
            <a:r>
              <a:rPr lang="en-US" sz="2800" dirty="0" smtClean="0"/>
              <a:t>= </a:t>
            </a:r>
            <a:r>
              <a:rPr lang="en-US" sz="2800" b="1" dirty="0" smtClean="0">
                <a:solidFill>
                  <a:srgbClr val="FF0000"/>
                </a:solidFill>
              </a:rPr>
              <a:t>1 </a:t>
            </a:r>
            <a:r>
              <a:rPr lang="en-US" sz="2800" b="1" dirty="0">
                <a:solidFill>
                  <a:srgbClr val="FF0000"/>
                </a:solidFill>
              </a:rPr>
              <a:t>MSS </a:t>
            </a:r>
          </a:p>
          <a:p>
            <a:endParaRPr lang="en-US" dirty="0"/>
          </a:p>
        </p:txBody>
      </p:sp>
      <p:pic>
        <p:nvPicPr>
          <p:cNvPr id="5" name="Picture 4">
            <a:extLst>
              <a:ext uri="{FF2B5EF4-FFF2-40B4-BE49-F238E27FC236}">
                <a16:creationId xmlns="" xmlns:a16="http://schemas.microsoft.com/office/drawing/2014/main" id="{ED492B1B-C48B-7345-96CE-368F8846A28F}"/>
              </a:ext>
            </a:extLst>
          </p:cNvPr>
          <p:cNvPicPr>
            <a:picLocks noChangeAspect="1"/>
          </p:cNvPicPr>
          <p:nvPr/>
        </p:nvPicPr>
        <p:blipFill rotWithShape="1">
          <a:blip r:embed="rId2"/>
          <a:srcRect l="3704" t="3106" r="4762" b="3415"/>
          <a:stretch/>
        </p:blipFill>
        <p:spPr>
          <a:xfrm>
            <a:off x="2702543" y="851669"/>
            <a:ext cx="9489457" cy="6006332"/>
          </a:xfrm>
          <a:prstGeom prst="rect">
            <a:avLst/>
          </a:prstGeom>
        </p:spPr>
      </p:pic>
    </p:spTree>
    <p:extLst>
      <p:ext uri="{BB962C8B-B14F-4D97-AF65-F5344CB8AC3E}">
        <p14:creationId xmlns:p14="http://schemas.microsoft.com/office/powerpoint/2010/main" val="2547181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88682CB-AC94-2C4B-BA44-3647F62C5843}"/>
              </a:ext>
            </a:extLst>
          </p:cNvPr>
          <p:cNvSpPr>
            <a:spLocks noGrp="1"/>
          </p:cNvSpPr>
          <p:nvPr>
            <p:ph idx="1"/>
          </p:nvPr>
        </p:nvSpPr>
        <p:spPr>
          <a:xfrm>
            <a:off x="0" y="1025411"/>
            <a:ext cx="12192000" cy="5349838"/>
          </a:xfrm>
        </p:spPr>
        <p:txBody>
          <a:bodyPr/>
          <a:lstStyle/>
          <a:p>
            <a:r>
              <a:rPr lang="en-US" b="1" dirty="0"/>
              <a:t>Once a congestion is detected through 3 DUPACKs, do TCP really need to set CWnd = 1 MSS </a:t>
            </a:r>
            <a:r>
              <a:rPr lang="en-US" b="1" dirty="0" smtClean="0"/>
              <a:t>?</a:t>
            </a:r>
          </a:p>
          <a:p>
            <a:r>
              <a:rPr lang="en-US" dirty="0" smtClean="0"/>
              <a:t>DUPACK </a:t>
            </a:r>
            <a:r>
              <a:rPr lang="en-US" dirty="0"/>
              <a:t>means that </a:t>
            </a:r>
            <a:r>
              <a:rPr lang="en-US" b="1" dirty="0"/>
              <a:t>some segments are still flowing in the network</a:t>
            </a:r>
            <a:r>
              <a:rPr lang="en-US" dirty="0"/>
              <a:t> </a:t>
            </a:r>
            <a:r>
              <a:rPr lang="en-US" dirty="0" smtClean="0"/>
              <a:t/>
            </a:r>
            <a:br>
              <a:rPr lang="en-US" dirty="0" smtClean="0"/>
            </a:br>
            <a:r>
              <a:rPr lang="en-US" dirty="0" smtClean="0"/>
              <a:t>– </a:t>
            </a:r>
            <a:r>
              <a:rPr lang="en-US" dirty="0"/>
              <a:t>a signal for temporary congestion, but not a prolonged one </a:t>
            </a:r>
          </a:p>
          <a:p>
            <a:pPr marL="0" indent="0">
              <a:buNone/>
            </a:pPr>
            <a:r>
              <a:rPr lang="en-US" sz="2200" dirty="0" smtClean="0"/>
              <a:t>This </a:t>
            </a:r>
            <a:r>
              <a:rPr lang="en-US" sz="2200" dirty="0"/>
              <a:t>is not really a very severe indication of congestion in the network. </a:t>
            </a:r>
            <a:br>
              <a:rPr lang="en-US" sz="2200" dirty="0"/>
            </a:br>
            <a:r>
              <a:rPr lang="en-US" sz="2200" dirty="0"/>
              <a:t>Just that one particular Packet got dropped, but since we are receiving the dupACK it means that the other Subsequent Packets are reaching the Receiver Side so the Packets are still moving decently in the Network, we just need to perform a minor check to the CWnd Size. </a:t>
            </a:r>
          </a:p>
          <a:p>
            <a:endParaRPr lang="en-US" dirty="0"/>
          </a:p>
          <a:p>
            <a:r>
              <a:rPr lang="en-US" dirty="0" smtClean="0"/>
              <a:t>Immediately transmit the lost segment (</a:t>
            </a:r>
            <a:r>
              <a:rPr lang="en-US" b="1" dirty="0" smtClean="0"/>
              <a:t>fast retransmit)</a:t>
            </a:r>
            <a:r>
              <a:rPr lang="en-US" dirty="0" smtClean="0"/>
              <a:t>, </a:t>
            </a:r>
            <a:br>
              <a:rPr lang="en-US" dirty="0" smtClean="0"/>
            </a:br>
            <a:r>
              <a:rPr lang="en-US" dirty="0" smtClean="0"/>
              <a:t>then transmit more segments based on the DUPACKs received </a:t>
            </a:r>
            <a:r>
              <a:rPr lang="en-US" b="1" dirty="0" smtClean="0"/>
              <a:t>(fast recovery)</a:t>
            </a:r>
            <a:r>
              <a:rPr lang="en-US" dirty="0" smtClean="0"/>
              <a:t> </a:t>
            </a:r>
            <a:br>
              <a:rPr lang="en-US" dirty="0" smtClean="0"/>
            </a:br>
            <a:r>
              <a:rPr lang="en-US" sz="2200" dirty="0" smtClean="0"/>
              <a:t>We retransmit the lost segment and then till we await the </a:t>
            </a:r>
            <a:r>
              <a:rPr lang="en-US" sz="2200" dirty="0" err="1" smtClean="0"/>
              <a:t>newACK</a:t>
            </a:r>
            <a:r>
              <a:rPr lang="en-US" sz="2200" dirty="0" smtClean="0"/>
              <a:t> from </a:t>
            </a:r>
            <a:r>
              <a:rPr lang="en-US" sz="2200" dirty="0" smtClean="0"/>
              <a:t>arriving, </a:t>
            </a:r>
            <a:r>
              <a:rPr lang="en-US" sz="2200" dirty="0" smtClean="0"/>
              <a:t>the </a:t>
            </a:r>
            <a:r>
              <a:rPr lang="en-US" sz="2200" dirty="0" err="1" smtClean="0"/>
              <a:t>dupACKs</a:t>
            </a:r>
            <a:r>
              <a:rPr lang="en-US" sz="2200" dirty="0" smtClean="0"/>
              <a:t> keep on </a:t>
            </a:r>
            <a:r>
              <a:rPr lang="en-US" sz="2200" dirty="0" smtClean="0"/>
              <a:t>coming; </a:t>
            </a:r>
            <a:r>
              <a:rPr lang="en-US" sz="2200" dirty="0" smtClean="0"/>
              <a:t>some from the Packets we sent </a:t>
            </a:r>
            <a:r>
              <a:rPr lang="en-US" sz="2200" i="1" dirty="0" smtClean="0"/>
              <a:t>after the Lost one </a:t>
            </a:r>
            <a:r>
              <a:rPr lang="en-US" sz="2200" dirty="0" smtClean="0"/>
              <a:t>and </a:t>
            </a:r>
            <a:r>
              <a:rPr lang="en-US" sz="2200" i="1" dirty="0" smtClean="0"/>
              <a:t>before we detected 3 </a:t>
            </a:r>
            <a:r>
              <a:rPr lang="en-US" sz="2200" i="1" dirty="0" err="1" smtClean="0"/>
              <a:t>dupACKs</a:t>
            </a:r>
            <a:r>
              <a:rPr lang="en-US" sz="2200" dirty="0" smtClean="0"/>
              <a:t>.</a:t>
            </a:r>
            <a:endParaRPr lang="en-US" sz="2200" dirty="0"/>
          </a:p>
        </p:txBody>
      </p:sp>
      <p:sp>
        <p:nvSpPr>
          <p:cNvPr id="3" name="Title 2">
            <a:extLst>
              <a:ext uri="{FF2B5EF4-FFF2-40B4-BE49-F238E27FC236}">
                <a16:creationId xmlns="" xmlns:a16="http://schemas.microsoft.com/office/drawing/2014/main" id="{71E400B7-5804-E949-86E7-F97A4EC6B69B}"/>
              </a:ext>
            </a:extLst>
          </p:cNvPr>
          <p:cNvSpPr>
            <a:spLocks noGrp="1"/>
          </p:cNvSpPr>
          <p:nvPr>
            <p:ph type="title"/>
          </p:nvPr>
        </p:nvSpPr>
        <p:spPr/>
        <p:txBody>
          <a:bodyPr/>
          <a:lstStyle/>
          <a:p>
            <a:r>
              <a:rPr lang="en-US" dirty="0"/>
              <a:t>Fast Recovery – TCP Reno</a:t>
            </a:r>
          </a:p>
        </p:txBody>
      </p:sp>
    </p:spTree>
    <p:extLst>
      <p:ext uri="{BB962C8B-B14F-4D97-AF65-F5344CB8AC3E}">
        <p14:creationId xmlns:p14="http://schemas.microsoft.com/office/powerpoint/2010/main" val="1959829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729C007-B279-3946-B91F-1FA637F88834}"/>
              </a:ext>
            </a:extLst>
          </p:cNvPr>
          <p:cNvSpPr>
            <a:spLocks noGrp="1"/>
          </p:cNvSpPr>
          <p:nvPr>
            <p:ph idx="1"/>
          </p:nvPr>
        </p:nvSpPr>
        <p:spPr>
          <a:xfrm>
            <a:off x="0" y="859537"/>
            <a:ext cx="12192000" cy="5349838"/>
          </a:xfrm>
        </p:spPr>
        <p:txBody>
          <a:bodyPr/>
          <a:lstStyle/>
          <a:p>
            <a:pPr marL="0" indent="0">
              <a:buNone/>
            </a:pPr>
            <a:r>
              <a:rPr lang="en-US" sz="3200" b="1" dirty="0" smtClean="0"/>
              <a:t>Fast </a:t>
            </a:r>
            <a:r>
              <a:rPr lang="en-US" sz="3200" b="1" dirty="0"/>
              <a:t>recovery: </a:t>
            </a:r>
          </a:p>
          <a:p>
            <a:pPr marL="914400" lvl="1" indent="-457200">
              <a:buFont typeface="+mj-lt"/>
              <a:buAutoNum type="arabicPeriod"/>
            </a:pPr>
            <a:r>
              <a:rPr lang="en-IN" sz="2800" dirty="0"/>
              <a:t>set ssThresh to one-half of the current congestion window. </a:t>
            </a:r>
            <a:r>
              <a:rPr lang="en-IN" sz="2800" dirty="0" smtClean="0"/>
              <a:t/>
            </a:r>
            <a:br>
              <a:rPr lang="en-IN" sz="2800" dirty="0" smtClean="0"/>
            </a:br>
            <a:r>
              <a:rPr lang="en-IN" sz="2800" b="1" dirty="0" smtClean="0"/>
              <a:t>Retransmit </a:t>
            </a:r>
            <a:r>
              <a:rPr lang="en-IN" sz="2800" b="1" dirty="0"/>
              <a:t>the missing segment</a:t>
            </a:r>
            <a:r>
              <a:rPr lang="en-IN" sz="2800" dirty="0"/>
              <a:t>.</a:t>
            </a:r>
          </a:p>
          <a:p>
            <a:pPr marL="914400" lvl="1" indent="-457200">
              <a:buFont typeface="+mj-lt"/>
              <a:buAutoNum type="arabicPeriod"/>
            </a:pPr>
            <a:r>
              <a:rPr lang="en-IN" sz="2800" dirty="0"/>
              <a:t>set </a:t>
            </a:r>
            <a:r>
              <a:rPr lang="en-IN" sz="2800" dirty="0" smtClean="0"/>
              <a:t>CWnd </a:t>
            </a:r>
            <a:r>
              <a:rPr lang="en-IN" sz="2800" dirty="0"/>
              <a:t>= </a:t>
            </a:r>
            <a:r>
              <a:rPr lang="en-IN" sz="2800" b="1" dirty="0">
                <a:solidFill>
                  <a:srgbClr val="FF0000"/>
                </a:solidFill>
              </a:rPr>
              <a:t>ssThresh + 3.</a:t>
            </a:r>
          </a:p>
          <a:p>
            <a:pPr marL="914400" lvl="1" indent="-457200">
              <a:buFont typeface="+mj-lt"/>
              <a:buAutoNum type="arabicPeriod"/>
            </a:pPr>
            <a:r>
              <a:rPr lang="en-IN" sz="2800" b="1" dirty="0"/>
              <a:t>Each time another duplicate ACK arrives</a:t>
            </a:r>
            <a:r>
              <a:rPr lang="en-IN" sz="2800" dirty="0"/>
              <a:t>, set CWnd = CWnd + 1. </a:t>
            </a:r>
            <a:r>
              <a:rPr lang="en-IN" sz="2800" dirty="0" smtClean="0"/>
              <a:t/>
            </a:r>
            <a:br>
              <a:rPr lang="en-IN" sz="2800" dirty="0" smtClean="0"/>
            </a:br>
            <a:r>
              <a:rPr lang="en-IN" sz="2800" dirty="0" smtClean="0"/>
              <a:t>Then</a:t>
            </a:r>
            <a:r>
              <a:rPr lang="en-IN" sz="2800" dirty="0"/>
              <a:t>, send a new data segment if allowed by the value of CWnd .</a:t>
            </a:r>
          </a:p>
          <a:p>
            <a:pPr marL="914400" lvl="1" indent="-457200">
              <a:buFont typeface="+mj-lt"/>
              <a:buAutoNum type="arabicPeriod"/>
            </a:pPr>
            <a:r>
              <a:rPr lang="en-IN" sz="2800" b="1" dirty="0"/>
              <a:t>Once receive a new ACK</a:t>
            </a:r>
            <a:r>
              <a:rPr lang="en-IN" sz="2800" dirty="0"/>
              <a:t> (an ACK which acknowledges all intermediate segments sent between the lost packet and the receipt of the first duplicate ACK), </a:t>
            </a:r>
            <a:r>
              <a:rPr lang="en-IN" sz="2800" dirty="0">
                <a:solidFill>
                  <a:srgbClr val="FF0000"/>
                </a:solidFill>
              </a:rPr>
              <a:t>exit fast recovery</a:t>
            </a:r>
            <a:r>
              <a:rPr lang="en-IN" sz="2800" dirty="0"/>
              <a:t>. </a:t>
            </a:r>
            <a:r>
              <a:rPr lang="en-IN" sz="2800" dirty="0" smtClean="0"/>
              <a:t/>
            </a:r>
            <a:br>
              <a:rPr lang="en-IN" sz="2800" dirty="0" smtClean="0"/>
            </a:br>
            <a:r>
              <a:rPr lang="en-IN" sz="2800" dirty="0" smtClean="0"/>
              <a:t>This </a:t>
            </a:r>
            <a:r>
              <a:rPr lang="en-IN" sz="2800" dirty="0"/>
              <a:t>causes setting CWnd </a:t>
            </a:r>
            <a:r>
              <a:rPr lang="en-IN" sz="2800" dirty="0" smtClean="0"/>
              <a:t>= </a:t>
            </a:r>
            <a:r>
              <a:rPr lang="en-IN" sz="2800" b="1" dirty="0" smtClean="0">
                <a:solidFill>
                  <a:srgbClr val="FF0000"/>
                </a:solidFill>
              </a:rPr>
              <a:t>ssThresh</a:t>
            </a:r>
            <a:r>
              <a:rPr lang="en-IN" sz="2800" dirty="0" smtClean="0">
                <a:solidFill>
                  <a:srgbClr val="FF0000"/>
                </a:solidFill>
              </a:rPr>
              <a:t> </a:t>
            </a:r>
            <a:r>
              <a:rPr lang="en-IN" sz="2800" dirty="0" smtClean="0"/>
              <a:t>(</a:t>
            </a:r>
            <a:r>
              <a:rPr lang="en-IN" sz="2800" dirty="0"/>
              <a:t>the ssThresh in step 1</a:t>
            </a:r>
            <a:r>
              <a:rPr lang="en-IN" sz="2800" dirty="0" smtClean="0"/>
              <a:t>).</a:t>
            </a:r>
            <a:br>
              <a:rPr lang="en-IN" sz="2800" dirty="0" smtClean="0"/>
            </a:br>
            <a:r>
              <a:rPr lang="en-IN" sz="2800" dirty="0" smtClean="0"/>
              <a:t>And </a:t>
            </a:r>
            <a:r>
              <a:rPr lang="en-IN" sz="2800" dirty="0"/>
              <a:t>continue with linear increasing due to congestion avoidance algorithm</a:t>
            </a:r>
            <a:r>
              <a:rPr lang="en-IN" sz="2800" dirty="0" smtClean="0"/>
              <a:t>.</a:t>
            </a:r>
          </a:p>
          <a:p>
            <a:pPr marL="914400" lvl="1" indent="-457200">
              <a:buFont typeface="+mj-lt"/>
              <a:buAutoNum type="arabicPeriod"/>
            </a:pPr>
            <a:r>
              <a:rPr lang="en-IN" sz="2800" b="1" dirty="0" smtClean="0"/>
              <a:t>If no new ACK arrives</a:t>
            </a:r>
            <a:r>
              <a:rPr lang="en-IN" sz="2800" dirty="0" smtClean="0"/>
              <a:t>, again something has occurred to that packet, probably this time RTO will take care of it. </a:t>
            </a:r>
            <a:endParaRPr lang="en-US" dirty="0"/>
          </a:p>
          <a:p>
            <a:pPr marL="0" indent="0">
              <a:buNone/>
            </a:pPr>
            <a:endParaRPr lang="en-US" dirty="0"/>
          </a:p>
        </p:txBody>
      </p:sp>
      <p:sp>
        <p:nvSpPr>
          <p:cNvPr id="3" name="Title 2">
            <a:extLst>
              <a:ext uri="{FF2B5EF4-FFF2-40B4-BE49-F238E27FC236}">
                <a16:creationId xmlns="" xmlns:a16="http://schemas.microsoft.com/office/drawing/2014/main" id="{0441B1AF-7BD3-6C42-8EF4-65FB5C3EFCDA}"/>
              </a:ext>
            </a:extLst>
          </p:cNvPr>
          <p:cNvSpPr>
            <a:spLocks noGrp="1"/>
          </p:cNvSpPr>
          <p:nvPr>
            <p:ph type="title"/>
          </p:nvPr>
        </p:nvSpPr>
        <p:spPr/>
        <p:txBody>
          <a:bodyPr/>
          <a:lstStyle/>
          <a:p>
            <a:r>
              <a:rPr lang="en-US" dirty="0"/>
              <a:t>Fast Recovery – TCP Reno</a:t>
            </a:r>
          </a:p>
        </p:txBody>
      </p:sp>
    </p:spTree>
    <p:extLst>
      <p:ext uri="{BB962C8B-B14F-4D97-AF65-F5344CB8AC3E}">
        <p14:creationId xmlns:p14="http://schemas.microsoft.com/office/powerpoint/2010/main" val="1207710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2515804-C4C4-3246-9041-7E3D95FA43C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959600" y="1083060"/>
            <a:ext cx="5232400" cy="5774940"/>
          </a:xfrm>
          <a:prstGeom prst="rect">
            <a:avLst/>
          </a:prstGeom>
        </p:spPr>
      </p:pic>
      <p:pic>
        <p:nvPicPr>
          <p:cNvPr id="6" name="Picture 5">
            <a:extLst>
              <a:ext uri="{FF2B5EF4-FFF2-40B4-BE49-F238E27FC236}">
                <a16:creationId xmlns="" xmlns:a16="http://schemas.microsoft.com/office/drawing/2014/main" id="{74021671-497D-AF4A-9521-BA6324D0E4FA}"/>
              </a:ext>
            </a:extLst>
          </p:cNvPr>
          <p:cNvPicPr>
            <a:picLocks noChangeAspect="1"/>
          </p:cNvPicPr>
          <p:nvPr/>
        </p:nvPicPr>
        <p:blipFill>
          <a:blip r:embed="rId3"/>
          <a:stretch>
            <a:fillRect/>
          </a:stretch>
        </p:blipFill>
        <p:spPr>
          <a:xfrm>
            <a:off x="-1" y="925723"/>
            <a:ext cx="12075887" cy="5732451"/>
          </a:xfrm>
          <a:prstGeom prst="rect">
            <a:avLst/>
          </a:prstGeom>
        </p:spPr>
      </p:pic>
      <p:sp>
        <p:nvSpPr>
          <p:cNvPr id="3" name="Title 2">
            <a:extLst>
              <a:ext uri="{FF2B5EF4-FFF2-40B4-BE49-F238E27FC236}">
                <a16:creationId xmlns="" xmlns:a16="http://schemas.microsoft.com/office/drawing/2014/main" id="{5230E405-BA38-D84B-940D-132BD0A96A84}"/>
              </a:ext>
            </a:extLst>
          </p:cNvPr>
          <p:cNvSpPr>
            <a:spLocks noGrp="1"/>
          </p:cNvSpPr>
          <p:nvPr>
            <p:ph type="title"/>
          </p:nvPr>
        </p:nvSpPr>
        <p:spPr/>
        <p:txBody>
          <a:bodyPr/>
          <a:lstStyle/>
          <a:p>
            <a:r>
              <a:rPr lang="en-US" dirty="0"/>
              <a:t>Fast Recovery – TCP Reno</a:t>
            </a:r>
          </a:p>
        </p:txBody>
      </p:sp>
    </p:spTree>
    <p:extLst>
      <p:ext uri="{BB962C8B-B14F-4D97-AF65-F5344CB8AC3E}">
        <p14:creationId xmlns:p14="http://schemas.microsoft.com/office/powerpoint/2010/main" val="522683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D4C6EC6-19B2-3E43-A1B1-4294DFAF0E06}"/>
              </a:ext>
            </a:extLst>
          </p:cNvPr>
          <p:cNvSpPr>
            <a:spLocks noGrp="1"/>
          </p:cNvSpPr>
          <p:nvPr>
            <p:ph type="body" idx="1"/>
          </p:nvPr>
        </p:nvSpPr>
        <p:spPr>
          <a:xfrm>
            <a:off x="402957" y="1582792"/>
            <a:ext cx="11623728" cy="1500187"/>
          </a:xfrm>
        </p:spPr>
        <p:txBody>
          <a:bodyPr/>
          <a:lstStyle/>
          <a:p>
            <a:r>
              <a:rPr lang="en-US" sz="3600" b="1" dirty="0">
                <a:solidFill>
                  <a:schemeClr val="bg1">
                    <a:lumMod val="75000"/>
                  </a:schemeClr>
                </a:solidFill>
              </a:rPr>
              <a:t>This is a broad discussion of the Transport Layer … Next we’ll move to the discussion of Network layer and the IP Protocol</a:t>
            </a:r>
          </a:p>
        </p:txBody>
      </p:sp>
    </p:spTree>
    <p:extLst>
      <p:ext uri="{BB962C8B-B14F-4D97-AF65-F5344CB8AC3E}">
        <p14:creationId xmlns:p14="http://schemas.microsoft.com/office/powerpoint/2010/main" val="68541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BBF3830D-4675-8E40-9718-09DD4742B61E}"/>
              </a:ext>
            </a:extLst>
          </p:cNvPr>
          <p:cNvPicPr>
            <a:picLocks noGrp="1" noChangeAspect="1"/>
          </p:cNvPicPr>
          <p:nvPr>
            <p:ph idx="1"/>
          </p:nvPr>
        </p:nvPicPr>
        <p:blipFill>
          <a:blip r:embed="rId2"/>
          <a:stretch>
            <a:fillRect/>
          </a:stretch>
        </p:blipFill>
        <p:spPr>
          <a:xfrm>
            <a:off x="2957766" y="859537"/>
            <a:ext cx="8758951" cy="5615787"/>
          </a:xfrm>
        </p:spPr>
      </p:pic>
      <p:sp>
        <p:nvSpPr>
          <p:cNvPr id="3" name="Title 2">
            <a:extLst>
              <a:ext uri="{FF2B5EF4-FFF2-40B4-BE49-F238E27FC236}">
                <a16:creationId xmlns="" xmlns:a16="http://schemas.microsoft.com/office/drawing/2014/main" id="{54B8AF55-B7E1-F343-BCB8-B06F2982170D}"/>
              </a:ext>
            </a:extLst>
          </p:cNvPr>
          <p:cNvSpPr>
            <a:spLocks noGrp="1"/>
          </p:cNvSpPr>
          <p:nvPr>
            <p:ph type="title"/>
          </p:nvPr>
        </p:nvSpPr>
        <p:spPr/>
        <p:txBody>
          <a:bodyPr/>
          <a:lstStyle/>
          <a:p>
            <a:r>
              <a:rPr lang="en-US" dirty="0"/>
              <a:t>The TCP Protocol – The Header</a:t>
            </a:r>
          </a:p>
        </p:txBody>
      </p:sp>
      <p:sp>
        <p:nvSpPr>
          <p:cNvPr id="6" name="TextBox 5">
            <a:extLst>
              <a:ext uri="{FF2B5EF4-FFF2-40B4-BE49-F238E27FC236}">
                <a16:creationId xmlns="" xmlns:a16="http://schemas.microsoft.com/office/drawing/2014/main" id="{8DAC72D6-B857-1547-BB72-84226516969D}"/>
              </a:ext>
            </a:extLst>
          </p:cNvPr>
          <p:cNvSpPr txBox="1"/>
          <p:nvPr/>
        </p:nvSpPr>
        <p:spPr>
          <a:xfrm>
            <a:off x="0" y="5027488"/>
            <a:ext cx="2286909" cy="1200329"/>
          </a:xfrm>
          <a:prstGeom prst="rect">
            <a:avLst/>
          </a:prstGeom>
          <a:noFill/>
        </p:spPr>
        <p:txBody>
          <a:bodyPr wrap="square" rtlCol="0">
            <a:spAutoFit/>
          </a:bodyPr>
          <a:lstStyle/>
          <a:p>
            <a:r>
              <a:rPr lang="en-US" b="1" dirty="0"/>
              <a:t>Source: Computer Networks (5</a:t>
            </a:r>
            <a:r>
              <a:rPr lang="en-US" b="1" baseline="30000" dirty="0"/>
              <a:t>th</a:t>
            </a:r>
            <a:r>
              <a:rPr lang="en-US" b="1" dirty="0"/>
              <a:t> Edition) by Tanenbaum, </a:t>
            </a:r>
            <a:r>
              <a:rPr lang="en-US" b="1" dirty="0" err="1"/>
              <a:t>Wetherell</a:t>
            </a:r>
            <a:r>
              <a:rPr lang="en-US" b="1" dirty="0"/>
              <a:t> </a:t>
            </a:r>
          </a:p>
        </p:txBody>
      </p:sp>
    </p:spTree>
    <p:extLst>
      <p:ext uri="{BB962C8B-B14F-4D97-AF65-F5344CB8AC3E}">
        <p14:creationId xmlns:p14="http://schemas.microsoft.com/office/powerpoint/2010/main" val="3502781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DB93F66-CC89-784A-BCAF-B12BCDD705D4}"/>
              </a:ext>
            </a:extLst>
          </p:cNvPr>
          <p:cNvSpPr>
            <a:spLocks noGrp="1"/>
          </p:cNvSpPr>
          <p:nvPr>
            <p:ph idx="1"/>
          </p:nvPr>
        </p:nvSpPr>
        <p:spPr/>
        <p:txBody>
          <a:bodyPr/>
          <a:lstStyle/>
          <a:p>
            <a:r>
              <a:rPr lang="en-US" dirty="0"/>
              <a:t>32 bits sequence number and acknowledgement number</a:t>
            </a:r>
          </a:p>
          <a:p>
            <a:endParaRPr lang="en-US" dirty="0"/>
          </a:p>
          <a:p>
            <a:r>
              <a:rPr lang="en-US" dirty="0"/>
              <a:t>Every byte on a TCP connection has its own 32 bit sequence number – a </a:t>
            </a:r>
            <a:r>
              <a:rPr lang="en-US" b="1" dirty="0"/>
              <a:t>byte stream</a:t>
            </a:r>
            <a:r>
              <a:rPr lang="en-US" dirty="0"/>
              <a:t> oriented connection</a:t>
            </a:r>
          </a:p>
          <a:p>
            <a:endParaRPr lang="en-US" dirty="0"/>
          </a:p>
          <a:p>
            <a:r>
              <a:rPr lang="en-US" dirty="0"/>
              <a:t>TCP uses sliding window based flow control – the acknowledgement number contains next expected byte in order, which acknowledges the </a:t>
            </a:r>
            <a:r>
              <a:rPr lang="en-US" b="1" dirty="0"/>
              <a:t>cumulative bytes </a:t>
            </a:r>
            <a:r>
              <a:rPr lang="en-US" dirty="0"/>
              <a:t>that has been received by the receiver. </a:t>
            </a:r>
          </a:p>
          <a:p>
            <a:pPr lvl="1"/>
            <a:r>
              <a:rPr lang="en-US" dirty="0"/>
              <a:t>ACK number 31245 means that the receiver has correctly received up to 31244 bytes and expecting for byte 31245</a:t>
            </a:r>
          </a:p>
        </p:txBody>
      </p:sp>
      <p:sp>
        <p:nvSpPr>
          <p:cNvPr id="3" name="Title 2">
            <a:extLst>
              <a:ext uri="{FF2B5EF4-FFF2-40B4-BE49-F238E27FC236}">
                <a16:creationId xmlns="" xmlns:a16="http://schemas.microsoft.com/office/drawing/2014/main" id="{F20655F5-DEAA-7947-9912-4E93C4C56800}"/>
              </a:ext>
            </a:extLst>
          </p:cNvPr>
          <p:cNvSpPr>
            <a:spLocks noGrp="1"/>
          </p:cNvSpPr>
          <p:nvPr>
            <p:ph type="title"/>
          </p:nvPr>
        </p:nvSpPr>
        <p:spPr/>
        <p:txBody>
          <a:bodyPr/>
          <a:lstStyle/>
          <a:p>
            <a:r>
              <a:rPr lang="en-US" dirty="0"/>
              <a:t>TCP Sequence Number and Acknowledgement Number</a:t>
            </a:r>
          </a:p>
        </p:txBody>
      </p:sp>
    </p:spTree>
    <p:extLst>
      <p:ext uri="{BB962C8B-B14F-4D97-AF65-F5344CB8AC3E}">
        <p14:creationId xmlns:p14="http://schemas.microsoft.com/office/powerpoint/2010/main" val="1361744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9A9EEC7-17A1-C945-9987-4058ABD8BE21}"/>
              </a:ext>
            </a:extLst>
          </p:cNvPr>
          <p:cNvSpPr>
            <a:spLocks noGrp="1"/>
          </p:cNvSpPr>
          <p:nvPr>
            <p:ph idx="1"/>
          </p:nvPr>
        </p:nvSpPr>
        <p:spPr>
          <a:xfrm>
            <a:off x="-77820" y="848798"/>
            <a:ext cx="12431947" cy="5605323"/>
          </a:xfrm>
        </p:spPr>
        <p:txBody>
          <a:bodyPr/>
          <a:lstStyle/>
          <a:p>
            <a:r>
              <a:rPr lang="en-US" dirty="0"/>
              <a:t>The sending and receiving TCP entities exchange data in the form of </a:t>
            </a:r>
            <a:r>
              <a:rPr lang="en-US" b="1" dirty="0"/>
              <a:t>segments</a:t>
            </a:r>
            <a:r>
              <a:rPr lang="en-US" dirty="0"/>
              <a:t>. </a:t>
            </a:r>
            <a:endParaRPr lang="en-US" dirty="0" smtClean="0"/>
          </a:p>
          <a:p>
            <a:endParaRPr lang="en-US" dirty="0"/>
          </a:p>
          <a:p>
            <a:r>
              <a:rPr lang="en-US" dirty="0"/>
              <a:t>A TCP segment consists of a </a:t>
            </a:r>
            <a:r>
              <a:rPr lang="en-US" b="1" dirty="0"/>
              <a:t>fixed 20 byte header </a:t>
            </a:r>
            <a:r>
              <a:rPr lang="en-US" i="1" dirty="0"/>
              <a:t>(plus an optional part) </a:t>
            </a:r>
            <a:r>
              <a:rPr lang="en-US" dirty="0"/>
              <a:t>followed </a:t>
            </a:r>
            <a:r>
              <a:rPr lang="en-US" b="1" dirty="0"/>
              <a:t>by zero or more data bytes</a:t>
            </a:r>
            <a:r>
              <a:rPr lang="en-US" dirty="0"/>
              <a:t>. </a:t>
            </a:r>
            <a:r>
              <a:rPr lang="en-US" dirty="0" smtClean="0"/>
              <a:t/>
            </a:r>
            <a:br>
              <a:rPr lang="en-US" dirty="0" smtClean="0"/>
            </a:br>
            <a:endParaRPr lang="en-US" dirty="0"/>
          </a:p>
          <a:p>
            <a:r>
              <a:rPr lang="en-US" dirty="0"/>
              <a:t>TCP can accumulate data from several </a:t>
            </a:r>
            <a:r>
              <a:rPr lang="en-US" dirty="0">
                <a:latin typeface="Consolas" panose="020B0609020204030204" pitchFamily="49" charset="0"/>
                <a:cs typeface="Consolas" panose="020B0609020204030204" pitchFamily="49" charset="0"/>
              </a:rPr>
              <a:t>write()</a:t>
            </a:r>
            <a:r>
              <a:rPr lang="en-US" dirty="0">
                <a:cs typeface="Consolas" panose="020B0609020204030204" pitchFamily="49" charset="0"/>
              </a:rPr>
              <a:t> calls into one segment, or split data from one </a:t>
            </a:r>
            <a:r>
              <a:rPr lang="en-US" dirty="0">
                <a:latin typeface="Consolas" panose="020B0609020204030204" pitchFamily="49" charset="0"/>
                <a:cs typeface="Consolas" panose="020B0609020204030204" pitchFamily="49" charset="0"/>
              </a:rPr>
              <a:t>write()</a:t>
            </a:r>
            <a:r>
              <a:rPr lang="en-US" dirty="0">
                <a:cs typeface="Consolas" panose="020B0609020204030204" pitchFamily="49" charset="0"/>
              </a:rPr>
              <a:t> into multiple </a:t>
            </a:r>
            <a:r>
              <a:rPr lang="en-US" dirty="0" smtClean="0">
                <a:cs typeface="Consolas" panose="020B0609020204030204" pitchFamily="49" charset="0"/>
              </a:rPr>
              <a:t>segments</a:t>
            </a:r>
          </a:p>
          <a:p>
            <a:endParaRPr lang="en-US" dirty="0">
              <a:cs typeface="Consolas" panose="020B0609020204030204" pitchFamily="49" charset="0"/>
            </a:endParaRPr>
          </a:p>
          <a:p>
            <a:r>
              <a:rPr lang="en-US" dirty="0">
                <a:cs typeface="Consolas" panose="020B0609020204030204" pitchFamily="49" charset="0"/>
              </a:rPr>
              <a:t>A segment size is restricted by two parameters</a:t>
            </a:r>
          </a:p>
          <a:p>
            <a:pPr lvl="1"/>
            <a:r>
              <a:rPr lang="en-US" sz="2800" dirty="0">
                <a:cs typeface="Consolas" panose="020B0609020204030204" pitchFamily="49" charset="0"/>
              </a:rPr>
              <a:t>IP Payload (65515 bytes) </a:t>
            </a:r>
            <a:r>
              <a:rPr lang="en-US" sz="2800" dirty="0" smtClean="0">
                <a:cs typeface="Consolas" panose="020B0609020204030204" pitchFamily="49" charset="0"/>
              </a:rPr>
              <a:t>: </a:t>
            </a:r>
            <a:r>
              <a:rPr lang="en-US" sz="1800" dirty="0" smtClean="0">
                <a:cs typeface="Consolas" panose="020B0609020204030204" pitchFamily="49" charset="0"/>
              </a:rPr>
              <a:t>the IP Header mein length ka field is of type SHORT, which implies this upper limit</a:t>
            </a:r>
            <a:endParaRPr lang="en-US" sz="2800" dirty="0">
              <a:cs typeface="Consolas" panose="020B0609020204030204" pitchFamily="49" charset="0"/>
            </a:endParaRPr>
          </a:p>
          <a:p>
            <a:pPr lvl="1"/>
            <a:r>
              <a:rPr lang="en-US" sz="2800" dirty="0">
                <a:cs typeface="Consolas" panose="020B0609020204030204" pitchFamily="49" charset="0"/>
              </a:rPr>
              <a:t>Maximum Transmission Unit (MTU) of the </a:t>
            </a:r>
            <a:r>
              <a:rPr lang="en-US" sz="2800" dirty="0" smtClean="0">
                <a:cs typeface="Consolas" panose="020B0609020204030204" pitchFamily="49" charset="0"/>
              </a:rPr>
              <a:t>link : </a:t>
            </a:r>
            <a:r>
              <a:rPr lang="en-US" sz="1800" dirty="0" smtClean="0">
                <a:cs typeface="Consolas" panose="020B0609020204030204" pitchFamily="49" charset="0"/>
              </a:rPr>
              <a:t>at a single go, max </a:t>
            </a:r>
            <a:r>
              <a:rPr lang="en-US" sz="1800" dirty="0" err="1" smtClean="0">
                <a:cs typeface="Consolas" panose="020B0609020204030204" pitchFamily="49" charset="0"/>
              </a:rPr>
              <a:t>amt</a:t>
            </a:r>
            <a:r>
              <a:rPr lang="en-US" sz="1800" dirty="0" smtClean="0">
                <a:cs typeface="Consolas" panose="020B0609020204030204" pitchFamily="49" charset="0"/>
              </a:rPr>
              <a:t> of data that can be sent ?</a:t>
            </a:r>
            <a:r>
              <a:rPr lang="en-US" sz="2800" dirty="0" smtClean="0">
                <a:cs typeface="Consolas" panose="020B0609020204030204" pitchFamily="49" charset="0"/>
              </a:rPr>
              <a:t/>
            </a:r>
            <a:br>
              <a:rPr lang="en-US" sz="2800" dirty="0" smtClean="0">
                <a:cs typeface="Consolas" panose="020B0609020204030204" pitchFamily="49" charset="0"/>
              </a:rPr>
            </a:br>
            <a:r>
              <a:rPr lang="en-US" sz="1800" dirty="0" smtClean="0">
                <a:cs typeface="Consolas" panose="020B0609020204030204" pitchFamily="49" charset="0"/>
              </a:rPr>
              <a:t>apparently a data link layer terminology, where  since between each router the link maybe of a different type : </a:t>
            </a:r>
            <a:r>
              <a:rPr lang="en-US" sz="1800" dirty="0" err="1" smtClean="0">
                <a:cs typeface="Consolas" panose="020B0609020204030204" pitchFamily="49" charset="0"/>
              </a:rPr>
              <a:t>WiFi</a:t>
            </a:r>
            <a:r>
              <a:rPr lang="en-US" sz="1800" dirty="0" smtClean="0">
                <a:cs typeface="Consolas" panose="020B0609020204030204" pitchFamily="49" charset="0"/>
              </a:rPr>
              <a:t>, Ethernet </a:t>
            </a:r>
            <a:r>
              <a:rPr lang="en-US" sz="1800" dirty="0" err="1" smtClean="0">
                <a:cs typeface="Consolas" panose="020B0609020204030204" pitchFamily="49" charset="0"/>
              </a:rPr>
              <a:t>etc</a:t>
            </a:r>
            <a:r>
              <a:rPr lang="en-US" sz="1800" dirty="0" smtClean="0">
                <a:cs typeface="Consolas" panose="020B0609020204030204" pitchFamily="49" charset="0"/>
              </a:rPr>
              <a:t> , the link capacity determines this factor MAX FLOW is MIN CUT Type ka Fundae maybe I guess </a:t>
            </a:r>
            <a:r>
              <a:rPr lang="en-US" sz="1800" dirty="0" err="1" smtClean="0">
                <a:cs typeface="Consolas" panose="020B0609020204030204" pitchFamily="49" charset="0"/>
              </a:rPr>
              <a:t>pata</a:t>
            </a:r>
            <a:r>
              <a:rPr lang="en-US" sz="1800" dirty="0" smtClean="0">
                <a:cs typeface="Consolas" panose="020B0609020204030204" pitchFamily="49" charset="0"/>
              </a:rPr>
              <a:t> </a:t>
            </a:r>
            <a:r>
              <a:rPr lang="en-US" sz="1800" dirty="0" err="1" smtClean="0">
                <a:cs typeface="Consolas" panose="020B0609020204030204" pitchFamily="49" charset="0"/>
              </a:rPr>
              <a:t>nahi</a:t>
            </a:r>
            <a:r>
              <a:rPr lang="en-US" sz="1800" dirty="0" smtClean="0">
                <a:cs typeface="Consolas" panose="020B0609020204030204" pitchFamily="49" charset="0"/>
              </a:rPr>
              <a:t> </a:t>
            </a:r>
            <a:endParaRPr lang="en-US" sz="2800" dirty="0"/>
          </a:p>
        </p:txBody>
      </p:sp>
      <p:sp>
        <p:nvSpPr>
          <p:cNvPr id="3" name="Title 2">
            <a:extLst>
              <a:ext uri="{FF2B5EF4-FFF2-40B4-BE49-F238E27FC236}">
                <a16:creationId xmlns="" xmlns:a16="http://schemas.microsoft.com/office/drawing/2014/main" id="{0A4516E2-BD49-0F44-B652-FF85486AB5EF}"/>
              </a:ext>
            </a:extLst>
          </p:cNvPr>
          <p:cNvSpPr>
            <a:spLocks noGrp="1"/>
          </p:cNvSpPr>
          <p:nvPr>
            <p:ph type="title"/>
          </p:nvPr>
        </p:nvSpPr>
        <p:spPr/>
        <p:txBody>
          <a:bodyPr/>
          <a:lstStyle/>
          <a:p>
            <a:r>
              <a:rPr lang="en-US" dirty="0"/>
              <a:t>TCP Segments</a:t>
            </a:r>
          </a:p>
        </p:txBody>
      </p:sp>
    </p:spTree>
    <p:extLst>
      <p:ext uri="{BB962C8B-B14F-4D97-AF65-F5344CB8AC3E}">
        <p14:creationId xmlns:p14="http://schemas.microsoft.com/office/powerpoint/2010/main" val="211086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81CC1D5-7791-764D-AEE3-25C0D3936839}"/>
              </a:ext>
            </a:extLst>
          </p:cNvPr>
          <p:cNvSpPr>
            <a:spLocks noGrp="1"/>
          </p:cNvSpPr>
          <p:nvPr>
            <p:ph idx="1"/>
          </p:nvPr>
        </p:nvSpPr>
        <p:spPr>
          <a:xfrm>
            <a:off x="0" y="962583"/>
            <a:ext cx="12192000" cy="5989449"/>
          </a:xfrm>
        </p:spPr>
        <p:txBody>
          <a:bodyPr/>
          <a:lstStyle/>
          <a:p>
            <a:r>
              <a:rPr lang="en-US" b="1" dirty="0">
                <a:latin typeface="Consolas" panose="020B0609020204030204" pitchFamily="49" charset="0"/>
                <a:cs typeface="Consolas" panose="020B0609020204030204" pitchFamily="49" charset="0"/>
              </a:rPr>
              <a:t>Write()</a:t>
            </a:r>
            <a:r>
              <a:rPr lang="en-US" b="1" dirty="0">
                <a:cs typeface="Consolas" panose="020B0609020204030204" pitchFamily="49" charset="0"/>
              </a:rPr>
              <a:t> </a:t>
            </a:r>
            <a:r>
              <a:rPr lang="en-US" dirty="0">
                <a:cs typeface="Consolas" panose="020B0609020204030204" pitchFamily="49" charset="0"/>
              </a:rPr>
              <a:t>calls from the applications write data to the TCP sender buffer. </a:t>
            </a:r>
            <a:endParaRPr lang="en-US" dirty="0" smtClean="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r>
              <a:rPr lang="en-US" dirty="0" smtClean="0"/>
              <a:t>sender maintains a dynamic window size based on ( flow and congestion control )</a:t>
            </a:r>
            <a:br>
              <a:rPr lang="en-US" dirty="0" smtClean="0"/>
            </a:br>
            <a:r>
              <a:rPr lang="en-US" dirty="0" smtClean="0"/>
              <a:t/>
            </a:r>
            <a:br>
              <a:rPr lang="en-US" dirty="0" smtClean="0"/>
            </a:br>
            <a:r>
              <a:rPr lang="en-US" sz="2000" dirty="0" smtClean="0"/>
              <a:t>Send(rate) = min( NetRate,  RecvRate ) :: SendWSize = min( NetWSize, RecvWSize) . </a:t>
            </a:r>
            <a:br>
              <a:rPr lang="en-US" sz="2000" dirty="0" smtClean="0"/>
            </a:br>
            <a:r>
              <a:rPr lang="en-US" sz="2000" dirty="0" smtClean="0"/>
              <a:t>This analogy can be basically drawn from the fact that more the window size, more the number of bytes that can be send together and hence more the sending rate. </a:t>
            </a:r>
            <a:br>
              <a:rPr lang="en-US" sz="2000" dirty="0" smtClean="0"/>
            </a:br>
            <a:r>
              <a:rPr lang="en-US" sz="2000" dirty="0" smtClean="0"/>
              <a:t>The Congestion Control </a:t>
            </a:r>
            <a:r>
              <a:rPr lang="en-US" sz="2000" b="1" dirty="0" smtClean="0"/>
              <a:t>Additive Increase </a:t>
            </a:r>
            <a:r>
              <a:rPr lang="en-US" sz="2000" dirty="0" smtClean="0"/>
              <a:t>increases the rate by increasing the window size and then as congestion is detected, it </a:t>
            </a:r>
            <a:r>
              <a:rPr lang="en-US" sz="2000" b="1" dirty="0" smtClean="0"/>
              <a:t>Multiplicatively Decreases</a:t>
            </a:r>
            <a:r>
              <a:rPr lang="en-US" sz="2000" dirty="0" smtClean="0"/>
              <a:t> the rate and then the </a:t>
            </a:r>
            <a:r>
              <a:rPr lang="en-US" sz="2000" b="1" dirty="0"/>
              <a:t>Additive Increase </a:t>
            </a:r>
            <a:r>
              <a:rPr lang="en-US" sz="2000" dirty="0" smtClean="0"/>
              <a:t>starts again. </a:t>
            </a:r>
            <a:br>
              <a:rPr lang="en-US" sz="2000" dirty="0" smtClean="0"/>
            </a:br>
            <a:r>
              <a:rPr lang="en-US" sz="2000" dirty="0" smtClean="0"/>
              <a:t>The Received Advertised Receive Capacity at the ACKs received ( each ACK has the current RecvWSize Advertised )</a:t>
            </a:r>
            <a:br>
              <a:rPr lang="en-US" sz="2000" dirty="0" smtClean="0"/>
            </a:br>
            <a:r>
              <a:rPr lang="en-US" sz="2000" dirty="0" smtClean="0"/>
              <a:t>is also a factor in determining the Window Size .</a:t>
            </a:r>
            <a:br>
              <a:rPr lang="en-US" sz="2000" dirty="0" smtClean="0"/>
            </a:br>
            <a:r>
              <a:rPr lang="en-US" sz="2000" dirty="0" smtClean="0"/>
              <a:t>This is how the window size at the sender side is dynamically maintained</a:t>
            </a:r>
            <a:r>
              <a:rPr lang="en-US" sz="1800" dirty="0" smtClean="0"/>
              <a:t>. </a:t>
            </a:r>
            <a:br>
              <a:rPr lang="en-US" sz="1800" dirty="0" smtClean="0"/>
            </a:br>
            <a:endParaRPr lang="en-US" dirty="0"/>
          </a:p>
        </p:txBody>
      </p:sp>
      <p:sp>
        <p:nvSpPr>
          <p:cNvPr id="3" name="Title 2">
            <a:extLst>
              <a:ext uri="{FF2B5EF4-FFF2-40B4-BE49-F238E27FC236}">
                <a16:creationId xmlns="" xmlns:a16="http://schemas.microsoft.com/office/drawing/2014/main" id="{12FF0E96-7462-0A43-B855-CEBC71EEECF4}"/>
              </a:ext>
            </a:extLst>
          </p:cNvPr>
          <p:cNvSpPr>
            <a:spLocks noGrp="1"/>
          </p:cNvSpPr>
          <p:nvPr>
            <p:ph type="title"/>
          </p:nvPr>
        </p:nvSpPr>
        <p:spPr/>
        <p:txBody>
          <a:bodyPr/>
          <a:lstStyle/>
          <a:p>
            <a:r>
              <a:rPr lang="en-US" dirty="0"/>
              <a:t>How a TCP Segment is Created</a:t>
            </a:r>
          </a:p>
        </p:txBody>
      </p:sp>
    </p:spTree>
    <p:extLst>
      <p:ext uri="{BB962C8B-B14F-4D97-AF65-F5344CB8AC3E}">
        <p14:creationId xmlns:p14="http://schemas.microsoft.com/office/powerpoint/2010/main" val="111597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66" y="930159"/>
            <a:ext cx="12225866" cy="5504507"/>
          </a:xfrm>
        </p:spPr>
        <p:txBody>
          <a:bodyPr/>
          <a:lstStyle/>
          <a:p>
            <a:r>
              <a:rPr lang="en-US" dirty="0"/>
              <a:t>Modern implementations of TCP uses </a:t>
            </a:r>
            <a:r>
              <a:rPr lang="en-US" dirty="0" smtClean="0"/>
              <a:t/>
            </a:r>
            <a:br>
              <a:rPr lang="en-US" dirty="0" smtClean="0"/>
            </a:br>
            <a:r>
              <a:rPr lang="en-US" b="1" dirty="0" smtClean="0"/>
              <a:t>path </a:t>
            </a:r>
            <a:r>
              <a:rPr lang="en-US" b="1" dirty="0"/>
              <a:t>MTU discovery</a:t>
            </a:r>
            <a:r>
              <a:rPr lang="en-US" dirty="0"/>
              <a:t> to determine the MTU of the end-to-end path </a:t>
            </a:r>
            <a:r>
              <a:rPr lang="en-US" dirty="0" smtClean="0"/>
              <a:t>(uses ICMP), </a:t>
            </a:r>
            <a:r>
              <a:rPr lang="en-US" dirty="0"/>
              <a:t>and sets up the </a:t>
            </a:r>
            <a:r>
              <a:rPr lang="en-US" b="1" dirty="0"/>
              <a:t>Maximum Segment Size </a:t>
            </a:r>
            <a:r>
              <a:rPr lang="en-US" dirty="0"/>
              <a:t>(</a:t>
            </a:r>
            <a:r>
              <a:rPr lang="en-US" b="1" dirty="0"/>
              <a:t>MSS</a:t>
            </a:r>
            <a:r>
              <a:rPr lang="en-US" dirty="0"/>
              <a:t>) during connection establishment </a:t>
            </a:r>
          </a:p>
          <a:p>
            <a:pPr lvl="1"/>
            <a:r>
              <a:rPr lang="en-US" dirty="0"/>
              <a:t>May depend on other parameters (buffer implementation). </a:t>
            </a:r>
            <a:endParaRPr lang="en-US" dirty="0" smtClean="0"/>
          </a:p>
          <a:p>
            <a:pPr marL="457200" lvl="1" indent="0">
              <a:buNone/>
            </a:pPr>
            <a:r>
              <a:rPr lang="en-US" sz="1800" dirty="0" smtClean="0"/>
              <a:t>So this is basically like </a:t>
            </a:r>
            <a:r>
              <a:rPr lang="en-US" sz="1800" dirty="0" err="1" smtClean="0"/>
              <a:t>poora</a:t>
            </a:r>
            <a:r>
              <a:rPr lang="en-US" sz="1800" dirty="0" smtClean="0"/>
              <a:t> path </a:t>
            </a:r>
            <a:r>
              <a:rPr lang="en-US" sz="1800" dirty="0" err="1" smtClean="0"/>
              <a:t>ko</a:t>
            </a:r>
            <a:r>
              <a:rPr lang="en-US" sz="1800" dirty="0" smtClean="0"/>
              <a:t> scan </a:t>
            </a:r>
            <a:r>
              <a:rPr lang="en-US" sz="1800" dirty="0" err="1" smtClean="0"/>
              <a:t>karo</a:t>
            </a:r>
            <a:r>
              <a:rPr lang="en-US" sz="1800" dirty="0" smtClean="0"/>
              <a:t> and find out what is the minimum MTU supported by the various links in the path. This can be done by the ICMP Protocol ( </a:t>
            </a:r>
            <a:r>
              <a:rPr lang="en-US" sz="1800" dirty="0" err="1" smtClean="0"/>
              <a:t>jaise</a:t>
            </a:r>
            <a:r>
              <a:rPr lang="en-US" sz="1800" dirty="0" smtClean="0"/>
              <a:t> </a:t>
            </a:r>
            <a:r>
              <a:rPr lang="en-US" sz="1800" dirty="0" err="1"/>
              <a:t>A</a:t>
            </a:r>
            <a:r>
              <a:rPr lang="en-US" sz="1800" dirty="0" err="1" smtClean="0"/>
              <a:t>ssgn</a:t>
            </a:r>
            <a:r>
              <a:rPr lang="en-US" sz="1800" dirty="0" smtClean="0"/>
              <a:t> mein HOPS ka data </a:t>
            </a:r>
            <a:r>
              <a:rPr lang="en-US" sz="1800" dirty="0" err="1" smtClean="0"/>
              <a:t>nikale</a:t>
            </a:r>
            <a:r>
              <a:rPr lang="en-US" sz="1800" dirty="0" smtClean="0"/>
              <a:t> the, </a:t>
            </a:r>
            <a:r>
              <a:rPr lang="en-US" sz="1800" dirty="0" err="1" smtClean="0"/>
              <a:t>yahan</a:t>
            </a:r>
            <a:r>
              <a:rPr lang="en-US" sz="1800" dirty="0" smtClean="0"/>
              <a:t> MTU </a:t>
            </a:r>
            <a:r>
              <a:rPr lang="en-US" sz="1800" dirty="0" err="1" smtClean="0"/>
              <a:t>nikal</a:t>
            </a:r>
            <a:r>
              <a:rPr lang="en-US" sz="1800" dirty="0" smtClean="0"/>
              <a:t> </a:t>
            </a:r>
            <a:r>
              <a:rPr lang="en-US" sz="1800" dirty="0" err="1" smtClean="0"/>
              <a:t>sakte</a:t>
            </a:r>
            <a:r>
              <a:rPr lang="en-US" sz="1800" dirty="0" smtClean="0"/>
              <a:t> ). So after exchanging this information at the network layer and getting the feedback, the MSS is set accordingly.  </a:t>
            </a:r>
            <a:endParaRPr lang="en-US" sz="1800" dirty="0"/>
          </a:p>
          <a:p>
            <a:endParaRPr lang="en-US" dirty="0"/>
          </a:p>
          <a:p>
            <a:r>
              <a:rPr lang="en-US" dirty="0"/>
              <a:t>Check the sender window after receiving an ACK</a:t>
            </a:r>
            <a:r>
              <a:rPr lang="en-US" dirty="0" smtClean="0"/>
              <a:t>.</a:t>
            </a:r>
            <a:r>
              <a:rPr lang="en-US" sz="1800" dirty="0" smtClean="0"/>
              <a:t>( </a:t>
            </a:r>
            <a:r>
              <a:rPr lang="en-US" sz="1800" dirty="0"/>
              <a:t>each ACK has the current RecvWSize Advertised </a:t>
            </a:r>
            <a:r>
              <a:rPr lang="en-US" sz="1800" dirty="0" smtClean="0"/>
              <a:t>)</a:t>
            </a:r>
            <a:r>
              <a:rPr lang="en-US" dirty="0" smtClean="0"/>
              <a:t/>
            </a:r>
            <a:br>
              <a:rPr lang="en-US" dirty="0" smtClean="0"/>
            </a:br>
            <a:r>
              <a:rPr lang="en-US" dirty="0" smtClean="0"/>
              <a:t>If </a:t>
            </a:r>
            <a:r>
              <a:rPr lang="en-US" dirty="0"/>
              <a:t>the window size is less than MSS, construct a single segment; otherwise construct </a:t>
            </a:r>
            <a:r>
              <a:rPr lang="en-US" dirty="0" smtClean="0"/>
              <a:t>multiple </a:t>
            </a:r>
            <a:r>
              <a:rPr lang="en-US" dirty="0"/>
              <a:t>segments, each equals to the </a:t>
            </a:r>
            <a:r>
              <a:rPr lang="en-US" dirty="0" smtClean="0"/>
              <a:t>MSS</a:t>
            </a:r>
          </a:p>
          <a:p>
            <a:r>
              <a:rPr lang="en-US" dirty="0" smtClean="0"/>
              <a:t>Amount of data in the sender buffer. </a:t>
            </a:r>
            <a:r>
              <a:rPr lang="en-US" sz="1800" dirty="0" smtClean="0"/>
              <a:t>The amount of data is the sender buffer also plays a role, if the amount of data is fairly less as compared to the maximum segment size, at times it is senseless to keep that data in waiting for the remaining data to come so that a full segment can be sent. ( much like the Auto conundrum back in </a:t>
            </a:r>
            <a:r>
              <a:rPr lang="en-US" sz="1800" dirty="0" err="1" smtClean="0"/>
              <a:t>Chetla</a:t>
            </a:r>
            <a:r>
              <a:rPr lang="en-US" sz="1800" dirty="0" smtClean="0"/>
              <a:t> </a:t>
            </a:r>
            <a:r>
              <a:rPr lang="en-US" sz="1800" dirty="0" err="1" smtClean="0"/>
              <a:t>lolz</a:t>
            </a:r>
            <a:r>
              <a:rPr lang="en-US" sz="1800" dirty="0" smtClean="0"/>
              <a:t> ). </a:t>
            </a:r>
            <a:br>
              <a:rPr lang="en-US" sz="1800" dirty="0" smtClean="0"/>
            </a:br>
            <a:r>
              <a:rPr lang="en-US" sz="1800" dirty="0" smtClean="0"/>
              <a:t>So if the application is not generating enough data, at times we may need to push a small segment into the Network. </a:t>
            </a:r>
          </a:p>
        </p:txBody>
      </p:sp>
      <p:sp>
        <p:nvSpPr>
          <p:cNvPr id="3" name="Title 2"/>
          <p:cNvSpPr>
            <a:spLocks noGrp="1"/>
          </p:cNvSpPr>
          <p:nvPr>
            <p:ph type="title"/>
          </p:nvPr>
        </p:nvSpPr>
        <p:spPr/>
        <p:txBody>
          <a:bodyPr/>
          <a:lstStyle/>
          <a:p>
            <a:r>
              <a:rPr lang="en-US" dirty="0"/>
              <a:t>How a TCP Segment is Created</a:t>
            </a:r>
          </a:p>
        </p:txBody>
      </p:sp>
    </p:spTree>
    <p:extLst>
      <p:ext uri="{BB962C8B-B14F-4D97-AF65-F5344CB8AC3E}">
        <p14:creationId xmlns:p14="http://schemas.microsoft.com/office/powerpoint/2010/main" val="1608334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12435</TotalTime>
  <Words>2300</Words>
  <Application>Microsoft Office PowerPoint</Application>
  <PresentationFormat>Custom</PresentationFormat>
  <Paragraphs>278</Paragraphs>
  <Slides>46</Slides>
  <Notes>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CS 31006: Computer Networks – The Internet Transport Protocols</vt:lpstr>
      <vt:lpstr>Transmission Control Protocol (TCP)</vt:lpstr>
      <vt:lpstr>TCP Service Model</vt:lpstr>
      <vt:lpstr>TCP Service Model</vt:lpstr>
      <vt:lpstr>The TCP Protocol – The Header</vt:lpstr>
      <vt:lpstr>TCP Sequence Number and Acknowledgement Number</vt:lpstr>
      <vt:lpstr>TCP Segments</vt:lpstr>
      <vt:lpstr>How a TCP Segment is Created</vt:lpstr>
      <vt:lpstr>How a TCP Segment is Created</vt:lpstr>
      <vt:lpstr>Challenges in TCP Design</vt:lpstr>
      <vt:lpstr>Window Size field in the TCP Segment Header</vt:lpstr>
      <vt:lpstr>TCP Connection Establishment</vt:lpstr>
      <vt:lpstr>TCP Connection Establishment</vt:lpstr>
      <vt:lpstr>TCP Connection Establishment</vt:lpstr>
      <vt:lpstr>TCP Connection Release</vt:lpstr>
      <vt:lpstr>TCP State Transition Diagram – Connection Modeling</vt:lpstr>
      <vt:lpstr>TCP State Transition Diagram – Connection Modeling</vt:lpstr>
      <vt:lpstr>TCP Sliding Window</vt:lpstr>
      <vt:lpstr>Delayed Acknowledgements</vt:lpstr>
      <vt:lpstr>Delayed Acknowledgements</vt:lpstr>
      <vt:lpstr>Nagle’s Algorithm</vt:lpstr>
      <vt:lpstr>Nagle’s Algorithm</vt:lpstr>
      <vt:lpstr>Silly Window Syndrome </vt:lpstr>
      <vt:lpstr>Handling Short Segments – Sender and Receiver Together</vt:lpstr>
      <vt:lpstr>Handling Out of Order in TCP </vt:lpstr>
      <vt:lpstr>TCP Timer Management</vt:lpstr>
      <vt:lpstr>RTT at Data Link Layer vs RTT at Transport Layer </vt:lpstr>
      <vt:lpstr>RTT Estimation at the Transport Layer</vt:lpstr>
      <vt:lpstr>Problem with EWMA</vt:lpstr>
      <vt:lpstr>RTO Estimation</vt:lpstr>
      <vt:lpstr>Karn’s Algorithm</vt:lpstr>
      <vt:lpstr>Other TCP Timers</vt:lpstr>
      <vt:lpstr>TCP Congestion Control</vt:lpstr>
      <vt:lpstr>1986 Congestion Collapse</vt:lpstr>
      <vt:lpstr>Adjust CWnd based on AIMD </vt:lpstr>
      <vt:lpstr>Increase Rate Exponentially at the Beginning – The Slow Start</vt:lpstr>
      <vt:lpstr>TCP Slow Start </vt:lpstr>
      <vt:lpstr>Slow Start Threshold</vt:lpstr>
      <vt:lpstr>Additive Increase (Congestion Avoidance)</vt:lpstr>
      <vt:lpstr>Additive Increase – Packet Wise Approximation</vt:lpstr>
      <vt:lpstr>Triggering an Congestion </vt:lpstr>
      <vt:lpstr>Fast Retransmission – TCP Tohoe</vt:lpstr>
      <vt:lpstr>Fast Recovery – TCP Reno</vt:lpstr>
      <vt:lpstr>Fast Recovery – TCP Reno</vt:lpstr>
      <vt:lpstr>Fast Recovery – TCP Reno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Dell</cp:lastModifiedBy>
  <cp:revision>376</cp:revision>
  <dcterms:created xsi:type="dcterms:W3CDTF">2017-09-14T08:48:41Z</dcterms:created>
  <dcterms:modified xsi:type="dcterms:W3CDTF">2019-04-23T00:32:31Z</dcterms:modified>
</cp:coreProperties>
</file>