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9B0-3231-45FF-8952-DE97EF9EB96F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0369-D560-49B0-85F2-0E06C4126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988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9B0-3231-45FF-8952-DE97EF9EB96F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0369-D560-49B0-85F2-0E06C4126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35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9B0-3231-45FF-8952-DE97EF9EB96F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0369-D560-49B0-85F2-0E06C4126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2759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9B0-3231-45FF-8952-DE97EF9EB96F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0369-D560-49B0-85F2-0E06C4126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9998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9B0-3231-45FF-8952-DE97EF9EB96F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0369-D560-49B0-85F2-0E06C4126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726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9B0-3231-45FF-8952-DE97EF9EB96F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0369-D560-49B0-85F2-0E06C4126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563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9B0-3231-45FF-8952-DE97EF9EB96F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0369-D560-49B0-85F2-0E06C4126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1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9B0-3231-45FF-8952-DE97EF9EB96F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0369-D560-49B0-85F2-0E06C4126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074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9B0-3231-45FF-8952-DE97EF9EB96F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0369-D560-49B0-85F2-0E06C4126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70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9B0-3231-45FF-8952-DE97EF9EB96F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0369-D560-49B0-85F2-0E06C4126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626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9B0-3231-45FF-8952-DE97EF9EB96F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0369-D560-49B0-85F2-0E06C4126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977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9B0-3231-45FF-8952-DE97EF9EB96F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0369-D560-49B0-85F2-0E06C4126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60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9B0-3231-45FF-8952-DE97EF9EB96F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0369-D560-49B0-85F2-0E06C4126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170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C3119B0-3231-45FF-8952-DE97EF9EB96F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D860369-D560-49B0-85F2-0E06C4126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38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3119B0-3231-45FF-8952-DE97EF9EB96F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D860369-D560-49B0-85F2-0E06C4126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4435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</a:t>
            </a:r>
            <a:r>
              <a:rPr lang="tr-TR" smtClean="0"/>
              <a:t>Tabanlı </a:t>
            </a:r>
            <a:r>
              <a:rPr lang="tr-TR" smtClean="0"/>
              <a:t>Uygulama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Temel Kavramlar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67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Modülden tasarım kısmını göster.(sf27)</a:t>
            </a:r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21394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Duyarlı (</a:t>
            </a:r>
            <a:r>
              <a:rPr lang="tr-TR" b="1" dirty="0" err="1"/>
              <a:t>Responsive</a:t>
            </a:r>
            <a:r>
              <a:rPr lang="tr-TR" b="1" dirty="0"/>
              <a:t>) Tasarım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Hazırlanacak olan web sitelerinin masaüstü bilgisayarların yanı sıra tablet ve mobil </a:t>
            </a:r>
            <a:r>
              <a:rPr lang="tr-TR" sz="2000" dirty="0" smtClean="0"/>
              <a:t>cihazlarla da </a:t>
            </a:r>
            <a:r>
              <a:rPr lang="tr-TR" sz="2000" dirty="0"/>
              <a:t>uyumlu olması siteye daha çok erişim sağlanması açısından önemlidir. </a:t>
            </a:r>
            <a:endParaRPr lang="tr-TR" sz="2000" dirty="0" smtClean="0"/>
          </a:p>
          <a:p>
            <a:r>
              <a:rPr lang="tr-TR" sz="2000" dirty="0" smtClean="0"/>
              <a:t>Bu </a:t>
            </a:r>
            <a:r>
              <a:rPr lang="tr-TR" sz="2000" dirty="0"/>
              <a:t>uyumluluk </a:t>
            </a:r>
            <a:r>
              <a:rPr lang="tr-TR" sz="2000" b="1" dirty="0" smtClean="0"/>
              <a:t>duyarlı (</a:t>
            </a:r>
            <a:r>
              <a:rPr lang="tr-TR" sz="2000" b="1" dirty="0" err="1" smtClean="0"/>
              <a:t>responsive</a:t>
            </a:r>
            <a:r>
              <a:rPr lang="tr-TR" sz="2000" b="1" dirty="0"/>
              <a:t>) tasarım </a:t>
            </a:r>
            <a:r>
              <a:rPr lang="tr-TR" sz="2000" dirty="0"/>
              <a:t>olarak adlandırılır </a:t>
            </a:r>
            <a:r>
              <a:rPr lang="tr-TR" sz="2000" dirty="0" smtClean="0"/>
              <a:t/>
            </a:r>
            <a:br>
              <a:rPr lang="tr-TR" sz="2000" dirty="0" smtClean="0"/>
            </a:b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388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73" y="103538"/>
            <a:ext cx="6675651" cy="640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1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SEO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424" y="1673647"/>
            <a:ext cx="10554574" cy="3636511"/>
          </a:xfrm>
        </p:spPr>
        <p:txBody>
          <a:bodyPr>
            <a:normAutofit/>
          </a:bodyPr>
          <a:lstStyle/>
          <a:p>
            <a:r>
              <a:rPr lang="tr-TR" sz="2000" dirty="0"/>
              <a:t>Tasarımcıların dikkat etmesi gereken bir diğer nokta ise sitelerin arama motoru uyumluluğudur. </a:t>
            </a:r>
            <a:endParaRPr lang="tr-TR" sz="2000" dirty="0" smtClean="0"/>
          </a:p>
          <a:p>
            <a:r>
              <a:rPr lang="tr-TR" sz="2000" dirty="0" smtClean="0"/>
              <a:t>Arama </a:t>
            </a:r>
            <a:r>
              <a:rPr lang="tr-TR" sz="2000" dirty="0"/>
              <a:t>motorları da duyarlı tasarımı dikkate almaktadır. </a:t>
            </a:r>
            <a:endParaRPr lang="tr-TR" sz="2000" dirty="0" smtClean="0"/>
          </a:p>
          <a:p>
            <a:r>
              <a:rPr lang="tr-TR" sz="2000" dirty="0" smtClean="0"/>
              <a:t>Duyarlı </a:t>
            </a:r>
            <a:r>
              <a:rPr lang="tr-TR" sz="2000" dirty="0"/>
              <a:t>tasarıma sahip olan </a:t>
            </a:r>
            <a:r>
              <a:rPr lang="tr-TR" sz="2000" dirty="0" smtClean="0"/>
              <a:t>siteler arama </a:t>
            </a:r>
            <a:r>
              <a:rPr lang="tr-TR" sz="2000" dirty="0"/>
              <a:t>sonuçlarında daha ön sıralarda yer </a:t>
            </a:r>
            <a:r>
              <a:rPr lang="tr-TR" sz="2000" dirty="0" smtClean="0"/>
              <a:t>alacaktır. </a:t>
            </a:r>
            <a:br>
              <a:rPr lang="tr-TR" sz="2000" dirty="0" smtClean="0"/>
            </a:b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9316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441"/>
            <a:ext cx="12192000" cy="576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9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20" y="301311"/>
            <a:ext cx="10377107" cy="61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6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16" y="1568577"/>
            <a:ext cx="92487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i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66" y="1198816"/>
            <a:ext cx="11456970" cy="368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1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437"/>
            <a:ext cx="12192000" cy="332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3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27" y="682942"/>
            <a:ext cx="70294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Web Sayfası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000" y="2085127"/>
            <a:ext cx="10554574" cy="3636511"/>
          </a:xfrm>
        </p:spPr>
        <p:txBody>
          <a:bodyPr>
            <a:normAutofit/>
          </a:bodyPr>
          <a:lstStyle/>
          <a:p>
            <a:r>
              <a:rPr lang="tr-TR" sz="2000" dirty="0"/>
              <a:t>Internet [</a:t>
            </a:r>
            <a:r>
              <a:rPr lang="tr-TR" sz="2000" dirty="0">
                <a:solidFill>
                  <a:srgbClr val="FFFF00"/>
                </a:solidFill>
              </a:rPr>
              <a:t>World </a:t>
            </a:r>
            <a:r>
              <a:rPr lang="tr-TR" sz="2000" dirty="0" err="1">
                <a:solidFill>
                  <a:srgbClr val="FFFF00"/>
                </a:solidFill>
              </a:rPr>
              <a:t>Wide</a:t>
            </a:r>
            <a:r>
              <a:rPr lang="tr-TR" sz="2000" dirty="0">
                <a:solidFill>
                  <a:srgbClr val="FFFF00"/>
                </a:solidFill>
              </a:rPr>
              <a:t> Web (www</a:t>
            </a:r>
            <a:r>
              <a:rPr lang="tr-TR" sz="2000" dirty="0"/>
              <a:t>)] için hazırlanan ve web tarayıcıları aracılığıyla görüntülenebilen belgeye </a:t>
            </a:r>
            <a:r>
              <a:rPr lang="tr-TR" sz="2000" b="1" dirty="0">
                <a:solidFill>
                  <a:srgbClr val="FFFF00"/>
                </a:solidFill>
              </a:rPr>
              <a:t>web sayfası </a:t>
            </a:r>
            <a:r>
              <a:rPr lang="tr-TR" sz="2000" dirty="0"/>
              <a:t>adı verilir. </a:t>
            </a:r>
            <a:endParaRPr lang="tr-TR" sz="2000" dirty="0" smtClean="0"/>
          </a:p>
          <a:p>
            <a:r>
              <a:rPr lang="tr-TR" sz="2000" dirty="0" smtClean="0"/>
              <a:t>Standart </a:t>
            </a:r>
            <a:r>
              <a:rPr lang="tr-TR" sz="2000" dirty="0"/>
              <a:t>bir web sayfası, farklı web sayfalarına </a:t>
            </a:r>
            <a:r>
              <a:rPr lang="tr-TR" sz="2000" dirty="0" smtClean="0"/>
              <a:t>bağlantıları içermekte </a:t>
            </a:r>
            <a:r>
              <a:rPr lang="tr-TR" sz="2000" dirty="0"/>
              <a:t>olup farklı teknolojilerle hazırlanabilmektedir.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83541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Web Sitesi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000" y="1499911"/>
            <a:ext cx="10554574" cy="3636511"/>
          </a:xfrm>
        </p:spPr>
        <p:txBody>
          <a:bodyPr>
            <a:normAutofit/>
          </a:bodyPr>
          <a:lstStyle/>
          <a:p>
            <a:r>
              <a:rPr lang="tr-TR" sz="2000" dirty="0"/>
              <a:t>Web sitesi, web üzerinde yer alan sayfaları ziyaretçilerin kullanımına sunan sayfalar bütünüdür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00782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Alan Adı (Domain)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000" y="1746799"/>
            <a:ext cx="10554574" cy="3636511"/>
          </a:xfrm>
        </p:spPr>
        <p:txBody>
          <a:bodyPr>
            <a:normAutofit/>
          </a:bodyPr>
          <a:lstStyle/>
          <a:p>
            <a:r>
              <a:rPr lang="tr-TR" sz="2000" dirty="0"/>
              <a:t>IP (Internet Protokol) adresi şeklinde ifade edilen, bilgisayarların birbirleri ile iletişim </a:t>
            </a:r>
            <a:r>
              <a:rPr lang="tr-TR" sz="2000" dirty="0" smtClean="0"/>
              <a:t>kurmasını </a:t>
            </a:r>
            <a:r>
              <a:rPr lang="tr-TR" sz="2000" dirty="0"/>
              <a:t>sağlayan, numerik sisteminin daha kolaylaştırılmış ve rahatça girilebilmesi için kelimelerle </a:t>
            </a:r>
            <a:r>
              <a:rPr lang="tr-TR" sz="2000" dirty="0" smtClean="0"/>
              <a:t>ifade edilen hâlidir.</a:t>
            </a:r>
          </a:p>
          <a:p>
            <a:r>
              <a:rPr lang="tr-TR" sz="2000" dirty="0"/>
              <a:t>“Web sitesinin, internet dünyası içindeki kimliği” olarak da tanımlanır</a:t>
            </a:r>
            <a:r>
              <a:rPr lang="tr-TR" sz="2000" dirty="0" smtClean="0"/>
              <a:t> </a:t>
            </a:r>
          </a:p>
          <a:p>
            <a:r>
              <a:rPr lang="tr-TR" sz="2000" dirty="0"/>
              <a:t>212.174.189.120</a:t>
            </a:r>
            <a:r>
              <a:rPr lang="tr-TR" sz="2000" dirty="0" smtClean="0"/>
              <a:t/>
            </a:r>
            <a:br>
              <a:rPr lang="tr-TR" sz="2000" dirty="0" smtClean="0"/>
            </a:br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78" y="4742826"/>
            <a:ext cx="54483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0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Alan Adı Uzantıları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000" y="1975399"/>
            <a:ext cx="10554574" cy="3636511"/>
          </a:xfrm>
        </p:spPr>
        <p:txBody>
          <a:bodyPr>
            <a:normAutofit/>
          </a:bodyPr>
          <a:lstStyle/>
          <a:p>
            <a:r>
              <a:rPr lang="tr-TR" sz="2000" dirty="0" smtClean="0">
                <a:solidFill>
                  <a:srgbClr val="FFFF00"/>
                </a:solidFill>
              </a:rPr>
              <a:t>gov (</a:t>
            </a:r>
            <a:r>
              <a:rPr lang="tr-TR" sz="2000" dirty="0" err="1" smtClean="0">
                <a:solidFill>
                  <a:srgbClr val="FFFF00"/>
                </a:solidFill>
              </a:rPr>
              <a:t>government</a:t>
            </a:r>
            <a:r>
              <a:rPr lang="tr-TR" sz="2000" dirty="0" smtClean="0">
                <a:solidFill>
                  <a:srgbClr val="FFFF00"/>
                </a:solidFill>
              </a:rPr>
              <a:t>) : </a:t>
            </a:r>
            <a:r>
              <a:rPr lang="tr-TR" sz="2000" dirty="0" smtClean="0"/>
              <a:t>Devlet kurumları</a:t>
            </a:r>
          </a:p>
          <a:p>
            <a:r>
              <a:rPr lang="tr-TR" sz="2000" dirty="0" smtClean="0">
                <a:solidFill>
                  <a:srgbClr val="FFFF00"/>
                </a:solidFill>
              </a:rPr>
              <a:t>edu (</a:t>
            </a:r>
            <a:r>
              <a:rPr lang="tr-TR" sz="2000" dirty="0" err="1" smtClean="0">
                <a:solidFill>
                  <a:srgbClr val="FFFF00"/>
                </a:solidFill>
              </a:rPr>
              <a:t>education</a:t>
            </a:r>
            <a:r>
              <a:rPr lang="tr-TR" sz="2000" dirty="0" smtClean="0">
                <a:solidFill>
                  <a:srgbClr val="FFFF00"/>
                </a:solidFill>
              </a:rPr>
              <a:t>) : </a:t>
            </a:r>
            <a:r>
              <a:rPr lang="tr-TR" sz="2000" dirty="0" smtClean="0"/>
              <a:t>Eğitim kurumları</a:t>
            </a:r>
          </a:p>
          <a:p>
            <a:r>
              <a:rPr lang="tr-TR" sz="2000" dirty="0" smtClean="0">
                <a:solidFill>
                  <a:srgbClr val="FFFF00"/>
                </a:solidFill>
              </a:rPr>
              <a:t>k12 (</a:t>
            </a:r>
            <a:r>
              <a:rPr lang="tr-TR" sz="2000" dirty="0" err="1" smtClean="0">
                <a:solidFill>
                  <a:srgbClr val="FFFF00"/>
                </a:solidFill>
              </a:rPr>
              <a:t>kindergarten</a:t>
            </a:r>
            <a:r>
              <a:rPr lang="tr-TR" sz="2000" dirty="0" smtClean="0">
                <a:solidFill>
                  <a:srgbClr val="FFFF00"/>
                </a:solidFill>
              </a:rPr>
              <a:t> 12) : </a:t>
            </a:r>
            <a:r>
              <a:rPr lang="tr-TR" sz="2000" dirty="0" smtClean="0"/>
              <a:t>Temel eğitim ve ortaöğretim kurumları</a:t>
            </a:r>
          </a:p>
          <a:p>
            <a:r>
              <a:rPr lang="tr-TR" sz="2000" dirty="0" smtClean="0">
                <a:solidFill>
                  <a:srgbClr val="FFFF00"/>
                </a:solidFill>
              </a:rPr>
              <a:t>org (</a:t>
            </a:r>
            <a:r>
              <a:rPr lang="tr-TR" sz="2000" dirty="0" err="1" smtClean="0">
                <a:solidFill>
                  <a:srgbClr val="FFFF00"/>
                </a:solidFill>
              </a:rPr>
              <a:t>organization</a:t>
            </a:r>
            <a:r>
              <a:rPr lang="tr-TR" sz="2000" dirty="0" smtClean="0">
                <a:solidFill>
                  <a:srgbClr val="FFFF00"/>
                </a:solidFill>
              </a:rPr>
              <a:t>) : </a:t>
            </a:r>
            <a:r>
              <a:rPr lang="tr-TR" sz="2000" dirty="0" smtClean="0"/>
              <a:t>Ticari olmayan kuruluşlar</a:t>
            </a:r>
          </a:p>
          <a:p>
            <a:r>
              <a:rPr lang="tr-TR" sz="2000" dirty="0" smtClean="0">
                <a:solidFill>
                  <a:srgbClr val="FFFF00"/>
                </a:solidFill>
              </a:rPr>
              <a:t>com (</a:t>
            </a:r>
            <a:r>
              <a:rPr lang="tr-TR" sz="2000" dirty="0" err="1" smtClean="0">
                <a:solidFill>
                  <a:srgbClr val="FFFF00"/>
                </a:solidFill>
              </a:rPr>
              <a:t>company</a:t>
            </a:r>
            <a:r>
              <a:rPr lang="tr-TR" sz="2000" dirty="0" smtClean="0">
                <a:solidFill>
                  <a:srgbClr val="FFFF00"/>
                </a:solidFill>
              </a:rPr>
              <a:t>) : </a:t>
            </a:r>
            <a:r>
              <a:rPr lang="tr-TR" sz="2000" dirty="0" smtClean="0"/>
              <a:t>Ticari kuruluşlar</a:t>
            </a:r>
          </a:p>
          <a:p>
            <a:r>
              <a:rPr lang="tr-TR" sz="2000" dirty="0" smtClean="0">
                <a:solidFill>
                  <a:srgbClr val="FFFF00"/>
                </a:solidFill>
              </a:rPr>
              <a:t>mil (</a:t>
            </a:r>
            <a:r>
              <a:rPr lang="tr-TR" sz="2000" dirty="0" err="1" smtClean="0">
                <a:solidFill>
                  <a:srgbClr val="FFFF00"/>
                </a:solidFill>
              </a:rPr>
              <a:t>military</a:t>
            </a:r>
            <a:r>
              <a:rPr lang="tr-TR" sz="2000" dirty="0" smtClean="0">
                <a:solidFill>
                  <a:srgbClr val="FFFF00"/>
                </a:solidFill>
              </a:rPr>
              <a:t>) : </a:t>
            </a:r>
            <a:r>
              <a:rPr lang="tr-TR" sz="2000" dirty="0" smtClean="0"/>
              <a:t>Askerî kurumlar</a:t>
            </a:r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386" y="1975399"/>
            <a:ext cx="54483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Alan Adı Uzantıları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FF00"/>
                </a:solidFill>
              </a:rPr>
              <a:t>net (network) : </a:t>
            </a:r>
            <a:r>
              <a:rPr lang="tr-TR" dirty="0" smtClean="0"/>
              <a:t>Servis sunucular</a:t>
            </a:r>
          </a:p>
          <a:p>
            <a:r>
              <a:rPr lang="tr-TR" dirty="0" err="1" smtClean="0">
                <a:solidFill>
                  <a:srgbClr val="FFFF00"/>
                </a:solidFill>
              </a:rPr>
              <a:t>ac</a:t>
            </a:r>
            <a:r>
              <a:rPr lang="tr-TR" dirty="0" smtClean="0">
                <a:solidFill>
                  <a:srgbClr val="FFFF00"/>
                </a:solidFill>
              </a:rPr>
              <a:t> (</a:t>
            </a:r>
            <a:r>
              <a:rPr lang="tr-TR" dirty="0" err="1" smtClean="0">
                <a:solidFill>
                  <a:srgbClr val="FFFF00"/>
                </a:solidFill>
              </a:rPr>
              <a:t>academic</a:t>
            </a:r>
            <a:r>
              <a:rPr lang="tr-TR" dirty="0" smtClean="0">
                <a:solidFill>
                  <a:srgbClr val="FFFF00"/>
                </a:solidFill>
              </a:rPr>
              <a:t>) : </a:t>
            </a:r>
            <a:r>
              <a:rPr lang="tr-TR" dirty="0" smtClean="0"/>
              <a:t>Akademik kuruluşlar</a:t>
            </a:r>
          </a:p>
          <a:p>
            <a:r>
              <a:rPr lang="tr-TR" dirty="0" err="1" smtClean="0">
                <a:solidFill>
                  <a:srgbClr val="FFFF00"/>
                </a:solidFill>
              </a:rPr>
              <a:t>int</a:t>
            </a:r>
            <a:r>
              <a:rPr lang="tr-TR" dirty="0" smtClean="0">
                <a:solidFill>
                  <a:srgbClr val="FFFF00"/>
                </a:solidFill>
              </a:rPr>
              <a:t> (</a:t>
            </a:r>
            <a:r>
              <a:rPr lang="tr-TR" dirty="0" err="1" smtClean="0">
                <a:solidFill>
                  <a:srgbClr val="FFFF00"/>
                </a:solidFill>
              </a:rPr>
              <a:t>international</a:t>
            </a:r>
            <a:r>
              <a:rPr lang="tr-TR" dirty="0" smtClean="0">
                <a:solidFill>
                  <a:srgbClr val="FFFF00"/>
                </a:solidFill>
              </a:rPr>
              <a:t>) : </a:t>
            </a:r>
            <a:r>
              <a:rPr lang="tr-TR" dirty="0" smtClean="0"/>
              <a:t>Uluslararası kuruluşlar</a:t>
            </a:r>
          </a:p>
          <a:p>
            <a:r>
              <a:rPr lang="tr-TR" dirty="0" err="1" smtClean="0">
                <a:solidFill>
                  <a:srgbClr val="FFFF00"/>
                </a:solidFill>
              </a:rPr>
              <a:t>info</a:t>
            </a:r>
            <a:r>
              <a:rPr lang="tr-TR" dirty="0" smtClean="0">
                <a:solidFill>
                  <a:srgbClr val="FFFF00"/>
                </a:solidFill>
              </a:rPr>
              <a:t> (</a:t>
            </a:r>
            <a:r>
              <a:rPr lang="tr-TR" dirty="0" err="1" smtClean="0">
                <a:solidFill>
                  <a:srgbClr val="FFFF00"/>
                </a:solidFill>
              </a:rPr>
              <a:t>information</a:t>
            </a:r>
            <a:r>
              <a:rPr lang="tr-TR" dirty="0" smtClean="0">
                <a:solidFill>
                  <a:srgbClr val="FFFF00"/>
                </a:solidFill>
              </a:rPr>
              <a:t>) : </a:t>
            </a:r>
            <a:r>
              <a:rPr lang="tr-TR" dirty="0" smtClean="0"/>
              <a:t>Bilgi içerikli web siteleri</a:t>
            </a:r>
          </a:p>
          <a:p>
            <a:r>
              <a:rPr lang="tr-TR" dirty="0" smtClean="0">
                <a:solidFill>
                  <a:srgbClr val="FFFF00"/>
                </a:solidFill>
              </a:rPr>
              <a:t>biz (</a:t>
            </a:r>
            <a:r>
              <a:rPr lang="tr-TR" dirty="0" err="1" smtClean="0">
                <a:solidFill>
                  <a:srgbClr val="FFFF00"/>
                </a:solidFill>
              </a:rPr>
              <a:t>business</a:t>
            </a:r>
            <a:r>
              <a:rPr lang="tr-TR" dirty="0" smtClean="0">
                <a:solidFill>
                  <a:srgbClr val="FFFF00"/>
                </a:solidFill>
              </a:rPr>
              <a:t>) : </a:t>
            </a:r>
            <a:r>
              <a:rPr lang="tr-TR" dirty="0" smtClean="0"/>
              <a:t>Ticari kuruluşlar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264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Hosting</a:t>
            </a:r>
            <a:r>
              <a:rPr lang="tr-TR" b="1" dirty="0"/>
              <a:t> (Web Sitesi Barındırma)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Hazırlanan web sitelerinin belirlenen alan adlarına göre internet ortamında yayınlanmasını </a:t>
            </a:r>
            <a:r>
              <a:rPr lang="tr-TR" sz="2000" dirty="0" smtClean="0"/>
              <a:t>sağlayan </a:t>
            </a:r>
            <a:r>
              <a:rPr lang="tr-TR" sz="2000" dirty="0"/>
              <a:t>hizmet türüne </a:t>
            </a:r>
            <a:r>
              <a:rPr lang="tr-TR" sz="2000" b="1" dirty="0" err="1">
                <a:solidFill>
                  <a:srgbClr val="FFFF00"/>
                </a:solidFill>
              </a:rPr>
              <a:t>hosting</a:t>
            </a:r>
            <a:r>
              <a:rPr lang="tr-TR" sz="2000" b="1" dirty="0">
                <a:solidFill>
                  <a:srgbClr val="FFFF00"/>
                </a:solidFill>
              </a:rPr>
              <a:t> </a:t>
            </a:r>
            <a:r>
              <a:rPr lang="tr-TR" sz="2000" dirty="0"/>
              <a:t>denir.</a:t>
            </a:r>
            <a:r>
              <a:rPr lang="tr-TR" sz="2000" dirty="0" smtClean="0"/>
              <a:t> </a:t>
            </a:r>
          </a:p>
          <a:p>
            <a:r>
              <a:rPr lang="tr-TR" sz="2000" dirty="0"/>
              <a:t>Web sitesine ait içeriğin tutulduğu (barındırıldığı) alanla </a:t>
            </a:r>
            <a:r>
              <a:rPr lang="tr-TR" sz="2000" dirty="0" smtClean="0"/>
              <a:t>ilgili </a:t>
            </a:r>
            <a:r>
              <a:rPr lang="tr-TR" sz="2000" dirty="0"/>
              <a:t>hizmet desteğini kapsar. </a:t>
            </a:r>
            <a:endParaRPr lang="tr-TR" sz="2000" dirty="0" smtClean="0"/>
          </a:p>
          <a:p>
            <a:r>
              <a:rPr lang="tr-TR" sz="2000" dirty="0" smtClean="0"/>
              <a:t>Bu </a:t>
            </a:r>
            <a:r>
              <a:rPr lang="tr-TR" sz="2000" dirty="0"/>
              <a:t>hizmet, </a:t>
            </a:r>
            <a:r>
              <a:rPr lang="tr-TR" sz="2000" dirty="0" err="1"/>
              <a:t>hosting</a:t>
            </a:r>
            <a:r>
              <a:rPr lang="tr-TR" sz="2000" dirty="0"/>
              <a:t> firmaları tarafından belirli süreliğine ve farklı </a:t>
            </a:r>
            <a:r>
              <a:rPr lang="tr-TR" sz="2000" dirty="0" smtClean="0"/>
              <a:t>paket </a:t>
            </a:r>
            <a:r>
              <a:rPr lang="tr-TR" sz="2000" dirty="0"/>
              <a:t>özellikleriyle </a:t>
            </a:r>
            <a:r>
              <a:rPr lang="tr-TR" sz="2000" dirty="0" smtClean="0"/>
              <a:t>sağlanır</a:t>
            </a:r>
          </a:p>
          <a:p>
            <a:r>
              <a:rPr lang="tr-TR" sz="2000" b="1" dirty="0">
                <a:solidFill>
                  <a:srgbClr val="FFFF00"/>
                </a:solidFill>
              </a:rPr>
              <a:t>Server (sunucu) bilgisayarlar</a:t>
            </a:r>
            <a:r>
              <a:rPr lang="tr-TR" sz="2000" dirty="0"/>
              <a:t>, </a:t>
            </a:r>
            <a:r>
              <a:rPr lang="tr-TR" sz="2000" dirty="0" err="1"/>
              <a:t>hosting</a:t>
            </a:r>
            <a:r>
              <a:rPr lang="tr-TR" sz="2000" dirty="0"/>
              <a:t> amacıyla kullanılan gelişmiş donanım özelliklerine </a:t>
            </a:r>
            <a:r>
              <a:rPr lang="tr-TR" sz="2000" dirty="0" smtClean="0"/>
              <a:t>sahip olan </a:t>
            </a:r>
            <a:r>
              <a:rPr lang="tr-TR" sz="2000" dirty="0"/>
              <a:t>ve birçok kullanıcıya aynı anda hizmet veren </a:t>
            </a:r>
            <a:r>
              <a:rPr lang="tr-TR" sz="2000" dirty="0" smtClean="0"/>
              <a:t>bilgisayarlardır.</a:t>
            </a:r>
            <a:br>
              <a:rPr lang="tr-TR" sz="2000" dirty="0" smtClean="0"/>
            </a:b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73510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İşaretleme Dili (HTML)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b="1" dirty="0"/>
              <a:t>İşaretleme dili</a:t>
            </a:r>
            <a:r>
              <a:rPr lang="tr-TR" sz="2000" dirty="0"/>
              <a:t>, metinler için yapılandırma veya biçimlendirme açıklamalarını içeren “</a:t>
            </a:r>
            <a:r>
              <a:rPr lang="tr-TR" sz="2000" b="1" dirty="0">
                <a:solidFill>
                  <a:srgbClr val="FFFF00"/>
                </a:solidFill>
              </a:rPr>
              <a:t>etiket</a:t>
            </a:r>
            <a:r>
              <a:rPr lang="tr-TR" sz="2000" b="1" dirty="0" smtClean="0">
                <a:solidFill>
                  <a:srgbClr val="FFFF00"/>
                </a:solidFill>
              </a:rPr>
              <a:t>” (</a:t>
            </a:r>
            <a:r>
              <a:rPr lang="tr-TR" sz="2000" b="1" dirty="0" err="1">
                <a:solidFill>
                  <a:srgbClr val="FFFF00"/>
                </a:solidFill>
              </a:rPr>
              <a:t>tag</a:t>
            </a:r>
            <a:r>
              <a:rPr lang="tr-TR" sz="2000" b="1" dirty="0">
                <a:solidFill>
                  <a:srgbClr val="FFFF00"/>
                </a:solidFill>
              </a:rPr>
              <a:t>)</a:t>
            </a:r>
            <a:r>
              <a:rPr lang="tr-TR" sz="2000" dirty="0"/>
              <a:t> adı verilen elemanlarla tanımlanan yapay bir dildir. </a:t>
            </a:r>
            <a:endParaRPr lang="tr-TR" sz="2000" dirty="0" smtClean="0"/>
          </a:p>
          <a:p>
            <a:r>
              <a:rPr lang="tr-TR" sz="2000" dirty="0" err="1"/>
              <a:t>Web’in</a:t>
            </a:r>
            <a:r>
              <a:rPr lang="tr-TR" sz="2000" dirty="0"/>
              <a:t> en temel yapı taşı olarak kabul edilen </a:t>
            </a:r>
            <a:r>
              <a:rPr lang="tr-TR" sz="2000" b="1" dirty="0" smtClean="0">
                <a:solidFill>
                  <a:srgbClr val="FFFF00"/>
                </a:solidFill>
              </a:rPr>
              <a:t>HTML (</a:t>
            </a:r>
            <a:r>
              <a:rPr lang="tr-TR" sz="2000" b="1" dirty="0" err="1" smtClean="0">
                <a:solidFill>
                  <a:srgbClr val="FFFF00"/>
                </a:solidFill>
              </a:rPr>
              <a:t>Hyper</a:t>
            </a:r>
            <a:r>
              <a:rPr lang="tr-TR" sz="2000" b="1" dirty="0" smtClean="0">
                <a:solidFill>
                  <a:srgbClr val="FFFF00"/>
                </a:solidFill>
              </a:rPr>
              <a:t> </a:t>
            </a:r>
            <a:r>
              <a:rPr lang="tr-TR" sz="2000" b="1" dirty="0" err="1" smtClean="0">
                <a:solidFill>
                  <a:srgbClr val="FFFF00"/>
                </a:solidFill>
              </a:rPr>
              <a:t>Text</a:t>
            </a:r>
            <a:r>
              <a:rPr lang="tr-TR" sz="2000" b="1" dirty="0" smtClean="0">
                <a:solidFill>
                  <a:srgbClr val="FFFF00"/>
                </a:solidFill>
              </a:rPr>
              <a:t> </a:t>
            </a:r>
            <a:r>
              <a:rPr lang="tr-TR" sz="2000" b="1" dirty="0" err="1">
                <a:solidFill>
                  <a:srgbClr val="FFFF00"/>
                </a:solidFill>
              </a:rPr>
              <a:t>Markup</a:t>
            </a:r>
            <a:r>
              <a:rPr lang="tr-TR" sz="2000" b="1" dirty="0">
                <a:solidFill>
                  <a:srgbClr val="FFFF00"/>
                </a:solidFill>
              </a:rPr>
              <a:t> Language)</a:t>
            </a:r>
            <a:r>
              <a:rPr lang="tr-TR" sz="2000" dirty="0"/>
              <a:t>, web sayfaları hazırlamak için kullanılan bir işaretleme dilidir.</a:t>
            </a:r>
            <a:r>
              <a:rPr lang="tr-TR" sz="2000" dirty="0" smtClean="0"/>
              <a:t> </a:t>
            </a:r>
          </a:p>
          <a:p>
            <a:r>
              <a:rPr lang="tr-TR" sz="2000" b="1" dirty="0" err="1"/>
              <a:t>HyperText</a:t>
            </a:r>
            <a:r>
              <a:rPr lang="tr-TR" sz="2000" b="1" dirty="0"/>
              <a:t> (bağlantı metni)</a:t>
            </a:r>
            <a:r>
              <a:rPr lang="tr-TR" sz="2000" dirty="0"/>
              <a:t>, web sayfalarını tek </a:t>
            </a:r>
            <a:r>
              <a:rPr lang="tr-TR" sz="2000" dirty="0" smtClean="0"/>
              <a:t>bir web </a:t>
            </a:r>
            <a:r>
              <a:rPr lang="tr-TR" sz="2000" dirty="0"/>
              <a:t>sitesi içinde veya web siteleri arasında </a:t>
            </a:r>
            <a:r>
              <a:rPr lang="tr-TR" sz="2000" dirty="0" smtClean="0"/>
              <a:t>birbirine bağlayan </a:t>
            </a:r>
            <a:r>
              <a:rPr lang="tr-TR" sz="2000" dirty="0"/>
              <a:t>bağlantıları işaret </a:t>
            </a:r>
            <a:r>
              <a:rPr lang="tr-TR" sz="2000" dirty="0" smtClean="0"/>
              <a:t>eder.</a:t>
            </a:r>
            <a:br>
              <a:rPr lang="tr-TR" sz="2000" dirty="0" smtClean="0"/>
            </a:b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/>
            </a:r>
            <a:br>
              <a:rPr lang="tr-TR" sz="2000" dirty="0" smtClean="0"/>
            </a:b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1214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HTML; bir web tarayıcısında görüntülenmek üzere tanımlanan metin, resim ve diğer içerikler için “işaretleme” </a:t>
            </a:r>
            <a:r>
              <a:rPr lang="tr-TR" sz="2000" dirty="0" err="1" smtClean="0"/>
              <a:t>yi</a:t>
            </a:r>
            <a:r>
              <a:rPr lang="tr-TR" sz="2000" dirty="0" smtClean="0"/>
              <a:t> (</a:t>
            </a:r>
            <a:r>
              <a:rPr lang="tr-TR" sz="2000" dirty="0" err="1" smtClean="0"/>
              <a:t>markup</a:t>
            </a:r>
            <a:r>
              <a:rPr lang="tr-TR" sz="2000" dirty="0" smtClean="0"/>
              <a:t>) kullanmaktadır.</a:t>
            </a:r>
          </a:p>
          <a:p>
            <a:r>
              <a:rPr lang="tr-TR" sz="2000" dirty="0"/>
              <a:t>HTML komutları etiketlerden (</a:t>
            </a:r>
            <a:r>
              <a:rPr lang="tr-TR" sz="2000" dirty="0" err="1"/>
              <a:t>tag</a:t>
            </a:r>
            <a:r>
              <a:rPr lang="tr-TR" sz="2000" dirty="0"/>
              <a:t>) oluşur.</a:t>
            </a:r>
            <a:r>
              <a:rPr lang="tr-TR" sz="2000" dirty="0" smtClean="0"/>
              <a:t> </a:t>
            </a:r>
          </a:p>
          <a:p>
            <a:r>
              <a:rPr lang="tr-TR" sz="2000" dirty="0"/>
              <a:t>HTML etiketleri yazılırken Türkçe karakterler (ç, ğ, ı, ö, ş, </a:t>
            </a:r>
            <a:r>
              <a:rPr lang="tr-TR" sz="2000" dirty="0" smtClean="0"/>
              <a:t>ü) kullanılmamalıdır</a:t>
            </a:r>
            <a:r>
              <a:rPr lang="tr-TR" sz="2000" dirty="0"/>
              <a:t>.</a:t>
            </a:r>
            <a:r>
              <a:rPr lang="tr-TR" sz="2000" dirty="0" smtClean="0"/>
              <a:t> </a:t>
            </a:r>
          </a:p>
          <a:p>
            <a:r>
              <a:rPr lang="tr-TR" sz="2000" dirty="0"/>
              <a:t>İstisnai durumlar dışında, açılan bir etiket kapatılmalıdır. İlk açılan etiket en son kapatılır ve etiketi kapatma sırasında </a:t>
            </a:r>
            <a:r>
              <a:rPr lang="tr-TR" sz="2000" b="1" dirty="0"/>
              <a:t>“</a:t>
            </a:r>
            <a:r>
              <a:rPr lang="tr-TR" sz="2000" b="1" dirty="0">
                <a:solidFill>
                  <a:srgbClr val="FFFF00"/>
                </a:solidFill>
              </a:rPr>
              <a:t>/</a:t>
            </a:r>
            <a:r>
              <a:rPr lang="tr-TR" sz="2000" b="1" dirty="0"/>
              <a:t>” (eğik çizgi) </a:t>
            </a:r>
            <a:r>
              <a:rPr lang="tr-TR" sz="2000" dirty="0"/>
              <a:t>işareti </a:t>
            </a:r>
            <a:r>
              <a:rPr lang="tr-TR" sz="2000" dirty="0" smtClean="0"/>
              <a:t>unutulmamalıdır</a:t>
            </a:r>
            <a:r>
              <a:rPr lang="tr-TR" sz="2000" dirty="0"/>
              <a:t>.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/>
            </a:r>
            <a:br>
              <a:rPr lang="tr-TR" sz="2000" dirty="0" smtClean="0"/>
            </a:b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92434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Alıntı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TM03457503[[fn=Teklif]]</Template>
  <TotalTime>62</TotalTime>
  <Words>501</Words>
  <Application>Microsoft Office PowerPoint</Application>
  <PresentationFormat>Geniş ekran</PresentationFormat>
  <Paragraphs>45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2" baseType="lpstr">
      <vt:lpstr>Century Gothic</vt:lpstr>
      <vt:lpstr>Wingdings 2</vt:lpstr>
      <vt:lpstr>Alıntı</vt:lpstr>
      <vt:lpstr>Web Tabanlı Uygulama </vt:lpstr>
      <vt:lpstr>Web Sayfası </vt:lpstr>
      <vt:lpstr>Web Sitesi </vt:lpstr>
      <vt:lpstr>Alan Adı (Domain) </vt:lpstr>
      <vt:lpstr>Alan Adı Uzantıları </vt:lpstr>
      <vt:lpstr>Alan Adı Uzantıları </vt:lpstr>
      <vt:lpstr>Hosting (Web Sitesi Barındırma) </vt:lpstr>
      <vt:lpstr>İşaretleme Dili (HTML) </vt:lpstr>
      <vt:lpstr>PowerPoint Sunusu</vt:lpstr>
      <vt:lpstr>PowerPoint Sunusu</vt:lpstr>
      <vt:lpstr>Duyarlı (Responsive) Tasarım </vt:lpstr>
      <vt:lpstr>PowerPoint Sunusu</vt:lpstr>
      <vt:lpstr>SEO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SHN</dc:creator>
  <cp:lastModifiedBy>SHN</cp:lastModifiedBy>
  <cp:revision>41</cp:revision>
  <dcterms:created xsi:type="dcterms:W3CDTF">2023-09-17T16:36:08Z</dcterms:created>
  <dcterms:modified xsi:type="dcterms:W3CDTF">2023-09-19T07:26:13Z</dcterms:modified>
</cp:coreProperties>
</file>