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BCB3D-6EAC-4D2F-A593-60EEA24A8791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B2134-EDBF-430C-BAA0-FCD4F2E42E5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19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B2134-EDBF-430C-BAA0-FCD4F2E42E5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13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2134-EDBF-430C-BAA0-FCD4F2E42E5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3294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2134-EDBF-430C-BAA0-FCD4F2E42E50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1722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B2134-EDBF-430C-BAA0-FCD4F2E42E50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990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690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654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5156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262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510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2569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2380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4656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282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73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809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111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123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2637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142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114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65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2C0495-3007-4996-891C-30FF2287A4D4}" type="datetimeFigureOut">
              <a:rPr lang="tr-TR" smtClean="0"/>
              <a:t>4.12.2024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7617A7C-F0C1-408E-896E-2D68402E35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682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 Tekrar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994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F53C45-B293-A4B6-813D-6AFEFD95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08F10D-E657-E449-AB19-26560F1B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60" y="2521085"/>
            <a:ext cx="10554574" cy="4336915"/>
          </a:xfrm>
        </p:spPr>
        <p:txBody>
          <a:bodyPr>
            <a:normAutofit/>
          </a:bodyPr>
          <a:lstStyle/>
          <a:p>
            <a:r>
              <a:rPr lang="tr-TR" sz="2400" dirty="0"/>
              <a:t>Metinlerin normal ya da eğik görünmesini sağlayan css kodu?</a:t>
            </a:r>
          </a:p>
          <a:p>
            <a:r>
              <a:rPr lang="tr-TR" sz="2400" b="1" dirty="0">
                <a:solidFill>
                  <a:srgbClr val="00B050"/>
                </a:solidFill>
              </a:rPr>
              <a:t>font-</a:t>
            </a:r>
            <a:r>
              <a:rPr lang="tr-TR" sz="2400" b="1" dirty="0" err="1">
                <a:solidFill>
                  <a:srgbClr val="00B050"/>
                </a:solidFill>
              </a:rPr>
              <a:t>style</a:t>
            </a:r>
            <a:r>
              <a:rPr lang="tr-TR" sz="2400" b="1" dirty="0">
                <a:solidFill>
                  <a:srgbClr val="00B050"/>
                </a:solidFill>
              </a:rPr>
              <a:t>: normal     font-</a:t>
            </a:r>
            <a:r>
              <a:rPr lang="tr-TR" sz="2400" b="1" dirty="0" err="1">
                <a:solidFill>
                  <a:srgbClr val="00B050"/>
                </a:solidFill>
              </a:rPr>
              <a:t>style</a:t>
            </a:r>
            <a:r>
              <a:rPr lang="tr-TR" sz="2400" b="1" dirty="0">
                <a:solidFill>
                  <a:srgbClr val="00B050"/>
                </a:solidFill>
              </a:rPr>
              <a:t>: </a:t>
            </a:r>
            <a:r>
              <a:rPr lang="tr-TR" sz="2400" b="1" dirty="0" err="1">
                <a:solidFill>
                  <a:srgbClr val="00B050"/>
                </a:solidFill>
              </a:rPr>
              <a:t>italic</a:t>
            </a:r>
            <a:endParaRPr lang="tr-TR" sz="2400" b="1" dirty="0">
              <a:solidFill>
                <a:srgbClr val="00B050"/>
              </a:solidFill>
            </a:endParaRPr>
          </a:p>
          <a:p>
            <a:r>
              <a:rPr lang="tr-TR" sz="2400" dirty="0" err="1"/>
              <a:t>text-transform</a:t>
            </a:r>
            <a:r>
              <a:rPr lang="tr-TR" sz="2400" dirty="0"/>
              <a:t> nedir ne işe yarar?</a:t>
            </a:r>
          </a:p>
          <a:p>
            <a:r>
              <a:rPr lang="tr-TR" sz="2400" b="1" dirty="0">
                <a:solidFill>
                  <a:srgbClr val="00B050"/>
                </a:solidFill>
              </a:rPr>
              <a:t>Metinleri büyük harfe veya küçük harfe çevirmeye yarar (yani dönüştürür </a:t>
            </a:r>
            <a:r>
              <a:rPr lang="tr-TR" sz="2400" b="1" dirty="0" err="1">
                <a:solidFill>
                  <a:srgbClr val="00B050"/>
                </a:solidFill>
              </a:rPr>
              <a:t>transformers</a:t>
            </a:r>
            <a:r>
              <a:rPr lang="tr-TR" sz="2400" b="1" dirty="0">
                <a:solidFill>
                  <a:srgbClr val="00B050"/>
                </a:solidFill>
              </a:rPr>
              <a:t> filmi)</a:t>
            </a:r>
          </a:p>
          <a:p>
            <a:r>
              <a:rPr lang="tr-TR" sz="2400" dirty="0"/>
              <a:t>Metinlerin altını, üstünü veya üzerini çizmek için kullanılan css kodu nedir?.</a:t>
            </a:r>
          </a:p>
          <a:p>
            <a:r>
              <a:rPr lang="tr-TR" sz="2400" b="1" dirty="0" err="1">
                <a:solidFill>
                  <a:srgbClr val="00B050"/>
                </a:solidFill>
              </a:rPr>
              <a:t>text-decoration</a:t>
            </a:r>
            <a:endParaRPr lang="tr-TR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0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D4B58F-4215-0F58-CF63-71BC709A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605D1F-E6BA-080A-5F66-ACA9B7ABF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45" y="2853882"/>
            <a:ext cx="10554574" cy="3636511"/>
          </a:xfrm>
        </p:spPr>
        <p:txBody>
          <a:bodyPr>
            <a:normAutofit/>
          </a:bodyPr>
          <a:lstStyle/>
          <a:p>
            <a:r>
              <a:rPr lang="tr-TR" sz="2400" dirty="0" err="1"/>
              <a:t>text-decoration</a:t>
            </a:r>
            <a:r>
              <a:rPr lang="tr-TR" sz="2400" dirty="0"/>
              <a:t> alabileceği değerler nelerdir?</a:t>
            </a:r>
          </a:p>
          <a:p>
            <a:r>
              <a:rPr lang="tr-TR" sz="2400" b="1" dirty="0" err="1">
                <a:solidFill>
                  <a:srgbClr val="00B050"/>
                </a:solidFill>
              </a:rPr>
              <a:t>text-decoration</a:t>
            </a:r>
            <a:r>
              <a:rPr lang="tr-TR" sz="2400" b="1" dirty="0">
                <a:solidFill>
                  <a:srgbClr val="00B050"/>
                </a:solidFill>
              </a:rPr>
              <a:t> : </a:t>
            </a:r>
            <a:r>
              <a:rPr lang="tr-TR" sz="2400" b="1" dirty="0" err="1">
                <a:solidFill>
                  <a:srgbClr val="00B050"/>
                </a:solidFill>
              </a:rPr>
              <a:t>none</a:t>
            </a:r>
            <a:endParaRPr lang="tr-TR" sz="2400" b="1" dirty="0">
              <a:solidFill>
                <a:srgbClr val="00B050"/>
              </a:solidFill>
            </a:endParaRPr>
          </a:p>
          <a:p>
            <a:r>
              <a:rPr lang="tr-TR" sz="2400" b="1" dirty="0" err="1">
                <a:solidFill>
                  <a:srgbClr val="00B050"/>
                </a:solidFill>
              </a:rPr>
              <a:t>text-decoration</a:t>
            </a:r>
            <a:r>
              <a:rPr lang="tr-TR" sz="2400" b="1" dirty="0">
                <a:solidFill>
                  <a:srgbClr val="00B050"/>
                </a:solidFill>
              </a:rPr>
              <a:t> : </a:t>
            </a:r>
            <a:r>
              <a:rPr lang="tr-TR" sz="2400" b="1" dirty="0" err="1">
                <a:solidFill>
                  <a:srgbClr val="00B050"/>
                </a:solidFill>
              </a:rPr>
              <a:t>underline</a:t>
            </a:r>
            <a:endParaRPr lang="tr-TR" sz="2400" b="1" dirty="0">
              <a:solidFill>
                <a:srgbClr val="00B050"/>
              </a:solidFill>
            </a:endParaRPr>
          </a:p>
          <a:p>
            <a:r>
              <a:rPr lang="tr-TR" sz="2400" b="1" dirty="0" err="1">
                <a:solidFill>
                  <a:srgbClr val="00B050"/>
                </a:solidFill>
              </a:rPr>
              <a:t>text-decoration</a:t>
            </a:r>
            <a:r>
              <a:rPr lang="tr-TR" sz="2400" b="1" dirty="0">
                <a:solidFill>
                  <a:srgbClr val="00B050"/>
                </a:solidFill>
              </a:rPr>
              <a:t> : </a:t>
            </a:r>
            <a:r>
              <a:rPr lang="tr-TR" sz="2400" b="1" dirty="0" err="1">
                <a:solidFill>
                  <a:srgbClr val="00B050"/>
                </a:solidFill>
              </a:rPr>
              <a:t>overline</a:t>
            </a:r>
            <a:endParaRPr lang="tr-TR" sz="2400" b="1" dirty="0">
              <a:solidFill>
                <a:srgbClr val="00B050"/>
              </a:solidFill>
            </a:endParaRPr>
          </a:p>
          <a:p>
            <a:r>
              <a:rPr lang="tr-TR" sz="2400" b="1" dirty="0" err="1">
                <a:solidFill>
                  <a:srgbClr val="00B050"/>
                </a:solidFill>
              </a:rPr>
              <a:t>text-decoration</a:t>
            </a:r>
            <a:r>
              <a:rPr lang="tr-TR" sz="2400" b="1" dirty="0">
                <a:solidFill>
                  <a:srgbClr val="00B050"/>
                </a:solidFill>
              </a:rPr>
              <a:t> : </a:t>
            </a:r>
            <a:r>
              <a:rPr lang="tr-TR" sz="2400" b="1" dirty="0" err="1">
                <a:solidFill>
                  <a:srgbClr val="00B050"/>
                </a:solidFill>
              </a:rPr>
              <a:t>line-throught</a:t>
            </a:r>
            <a:endParaRPr lang="tr-TR" sz="2400" b="1" dirty="0">
              <a:solidFill>
                <a:srgbClr val="00B050"/>
              </a:solidFill>
            </a:endParaRPr>
          </a:p>
          <a:p>
            <a:r>
              <a:rPr lang="tr-TR" sz="2400" b="1" dirty="0" err="1">
                <a:solidFill>
                  <a:srgbClr val="00B050"/>
                </a:solidFill>
              </a:rPr>
              <a:t>text-decoration</a:t>
            </a:r>
            <a:r>
              <a:rPr lang="tr-TR" sz="2400" b="1" dirty="0">
                <a:solidFill>
                  <a:srgbClr val="00B050"/>
                </a:solidFill>
              </a:rPr>
              <a:t> : </a:t>
            </a:r>
            <a:r>
              <a:rPr lang="tr-TR" sz="2400" b="1" dirty="0" err="1">
                <a:solidFill>
                  <a:srgbClr val="00B050"/>
                </a:solidFill>
              </a:rPr>
              <a:t>underline</a:t>
            </a:r>
            <a:r>
              <a:rPr lang="tr-TR" sz="2400" b="1" dirty="0">
                <a:solidFill>
                  <a:srgbClr val="00B050"/>
                </a:solidFill>
              </a:rPr>
              <a:t> </a:t>
            </a:r>
            <a:r>
              <a:rPr lang="tr-TR" sz="2400" b="1" dirty="0" err="1">
                <a:solidFill>
                  <a:srgbClr val="00B050"/>
                </a:solidFill>
              </a:rPr>
              <a:t>overline</a:t>
            </a:r>
            <a:endParaRPr lang="tr-TR" sz="2400" b="1" dirty="0">
              <a:solidFill>
                <a:srgbClr val="00B050"/>
              </a:solidFill>
            </a:endParaRPr>
          </a:p>
          <a:p>
            <a:endParaRPr lang="tr-TR" sz="2400" dirty="0"/>
          </a:p>
          <a:p>
            <a:endParaRPr lang="tr-TR" sz="2400" dirty="0"/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57737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F517AC-E040-C110-C56E-264D1F1A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878A62-21EF-7F94-2B77-A2695F39A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85" y="2731334"/>
            <a:ext cx="10554574" cy="3636511"/>
          </a:xfrm>
        </p:spPr>
        <p:txBody>
          <a:bodyPr>
            <a:normAutofit/>
          </a:bodyPr>
          <a:lstStyle/>
          <a:p>
            <a:r>
              <a:rPr lang="tr-TR" sz="2400" dirty="0" err="1"/>
              <a:t>Letter-spacing</a:t>
            </a:r>
            <a:r>
              <a:rPr lang="tr-TR" sz="2400" dirty="0"/>
              <a:t> ve Word </a:t>
            </a:r>
            <a:r>
              <a:rPr lang="tr-TR" sz="2400" dirty="0" err="1"/>
              <a:t>spacing</a:t>
            </a:r>
            <a:r>
              <a:rPr lang="tr-TR" sz="2400" dirty="0"/>
              <a:t> nedir ?</a:t>
            </a:r>
          </a:p>
          <a:p>
            <a:r>
              <a:rPr lang="tr-TR" sz="2400" b="1" dirty="0" err="1">
                <a:solidFill>
                  <a:srgbClr val="00B050"/>
                </a:solidFill>
              </a:rPr>
              <a:t>Letter-spacing</a:t>
            </a:r>
            <a:r>
              <a:rPr lang="tr-TR" sz="2400" b="1" dirty="0">
                <a:solidFill>
                  <a:srgbClr val="00B050"/>
                </a:solidFill>
              </a:rPr>
              <a:t>: harfler arası boşluk, Word-</a:t>
            </a:r>
            <a:r>
              <a:rPr lang="tr-TR" sz="2400" b="1" dirty="0" err="1">
                <a:solidFill>
                  <a:srgbClr val="00B050"/>
                </a:solidFill>
              </a:rPr>
              <a:t>spacing</a:t>
            </a:r>
            <a:r>
              <a:rPr lang="tr-TR" sz="2400" b="1" dirty="0">
                <a:solidFill>
                  <a:srgbClr val="00B050"/>
                </a:solidFill>
              </a:rPr>
              <a:t>: kelimeler arası boşluk</a:t>
            </a:r>
          </a:p>
          <a:p>
            <a:r>
              <a:rPr lang="tr-TR" sz="2400" dirty="0" err="1"/>
              <a:t>Arkaplan</a:t>
            </a:r>
            <a:r>
              <a:rPr lang="tr-TR" sz="2400" dirty="0"/>
              <a:t> resmi nasıl verilir?</a:t>
            </a:r>
          </a:p>
          <a:p>
            <a:r>
              <a:rPr lang="tr-TR" sz="2400" b="1" dirty="0">
                <a:solidFill>
                  <a:srgbClr val="FF0000"/>
                </a:solidFill>
              </a:rPr>
              <a:t>Background-</a:t>
            </a:r>
            <a:r>
              <a:rPr lang="tr-TR" sz="2400" b="1" dirty="0" err="1">
                <a:solidFill>
                  <a:srgbClr val="FF0000"/>
                </a:solidFill>
              </a:rPr>
              <a:t>image</a:t>
            </a:r>
            <a:r>
              <a:rPr lang="tr-TR" sz="2400" b="1" dirty="0">
                <a:solidFill>
                  <a:srgbClr val="FF0000"/>
                </a:solidFill>
              </a:rPr>
              <a:t>:  ‘resim.png’;</a:t>
            </a:r>
          </a:p>
          <a:p>
            <a:r>
              <a:rPr lang="tr-TR" sz="2400" b="1" dirty="0">
                <a:solidFill>
                  <a:srgbClr val="00B050"/>
                </a:solidFill>
              </a:rPr>
              <a:t>Background-</a:t>
            </a:r>
            <a:r>
              <a:rPr lang="tr-TR" sz="2400" b="1" dirty="0" err="1">
                <a:solidFill>
                  <a:srgbClr val="00B050"/>
                </a:solidFill>
              </a:rPr>
              <a:t>image</a:t>
            </a:r>
            <a:r>
              <a:rPr lang="tr-TR" sz="2400" b="1" dirty="0">
                <a:solidFill>
                  <a:srgbClr val="00B050"/>
                </a:solidFill>
              </a:rPr>
              <a:t>:  Url(‘resim.png’);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16695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224B0F-37D4-9403-1043-55A0E0C3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F91DBA-BC18-41A5-01D6-BD7D20A5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Durum seçiciler ?</a:t>
            </a:r>
          </a:p>
          <a:p>
            <a:r>
              <a:rPr lang="tr-TR" sz="2400" dirty="0">
                <a:solidFill>
                  <a:srgbClr val="92D050"/>
                </a:solidFill>
              </a:rPr>
              <a:t>A:link             </a:t>
            </a:r>
            <a:r>
              <a:rPr lang="tr-TR" sz="2400" dirty="0"/>
              <a:t>Linke tıklanmadan öncesi</a:t>
            </a:r>
          </a:p>
          <a:p>
            <a:r>
              <a:rPr lang="tr-TR" sz="2400" dirty="0">
                <a:solidFill>
                  <a:srgbClr val="92D050"/>
                </a:solidFill>
              </a:rPr>
              <a:t>A:hover        </a:t>
            </a:r>
            <a:r>
              <a:rPr lang="tr-TR" sz="2400" dirty="0"/>
              <a:t>Linkin üzerine fare işareti geldiğinde</a:t>
            </a:r>
          </a:p>
          <a:p>
            <a:r>
              <a:rPr lang="tr-TR" sz="2400" dirty="0">
                <a:solidFill>
                  <a:srgbClr val="92D050"/>
                </a:solidFill>
              </a:rPr>
              <a:t>A:active       </a:t>
            </a:r>
            <a:r>
              <a:rPr lang="tr-TR" sz="2400" dirty="0"/>
              <a:t>Link fare ile tıklanırken</a:t>
            </a:r>
          </a:p>
          <a:p>
            <a:r>
              <a:rPr lang="tr-TR" sz="2400" dirty="0">
                <a:solidFill>
                  <a:srgbClr val="92D050"/>
                </a:solidFill>
              </a:rPr>
              <a:t>A:visited	</a:t>
            </a:r>
            <a:r>
              <a:rPr lang="tr-TR" sz="2400" dirty="0"/>
              <a:t>    Link tıklandıktan sonra (gezilmiş hali)</a:t>
            </a:r>
          </a:p>
        </p:txBody>
      </p:sp>
    </p:spTree>
    <p:extLst>
      <p:ext uri="{BB962C8B-B14F-4D97-AF65-F5344CB8AC3E}">
        <p14:creationId xmlns:p14="http://schemas.microsoft.com/office/powerpoint/2010/main" val="9519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0D22DE-BC8C-6266-4650-B48D0049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C5701C-9A0A-BAA2-F4BC-7361B7F86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869" y="2320695"/>
            <a:ext cx="8825659" cy="4381763"/>
          </a:xfrm>
        </p:spPr>
        <p:txBody>
          <a:bodyPr>
            <a:normAutofit/>
          </a:bodyPr>
          <a:lstStyle/>
          <a:p>
            <a:r>
              <a:rPr lang="tr-TR" dirty="0"/>
              <a:t>Listelerim madde imi (işareti) nasıl değiştirilir?</a:t>
            </a:r>
          </a:p>
          <a:p>
            <a:r>
              <a:rPr lang="tr-TR" dirty="0" err="1"/>
              <a:t>List-style-type:disc</a:t>
            </a:r>
            <a:endParaRPr lang="tr-TR" dirty="0"/>
          </a:p>
          <a:p>
            <a:r>
              <a:rPr lang="tr-TR" dirty="0"/>
              <a:t>Listelerde Madde imi </a:t>
            </a:r>
            <a:r>
              <a:rPr lang="tr-TR" b="1" dirty="0"/>
              <a:t>içi boş</a:t>
            </a:r>
            <a:r>
              <a:rPr lang="tr-TR" dirty="0"/>
              <a:t>, </a:t>
            </a:r>
            <a:r>
              <a:rPr lang="tr-TR" b="1" dirty="0"/>
              <a:t>içi dolu daire</a:t>
            </a:r>
            <a:r>
              <a:rPr lang="tr-TR" dirty="0"/>
              <a:t>, </a:t>
            </a:r>
            <a:r>
              <a:rPr lang="tr-TR" b="1" dirty="0"/>
              <a:t>kare</a:t>
            </a:r>
            <a:r>
              <a:rPr lang="tr-TR" dirty="0"/>
              <a:t>  css ile değiştirilir?</a:t>
            </a:r>
          </a:p>
          <a:p>
            <a:r>
              <a:rPr lang="tr-TR" dirty="0" err="1"/>
              <a:t>List-style-type:disc</a:t>
            </a:r>
            <a:r>
              <a:rPr lang="tr-TR" dirty="0"/>
              <a:t>, </a:t>
            </a:r>
            <a:r>
              <a:rPr lang="tr-TR" dirty="0" err="1"/>
              <a:t>list-style-type</a:t>
            </a:r>
            <a:r>
              <a:rPr lang="tr-TR" dirty="0"/>
              <a:t>: </a:t>
            </a:r>
            <a:r>
              <a:rPr lang="tr-TR" dirty="0" err="1"/>
              <a:t>square</a:t>
            </a:r>
            <a:r>
              <a:rPr lang="tr-TR" dirty="0"/>
              <a:t>; </a:t>
            </a:r>
            <a:r>
              <a:rPr lang="tr-TR" dirty="0" err="1"/>
              <a:t>list-style-type</a:t>
            </a:r>
            <a:r>
              <a:rPr lang="tr-TR" dirty="0"/>
              <a:t>: </a:t>
            </a:r>
            <a:r>
              <a:rPr lang="tr-TR" dirty="0" err="1"/>
              <a:t>circle</a:t>
            </a:r>
            <a:r>
              <a:rPr lang="tr-TR" dirty="0"/>
              <a:t>;</a:t>
            </a:r>
          </a:p>
          <a:p>
            <a:r>
              <a:rPr lang="tr-TR" dirty="0"/>
              <a:t>Listelerde Madde imi </a:t>
            </a:r>
            <a:r>
              <a:rPr lang="tr-TR" b="1" dirty="0" err="1"/>
              <a:t>A</a:t>
            </a:r>
            <a:r>
              <a:rPr lang="tr-TR" dirty="0" err="1"/>
              <a:t>,</a:t>
            </a:r>
            <a:r>
              <a:rPr lang="tr-TR" b="1" dirty="0" err="1"/>
              <a:t>a</a:t>
            </a:r>
            <a:r>
              <a:rPr lang="tr-TR" b="1" dirty="0"/>
              <a:t>, I, i, 1, 01 02  </a:t>
            </a:r>
            <a:r>
              <a:rPr lang="tr-TR" dirty="0"/>
              <a:t>css ile değiştirilir?</a:t>
            </a:r>
          </a:p>
          <a:p>
            <a:r>
              <a:rPr lang="tr-T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list-style-type:upper-latin</a:t>
            </a:r>
            <a:r>
              <a:rPr lang="tr-T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list-style-type:lower-latin</a:t>
            </a:r>
            <a:r>
              <a:rPr lang="tr-T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list-style-type:upper-roman</a:t>
            </a:r>
            <a:r>
              <a:rPr lang="tr-T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tr-T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list-style-type:lower-roman</a:t>
            </a:r>
            <a:r>
              <a:rPr lang="tr-T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list-style-type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decimal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list-style-type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decimal-leading-zero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tr-TR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150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DB570F-455B-302E-9C2B-0454260A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ACCA54-92DA-9BBE-058A-4F1B14458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Liste işareti olarak resim ekleme nasıl yapılır (CSS), yani madde imi resim olacak?</a:t>
            </a:r>
          </a:p>
          <a:p>
            <a:r>
              <a:rPr lang="tr-TR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list-style-image:url</a:t>
            </a:r>
            <a:r>
              <a:rPr lang="tr-T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('ok.png');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0300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ABB1EF-383F-23FF-BAD0-EAD5DE04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7981FF-CB02-C5DD-9F20-AE099196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65" y="2292415"/>
            <a:ext cx="8825659" cy="3416300"/>
          </a:xfrm>
        </p:spPr>
        <p:txBody>
          <a:bodyPr>
            <a:normAutofit/>
          </a:bodyPr>
          <a:lstStyle/>
          <a:p>
            <a:r>
              <a:rPr lang="tr-TR" sz="2400" dirty="0"/>
              <a:t>Aşağıda tabloda çizgiler ayrıktır, bu çizgileri birleştirmek(tek çizgi) haline nasıl getiririz?</a:t>
            </a:r>
          </a:p>
          <a:p>
            <a:r>
              <a:rPr lang="tr-TR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border-collapse:collapse</a:t>
            </a:r>
            <a:r>
              <a:rPr lang="tr-T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A76251C-6DA2-45C9-68B1-9EDAD673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9" y="3802230"/>
            <a:ext cx="5265876" cy="255292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2462117-0F8F-3C8D-9095-3E12C5717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588" y="3763138"/>
            <a:ext cx="5067739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9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7B6044-3FC8-699A-B942-DCA53EAC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FAB27D-5DE2-6E77-5B73-CB81CD01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2927"/>
            <a:ext cx="8825659" cy="3416300"/>
          </a:xfrm>
        </p:spPr>
        <p:txBody>
          <a:bodyPr>
            <a:normAutofit/>
          </a:bodyPr>
          <a:lstStyle/>
          <a:p>
            <a:r>
              <a:rPr lang="tr-TR" sz="2400" b="1" dirty="0"/>
              <a:t>Dikey Menü işlemleri nelerdir?(Css)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4E7C4D5-D0D9-CBE7-7D5F-302ECDCDF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617" y="3520442"/>
            <a:ext cx="3322226" cy="299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6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B33AC5-B89F-1150-435F-21887FD8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Dikey Menü Kodları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5B5A3B-306F-E5BD-E6B1-0DCF640F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398E1BC-E057-82EA-63EE-DBF19FE2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6" y="2330278"/>
            <a:ext cx="4176122" cy="396274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E7F4613-57DB-4FB6-F4CC-15BB86063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2330278"/>
            <a:ext cx="4846740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4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036ECF-4D28-16AE-62FD-8B82A128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Yatay Menü işlemleri nelerdir?(Css)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B95544-B993-BB03-BEA4-C73A6175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8C659C0-3379-1904-8067-3211CAE16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366" y="2505344"/>
            <a:ext cx="9175267" cy="284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9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 Html’de nereye eklenir?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580505"/>
            <a:ext cx="10554574" cy="3636511"/>
          </a:xfrm>
        </p:spPr>
        <p:txBody>
          <a:bodyPr>
            <a:noAutofit/>
          </a:bodyPr>
          <a:lstStyle/>
          <a:p>
            <a:r>
              <a:rPr lang="tr-TR" sz="2200" dirty="0"/>
              <a:t>İnline(satır içi) </a:t>
            </a:r>
          </a:p>
          <a:p>
            <a:pPr lvl="1"/>
            <a:r>
              <a:rPr lang="tr-TR" sz="2200" dirty="0"/>
              <a:t>Az kullanılıyor </a:t>
            </a:r>
          </a:p>
          <a:p>
            <a:pPr lvl="1"/>
            <a:r>
              <a:rPr lang="tr-TR" sz="2200" dirty="0"/>
              <a:t>Etikete özellik olarak </a:t>
            </a:r>
            <a:r>
              <a:rPr lang="tr-TR" sz="2200" b="1" dirty="0" err="1">
                <a:solidFill>
                  <a:srgbClr val="00B050"/>
                </a:solidFill>
              </a:rPr>
              <a:t>style</a:t>
            </a:r>
            <a:r>
              <a:rPr lang="tr-TR" sz="2200" dirty="0">
                <a:solidFill>
                  <a:srgbClr val="FFFF00"/>
                </a:solidFill>
              </a:rPr>
              <a:t> </a:t>
            </a:r>
            <a:r>
              <a:rPr lang="tr-TR" sz="2200" dirty="0"/>
              <a:t>özelliği eklenerek kullanılır </a:t>
            </a:r>
          </a:p>
          <a:p>
            <a:r>
              <a:rPr lang="tr-TR" sz="2200" dirty="0"/>
              <a:t>Dahili</a:t>
            </a:r>
          </a:p>
          <a:p>
            <a:pPr lvl="1"/>
            <a:r>
              <a:rPr lang="tr-TR" sz="2200" dirty="0" err="1"/>
              <a:t>Head</a:t>
            </a:r>
            <a:endParaRPr lang="tr-TR" sz="2200" dirty="0"/>
          </a:p>
          <a:p>
            <a:pPr lvl="1"/>
            <a:r>
              <a:rPr lang="tr-TR" sz="2200" b="1" dirty="0">
                <a:solidFill>
                  <a:srgbClr val="00B050"/>
                </a:solidFill>
              </a:rPr>
              <a:t>Style etiketi</a:t>
            </a:r>
          </a:p>
          <a:p>
            <a:r>
              <a:rPr lang="tr-TR" sz="2200" dirty="0"/>
              <a:t>Harici </a:t>
            </a:r>
          </a:p>
          <a:p>
            <a:pPr lvl="1"/>
            <a:r>
              <a:rPr lang="tr-TR" sz="2200" b="1" dirty="0">
                <a:solidFill>
                  <a:srgbClr val="00B050"/>
                </a:solidFill>
              </a:rPr>
              <a:t>.</a:t>
            </a:r>
            <a:r>
              <a:rPr lang="tr-TR" sz="2200" b="1" dirty="0" err="1">
                <a:solidFill>
                  <a:srgbClr val="00B050"/>
                </a:solidFill>
              </a:rPr>
              <a:t>css</a:t>
            </a:r>
            <a:r>
              <a:rPr lang="tr-TR" sz="2200" b="1" dirty="0">
                <a:solidFill>
                  <a:srgbClr val="00B050"/>
                </a:solidFill>
              </a:rPr>
              <a:t> </a:t>
            </a:r>
            <a:r>
              <a:rPr lang="tr-TR" sz="2200" dirty="0"/>
              <a:t>uzantılı bir belge oluşturulur. </a:t>
            </a:r>
          </a:p>
          <a:p>
            <a:pPr lvl="1"/>
            <a:r>
              <a:rPr lang="tr-TR" sz="2200" b="1" dirty="0">
                <a:solidFill>
                  <a:srgbClr val="00B050"/>
                </a:solidFill>
              </a:rPr>
              <a:t>Link</a:t>
            </a:r>
            <a:r>
              <a:rPr lang="tr-TR" sz="2200" dirty="0"/>
              <a:t> etiketi ile html dosyasına </a:t>
            </a:r>
            <a:r>
              <a:rPr lang="tr-TR" sz="2200" dirty="0" err="1"/>
              <a:t>Css</a:t>
            </a:r>
            <a:r>
              <a:rPr lang="tr-TR" sz="2200" dirty="0"/>
              <a:t> bağlarız.</a:t>
            </a:r>
          </a:p>
        </p:txBody>
      </p:sp>
    </p:spTree>
    <p:extLst>
      <p:ext uri="{BB962C8B-B14F-4D97-AF65-F5344CB8AC3E}">
        <p14:creationId xmlns:p14="http://schemas.microsoft.com/office/powerpoint/2010/main" val="356549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84F77-56D2-4264-B4F6-0A728E37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Yatay Menü Css Kodları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008A1A-C8C7-2CFD-D524-4CACA36A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C809154-6499-2F4F-D6FD-260A2B96E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433" y="2544974"/>
            <a:ext cx="3622351" cy="353334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09B533B-1BDF-5CEF-1E70-2C41B95CB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261" y="2544975"/>
            <a:ext cx="4404126" cy="353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2FC345-5AEB-881D-B7B1-2C1EF12D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Div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9D86C9-D608-F53A-2252-C63F427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326630"/>
            <a:ext cx="8825659" cy="3416300"/>
          </a:xfrm>
        </p:spPr>
        <p:txBody>
          <a:bodyPr>
            <a:normAutofit/>
          </a:bodyPr>
          <a:lstStyle/>
          <a:p>
            <a:r>
              <a:rPr lang="tr-TR" sz="2400" dirty="0"/>
              <a:t>Aşağıda iki adet div var, </a:t>
            </a:r>
            <a:r>
              <a:rPr lang="tr-TR" sz="2400" dirty="0" err="1"/>
              <a:t>divlerin</a:t>
            </a:r>
            <a:r>
              <a:rPr lang="tr-TR" sz="2400" dirty="0"/>
              <a:t> genişliği ve </a:t>
            </a:r>
            <a:r>
              <a:rPr lang="tr-TR" sz="2400" dirty="0" err="1"/>
              <a:t>border</a:t>
            </a:r>
            <a:r>
              <a:rPr lang="tr-TR" sz="2400" dirty="0"/>
              <a:t> kalınlığı aynı fakat genişliği farklı neden olabilir?</a:t>
            </a:r>
          </a:p>
          <a:p>
            <a:r>
              <a:rPr lang="tr-TR" sz="2400" dirty="0" err="1"/>
              <a:t>padding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CF52F90-C801-07C2-006A-8A647D9D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43" y="3626963"/>
            <a:ext cx="894877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F31C84-1626-1400-6A7D-B7BCEC3B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/>
              <a:t>Aşağıdaki </a:t>
            </a:r>
            <a:r>
              <a:rPr lang="tr-TR" sz="2800" dirty="0" err="1"/>
              <a:t>divlerin</a:t>
            </a:r>
            <a:r>
              <a:rPr lang="tr-TR" sz="2800" dirty="0"/>
              <a:t> w aynı </a:t>
            </a:r>
            <a:r>
              <a:rPr lang="tr-TR" sz="2800" dirty="0" err="1"/>
              <a:t>border</a:t>
            </a:r>
            <a:r>
              <a:rPr lang="tr-TR" sz="2800" dirty="0"/>
              <a:t> aynı </a:t>
            </a:r>
            <a:r>
              <a:rPr lang="tr-TR" sz="2800" dirty="0" err="1"/>
              <a:t>padding</a:t>
            </a:r>
            <a:r>
              <a:rPr lang="tr-TR" sz="2800" dirty="0"/>
              <a:t> </a:t>
            </a:r>
            <a:r>
              <a:rPr lang="tr-TR" sz="2800" dirty="0" err="1"/>
              <a:t>leri</a:t>
            </a:r>
            <a:r>
              <a:rPr lang="tr-TR" sz="2800" dirty="0"/>
              <a:t> farklı olduğu halde nasıl aynı boyutta gözüküyor?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F6747D2-C9D1-0DE8-4141-A22E8183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tr-T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tr-T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    </a:t>
            </a:r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7EF5C53-A62D-7058-6BEE-0AA62F992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49" y="2377423"/>
            <a:ext cx="6736590" cy="463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E24022-7421-C0F9-E9A4-C5EE73317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42811" cy="706964"/>
          </a:xfrm>
        </p:spPr>
        <p:txBody>
          <a:bodyPr/>
          <a:lstStyle/>
          <a:p>
            <a:r>
              <a:rPr lang="tr-TR" dirty="0"/>
              <a:t>Evrensel(</a:t>
            </a:r>
            <a:r>
              <a:rPr lang="tr-TR" dirty="0" err="1"/>
              <a:t>herşeyi</a:t>
            </a:r>
            <a:r>
              <a:rPr lang="tr-TR" dirty="0"/>
              <a:t> seçen) seçici hangisidir?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056D7A-41F0-7A9F-B057-4A752935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* {   css kodları }</a:t>
            </a:r>
          </a:p>
        </p:txBody>
      </p:sp>
    </p:spTree>
    <p:extLst>
      <p:ext uri="{BB962C8B-B14F-4D97-AF65-F5344CB8AC3E}">
        <p14:creationId xmlns:p14="http://schemas.microsoft.com/office/powerpoint/2010/main" val="172462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37B1E5-F00A-D1AF-A302-45597E9C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2800" dirty="0"/>
              <a:t>Evrensel seçiciye genellikle hangi css kodları yazılır?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0B519A-3BCB-B156-9053-C455BC32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95677" cy="3910422"/>
          </a:xfrm>
        </p:spPr>
        <p:txBody>
          <a:bodyPr>
            <a:normAutofit/>
          </a:bodyPr>
          <a:lstStyle/>
          <a:p>
            <a:pPr>
              <a:lnSpc>
                <a:spcPts val="2250"/>
              </a:lnSpc>
            </a:pPr>
            <a:r>
              <a:rPr lang="tr-TR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sz="2800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lnSpc>
                <a:spcPts val="2250"/>
              </a:lnSpc>
              <a:buNone/>
            </a:pPr>
            <a:r>
              <a:rPr lang="tr-TR" sz="2000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tr-T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0px;</a:t>
            </a:r>
          </a:p>
          <a:p>
            <a:pPr marL="400050" lvl="1" indent="0">
              <a:lnSpc>
                <a:spcPts val="2250"/>
              </a:lnSpc>
              <a:buNone/>
            </a:pPr>
            <a:r>
              <a:rPr lang="tr-T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tr-T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0px;</a:t>
            </a:r>
          </a:p>
          <a:p>
            <a:pPr marL="400050" lvl="1" indent="0">
              <a:lnSpc>
                <a:spcPts val="2250"/>
              </a:lnSpc>
              <a:buNone/>
            </a:pPr>
            <a:r>
              <a:rPr lang="tr-T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tr-T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tr-T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sz="20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tr-TR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pPr marL="0" indent="0">
              <a:lnSpc>
                <a:spcPts val="2250"/>
              </a:lnSpc>
              <a:buNone/>
            </a:pPr>
            <a:r>
              <a:rPr lang="tr-TR" sz="2800" b="0" dirty="0">
                <a:solidFill>
                  <a:srgbClr val="CBCCC6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>
              <a:lnSpc>
                <a:spcPts val="2250"/>
              </a:lnSpc>
            </a:pPr>
            <a:r>
              <a:rPr lang="tr-T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Varsayılan i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ç ve dış boşluklar sıfırlanır.</a:t>
            </a:r>
          </a:p>
          <a:p>
            <a:pPr>
              <a:lnSpc>
                <a:spcPts val="2250"/>
              </a:lnSpc>
            </a:pPr>
            <a:r>
              <a:rPr lang="tr-T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tr-T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tr-T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tr-T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tr-TR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ile kutu boyutları </a:t>
            </a:r>
            <a:r>
              <a:rPr lang="tr-TR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paddi</a:t>
            </a:r>
            <a:r>
              <a:rPr lang="tr-TR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ng</a:t>
            </a:r>
            <a:r>
              <a:rPr lang="tr-TR" b="1" dirty="0">
                <a:solidFill>
                  <a:srgbClr val="00B0F0"/>
                </a:solidFill>
                <a:latin typeface="Consolas" panose="020B0609020204030204" pitchFamily="49" charset="0"/>
              </a:rPr>
              <a:t> ve </a:t>
            </a:r>
            <a:r>
              <a:rPr lang="tr-TR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border</a:t>
            </a:r>
            <a:r>
              <a:rPr lang="tr-TR" b="1" dirty="0">
                <a:solidFill>
                  <a:srgbClr val="00B0F0"/>
                </a:solidFill>
                <a:latin typeface="Consolas" panose="020B0609020204030204" pitchFamily="49" charset="0"/>
              </a:rPr>
              <a:t> değerlerinden etkilenmez. </a:t>
            </a:r>
          </a:p>
          <a:p>
            <a:pPr>
              <a:lnSpc>
                <a:spcPts val="2250"/>
              </a:lnSpc>
            </a:pPr>
            <a:r>
              <a:rPr lang="tr-TR" b="1" dirty="0">
                <a:solidFill>
                  <a:srgbClr val="00B0F0"/>
                </a:solidFill>
                <a:latin typeface="Consolas" panose="020B0609020204030204" pitchFamily="49" charset="0"/>
              </a:rPr>
              <a:t>Yani </a:t>
            </a:r>
            <a:r>
              <a:rPr lang="tr-TR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padding</a:t>
            </a:r>
            <a:r>
              <a:rPr lang="tr-TR" b="1" dirty="0">
                <a:solidFill>
                  <a:srgbClr val="00B0F0"/>
                </a:solidFill>
                <a:latin typeface="Consolas" panose="020B0609020204030204" pitchFamily="49" charset="0"/>
              </a:rPr>
              <a:t> ve </a:t>
            </a:r>
            <a:r>
              <a:rPr lang="tr-TR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border</a:t>
            </a:r>
            <a:r>
              <a:rPr lang="tr-TR" b="1" dirty="0">
                <a:solidFill>
                  <a:srgbClr val="00B0F0"/>
                </a:solidFill>
                <a:latin typeface="Consolas" panose="020B0609020204030204" pitchFamily="49" charset="0"/>
              </a:rPr>
              <a:t> verince kutu dışa doğu genişlemez W sabittir. İçe doğru daralır.</a:t>
            </a:r>
            <a:endParaRPr lang="tr-TR" b="1" dirty="0">
              <a:solidFill>
                <a:srgbClr val="00B0F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0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75C6B3-BB5D-C4B6-DBC0-E79A346B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9DE21A-2808-0799-F323-2AFB51AB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/>
              <a:t>Divlerde</a:t>
            </a:r>
            <a:r>
              <a:rPr lang="tr-TR" sz="2000" dirty="0"/>
              <a:t> yerleşim düzeni oluştururken kaydırma işlemi gerekir, bunu Css te nasıl yaparız?</a:t>
            </a:r>
          </a:p>
          <a:p>
            <a:r>
              <a:rPr lang="tr-TR" sz="2000" b="1" dirty="0" err="1">
                <a:solidFill>
                  <a:srgbClr val="00B050"/>
                </a:solidFill>
              </a:rPr>
              <a:t>Float:left</a:t>
            </a:r>
            <a:r>
              <a:rPr lang="tr-TR" sz="2000" b="1" dirty="0">
                <a:solidFill>
                  <a:srgbClr val="00B050"/>
                </a:solidFill>
              </a:rPr>
              <a:t> </a:t>
            </a:r>
          </a:p>
          <a:p>
            <a:r>
              <a:rPr lang="tr-TR" sz="2000" dirty="0" err="1"/>
              <a:t>Divlerde</a:t>
            </a:r>
            <a:r>
              <a:rPr lang="tr-TR" sz="2000" dirty="0"/>
              <a:t> kaydırma işlemeni nasıl iptal ederiz?</a:t>
            </a:r>
          </a:p>
          <a:p>
            <a:r>
              <a:rPr lang="tr-TR" sz="2000" b="1" dirty="0" err="1">
                <a:solidFill>
                  <a:srgbClr val="00B050"/>
                </a:solidFill>
              </a:rPr>
              <a:t>Clear:both</a:t>
            </a:r>
            <a:r>
              <a:rPr lang="tr-TR" sz="2000" b="1" dirty="0">
                <a:solidFill>
                  <a:srgbClr val="00B050"/>
                </a:solidFill>
              </a:rPr>
              <a:t> </a:t>
            </a:r>
            <a:r>
              <a:rPr lang="tr-TR" sz="2000" dirty="0"/>
              <a:t>(Genellikle alt bilgi – </a:t>
            </a:r>
            <a:r>
              <a:rPr lang="tr-TR" sz="2000" dirty="0" err="1"/>
              <a:t>footer</a:t>
            </a:r>
            <a:r>
              <a:rPr lang="tr-TR" sz="2000" dirty="0"/>
              <a:t> </a:t>
            </a:r>
            <a:r>
              <a:rPr lang="tr-TR" sz="2000" dirty="0" err="1"/>
              <a:t>divinde</a:t>
            </a:r>
            <a:r>
              <a:rPr lang="tr-TR" sz="2000" dirty="0"/>
              <a:t> yaparız)</a:t>
            </a:r>
          </a:p>
          <a:p>
            <a:r>
              <a:rPr lang="tr-TR" sz="2000" dirty="0"/>
              <a:t>Kapsayıcı(</a:t>
            </a:r>
            <a:r>
              <a:rPr lang="tr-TR" sz="2000" dirty="0" err="1"/>
              <a:t>Container</a:t>
            </a:r>
            <a:r>
              <a:rPr lang="tr-TR" sz="2000" dirty="0"/>
              <a:t>) </a:t>
            </a:r>
            <a:r>
              <a:rPr lang="tr-TR" sz="2000" dirty="0" err="1"/>
              <a:t>divini</a:t>
            </a:r>
            <a:r>
              <a:rPr lang="tr-TR" sz="2000" dirty="0"/>
              <a:t> sayfanın tam ortasına almak için ne </a:t>
            </a:r>
            <a:r>
              <a:rPr lang="tr-TR" sz="2000" dirty="0" err="1"/>
              <a:t>yapmalıyoz</a:t>
            </a:r>
            <a:r>
              <a:rPr lang="tr-TR" sz="2000" dirty="0"/>
              <a:t>?(css)</a:t>
            </a:r>
          </a:p>
          <a:p>
            <a:r>
              <a:rPr lang="tr-TR" sz="2000" b="1" dirty="0" err="1">
                <a:solidFill>
                  <a:srgbClr val="00B050"/>
                </a:solidFill>
              </a:rPr>
              <a:t>Margin</a:t>
            </a:r>
            <a:r>
              <a:rPr lang="tr-TR" sz="2000" b="1" dirty="0">
                <a:solidFill>
                  <a:srgbClr val="00B050"/>
                </a:solidFill>
              </a:rPr>
              <a:t>: Auto</a:t>
            </a:r>
          </a:p>
        </p:txBody>
      </p:sp>
    </p:spTree>
    <p:extLst>
      <p:ext uri="{BB962C8B-B14F-4D97-AF65-F5344CB8AC3E}">
        <p14:creationId xmlns:p14="http://schemas.microsoft.com/office/powerpoint/2010/main" val="23563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3A4250-A935-4AB5-CA2D-E8AC1B62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DD217A-6AD9-DC75-B8D6-13B14582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solidFill>
                  <a:srgbClr val="00B050"/>
                </a:solidFill>
              </a:rPr>
              <a:t>Margin:</a:t>
            </a:r>
            <a:r>
              <a:rPr lang="tr-TR" sz="2400" b="1" dirty="0">
                <a:solidFill>
                  <a:srgbClr val="0070C0"/>
                </a:solidFill>
              </a:rPr>
              <a:t>1px 2px 3px 4px; </a:t>
            </a:r>
            <a:r>
              <a:rPr lang="tr-TR" sz="2400" dirty="0"/>
              <a:t>değerleri hangi taraflara verilmiştir?</a:t>
            </a:r>
          </a:p>
          <a:p>
            <a:r>
              <a:rPr lang="tr-TR" sz="2400" b="1" dirty="0" err="1">
                <a:solidFill>
                  <a:srgbClr val="00B050"/>
                </a:solidFill>
              </a:rPr>
              <a:t>Padding</a:t>
            </a:r>
            <a:r>
              <a:rPr lang="tr-TR" sz="2400" b="1" dirty="0">
                <a:solidFill>
                  <a:srgbClr val="00B050"/>
                </a:solidFill>
              </a:rPr>
              <a:t>: </a:t>
            </a:r>
            <a:r>
              <a:rPr lang="tr-TR" sz="2400" b="1" dirty="0">
                <a:solidFill>
                  <a:srgbClr val="0070C0"/>
                </a:solidFill>
              </a:rPr>
              <a:t>12px 16px; </a:t>
            </a:r>
            <a:r>
              <a:rPr lang="tr-TR" sz="2400" dirty="0"/>
              <a:t>değerleri hangi taraflara verilmiştir?</a:t>
            </a:r>
          </a:p>
          <a:p>
            <a:r>
              <a:rPr lang="tr-TR" sz="2400" b="1" dirty="0" err="1">
                <a:solidFill>
                  <a:srgbClr val="00B050"/>
                </a:solidFill>
              </a:rPr>
              <a:t>Border</a:t>
            </a:r>
            <a:r>
              <a:rPr lang="tr-TR" sz="2400" b="1" dirty="0">
                <a:solidFill>
                  <a:srgbClr val="00B050"/>
                </a:solidFill>
              </a:rPr>
              <a:t>-Radius: </a:t>
            </a:r>
            <a:r>
              <a:rPr lang="tr-TR" sz="2400" b="1" dirty="0">
                <a:solidFill>
                  <a:srgbClr val="0070C0"/>
                </a:solidFill>
              </a:rPr>
              <a:t>10px;</a:t>
            </a:r>
            <a:r>
              <a:rPr lang="tr-TR" sz="2400" dirty="0"/>
              <a:t> komutu neye yarar?</a:t>
            </a:r>
          </a:p>
          <a:p>
            <a:r>
              <a:rPr lang="tr-TR" sz="2400" b="1" dirty="0" err="1">
                <a:solidFill>
                  <a:srgbClr val="00B050"/>
                </a:solidFill>
              </a:rPr>
              <a:t>Border</a:t>
            </a:r>
            <a:r>
              <a:rPr lang="tr-TR" sz="2400" b="1" dirty="0">
                <a:solidFill>
                  <a:srgbClr val="00B050"/>
                </a:solidFill>
              </a:rPr>
              <a:t>-Radius: </a:t>
            </a:r>
            <a:r>
              <a:rPr lang="tr-TR" sz="2400" b="1" dirty="0">
                <a:solidFill>
                  <a:srgbClr val="0070C0"/>
                </a:solidFill>
              </a:rPr>
              <a:t>5px 10px 20px 30px; </a:t>
            </a:r>
            <a:r>
              <a:rPr lang="tr-TR" sz="2400" dirty="0"/>
              <a:t>değerleri hangi taraflara verilmiştir?</a:t>
            </a:r>
          </a:p>
        </p:txBody>
      </p:sp>
    </p:spTree>
    <p:extLst>
      <p:ext uri="{BB962C8B-B14F-4D97-AF65-F5344CB8AC3E}">
        <p14:creationId xmlns:p14="http://schemas.microsoft.com/office/powerpoint/2010/main" val="6143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C48BD5-7513-6545-274E-F58AF364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0FC1FE-9CB6-B341-A5DC-D665D4DF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3600" dirty="0"/>
              <a:t>Son</a:t>
            </a:r>
          </a:p>
        </p:txBody>
      </p:sp>
    </p:spTree>
    <p:extLst>
      <p:ext uri="{BB962C8B-B14F-4D97-AF65-F5344CB8AC3E}">
        <p14:creationId xmlns:p14="http://schemas.microsoft.com/office/powerpoint/2010/main" val="187321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Css</a:t>
            </a:r>
            <a:r>
              <a:rPr lang="tr-TR" dirty="0"/>
              <a:t> seçicileri nelerdir- (</a:t>
            </a:r>
            <a:r>
              <a:rPr lang="tr-TR" dirty="0" err="1"/>
              <a:t>Gözdüğümüz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373" y="2071458"/>
            <a:ext cx="10554574" cy="3636511"/>
          </a:xfrm>
        </p:spPr>
        <p:txBody>
          <a:bodyPr>
            <a:noAutofit/>
          </a:bodyPr>
          <a:lstStyle/>
          <a:p>
            <a:r>
              <a:rPr lang="tr-TR" sz="2200" dirty="0"/>
              <a:t>Etiket</a:t>
            </a:r>
          </a:p>
          <a:p>
            <a:pPr lvl="1"/>
            <a:r>
              <a:rPr lang="tr-TR" sz="2200" dirty="0"/>
              <a:t>Etiketin adı kullanılır.</a:t>
            </a:r>
          </a:p>
          <a:p>
            <a:r>
              <a:rPr lang="tr-TR" sz="2200" dirty="0" err="1"/>
              <a:t>Id</a:t>
            </a:r>
            <a:r>
              <a:rPr lang="tr-TR" sz="2200" dirty="0"/>
              <a:t> seçici</a:t>
            </a:r>
          </a:p>
          <a:p>
            <a:pPr lvl="1"/>
            <a:r>
              <a:rPr lang="tr-TR" sz="2200" dirty="0"/>
              <a:t>Kimlik seçici</a:t>
            </a:r>
          </a:p>
          <a:p>
            <a:pPr lvl="1"/>
            <a:r>
              <a:rPr lang="tr-TR" sz="2200" dirty="0"/>
              <a:t>Etikete </a:t>
            </a:r>
            <a:r>
              <a:rPr lang="tr-TR" sz="2200" dirty="0" err="1"/>
              <a:t>id</a:t>
            </a:r>
            <a:r>
              <a:rPr lang="tr-TR" sz="2200" dirty="0"/>
              <a:t> değeri verilir.(</a:t>
            </a:r>
            <a:r>
              <a:rPr lang="tr-TR" sz="2200" dirty="0" err="1"/>
              <a:t>id</a:t>
            </a:r>
            <a:r>
              <a:rPr lang="tr-TR" sz="2200" dirty="0"/>
              <a:t>=‘</a:t>
            </a:r>
            <a:r>
              <a:rPr lang="tr-TR" sz="2200" dirty="0" err="1"/>
              <a:t>baslik</a:t>
            </a:r>
            <a:r>
              <a:rPr lang="tr-TR" sz="2200" dirty="0"/>
              <a:t>’)</a:t>
            </a:r>
          </a:p>
          <a:p>
            <a:pPr lvl="1"/>
            <a:r>
              <a:rPr lang="tr-TR" sz="2200" dirty="0"/>
              <a:t>#</a:t>
            </a:r>
            <a:r>
              <a:rPr lang="tr-TR" sz="2200" dirty="0" err="1"/>
              <a:t>baslik</a:t>
            </a:r>
            <a:r>
              <a:rPr lang="tr-TR" sz="2200" dirty="0"/>
              <a:t>{  </a:t>
            </a:r>
            <a:r>
              <a:rPr lang="tr-TR" sz="2200" dirty="0" err="1"/>
              <a:t>css</a:t>
            </a:r>
            <a:r>
              <a:rPr lang="tr-TR" sz="2200" dirty="0"/>
              <a:t> kodları }</a:t>
            </a:r>
          </a:p>
          <a:p>
            <a:r>
              <a:rPr lang="tr-TR" sz="2200" dirty="0"/>
              <a:t>Class Seçici</a:t>
            </a:r>
          </a:p>
          <a:p>
            <a:pPr lvl="1"/>
            <a:r>
              <a:rPr lang="tr-TR" sz="2200" dirty="0"/>
              <a:t>Sınıf seçici</a:t>
            </a:r>
          </a:p>
          <a:p>
            <a:pPr lvl="1"/>
            <a:r>
              <a:rPr lang="tr-TR" sz="2200" dirty="0"/>
              <a:t>Etikete </a:t>
            </a:r>
            <a:r>
              <a:rPr lang="tr-TR" sz="2200" dirty="0" err="1"/>
              <a:t>clss</a:t>
            </a:r>
            <a:r>
              <a:rPr lang="tr-TR" sz="2200" dirty="0"/>
              <a:t> değeri verilir.(</a:t>
            </a:r>
            <a:r>
              <a:rPr lang="tr-TR" sz="2200" dirty="0" err="1"/>
              <a:t>class</a:t>
            </a:r>
            <a:r>
              <a:rPr lang="tr-TR" sz="2200" dirty="0"/>
              <a:t>=‘resim’)</a:t>
            </a:r>
          </a:p>
          <a:p>
            <a:pPr lvl="1"/>
            <a:r>
              <a:rPr lang="tr-TR" sz="2200" dirty="0"/>
              <a:t>.resim{ </a:t>
            </a:r>
            <a:r>
              <a:rPr lang="tr-TR" sz="2200" dirty="0" err="1"/>
              <a:t>css</a:t>
            </a:r>
            <a:r>
              <a:rPr lang="tr-TR" sz="2200" dirty="0"/>
              <a:t> kodları }</a:t>
            </a:r>
          </a:p>
          <a:p>
            <a:pPr lvl="1"/>
            <a:endParaRPr lang="tr-TR" sz="2200" dirty="0"/>
          </a:p>
          <a:p>
            <a:pPr lvl="1"/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12714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200" dirty="0"/>
              <a:t>Yazı boyutunu 24 yapan </a:t>
            </a:r>
            <a:r>
              <a:rPr lang="tr-TR" sz="2200" dirty="0" err="1"/>
              <a:t>css</a:t>
            </a:r>
            <a:r>
              <a:rPr lang="tr-TR" sz="2200" dirty="0"/>
              <a:t> kodu?</a:t>
            </a:r>
          </a:p>
          <a:p>
            <a:r>
              <a:rPr lang="tr-TR" sz="2200" b="1" dirty="0">
                <a:solidFill>
                  <a:srgbClr val="00B050"/>
                </a:solidFill>
              </a:rPr>
              <a:t>font-size : 24px</a:t>
            </a:r>
          </a:p>
          <a:p>
            <a:r>
              <a:rPr lang="tr-TR" sz="2200" dirty="0"/>
              <a:t>Yazı rengini sarı yapan </a:t>
            </a:r>
            <a:r>
              <a:rPr lang="tr-TR" sz="2200" dirty="0" err="1"/>
              <a:t>css</a:t>
            </a:r>
            <a:r>
              <a:rPr lang="tr-TR" sz="2200" dirty="0"/>
              <a:t> kodu?</a:t>
            </a:r>
          </a:p>
          <a:p>
            <a:r>
              <a:rPr lang="tr-TR" sz="2200" b="1" dirty="0" err="1">
                <a:solidFill>
                  <a:srgbClr val="00B050"/>
                </a:solidFill>
              </a:rPr>
              <a:t>Color</a:t>
            </a:r>
            <a:r>
              <a:rPr lang="tr-TR" sz="2200" b="1" dirty="0">
                <a:solidFill>
                  <a:srgbClr val="00B050"/>
                </a:solidFill>
              </a:rPr>
              <a:t> : </a:t>
            </a:r>
            <a:r>
              <a:rPr lang="tr-TR" sz="2200" b="1" dirty="0" err="1">
                <a:solidFill>
                  <a:srgbClr val="00B050"/>
                </a:solidFill>
              </a:rPr>
              <a:t>yellow</a:t>
            </a:r>
            <a:endParaRPr lang="tr-TR" sz="2200" b="1" dirty="0">
              <a:solidFill>
                <a:srgbClr val="00B050"/>
              </a:solidFill>
            </a:endParaRPr>
          </a:p>
          <a:p>
            <a:r>
              <a:rPr lang="tr-TR" sz="2200" dirty="0"/>
              <a:t> </a:t>
            </a:r>
            <a:r>
              <a:rPr lang="tr-TR" sz="2200" dirty="0" err="1"/>
              <a:t>arkaplan</a:t>
            </a:r>
            <a:r>
              <a:rPr lang="tr-TR" sz="2200" dirty="0"/>
              <a:t> rengini kırmızı yapan </a:t>
            </a:r>
            <a:r>
              <a:rPr lang="tr-TR" sz="2200" dirty="0" err="1"/>
              <a:t>css</a:t>
            </a:r>
            <a:r>
              <a:rPr lang="tr-TR" sz="2200" dirty="0"/>
              <a:t> kodu?</a:t>
            </a:r>
          </a:p>
          <a:p>
            <a:r>
              <a:rPr lang="tr-TR" sz="2200" b="1" dirty="0">
                <a:solidFill>
                  <a:srgbClr val="00B050"/>
                </a:solidFill>
              </a:rPr>
              <a:t>background-</a:t>
            </a:r>
            <a:r>
              <a:rPr lang="tr-TR" sz="2200" b="1" dirty="0" err="1">
                <a:solidFill>
                  <a:srgbClr val="00B050"/>
                </a:solidFill>
              </a:rPr>
              <a:t>color</a:t>
            </a:r>
            <a:r>
              <a:rPr lang="tr-TR" sz="2200" b="1" dirty="0">
                <a:solidFill>
                  <a:srgbClr val="00B050"/>
                </a:solidFill>
              </a:rPr>
              <a:t> : </a:t>
            </a:r>
            <a:r>
              <a:rPr lang="tr-TR" sz="2200" b="1" dirty="0" err="1">
                <a:solidFill>
                  <a:srgbClr val="00B050"/>
                </a:solidFill>
              </a:rPr>
              <a:t>red</a:t>
            </a:r>
            <a:endParaRPr lang="tr-TR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4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3932" y="2618212"/>
            <a:ext cx="11605815" cy="3636511"/>
          </a:xfrm>
        </p:spPr>
        <p:txBody>
          <a:bodyPr>
            <a:normAutofit/>
          </a:bodyPr>
          <a:lstStyle/>
          <a:p>
            <a:r>
              <a:rPr lang="tr-TR" sz="2200" dirty="0"/>
              <a:t>Kenarlık kalınlığı 5 piksel, kenarlık rengi  mavi, kenarlık sitili düz çizgi olan </a:t>
            </a:r>
            <a:r>
              <a:rPr lang="tr-TR" sz="2200" dirty="0" err="1"/>
              <a:t>css</a:t>
            </a:r>
            <a:r>
              <a:rPr lang="tr-TR" sz="2200" dirty="0"/>
              <a:t> kodu?</a:t>
            </a:r>
          </a:p>
          <a:p>
            <a:r>
              <a:rPr lang="tr-TR" sz="2200" b="1" dirty="0">
                <a:solidFill>
                  <a:srgbClr val="00B050"/>
                </a:solidFill>
              </a:rPr>
              <a:t>  </a:t>
            </a:r>
            <a:r>
              <a:rPr lang="tr-TR" sz="2200" b="1" dirty="0" err="1">
                <a:solidFill>
                  <a:srgbClr val="00B050"/>
                </a:solidFill>
              </a:rPr>
              <a:t>border</a:t>
            </a:r>
            <a:r>
              <a:rPr lang="tr-TR" sz="2200" b="1" dirty="0">
                <a:solidFill>
                  <a:srgbClr val="00B050"/>
                </a:solidFill>
              </a:rPr>
              <a:t> : 5px </a:t>
            </a:r>
            <a:r>
              <a:rPr lang="tr-TR" sz="2200" b="1" dirty="0" err="1">
                <a:solidFill>
                  <a:srgbClr val="00B050"/>
                </a:solidFill>
              </a:rPr>
              <a:t>blue</a:t>
            </a:r>
            <a:r>
              <a:rPr lang="tr-TR" sz="2200" b="1" dirty="0">
                <a:solidFill>
                  <a:srgbClr val="00B050"/>
                </a:solidFill>
              </a:rPr>
              <a:t> </a:t>
            </a:r>
            <a:r>
              <a:rPr lang="tr-TR" sz="2200" b="1" dirty="0" err="1">
                <a:solidFill>
                  <a:srgbClr val="00B050"/>
                </a:solidFill>
              </a:rPr>
              <a:t>solid</a:t>
            </a:r>
            <a:endParaRPr lang="tr-TR" sz="2200" b="1" dirty="0">
              <a:solidFill>
                <a:srgbClr val="00B050"/>
              </a:solidFill>
            </a:endParaRPr>
          </a:p>
          <a:p>
            <a:r>
              <a:rPr lang="tr-TR" sz="2200" b="1" dirty="0">
                <a:solidFill>
                  <a:srgbClr val="00B050"/>
                </a:solidFill>
              </a:rPr>
              <a:t>  </a:t>
            </a:r>
            <a:r>
              <a:rPr lang="tr-TR" sz="2200" b="1" dirty="0" err="1">
                <a:solidFill>
                  <a:srgbClr val="00B050"/>
                </a:solidFill>
              </a:rPr>
              <a:t>border-width</a:t>
            </a:r>
            <a:r>
              <a:rPr lang="tr-TR" sz="2200" b="1" dirty="0">
                <a:solidFill>
                  <a:srgbClr val="00B050"/>
                </a:solidFill>
              </a:rPr>
              <a:t> : 5px;</a:t>
            </a:r>
          </a:p>
          <a:p>
            <a:r>
              <a:rPr lang="tr-TR" sz="2200" b="1" dirty="0">
                <a:solidFill>
                  <a:srgbClr val="00B050"/>
                </a:solidFill>
              </a:rPr>
              <a:t>  </a:t>
            </a:r>
            <a:r>
              <a:rPr lang="tr-TR" sz="2200" b="1" dirty="0" err="1">
                <a:solidFill>
                  <a:srgbClr val="00B050"/>
                </a:solidFill>
              </a:rPr>
              <a:t>border-color</a:t>
            </a:r>
            <a:r>
              <a:rPr lang="tr-TR" sz="2200" b="1" dirty="0">
                <a:solidFill>
                  <a:srgbClr val="00B050"/>
                </a:solidFill>
              </a:rPr>
              <a:t> : </a:t>
            </a:r>
            <a:r>
              <a:rPr lang="tr-TR" sz="2200" b="1" dirty="0" err="1">
                <a:solidFill>
                  <a:srgbClr val="00B050"/>
                </a:solidFill>
              </a:rPr>
              <a:t>blue</a:t>
            </a:r>
            <a:r>
              <a:rPr lang="tr-TR" sz="2200" b="1" dirty="0">
                <a:solidFill>
                  <a:srgbClr val="00B050"/>
                </a:solidFill>
              </a:rPr>
              <a:t>;</a:t>
            </a:r>
          </a:p>
          <a:p>
            <a:r>
              <a:rPr lang="tr-TR" sz="2200" b="1" dirty="0">
                <a:solidFill>
                  <a:srgbClr val="00B050"/>
                </a:solidFill>
              </a:rPr>
              <a:t>  </a:t>
            </a:r>
            <a:r>
              <a:rPr lang="tr-TR" sz="2200" b="1" dirty="0" err="1">
                <a:solidFill>
                  <a:srgbClr val="00B050"/>
                </a:solidFill>
              </a:rPr>
              <a:t>border-style</a:t>
            </a:r>
            <a:r>
              <a:rPr lang="tr-TR" sz="2200" b="1" dirty="0">
                <a:solidFill>
                  <a:srgbClr val="00B050"/>
                </a:solidFill>
              </a:rPr>
              <a:t> : </a:t>
            </a:r>
            <a:r>
              <a:rPr lang="tr-TR" sz="2200" b="1" dirty="0" err="1">
                <a:solidFill>
                  <a:srgbClr val="00B050"/>
                </a:solidFill>
              </a:rPr>
              <a:t>solid</a:t>
            </a:r>
            <a:r>
              <a:rPr lang="tr-TR" sz="2200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88163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 html elementinin kenarlık yuvarlığı nasıl verilir? (20px)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67883" y="2872737"/>
            <a:ext cx="10554574" cy="3636511"/>
          </a:xfrm>
        </p:spPr>
        <p:txBody>
          <a:bodyPr>
            <a:normAutofit/>
          </a:bodyPr>
          <a:lstStyle/>
          <a:p>
            <a:r>
              <a:rPr lang="tr-TR" sz="2400" b="1" dirty="0" err="1">
                <a:solidFill>
                  <a:srgbClr val="00B050"/>
                </a:solidFill>
              </a:rPr>
              <a:t>Border</a:t>
            </a:r>
            <a:r>
              <a:rPr lang="tr-TR" sz="2400" b="1" dirty="0">
                <a:solidFill>
                  <a:srgbClr val="00B050"/>
                </a:solidFill>
              </a:rPr>
              <a:t>-Radius : 20px;</a:t>
            </a:r>
          </a:p>
          <a:p>
            <a:endParaRPr lang="tr-TR" sz="2400" dirty="0"/>
          </a:p>
        </p:txBody>
      </p:sp>
      <p:sp>
        <p:nvSpPr>
          <p:cNvPr id="4" name="Yuvarlatılmış Dikdörtgen 3"/>
          <p:cNvSpPr/>
          <p:nvPr/>
        </p:nvSpPr>
        <p:spPr>
          <a:xfrm>
            <a:off x="1993392" y="4480560"/>
            <a:ext cx="2615184" cy="16642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0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0749" y="2665347"/>
            <a:ext cx="10554574" cy="3636511"/>
          </a:xfrm>
        </p:spPr>
        <p:txBody>
          <a:bodyPr>
            <a:normAutofit/>
          </a:bodyPr>
          <a:lstStyle/>
          <a:p>
            <a:r>
              <a:rPr lang="tr-TR" sz="2400" dirty="0" err="1"/>
              <a:t>Css</a:t>
            </a:r>
            <a:r>
              <a:rPr lang="tr-TR" sz="2400" dirty="0"/>
              <a:t> ‘te genişlik ve yükseklik nasıl verilir ? (300X200)</a:t>
            </a:r>
          </a:p>
          <a:p>
            <a:r>
              <a:rPr lang="tr-TR" sz="2400" b="1" dirty="0" err="1">
                <a:solidFill>
                  <a:srgbClr val="00B050"/>
                </a:solidFill>
              </a:rPr>
              <a:t>Width</a:t>
            </a:r>
            <a:r>
              <a:rPr lang="tr-TR" sz="2400" b="1" dirty="0">
                <a:solidFill>
                  <a:srgbClr val="00B050"/>
                </a:solidFill>
              </a:rPr>
              <a:t> : 300px</a:t>
            </a:r>
          </a:p>
          <a:p>
            <a:r>
              <a:rPr lang="tr-TR" sz="2400" b="1" dirty="0" err="1">
                <a:solidFill>
                  <a:srgbClr val="00B050"/>
                </a:solidFill>
              </a:rPr>
              <a:t>Height</a:t>
            </a:r>
            <a:r>
              <a:rPr lang="tr-TR" sz="2400" b="1" dirty="0">
                <a:solidFill>
                  <a:srgbClr val="00B050"/>
                </a:solidFill>
              </a:rPr>
              <a:t> : 200px</a:t>
            </a:r>
          </a:p>
          <a:p>
            <a:r>
              <a:rPr lang="tr-TR" sz="2400" dirty="0"/>
              <a:t>Bir metnin altı çizili nasıl yapılır ?</a:t>
            </a:r>
          </a:p>
          <a:p>
            <a:r>
              <a:rPr lang="tr-TR" sz="2400" dirty="0"/>
              <a:t> </a:t>
            </a:r>
            <a:r>
              <a:rPr lang="tr-TR" sz="2400" b="1" dirty="0" err="1">
                <a:solidFill>
                  <a:srgbClr val="00B050"/>
                </a:solidFill>
              </a:rPr>
              <a:t>text-decoration</a:t>
            </a:r>
            <a:r>
              <a:rPr lang="tr-TR" sz="2400" b="1" dirty="0">
                <a:solidFill>
                  <a:srgbClr val="00B050"/>
                </a:solidFill>
              </a:rPr>
              <a:t> : </a:t>
            </a:r>
            <a:r>
              <a:rPr lang="tr-TR" sz="2400" b="1" dirty="0" err="1">
                <a:solidFill>
                  <a:srgbClr val="00B050"/>
                </a:solidFill>
              </a:rPr>
              <a:t>underline</a:t>
            </a:r>
            <a:r>
              <a:rPr lang="tr-TR" sz="2400" b="1" dirty="0">
                <a:solidFill>
                  <a:srgbClr val="00B050"/>
                </a:solidFill>
              </a:rPr>
              <a:t>;</a:t>
            </a:r>
          </a:p>
          <a:p>
            <a:r>
              <a:rPr lang="tr-TR" sz="2400" dirty="0"/>
              <a:t>Bir metni ortalama</a:t>
            </a:r>
          </a:p>
          <a:p>
            <a:r>
              <a:rPr lang="tr-TR" sz="2400" b="1" dirty="0" err="1">
                <a:solidFill>
                  <a:srgbClr val="00B050"/>
                </a:solidFill>
              </a:rPr>
              <a:t>Text-align</a:t>
            </a:r>
            <a:r>
              <a:rPr lang="tr-TR" sz="2400" b="1" dirty="0">
                <a:solidFill>
                  <a:srgbClr val="00B050"/>
                </a:solidFill>
              </a:rPr>
              <a:t> : </a:t>
            </a:r>
            <a:r>
              <a:rPr lang="tr-TR" sz="2400" b="1" dirty="0" err="1">
                <a:solidFill>
                  <a:srgbClr val="00B050"/>
                </a:solidFill>
              </a:rPr>
              <a:t>center</a:t>
            </a:r>
            <a:endParaRPr lang="tr-TR" sz="2400" b="1" dirty="0">
              <a:solidFill>
                <a:srgbClr val="00B050"/>
              </a:solidFill>
            </a:endParaRP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2034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93184" y="2355488"/>
            <a:ext cx="10554574" cy="3636511"/>
          </a:xfrm>
        </p:spPr>
        <p:txBody>
          <a:bodyPr>
            <a:noAutofit/>
          </a:bodyPr>
          <a:lstStyle/>
          <a:p>
            <a:r>
              <a:rPr lang="tr-TR" sz="2200" dirty="0"/>
              <a:t>Bir metni kalın(koyu) nasıl yapılır?</a:t>
            </a:r>
          </a:p>
          <a:p>
            <a:r>
              <a:rPr lang="tr-TR" sz="2200" b="1" dirty="0">
                <a:solidFill>
                  <a:srgbClr val="00B050"/>
                </a:solidFill>
              </a:rPr>
              <a:t>font-</a:t>
            </a:r>
            <a:r>
              <a:rPr lang="tr-TR" sz="2200" b="1" dirty="0" err="1">
                <a:solidFill>
                  <a:srgbClr val="00B050"/>
                </a:solidFill>
              </a:rPr>
              <a:t>weight</a:t>
            </a:r>
            <a:r>
              <a:rPr lang="tr-TR" sz="2200" b="1" dirty="0">
                <a:solidFill>
                  <a:srgbClr val="00B050"/>
                </a:solidFill>
              </a:rPr>
              <a:t> : </a:t>
            </a:r>
            <a:r>
              <a:rPr lang="tr-TR" sz="2200" b="1" dirty="0" err="1">
                <a:solidFill>
                  <a:srgbClr val="00B050"/>
                </a:solidFill>
              </a:rPr>
              <a:t>bold</a:t>
            </a:r>
            <a:r>
              <a:rPr lang="tr-TR" sz="2200" b="1" dirty="0">
                <a:solidFill>
                  <a:srgbClr val="00B050"/>
                </a:solidFill>
              </a:rPr>
              <a:t>;</a:t>
            </a:r>
          </a:p>
          <a:p>
            <a:r>
              <a:rPr lang="tr-TR" sz="2200" dirty="0"/>
              <a:t>Dış boşluk nasıl verilir?</a:t>
            </a:r>
          </a:p>
          <a:p>
            <a:r>
              <a:rPr lang="tr-TR" sz="2200" b="1" dirty="0" err="1">
                <a:solidFill>
                  <a:srgbClr val="00B050"/>
                </a:solidFill>
              </a:rPr>
              <a:t>Margin</a:t>
            </a:r>
            <a:r>
              <a:rPr lang="tr-TR" sz="2200" b="1" dirty="0">
                <a:solidFill>
                  <a:srgbClr val="00B050"/>
                </a:solidFill>
              </a:rPr>
              <a:t> dış boşluktur.</a:t>
            </a:r>
          </a:p>
          <a:p>
            <a:r>
              <a:rPr lang="tr-TR" sz="2200" b="1" dirty="0" err="1">
                <a:solidFill>
                  <a:srgbClr val="00B050"/>
                </a:solidFill>
              </a:rPr>
              <a:t>Margin-left</a:t>
            </a:r>
            <a:r>
              <a:rPr lang="tr-TR" sz="2200" b="1" dirty="0">
                <a:solidFill>
                  <a:srgbClr val="00B050"/>
                </a:solidFill>
              </a:rPr>
              <a:t> : 5px</a:t>
            </a:r>
          </a:p>
          <a:p>
            <a:r>
              <a:rPr lang="tr-TR" sz="2200" b="1" dirty="0" err="1">
                <a:solidFill>
                  <a:srgbClr val="00B050"/>
                </a:solidFill>
              </a:rPr>
              <a:t>Margin</a:t>
            </a:r>
            <a:r>
              <a:rPr lang="tr-TR" sz="2200" b="1" dirty="0">
                <a:solidFill>
                  <a:srgbClr val="00B050"/>
                </a:solidFill>
              </a:rPr>
              <a:t>-top : 10px</a:t>
            </a:r>
          </a:p>
          <a:p>
            <a:r>
              <a:rPr lang="tr-TR" sz="2200" b="1" dirty="0" err="1">
                <a:solidFill>
                  <a:srgbClr val="00B050"/>
                </a:solidFill>
              </a:rPr>
              <a:t>Margin-right</a:t>
            </a:r>
            <a:r>
              <a:rPr lang="tr-TR" sz="2200" b="1" dirty="0">
                <a:solidFill>
                  <a:srgbClr val="00B050"/>
                </a:solidFill>
              </a:rPr>
              <a:t> : 15px;</a:t>
            </a:r>
          </a:p>
          <a:p>
            <a:r>
              <a:rPr lang="tr-TR" sz="2200" b="1" dirty="0" err="1">
                <a:solidFill>
                  <a:srgbClr val="00B050"/>
                </a:solidFill>
              </a:rPr>
              <a:t>Margin-bottom</a:t>
            </a:r>
            <a:r>
              <a:rPr lang="tr-TR" sz="2200" b="1" dirty="0">
                <a:solidFill>
                  <a:srgbClr val="00B050"/>
                </a:solidFill>
              </a:rPr>
              <a:t> : 20px;</a:t>
            </a:r>
          </a:p>
          <a:p>
            <a:r>
              <a:rPr lang="tr-TR" sz="2200" b="1" dirty="0" err="1">
                <a:solidFill>
                  <a:srgbClr val="00B050"/>
                </a:solidFill>
              </a:rPr>
              <a:t>Margin</a:t>
            </a:r>
            <a:r>
              <a:rPr lang="tr-TR" sz="2200" b="1" dirty="0">
                <a:solidFill>
                  <a:srgbClr val="00B050"/>
                </a:solidFill>
              </a:rPr>
              <a:t> :10px 15px 20px 5px;</a:t>
            </a:r>
          </a:p>
        </p:txBody>
      </p:sp>
    </p:spTree>
    <p:extLst>
      <p:ext uri="{BB962C8B-B14F-4D97-AF65-F5344CB8AC3E}">
        <p14:creationId xmlns:p14="http://schemas.microsoft.com/office/powerpoint/2010/main" val="423462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B7655E-CE41-D2CD-DF0F-90986A4CF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3AFFFF-C3CB-E66B-1945-9FF63BAA1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73" y="2316515"/>
            <a:ext cx="10554574" cy="3636511"/>
          </a:xfrm>
        </p:spPr>
        <p:txBody>
          <a:bodyPr>
            <a:noAutofit/>
          </a:bodyPr>
          <a:lstStyle/>
          <a:p>
            <a:r>
              <a:rPr lang="tr-TR" dirty="0"/>
              <a:t>Paragrafın ilk satırdaki girintisini ayarlar ? (20px sağdan başlayacak)</a:t>
            </a:r>
          </a:p>
          <a:p>
            <a:r>
              <a:rPr lang="tr-TR" b="1" dirty="0" err="1">
                <a:solidFill>
                  <a:srgbClr val="00B050"/>
                </a:solidFill>
              </a:rPr>
              <a:t>text-indent</a:t>
            </a:r>
            <a:r>
              <a:rPr lang="tr-TR" b="1" dirty="0">
                <a:solidFill>
                  <a:srgbClr val="00B050"/>
                </a:solidFill>
              </a:rPr>
              <a:t> : 20px;</a:t>
            </a:r>
          </a:p>
          <a:p>
            <a:r>
              <a:rPr lang="tr-TR" b="1" dirty="0" err="1">
                <a:solidFill>
                  <a:srgbClr val="00B050"/>
                </a:solidFill>
              </a:rPr>
              <a:t>line-height</a:t>
            </a:r>
            <a:r>
              <a:rPr lang="tr-TR" dirty="0">
                <a:solidFill>
                  <a:srgbClr val="FFFF00"/>
                </a:solidFill>
              </a:rPr>
              <a:t> </a:t>
            </a:r>
            <a:r>
              <a:rPr lang="tr-TR" dirty="0"/>
              <a:t>nedir, ne işe yarar?</a:t>
            </a:r>
          </a:p>
          <a:p>
            <a:r>
              <a:rPr lang="tr-TR" dirty="0"/>
              <a:t>Paragraftaki satırlar arasındaki mesafeyi ayarlar. Satır yüksekliği, </a:t>
            </a:r>
            <a:r>
              <a:rPr lang="tr-TR" b="1" dirty="0">
                <a:solidFill>
                  <a:srgbClr val="00B0F0"/>
                </a:solidFill>
              </a:rPr>
              <a:t>dikeyde ortalama yarar.</a:t>
            </a:r>
          </a:p>
          <a:p>
            <a:r>
              <a:rPr lang="tr-TR" b="1" dirty="0" err="1"/>
              <a:t>Css’te</a:t>
            </a:r>
            <a:r>
              <a:rPr lang="tr-TR" b="1" dirty="0"/>
              <a:t> Yazı tipi nasıl verilir ?</a:t>
            </a:r>
          </a:p>
          <a:p>
            <a:r>
              <a:rPr lang="tr-TR" b="1" dirty="0">
                <a:solidFill>
                  <a:srgbClr val="00B050"/>
                </a:solidFill>
              </a:rPr>
              <a:t>Font-</a:t>
            </a:r>
            <a:r>
              <a:rPr lang="tr-TR" b="1" dirty="0" err="1">
                <a:solidFill>
                  <a:srgbClr val="00B050"/>
                </a:solidFill>
              </a:rPr>
              <a:t>family</a:t>
            </a:r>
            <a:r>
              <a:rPr lang="tr-TR" b="1" dirty="0">
                <a:solidFill>
                  <a:srgbClr val="00B050"/>
                </a:solidFill>
              </a:rPr>
              <a:t>: Times, </a:t>
            </a:r>
            <a:r>
              <a:rPr lang="tr-TR" b="1" dirty="0" err="1">
                <a:solidFill>
                  <a:srgbClr val="00B050"/>
                </a:solidFill>
              </a:rPr>
              <a:t>Courier</a:t>
            </a:r>
            <a:r>
              <a:rPr lang="tr-TR" b="1" dirty="0">
                <a:solidFill>
                  <a:srgbClr val="00B050"/>
                </a:solidFill>
              </a:rPr>
              <a:t>, </a:t>
            </a:r>
            <a:r>
              <a:rPr lang="tr-TR" b="1" dirty="0" err="1">
                <a:solidFill>
                  <a:srgbClr val="00B050"/>
                </a:solidFill>
              </a:rPr>
              <a:t>Verdana</a:t>
            </a:r>
            <a:r>
              <a:rPr lang="tr-TR" b="1" dirty="0">
                <a:solidFill>
                  <a:srgbClr val="00B050"/>
                </a:solidFill>
              </a:rPr>
              <a:t>, ‘</a:t>
            </a:r>
            <a:r>
              <a:rPr lang="tr-TR" b="1" dirty="0" err="1">
                <a:solidFill>
                  <a:srgbClr val="00B050"/>
                </a:solidFill>
              </a:rPr>
              <a:t>times</a:t>
            </a:r>
            <a:r>
              <a:rPr lang="tr-TR" b="1" dirty="0">
                <a:solidFill>
                  <a:srgbClr val="00B050"/>
                </a:solidFill>
              </a:rPr>
              <a:t> </a:t>
            </a:r>
            <a:r>
              <a:rPr lang="tr-TR" b="1" dirty="0" err="1">
                <a:solidFill>
                  <a:srgbClr val="00B050"/>
                </a:solidFill>
              </a:rPr>
              <a:t>new</a:t>
            </a:r>
            <a:r>
              <a:rPr lang="tr-TR" b="1" dirty="0">
                <a:solidFill>
                  <a:srgbClr val="00B050"/>
                </a:solidFill>
              </a:rPr>
              <a:t> Roman’;</a:t>
            </a:r>
          </a:p>
          <a:p>
            <a:r>
              <a:rPr lang="tr-TR" b="1" dirty="0">
                <a:solidFill>
                  <a:srgbClr val="00B050"/>
                </a:solidFill>
              </a:rPr>
              <a:t>Font-</a:t>
            </a:r>
            <a:r>
              <a:rPr lang="tr-TR" b="1" dirty="0" err="1">
                <a:solidFill>
                  <a:srgbClr val="00B050"/>
                </a:solidFill>
              </a:rPr>
              <a:t>family</a:t>
            </a:r>
            <a:r>
              <a:rPr lang="tr-TR" b="1" dirty="0">
                <a:solidFill>
                  <a:srgbClr val="00B050"/>
                </a:solidFill>
              </a:rPr>
              <a:t>: Times;</a:t>
            </a:r>
          </a:p>
          <a:p>
            <a:r>
              <a:rPr lang="tr-TR" b="1" dirty="0"/>
              <a:t>font-</a:t>
            </a:r>
            <a:r>
              <a:rPr lang="tr-TR" b="1" dirty="0" err="1"/>
              <a:t>weight</a:t>
            </a:r>
            <a:r>
              <a:rPr lang="tr-TR" b="1" dirty="0"/>
              <a:t> ne işe yarar?</a:t>
            </a:r>
          </a:p>
          <a:p>
            <a:r>
              <a:rPr lang="es-ES" b="1" dirty="0">
                <a:solidFill>
                  <a:srgbClr val="00B050"/>
                </a:solidFill>
              </a:rPr>
              <a:t>Metinlerin daha ince, normal ya da kalın gösterir.</a:t>
            </a:r>
            <a:endParaRPr lang="tr-TR" b="1" dirty="0">
              <a:solidFill>
                <a:srgbClr val="00B050"/>
              </a:solidFill>
            </a:endParaRPr>
          </a:p>
          <a:p>
            <a:r>
              <a:rPr lang="tr-TR" b="1" dirty="0"/>
              <a:t>font-</a:t>
            </a:r>
            <a:r>
              <a:rPr lang="tr-TR" b="1" dirty="0" err="1"/>
              <a:t>weight</a:t>
            </a:r>
            <a:r>
              <a:rPr lang="tr-TR" b="1" dirty="0"/>
              <a:t> alabileceği değerler nedir?</a:t>
            </a:r>
          </a:p>
          <a:p>
            <a:r>
              <a:rPr lang="tr-TR" b="1" dirty="0" err="1">
                <a:solidFill>
                  <a:srgbClr val="00B050"/>
                </a:solidFill>
              </a:rPr>
              <a:t>Light</a:t>
            </a:r>
            <a:r>
              <a:rPr lang="tr-TR" b="1" dirty="0">
                <a:solidFill>
                  <a:srgbClr val="00B050"/>
                </a:solidFill>
              </a:rPr>
              <a:t>, </a:t>
            </a:r>
            <a:r>
              <a:rPr lang="tr-TR" b="1" dirty="0" err="1">
                <a:solidFill>
                  <a:srgbClr val="00B050"/>
                </a:solidFill>
              </a:rPr>
              <a:t>lighter</a:t>
            </a:r>
            <a:r>
              <a:rPr lang="tr-TR" b="1" dirty="0">
                <a:solidFill>
                  <a:srgbClr val="00B050"/>
                </a:solidFill>
              </a:rPr>
              <a:t>, normal, </a:t>
            </a:r>
            <a:r>
              <a:rPr lang="tr-TR" b="1" dirty="0" err="1">
                <a:solidFill>
                  <a:srgbClr val="00B050"/>
                </a:solidFill>
              </a:rPr>
              <a:t>bold</a:t>
            </a:r>
            <a:r>
              <a:rPr lang="tr-TR" b="1" dirty="0">
                <a:solidFill>
                  <a:srgbClr val="00B050"/>
                </a:solidFill>
              </a:rPr>
              <a:t>, </a:t>
            </a:r>
            <a:r>
              <a:rPr lang="tr-TR" b="1" dirty="0" err="1">
                <a:solidFill>
                  <a:srgbClr val="00B050"/>
                </a:solidFill>
              </a:rPr>
              <a:t>bolder</a:t>
            </a:r>
            <a:r>
              <a:rPr lang="tr-TR" b="1" dirty="0">
                <a:solidFill>
                  <a:srgbClr val="00B050"/>
                </a:solidFill>
              </a:rPr>
              <a:t> yada 100-200… 800-900</a:t>
            </a:r>
          </a:p>
          <a:p>
            <a:endParaRPr lang="tr-TR" b="1" dirty="0">
              <a:solidFill>
                <a:srgbClr val="00B050"/>
              </a:solidFill>
            </a:endParaRPr>
          </a:p>
          <a:p>
            <a:endParaRPr lang="tr-TR" b="1" dirty="0">
              <a:solidFill>
                <a:srgbClr val="00B050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20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129</TotalTime>
  <Words>852</Words>
  <Application>Microsoft Office PowerPoint</Application>
  <PresentationFormat>Geniş ekran</PresentationFormat>
  <Paragraphs>142</Paragraphs>
  <Slides>27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Wingdings 3</vt:lpstr>
      <vt:lpstr>İyon Toplantı Odası</vt:lpstr>
      <vt:lpstr>Css Tekrar</vt:lpstr>
      <vt:lpstr>Css Html’de nereye eklenir?</vt:lpstr>
      <vt:lpstr>Css seçicileri nelerdir- (Gözdüğümüz)</vt:lpstr>
      <vt:lpstr>PowerPoint Sunusu</vt:lpstr>
      <vt:lpstr>PowerPoint Sunusu</vt:lpstr>
      <vt:lpstr>Bir html elementinin kenarlık yuvarlığı nasıl verilir? (20px)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Dikey Menü Kodları</vt:lpstr>
      <vt:lpstr>Yatay Menü işlemleri nelerdir?(Css) </vt:lpstr>
      <vt:lpstr>Yatay Menü Css Kodları</vt:lpstr>
      <vt:lpstr>Div</vt:lpstr>
      <vt:lpstr>Aşağıdaki divlerin w aynı border aynı padding leri farklı olduğu halde nasıl aynı boyutta gözüküyor?</vt:lpstr>
      <vt:lpstr>Evrensel(herşeyi seçen) seçici hangisidir?</vt:lpstr>
      <vt:lpstr>Evrensel seçiciye genellikle hangi css kodları yazılır?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Tekrar</dc:title>
  <dc:creator>SHN</dc:creator>
  <cp:lastModifiedBy>Ylmz shn</cp:lastModifiedBy>
  <cp:revision>52</cp:revision>
  <dcterms:created xsi:type="dcterms:W3CDTF">2023-12-10T16:56:38Z</dcterms:created>
  <dcterms:modified xsi:type="dcterms:W3CDTF">2024-12-04T18:51:20Z</dcterms:modified>
</cp:coreProperties>
</file>