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96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92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13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6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2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2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209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1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10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12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76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6D7F-9A90-47EB-93E2-27B0152BAF64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82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Değişkenler ve Veri Tipleri</a:t>
            </a:r>
            <a:r>
              <a:rPr lang="tr-TR" dirty="0"/>
              <a:t>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55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257425"/>
            <a:ext cx="107346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5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Değişken Tanımlama Kuralları: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Tüm tanımlanan değişkenlerin isimleri benzersiz (</a:t>
            </a:r>
            <a:r>
              <a:rPr lang="tr-TR" dirty="0" err="1"/>
              <a:t>unique</a:t>
            </a:r>
            <a:r>
              <a:rPr lang="tr-TR" dirty="0"/>
              <a:t>) olmalıdır. </a:t>
            </a:r>
          </a:p>
          <a:p>
            <a:r>
              <a:rPr lang="tr-TR" dirty="0"/>
              <a:t>Değişken isimleri </a:t>
            </a:r>
            <a:r>
              <a:rPr lang="tr-TR" dirty="0">
                <a:solidFill>
                  <a:srgbClr val="00B050"/>
                </a:solidFill>
              </a:rPr>
              <a:t>harf</a:t>
            </a:r>
            <a:r>
              <a:rPr lang="tr-TR" dirty="0"/>
              <a:t>, </a:t>
            </a:r>
            <a:r>
              <a:rPr lang="tr-TR" dirty="0">
                <a:solidFill>
                  <a:srgbClr val="00B050"/>
                </a:solidFill>
              </a:rPr>
              <a:t>alt çizgi ( </a:t>
            </a:r>
            <a:r>
              <a:rPr lang="tr-TR" b="1" dirty="0">
                <a:solidFill>
                  <a:srgbClr val="00B050"/>
                </a:solidFill>
              </a:rPr>
              <a:t>_ </a:t>
            </a:r>
            <a:r>
              <a:rPr lang="tr-TR" dirty="0">
                <a:solidFill>
                  <a:srgbClr val="00B050"/>
                </a:solidFill>
              </a:rPr>
              <a:t>) </a:t>
            </a:r>
            <a:r>
              <a:rPr lang="tr-TR" dirty="0"/>
              <a:t>veya </a:t>
            </a:r>
            <a:r>
              <a:rPr lang="tr-TR" dirty="0">
                <a:solidFill>
                  <a:srgbClr val="00B050"/>
                </a:solidFill>
              </a:rPr>
              <a:t>dolar işareti (</a:t>
            </a:r>
            <a:r>
              <a:rPr lang="tr-TR" b="1" dirty="0">
                <a:solidFill>
                  <a:srgbClr val="00B050"/>
                </a:solidFill>
              </a:rPr>
              <a:t>$</a:t>
            </a:r>
            <a:r>
              <a:rPr lang="tr-TR" dirty="0">
                <a:solidFill>
                  <a:srgbClr val="00B050"/>
                </a:solidFill>
              </a:rPr>
              <a:t>) </a:t>
            </a:r>
            <a:r>
              <a:rPr lang="tr-TR" dirty="0"/>
              <a:t>ile başlamalıdır</a:t>
            </a:r>
          </a:p>
          <a:p>
            <a:r>
              <a:rPr lang="tr-TR" dirty="0"/>
              <a:t>Değişken isimleri </a:t>
            </a:r>
            <a:r>
              <a:rPr lang="tr-TR" b="1" dirty="0">
                <a:solidFill>
                  <a:srgbClr val="FF0000"/>
                </a:solidFill>
              </a:rPr>
              <a:t>sayı</a:t>
            </a:r>
            <a:r>
              <a:rPr lang="tr-TR" dirty="0"/>
              <a:t> ile </a:t>
            </a:r>
            <a:r>
              <a:rPr lang="tr-TR" u="sng" dirty="0"/>
              <a:t>başlayamaz</a:t>
            </a:r>
            <a:r>
              <a:rPr lang="tr-TR" dirty="0"/>
              <a:t>.</a:t>
            </a:r>
          </a:p>
          <a:p>
            <a:r>
              <a:rPr lang="tr-TR" dirty="0"/>
              <a:t>Değişken isimlerinde </a:t>
            </a:r>
            <a:r>
              <a:rPr lang="tr-TR" b="1" dirty="0"/>
              <a:t>alt çizgi </a:t>
            </a:r>
            <a:r>
              <a:rPr lang="tr-TR" dirty="0"/>
              <a:t>ve </a:t>
            </a:r>
            <a:r>
              <a:rPr lang="tr-TR" b="1" dirty="0"/>
              <a:t>dolar işareti </a:t>
            </a:r>
            <a:r>
              <a:rPr lang="tr-TR" dirty="0"/>
              <a:t>hariç özel karakterler kullanılamaz </a:t>
            </a:r>
            <a:r>
              <a:rPr lang="tr-TR" dirty="0">
                <a:solidFill>
                  <a:srgbClr val="00B050"/>
                </a:solidFill>
              </a:rPr>
              <a:t>(. , ? - # </a:t>
            </a:r>
            <a:r>
              <a:rPr lang="tr-TR" dirty="0" err="1">
                <a:solidFill>
                  <a:srgbClr val="00B050"/>
                </a:solidFill>
              </a:rPr>
              <a:t>vb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r>
              <a:rPr lang="tr-TR" dirty="0"/>
              <a:t>Değişken isimleri büyük ve küçük harflere duyarlıdır (</a:t>
            </a:r>
            <a:r>
              <a:rPr lang="tr-TR" b="1" dirty="0" err="1"/>
              <a:t>Sayi</a:t>
            </a:r>
            <a:r>
              <a:rPr lang="tr-TR" b="1" dirty="0"/>
              <a:t> </a:t>
            </a:r>
            <a:r>
              <a:rPr lang="tr-TR" dirty="0"/>
              <a:t>ile </a:t>
            </a:r>
            <a:r>
              <a:rPr lang="tr-TR" b="1" dirty="0" err="1"/>
              <a:t>sayi</a:t>
            </a:r>
            <a:r>
              <a:rPr lang="tr-TR" b="1" dirty="0"/>
              <a:t> </a:t>
            </a:r>
            <a:r>
              <a:rPr lang="tr-TR" dirty="0"/>
              <a:t>değişkenleri farklıdır.)</a:t>
            </a:r>
          </a:p>
          <a:p>
            <a:r>
              <a:rPr lang="tr-TR" dirty="0" err="1"/>
              <a:t>Javascript’e</a:t>
            </a:r>
            <a:r>
              <a:rPr lang="tr-TR" dirty="0"/>
              <a:t> ait kod ifadeleri değişken ismi olamaz (</a:t>
            </a:r>
            <a:r>
              <a:rPr lang="tr-TR" dirty="0">
                <a:solidFill>
                  <a:srgbClr val="00B050"/>
                </a:solidFill>
              </a:rPr>
              <a:t>var,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else,function</a:t>
            </a:r>
            <a:r>
              <a:rPr lang="tr-TR" dirty="0">
                <a:solidFill>
                  <a:srgbClr val="00B050"/>
                </a:solidFill>
              </a:rPr>
              <a:t> vb</a:t>
            </a:r>
            <a:r>
              <a:rPr lang="tr-TR" dirty="0"/>
              <a:t>.) </a:t>
            </a:r>
            <a:br>
              <a:rPr lang="tr-TR" dirty="0"/>
            </a:br>
            <a:r>
              <a:rPr lang="tr-TR" dirty="0"/>
              <a:t>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82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Değişkenler ve Veri Tipleri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Değişkenler</a:t>
            </a:r>
            <a:r>
              <a:rPr lang="tr-TR" dirty="0"/>
              <a:t>, tüm programlama dillerinde en temel kavramlardan biridir. </a:t>
            </a:r>
          </a:p>
          <a:p>
            <a:r>
              <a:rPr lang="tr-TR" b="1" u="sng" dirty="0"/>
              <a:t>Değişkenler</a:t>
            </a:r>
            <a:r>
              <a:rPr lang="tr-TR" dirty="0"/>
              <a:t>; kodların çalışması sırasında </a:t>
            </a:r>
            <a:r>
              <a:rPr lang="tr-TR" b="1" dirty="0" err="1">
                <a:solidFill>
                  <a:srgbClr val="00B050"/>
                </a:solidFill>
              </a:rPr>
              <a:t>metinsel</a:t>
            </a:r>
            <a:r>
              <a:rPr lang="tr-TR" b="1" dirty="0">
                <a:solidFill>
                  <a:srgbClr val="FF0000"/>
                </a:solidFill>
              </a:rPr>
              <a:t>, </a:t>
            </a:r>
            <a:r>
              <a:rPr lang="tr-TR" b="1" dirty="0">
                <a:solidFill>
                  <a:srgbClr val="0070C0"/>
                </a:solidFill>
              </a:rPr>
              <a:t>sayısal</a:t>
            </a:r>
            <a:r>
              <a:rPr lang="tr-TR" b="1" dirty="0">
                <a:solidFill>
                  <a:srgbClr val="FF0000"/>
                </a:solidFill>
              </a:rPr>
              <a:t>,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mantıksal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dirty="0"/>
              <a:t>vb. tiplerdeki verileri hafızada saklayan, ihtiyaca göre </a:t>
            </a:r>
            <a:r>
              <a:rPr lang="tr-TR" b="1" dirty="0">
                <a:solidFill>
                  <a:srgbClr val="00B050"/>
                </a:solidFill>
              </a:rPr>
              <a:t>tekrar tekrar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kullanma olanağı sağlayan </a:t>
            </a:r>
            <a:r>
              <a:rPr lang="tr-TR" b="1" u="sng" dirty="0">
                <a:solidFill>
                  <a:srgbClr val="00B0F0"/>
                </a:solidFill>
              </a:rPr>
              <a:t>veri tutuculardır</a:t>
            </a:r>
            <a:r>
              <a:rPr lang="tr-TR" b="1" dirty="0">
                <a:solidFill>
                  <a:srgbClr val="00B0F0"/>
                </a:solidFill>
              </a:rPr>
              <a:t>. </a:t>
            </a:r>
          </a:p>
          <a:p>
            <a:r>
              <a:rPr lang="tr-TR" dirty="0"/>
              <a:t>Kodlar çalıştığı (web sayfası görüntülenirken) sürece değişkenler </a:t>
            </a:r>
            <a:r>
              <a:rPr lang="tr-TR" dirty="0">
                <a:solidFill>
                  <a:srgbClr val="00B050"/>
                </a:solidFill>
              </a:rPr>
              <a:t>RAM</a:t>
            </a:r>
            <a:r>
              <a:rPr lang="tr-TR" dirty="0"/>
              <a:t> </a:t>
            </a:r>
            <a:r>
              <a:rPr lang="tr-TR" dirty="0">
                <a:solidFill>
                  <a:srgbClr val="00B050"/>
                </a:solidFill>
              </a:rPr>
              <a:t>bellekte</a:t>
            </a:r>
            <a:r>
              <a:rPr lang="tr-TR" dirty="0"/>
              <a:t> tutulur, kodların çalışması durdurulduğunda RAM bellekten silinir.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19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Javascript’te</a:t>
            </a:r>
            <a:r>
              <a:rPr lang="tr-TR" dirty="0"/>
              <a:t> değişkenler,  </a:t>
            </a:r>
            <a:r>
              <a:rPr lang="tr-TR" b="1" dirty="0">
                <a:solidFill>
                  <a:srgbClr val="00B050"/>
                </a:solidFill>
              </a:rPr>
              <a:t>var </a:t>
            </a:r>
            <a:r>
              <a:rPr lang="tr-TR" dirty="0"/>
              <a:t>  anahtar kelimesi kullanılarak tanımlanır. </a:t>
            </a:r>
            <a:r>
              <a:rPr lang="tr-TR" b="1" dirty="0">
                <a:solidFill>
                  <a:srgbClr val="FF0000"/>
                </a:solidFill>
              </a:rPr>
              <a:t>( </a:t>
            </a:r>
            <a:r>
              <a:rPr lang="tr-TR" b="1" dirty="0" err="1">
                <a:solidFill>
                  <a:schemeClr val="bg1">
                    <a:lumMod val="50000"/>
                  </a:schemeClr>
                </a:solidFill>
              </a:rPr>
              <a:t>let</a:t>
            </a:r>
            <a:r>
              <a:rPr lang="tr-T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)</a:t>
            </a:r>
          </a:p>
          <a:p>
            <a:r>
              <a:rPr lang="tr-TR" dirty="0"/>
              <a:t>Birçok programlama dilinde değişkenlerin veri tipleri belirtilirken </a:t>
            </a:r>
            <a:r>
              <a:rPr lang="tr-TR" dirty="0" err="1"/>
              <a:t>Javascript’te</a:t>
            </a:r>
            <a:r>
              <a:rPr lang="tr-TR" dirty="0"/>
              <a:t> değişkenlerin tiplerini </a:t>
            </a:r>
            <a:r>
              <a:rPr lang="tr-TR" b="1" dirty="0">
                <a:solidFill>
                  <a:srgbClr val="00B050"/>
                </a:solidFill>
              </a:rPr>
              <a:t>özel olarak belirtmek </a:t>
            </a:r>
            <a:r>
              <a:rPr lang="tr-TR" dirty="0"/>
              <a:t>gerekmez. </a:t>
            </a:r>
          </a:p>
          <a:p>
            <a:r>
              <a:rPr lang="tr-TR" dirty="0"/>
              <a:t>Değişken veri tipini; değişkenin değerine göre </a:t>
            </a:r>
            <a:r>
              <a:rPr lang="tr-TR" b="1" dirty="0">
                <a:solidFill>
                  <a:srgbClr val="00B050"/>
                </a:solidFill>
              </a:rPr>
              <a:t>JS</a:t>
            </a:r>
            <a:r>
              <a:rPr lang="tr-TR" dirty="0"/>
              <a:t> otomatik belirler.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56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485900"/>
            <a:ext cx="106584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719"/>
            <a:ext cx="102584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859"/>
            <a:ext cx="10515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Uygulamayı yap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893885"/>
            <a:ext cx="9848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547937"/>
            <a:ext cx="10572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529524"/>
            <a:ext cx="10648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194</Words>
  <Application>Microsoft Office PowerPoint</Application>
  <PresentationFormat>Geniş ekran</PresentationFormat>
  <Paragraphs>16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Değişkenler ve Veri Tipleri </vt:lpstr>
      <vt:lpstr>Değişkenler ve Veri Tipleri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Değişken Tanımlama Kuralları: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Değişkenler ve Veri Tipleri </dc:title>
  <dc:creator>SHN</dc:creator>
  <cp:lastModifiedBy>Ylmz shn</cp:lastModifiedBy>
  <cp:revision>24</cp:revision>
  <dcterms:created xsi:type="dcterms:W3CDTF">2023-02-28T19:30:04Z</dcterms:created>
  <dcterms:modified xsi:type="dcterms:W3CDTF">2025-02-05T15:06:25Z</dcterms:modified>
</cp:coreProperties>
</file>