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9" r:id="rId10"/>
    <p:sldId id="264" r:id="rId11"/>
    <p:sldId id="268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9F964A-0862-8E28-51D5-5FA612CFE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E8AF9A-2E72-C6A9-A7FE-74AF2D77F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F3943D-76B3-C5E5-6DA4-7FC2B71D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BE252F-CE6E-3C24-DBBF-7CBA6E0B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697259-CAC2-18D1-1FFB-6DF484E3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54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40DE41-9B06-0586-AACD-51CBE69A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A5155F0-EA9E-3964-11A4-F20E7707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3A4D0E-285E-3BF2-9918-7D5F77C9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E028F8-6068-7897-BD9A-F26EB9FE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F1A8E0-0993-F05A-3189-1A3BEB1D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1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48989D2-E3D4-EAA2-FE15-59DBB0E8C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FA7A97C-94AD-AFC4-3672-4A39EEBF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885035-133C-E818-EB30-F8981B83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34ADFF-5689-6265-6ABE-EEF0C2E0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9350E7-709A-CCEA-9510-74C2D3CD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77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55D59C-C054-E208-A6A9-8DAFAB8A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6DBAA4-9530-A6C2-38E4-53D4020F0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985D62-4BFD-8443-56C3-74B92666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8C4E11-20A9-B0A6-8E75-26BF864B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6229BE-BFF1-5C6A-E5EC-91D993AA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554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EC8C04-8772-4974-279E-2CAF0D8B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FBB9CE-0D0C-53BD-8665-FCC360FF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D7CC5A-D558-D3C7-C201-5B78577A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0B8718-68A0-FFAA-9040-6D47E9B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09E126-B181-C84A-C60C-18F6BDD6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66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287E4-DDE1-00B9-B237-754F1D1C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C88B81-3E6B-B9E8-3104-276C6DFE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44864B-25B9-A37E-F9E9-ACDEA8EBD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D9987CB-2D61-28DE-BB86-E62785E7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ED4EBA-39BE-A7CF-503F-1991C7ED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4AA426E-D7EE-3733-C126-49AB2AD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82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0A81A1-6E95-24ED-38D2-C7BCF20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ECD59F-44BA-7CFF-2175-7ADA01C2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2E71454-2873-2D32-423C-15FC1E88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11D133D-A75B-66F4-52F5-FC68262CA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73D659F-1BF7-D762-B966-261E3BE0D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EF56524-8D5C-95F0-148A-2B38005A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86DA96C-B808-843E-9FCE-03F76D36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36B6121-336B-1021-CE8D-AC2C4BA4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06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BE2EDA-FE7E-9082-2820-297F451B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BB31F9D-C0F7-7E5D-D456-43F8A6F9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BDFAA3E-323D-DCB4-927E-4A52146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79661A4-636E-FC3E-A9E7-F50C761D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482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33E1BC7-BE5D-83E7-065D-A6D6BC94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8DDD17A-0EB7-3AFB-6B1E-50E8CEC5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27394A-6F57-F179-8FAE-2C305810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79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C887B5-AD85-4AA3-E07A-7EC7C98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02F834-A400-FC24-1A44-A05A06E8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880CBD1-9BBB-8997-FD5B-8E34D415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7623E4F-9515-D53C-41CB-5C0E91E5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CCC190E-12EC-22DB-0893-EB340E6B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A91A2F-BFC1-B634-E756-674B3F8C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77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1F1D8-A528-274A-C876-309E79E6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B62770E-5329-BE16-FE8F-4EDD6639B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32A79C2-055C-3F7F-40E6-39563F21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AA056D-0010-417A-2458-2C0F5A4B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7888ECE-0AD6-A20A-3CC1-AE50D0F2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D50028A-837D-BB30-B067-2B59441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6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F4E7194-7FB2-18B8-AD4A-7A2FA24C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DE62D0-37FD-318E-1387-8D7CE8C8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71F0E1-4F1E-8288-1247-D73199D3F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58CE-B460-438C-AABD-3C249A93CA52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0AEDBF-916C-A19D-F0B2-2A6995135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CC7C12-409F-0673-3EB0-CA8894108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ECC2-F3DB-4013-BE37-9FA4A9F815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3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B14A56-D3D2-6282-68BE-A2ADAE6D2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Tekrar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CBB3F9-74C9-14D1-86E4-05A2C1FB4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77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D4417540-5FEC-398B-CDBB-5AF77DD7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Ekleme Yöntemleri nelerdir?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9F51404-B604-0068-27CD-E635CB124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9751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Satır içi (inline) Css</a:t>
            </a:r>
          </a:p>
          <a:p>
            <a:r>
              <a:rPr lang="tr-TR" b="1" dirty="0">
                <a:solidFill>
                  <a:srgbClr val="00B050"/>
                </a:solidFill>
              </a:rPr>
              <a:t>&lt;div </a:t>
            </a:r>
            <a:r>
              <a:rPr lang="tr-TR" b="1" dirty="0" err="1">
                <a:solidFill>
                  <a:srgbClr val="00B0F0"/>
                </a:solidFill>
              </a:rPr>
              <a:t>style</a:t>
            </a:r>
            <a:r>
              <a:rPr lang="tr-TR" b="1" dirty="0">
                <a:solidFill>
                  <a:srgbClr val="00B0F0"/>
                </a:solidFill>
              </a:rPr>
              <a:t>=‘</a:t>
            </a:r>
            <a:r>
              <a:rPr lang="tr-TR" b="1" dirty="0" err="1">
                <a:solidFill>
                  <a:srgbClr val="00B0F0"/>
                </a:solidFill>
              </a:rPr>
              <a:t>color:blue</a:t>
            </a:r>
            <a:r>
              <a:rPr lang="tr-TR" b="1" dirty="0">
                <a:solidFill>
                  <a:srgbClr val="00B0F0"/>
                </a:solidFill>
              </a:rPr>
              <a:t>’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b="1" dirty="0">
                <a:solidFill>
                  <a:srgbClr val="00B050"/>
                </a:solidFill>
              </a:rPr>
              <a:t>&gt; &lt;/div&gt;</a:t>
            </a:r>
          </a:p>
          <a:p>
            <a:r>
              <a:rPr lang="tr-TR" b="1" dirty="0">
                <a:solidFill>
                  <a:srgbClr val="0070C0"/>
                </a:solidFill>
              </a:rPr>
              <a:t>Dahili (</a:t>
            </a:r>
            <a:r>
              <a:rPr lang="tr-TR" b="1" dirty="0" err="1">
                <a:solidFill>
                  <a:srgbClr val="0070C0"/>
                </a:solidFill>
              </a:rPr>
              <a:t>internal</a:t>
            </a:r>
            <a:r>
              <a:rPr lang="tr-TR" b="1" dirty="0">
                <a:solidFill>
                  <a:srgbClr val="0070C0"/>
                </a:solidFill>
              </a:rPr>
              <a:t>)  Css</a:t>
            </a:r>
          </a:p>
          <a:p>
            <a:r>
              <a:rPr lang="tr-TR" b="1" dirty="0" err="1">
                <a:solidFill>
                  <a:srgbClr val="7030A0"/>
                </a:solidFill>
              </a:rPr>
              <a:t>Head</a:t>
            </a:r>
            <a:r>
              <a:rPr lang="tr-TR" b="1" dirty="0">
                <a:solidFill>
                  <a:srgbClr val="7030A0"/>
                </a:solidFill>
              </a:rPr>
              <a:t> içine eklenir. Style etiketi kullanılır.</a:t>
            </a:r>
          </a:p>
          <a:p>
            <a:r>
              <a:rPr lang="tr-TR" b="1" dirty="0">
                <a:solidFill>
                  <a:srgbClr val="00B050"/>
                </a:solidFill>
              </a:rPr>
              <a:t>&lt;</a:t>
            </a:r>
            <a:r>
              <a:rPr lang="tr-TR" b="1" dirty="0" err="1">
                <a:solidFill>
                  <a:srgbClr val="00B050"/>
                </a:solidFill>
              </a:rPr>
              <a:t>head</a:t>
            </a:r>
            <a:r>
              <a:rPr lang="tr-TR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tr-TR" b="1" dirty="0">
                <a:solidFill>
                  <a:srgbClr val="002060"/>
                </a:solidFill>
              </a:rPr>
              <a:t>&lt;</a:t>
            </a:r>
            <a:r>
              <a:rPr lang="tr-TR" b="1" dirty="0" err="1">
                <a:solidFill>
                  <a:srgbClr val="002060"/>
                </a:solidFill>
              </a:rPr>
              <a:t>style</a:t>
            </a:r>
            <a:r>
              <a:rPr lang="tr-TR" b="1" dirty="0">
                <a:solidFill>
                  <a:srgbClr val="00206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tr-TR" b="1" dirty="0">
                <a:solidFill>
                  <a:srgbClr val="002060"/>
                </a:solidFill>
              </a:rPr>
              <a:t>	</a:t>
            </a:r>
            <a:r>
              <a:rPr lang="tr-TR" b="1" dirty="0">
                <a:solidFill>
                  <a:srgbClr val="0070C0"/>
                </a:solidFill>
              </a:rPr>
              <a:t>div{</a:t>
            </a:r>
          </a:p>
          <a:p>
            <a:pPr marL="457200" lvl="1" indent="0">
              <a:buNone/>
            </a:pPr>
            <a:r>
              <a:rPr lang="tr-TR" b="1" dirty="0">
                <a:solidFill>
                  <a:srgbClr val="0070C0"/>
                </a:solidFill>
              </a:rPr>
              <a:t>	        </a:t>
            </a:r>
            <a:r>
              <a:rPr lang="tr-TR" b="1" dirty="0" err="1">
                <a:solidFill>
                  <a:srgbClr val="0070C0"/>
                </a:solidFill>
              </a:rPr>
              <a:t>color:blue</a:t>
            </a:r>
            <a:endParaRPr lang="tr-TR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tr-TR" b="1" dirty="0">
                <a:solidFill>
                  <a:srgbClr val="0070C0"/>
                </a:solidFill>
              </a:rPr>
              <a:t>	    } </a:t>
            </a:r>
          </a:p>
          <a:p>
            <a:pPr lvl="1"/>
            <a:r>
              <a:rPr lang="tr-TR" b="1" dirty="0">
                <a:solidFill>
                  <a:srgbClr val="002060"/>
                </a:solidFill>
              </a:rPr>
              <a:t>&lt;/</a:t>
            </a:r>
            <a:r>
              <a:rPr lang="tr-TR" b="1" dirty="0" err="1">
                <a:solidFill>
                  <a:srgbClr val="002060"/>
                </a:solidFill>
              </a:rPr>
              <a:t>style</a:t>
            </a:r>
            <a:r>
              <a:rPr lang="tr-TR" b="1" dirty="0">
                <a:solidFill>
                  <a:srgbClr val="002060"/>
                </a:solidFill>
              </a:rPr>
              <a:t>&gt;</a:t>
            </a:r>
          </a:p>
          <a:p>
            <a:r>
              <a:rPr lang="tr-TR" b="1" dirty="0">
                <a:solidFill>
                  <a:srgbClr val="00B050"/>
                </a:solidFill>
              </a:rPr>
              <a:t>&lt;/</a:t>
            </a:r>
            <a:r>
              <a:rPr lang="tr-TR" b="1" dirty="0" err="1">
                <a:solidFill>
                  <a:srgbClr val="00B050"/>
                </a:solidFill>
              </a:rPr>
              <a:t>head</a:t>
            </a:r>
            <a:r>
              <a:rPr lang="tr-TR" b="1" dirty="0">
                <a:solidFill>
                  <a:srgbClr val="00B050"/>
                </a:solidFill>
              </a:rPr>
              <a:t>&gt;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92CF123-5B1E-8A50-6851-8716CBC99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>
                <a:solidFill>
                  <a:srgbClr val="00B050"/>
                </a:solidFill>
              </a:rPr>
              <a:t>Harici (</a:t>
            </a:r>
            <a:r>
              <a:rPr lang="tr-TR" b="1" dirty="0" err="1">
                <a:solidFill>
                  <a:srgbClr val="00B050"/>
                </a:solidFill>
              </a:rPr>
              <a:t>external</a:t>
            </a:r>
            <a:r>
              <a:rPr lang="tr-TR" b="1" dirty="0">
                <a:solidFill>
                  <a:srgbClr val="00B050"/>
                </a:solidFill>
              </a:rPr>
              <a:t>) Css</a:t>
            </a:r>
          </a:p>
          <a:p>
            <a:r>
              <a:rPr lang="tr-TR" b="1" dirty="0">
                <a:solidFill>
                  <a:srgbClr val="7030A0"/>
                </a:solidFill>
              </a:rPr>
              <a:t>Harici Css Dosyası oluşturulur</a:t>
            </a:r>
          </a:p>
          <a:p>
            <a:r>
              <a:rPr lang="tr-TR" b="1" dirty="0">
                <a:solidFill>
                  <a:srgbClr val="FF0000"/>
                </a:solidFill>
              </a:rPr>
              <a:t>Style.css</a:t>
            </a:r>
          </a:p>
          <a:p>
            <a:r>
              <a:rPr lang="tr-TR" b="1" dirty="0" err="1"/>
              <a:t>Head</a:t>
            </a:r>
            <a:r>
              <a:rPr lang="tr-TR" b="1" dirty="0"/>
              <a:t> etiketinin içine link etiketi kullanılarak.</a:t>
            </a:r>
          </a:p>
          <a:p>
            <a:r>
              <a:rPr lang="tr-TR" b="1" dirty="0">
                <a:solidFill>
                  <a:srgbClr val="7030A0"/>
                </a:solidFill>
              </a:rPr>
              <a:t>&lt;</a:t>
            </a:r>
            <a:r>
              <a:rPr lang="tr-TR" b="1" dirty="0" err="1">
                <a:solidFill>
                  <a:srgbClr val="7030A0"/>
                </a:solidFill>
              </a:rPr>
              <a:t>head</a:t>
            </a:r>
            <a:r>
              <a:rPr lang="tr-TR" b="1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lnSpc>
                <a:spcPts val="2250"/>
              </a:lnSpc>
              <a:buNone/>
            </a:pPr>
            <a:r>
              <a:rPr lang="tr-TR" sz="17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tr-TR" sz="17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tr-TR" sz="17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tr-TR" sz="17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700" b="1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tr-TR" sz="17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tr-TR" sz="17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 </a:t>
            </a:r>
            <a:r>
              <a:rPr lang="tr-TR" sz="17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tr-TR" sz="17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700" b="1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tr-TR" sz="17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style.css’</a:t>
            </a:r>
            <a:r>
              <a:rPr lang="tr-TR" sz="17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sz="17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1" dirty="0">
                <a:solidFill>
                  <a:srgbClr val="7030A0"/>
                </a:solidFill>
              </a:rPr>
              <a:t>&lt;/</a:t>
            </a:r>
            <a:r>
              <a:rPr lang="tr-TR" b="1" dirty="0" err="1">
                <a:solidFill>
                  <a:srgbClr val="7030A0"/>
                </a:solidFill>
              </a:rPr>
              <a:t>head</a:t>
            </a:r>
            <a:r>
              <a:rPr lang="tr-TR" b="1" dirty="0">
                <a:solidFill>
                  <a:srgbClr val="7030A0"/>
                </a:solidFill>
              </a:rPr>
              <a:t>&gt;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890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A082B-5A04-42C4-E464-7A8AFA8E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9CF371-BF10-E03C-A23E-5C1991BBB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13B239E-BDA5-81BC-7A7A-36886B2FB9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2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F347C9-8A05-41FD-CC71-98DCD2B4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Geçen derste neler işledik?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3CCF55-5D45-078E-03C2-FD9456A7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Prompt</a:t>
            </a:r>
            <a:r>
              <a:rPr lang="tr-TR" dirty="0"/>
              <a:t> metodu(fonksiyonu) ile üs alma işlemi</a:t>
            </a:r>
          </a:p>
          <a:p>
            <a:r>
              <a:rPr lang="tr-TR" dirty="0"/>
              <a:t>Formları kullanarak 5 işlem ve Form elemanlarına-Paragrafa mesaj yazdırma</a:t>
            </a:r>
          </a:p>
          <a:p>
            <a:r>
              <a:rPr lang="tr-TR" dirty="0" err="1"/>
              <a:t>Sweet</a:t>
            </a:r>
            <a:r>
              <a:rPr lang="tr-TR" dirty="0"/>
              <a:t> </a:t>
            </a:r>
            <a:r>
              <a:rPr lang="tr-TR" dirty="0" err="1"/>
              <a:t>alert</a:t>
            </a:r>
            <a:endParaRPr lang="tr-TR" dirty="0"/>
          </a:p>
          <a:p>
            <a:r>
              <a:rPr lang="tr-TR" dirty="0" err="1"/>
              <a:t>Toastr</a:t>
            </a:r>
            <a:r>
              <a:rPr lang="tr-TR" dirty="0"/>
              <a:t> mesajları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1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FE0B58-587E-7508-7013-C4408B6C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Promp</a:t>
            </a:r>
            <a:r>
              <a:rPr lang="tr-TR" dirty="0"/>
              <a:t> metodu nedir, ne işe yarar?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3BF44A4C-FC02-4469-2DBC-2B760B09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Kullanıcıdan veri almak için kullanılan ve </a:t>
            </a:r>
            <a:r>
              <a:rPr lang="tr-TR" dirty="0" err="1"/>
              <a:t>alert</a:t>
            </a:r>
            <a:r>
              <a:rPr lang="tr-TR" dirty="0"/>
              <a:t> ekranına benzeyen penceredir.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6BA6636-A1B0-BD3D-E63B-58E2A320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32" y="3429000"/>
            <a:ext cx="4442845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A8AC93-90F4-F4DC-09BC-4649DF2D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Alert</a:t>
            </a:r>
            <a:r>
              <a:rPr lang="tr-TR" dirty="0"/>
              <a:t> kullanımı nasıldır?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38E905-A071-DD55-5AE1-C4D51F50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var </a:t>
            </a:r>
            <a:r>
              <a:rPr lang="tr-TR" dirty="0" err="1">
                <a:solidFill>
                  <a:srgbClr val="FF0000"/>
                </a:solidFill>
              </a:rPr>
              <a:t>sayi</a:t>
            </a:r>
            <a:r>
              <a:rPr lang="tr-TR" dirty="0"/>
              <a:t> </a:t>
            </a:r>
            <a:r>
              <a:rPr lang="tr-TR" dirty="0">
                <a:solidFill>
                  <a:srgbClr val="00B050"/>
                </a:solidFill>
              </a:rPr>
              <a:t>= </a:t>
            </a:r>
            <a:r>
              <a:rPr lang="tr-TR" dirty="0" err="1">
                <a:solidFill>
                  <a:srgbClr val="00B050"/>
                </a:solidFill>
              </a:rPr>
              <a:t>prompt</a:t>
            </a:r>
            <a:r>
              <a:rPr lang="tr-TR" dirty="0"/>
              <a:t>(‘</a:t>
            </a:r>
            <a:r>
              <a:rPr lang="tr-TR" dirty="0">
                <a:solidFill>
                  <a:srgbClr val="00B0F0"/>
                </a:solidFill>
              </a:rPr>
              <a:t>Karesi alınacak bir </a:t>
            </a:r>
            <a:r>
              <a:rPr lang="tr-TR" dirty="0" err="1">
                <a:solidFill>
                  <a:srgbClr val="00B0F0"/>
                </a:solidFill>
              </a:rPr>
              <a:t>sayi</a:t>
            </a:r>
            <a:r>
              <a:rPr lang="tr-TR" dirty="0">
                <a:solidFill>
                  <a:srgbClr val="00B0F0"/>
                </a:solidFill>
              </a:rPr>
              <a:t> girin</a:t>
            </a:r>
            <a:r>
              <a:rPr lang="tr-TR" dirty="0"/>
              <a:t>’);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B143ACF-784A-E9E1-519D-CF3C631B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77" y="2961074"/>
            <a:ext cx="4442845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E9455B-9A1D-4D0D-D45F-A85DD3B0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487"/>
            <a:ext cx="10515600" cy="5724476"/>
          </a:xfrm>
        </p:spPr>
        <p:txBody>
          <a:bodyPr/>
          <a:lstStyle/>
          <a:p>
            <a:r>
              <a:rPr lang="tr-TR" dirty="0"/>
              <a:t>Kullanıcıdan alınan iki sayı toplanmak isteniyor, fakat sayılar toplanırken hata meydana geliyor( veri girişi </a:t>
            </a:r>
            <a:r>
              <a:rPr lang="tr-TR" dirty="0" err="1"/>
              <a:t>prompt</a:t>
            </a:r>
            <a:r>
              <a:rPr lang="tr-TR" dirty="0"/>
              <a:t> yada form olabilir.)</a:t>
            </a:r>
          </a:p>
          <a:p>
            <a:r>
              <a:rPr lang="tr-TR" dirty="0"/>
              <a:t>sayi1 = 10    </a:t>
            </a:r>
            <a:r>
              <a:rPr lang="tr-TR" dirty="0">
                <a:solidFill>
                  <a:srgbClr val="00B050"/>
                </a:solidFill>
              </a:rPr>
              <a:t>//Kullanıcı 10 girmiş olsun.</a:t>
            </a:r>
          </a:p>
          <a:p>
            <a:r>
              <a:rPr lang="tr-TR" dirty="0"/>
              <a:t>sayi2 = 5 	  </a:t>
            </a:r>
            <a:r>
              <a:rPr lang="tr-TR" dirty="0">
                <a:solidFill>
                  <a:srgbClr val="00B050"/>
                </a:solidFill>
              </a:rPr>
              <a:t>//Kullanıcı 5 girmiş olsun.</a:t>
            </a:r>
          </a:p>
          <a:p>
            <a:r>
              <a:rPr lang="tr-TR" dirty="0"/>
              <a:t>Toplam=sayi1+sayi2</a:t>
            </a:r>
          </a:p>
          <a:p>
            <a:r>
              <a:rPr lang="tr-TR" dirty="0"/>
              <a:t>Ekrana toplamını yazdırdığımız da Çıktı ekranı:</a:t>
            </a:r>
          </a:p>
          <a:p>
            <a:r>
              <a:rPr lang="tr-TR" dirty="0"/>
              <a:t>Toplam : </a:t>
            </a:r>
            <a:r>
              <a:rPr lang="tr-TR" b="1" dirty="0">
                <a:solidFill>
                  <a:srgbClr val="FF0000"/>
                </a:solidFill>
              </a:rPr>
              <a:t>105</a:t>
            </a:r>
            <a:r>
              <a:rPr lang="tr-TR" dirty="0"/>
              <a:t> yazıyor hata neden olabilir. </a:t>
            </a:r>
            <a:r>
              <a:rPr lang="tr-TR" b="1" dirty="0">
                <a:solidFill>
                  <a:srgbClr val="00B050"/>
                </a:solidFill>
              </a:rPr>
              <a:t>(Toplam: 15)</a:t>
            </a:r>
          </a:p>
          <a:p>
            <a:r>
              <a:rPr lang="tr-TR" dirty="0"/>
              <a:t>Kullanıcıdan gelen sayı değerleri metinsel bir değerdir. Metinsel değeri sayısala çevirmeliyiz. </a:t>
            </a:r>
            <a:r>
              <a:rPr lang="tr-TR" b="1" dirty="0">
                <a:solidFill>
                  <a:srgbClr val="00B050"/>
                </a:solidFill>
              </a:rPr>
              <a:t>(</a:t>
            </a:r>
            <a:r>
              <a:rPr lang="tr-TR" b="1" dirty="0" err="1">
                <a:solidFill>
                  <a:srgbClr val="00B050"/>
                </a:solidFill>
              </a:rPr>
              <a:t>Number</a:t>
            </a:r>
            <a:r>
              <a:rPr lang="tr-TR" b="1" dirty="0">
                <a:solidFill>
                  <a:srgbClr val="00B050"/>
                </a:solidFill>
              </a:rPr>
              <a:t>)</a:t>
            </a:r>
          </a:p>
          <a:p>
            <a:r>
              <a:rPr lang="tr-TR" dirty="0"/>
              <a:t>Var sayi1=</a:t>
            </a:r>
            <a:r>
              <a:rPr lang="tr-TR" b="1" dirty="0" err="1">
                <a:solidFill>
                  <a:srgbClr val="00B050"/>
                </a:solidFill>
              </a:rPr>
              <a:t>Number</a:t>
            </a:r>
            <a:r>
              <a:rPr lang="tr-TR" b="1" dirty="0">
                <a:solidFill>
                  <a:srgbClr val="00B050"/>
                </a:solidFill>
              </a:rPr>
              <a:t>(</a:t>
            </a:r>
            <a:r>
              <a:rPr lang="tr-TR" dirty="0" err="1"/>
              <a:t>document.getElementById</a:t>
            </a:r>
            <a:r>
              <a:rPr lang="tr-TR" b="1" dirty="0">
                <a:solidFill>
                  <a:srgbClr val="00B0F0"/>
                </a:solidFill>
              </a:rPr>
              <a:t>(</a:t>
            </a:r>
            <a:r>
              <a:rPr lang="tr-TR" dirty="0"/>
              <a:t>‘</a:t>
            </a:r>
            <a:r>
              <a:rPr lang="tr-TR" b="1" dirty="0">
                <a:solidFill>
                  <a:srgbClr val="7030A0"/>
                </a:solidFill>
              </a:rPr>
              <a:t>s1</a:t>
            </a:r>
            <a:r>
              <a:rPr lang="tr-TR" dirty="0"/>
              <a:t>’</a:t>
            </a:r>
            <a:r>
              <a:rPr lang="tr-TR" b="1" dirty="0">
                <a:solidFill>
                  <a:srgbClr val="00B0F0"/>
                </a:solidFill>
              </a:rPr>
              <a:t>)</a:t>
            </a:r>
            <a:r>
              <a:rPr lang="tr-TR" dirty="0"/>
              <a:t>.</a:t>
            </a:r>
            <a:r>
              <a:rPr lang="tr-TR" dirty="0" err="1"/>
              <a:t>value</a:t>
            </a:r>
            <a:r>
              <a:rPr lang="tr-TR" b="1" dirty="0">
                <a:solidFill>
                  <a:srgbClr val="00B050"/>
                </a:solidFill>
              </a:rPr>
              <a:t>)</a:t>
            </a:r>
            <a:r>
              <a:rPr lang="tr-TR" dirty="0"/>
              <a:t>;</a:t>
            </a:r>
          </a:p>
          <a:p>
            <a:r>
              <a:rPr lang="tr-TR" dirty="0"/>
              <a:t>Var sayi2=</a:t>
            </a:r>
            <a:r>
              <a:rPr lang="tr-TR" b="1" dirty="0" err="1">
                <a:solidFill>
                  <a:srgbClr val="00B050"/>
                </a:solidFill>
              </a:rPr>
              <a:t>Number</a:t>
            </a:r>
            <a:r>
              <a:rPr lang="tr-TR" b="1" dirty="0">
                <a:solidFill>
                  <a:srgbClr val="00B050"/>
                </a:solidFill>
              </a:rPr>
              <a:t>(</a:t>
            </a:r>
            <a:r>
              <a:rPr lang="tr-TR" dirty="0" err="1"/>
              <a:t>prompt</a:t>
            </a:r>
            <a:r>
              <a:rPr lang="tr-TR" b="1" dirty="0">
                <a:solidFill>
                  <a:srgbClr val="00B0F0"/>
                </a:solidFill>
              </a:rPr>
              <a:t>(</a:t>
            </a:r>
            <a:r>
              <a:rPr lang="tr-TR" dirty="0"/>
              <a:t>‘</a:t>
            </a:r>
            <a:r>
              <a:rPr lang="tr-TR" b="1" dirty="0">
                <a:solidFill>
                  <a:srgbClr val="7030A0"/>
                </a:solidFill>
              </a:rPr>
              <a:t>2. sayıyı girin</a:t>
            </a:r>
            <a:r>
              <a:rPr lang="tr-TR" dirty="0"/>
              <a:t>’</a:t>
            </a:r>
            <a:r>
              <a:rPr lang="tr-TR" b="1" dirty="0">
                <a:solidFill>
                  <a:srgbClr val="00B0F0"/>
                </a:solidFill>
              </a:rPr>
              <a:t>)</a:t>
            </a:r>
            <a:r>
              <a:rPr lang="tr-TR" b="1" dirty="0">
                <a:solidFill>
                  <a:srgbClr val="00B050"/>
                </a:solidFill>
              </a:rPr>
              <a:t>)</a:t>
            </a:r>
            <a:r>
              <a:rPr lang="tr-T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8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262C1-C470-C923-11AD-C0269059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975BD9-9E54-8F63-9D58-7C28353A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334"/>
            <a:ext cx="10515600" cy="354688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Var sayi1=</a:t>
            </a:r>
            <a:r>
              <a:rPr lang="tr-TR" dirty="0" err="1">
                <a:solidFill>
                  <a:srgbClr val="FF0000"/>
                </a:solidFill>
              </a:rPr>
              <a:t>Number</a:t>
            </a:r>
            <a:r>
              <a:rPr lang="tr-TR" dirty="0">
                <a:solidFill>
                  <a:srgbClr val="FF0000"/>
                </a:solidFill>
              </a:rPr>
              <a:t>(</a:t>
            </a:r>
            <a:r>
              <a:rPr lang="tr-TR" dirty="0" err="1">
                <a:solidFill>
                  <a:srgbClr val="FF0000"/>
                </a:solidFill>
              </a:rPr>
              <a:t>document.getElementById</a:t>
            </a:r>
            <a:r>
              <a:rPr lang="tr-TR" dirty="0">
                <a:solidFill>
                  <a:srgbClr val="FF0000"/>
                </a:solidFill>
              </a:rPr>
              <a:t>(‘s1’).</a:t>
            </a:r>
            <a:r>
              <a:rPr lang="tr-TR" dirty="0" err="1">
                <a:solidFill>
                  <a:srgbClr val="FF0000"/>
                </a:solidFill>
              </a:rPr>
              <a:t>value</a:t>
            </a:r>
            <a:r>
              <a:rPr lang="tr-TR" dirty="0">
                <a:solidFill>
                  <a:srgbClr val="FF0000"/>
                </a:solidFill>
              </a:rPr>
              <a:t>);                        </a:t>
            </a:r>
            <a:r>
              <a:rPr lang="tr-TR" b="1" dirty="0">
                <a:solidFill>
                  <a:srgbClr val="00B050"/>
                </a:solidFill>
              </a:rPr>
              <a:t>//</a:t>
            </a:r>
            <a:r>
              <a:rPr lang="tr-TR" b="1" dirty="0" err="1">
                <a:solidFill>
                  <a:srgbClr val="00B050"/>
                </a:solidFill>
              </a:rPr>
              <a:t>get</a:t>
            </a:r>
            <a:r>
              <a:rPr lang="tr-TR" b="1" dirty="0">
                <a:solidFill>
                  <a:srgbClr val="00B050"/>
                </a:solidFill>
              </a:rPr>
              <a:t> işlemi </a:t>
            </a:r>
            <a:r>
              <a:rPr lang="tr-TR" dirty="0"/>
              <a:t>→ kullanıcının 1. </a:t>
            </a:r>
            <a:r>
              <a:rPr lang="tr-TR" dirty="0" err="1"/>
              <a:t>inputa</a:t>
            </a:r>
            <a:r>
              <a:rPr lang="tr-TR" dirty="0"/>
              <a:t> girdiği değeri alıp sayi1 değişkeninde tutuyoruz.(</a:t>
            </a:r>
            <a:r>
              <a:rPr lang="tr-TR" b="1" dirty="0">
                <a:solidFill>
                  <a:srgbClr val="00B0F0"/>
                </a:solidFill>
              </a:rPr>
              <a:t>Veriyi Getir</a:t>
            </a:r>
            <a:r>
              <a:rPr lang="tr-TR" dirty="0"/>
              <a:t>)</a:t>
            </a:r>
          </a:p>
          <a:p>
            <a:r>
              <a:rPr lang="tr-TR" dirty="0" err="1">
                <a:solidFill>
                  <a:srgbClr val="FF0000"/>
                </a:solidFill>
              </a:rPr>
              <a:t>document.getElementById</a:t>
            </a:r>
            <a:r>
              <a:rPr lang="tr-TR" dirty="0">
                <a:solidFill>
                  <a:srgbClr val="FF0000"/>
                </a:solidFill>
              </a:rPr>
              <a:t>(‘s2’).</a:t>
            </a:r>
            <a:r>
              <a:rPr lang="tr-TR" dirty="0" err="1">
                <a:solidFill>
                  <a:srgbClr val="FF0000"/>
                </a:solidFill>
              </a:rPr>
              <a:t>value</a:t>
            </a:r>
            <a:r>
              <a:rPr lang="tr-TR" dirty="0">
                <a:solidFill>
                  <a:srgbClr val="FF0000"/>
                </a:solidFill>
              </a:rPr>
              <a:t> = ‘Merhaba’                                          </a:t>
            </a:r>
            <a:r>
              <a:rPr lang="tr-TR" sz="2400" b="1" dirty="0">
                <a:solidFill>
                  <a:srgbClr val="00B050"/>
                </a:solidFill>
              </a:rPr>
              <a:t>// Set (yükleme) işlemi </a:t>
            </a:r>
            <a:r>
              <a:rPr lang="tr-TR" sz="2400" dirty="0"/>
              <a:t>→ 2. </a:t>
            </a:r>
            <a:r>
              <a:rPr lang="tr-TR" sz="2400" dirty="0" err="1"/>
              <a:t>inputun</a:t>
            </a:r>
            <a:r>
              <a:rPr lang="tr-TR" sz="2400" dirty="0"/>
              <a:t> </a:t>
            </a:r>
            <a:r>
              <a:rPr lang="tr-TR" sz="2400" dirty="0" err="1"/>
              <a:t>value</a:t>
            </a:r>
            <a:r>
              <a:rPr lang="tr-TR" sz="2400" dirty="0"/>
              <a:t> yeni bir değer atıyoruz </a:t>
            </a:r>
            <a:r>
              <a:rPr lang="tr-TR" sz="2000" b="1" dirty="0">
                <a:solidFill>
                  <a:srgbClr val="00B0F0"/>
                </a:solidFill>
              </a:rPr>
              <a:t>(veri yükleme)</a:t>
            </a:r>
          </a:p>
          <a:p>
            <a:r>
              <a:rPr lang="tr-TR" dirty="0" err="1">
                <a:solidFill>
                  <a:srgbClr val="FF0000"/>
                </a:solidFill>
              </a:rPr>
              <a:t>document.getElementById</a:t>
            </a:r>
            <a:r>
              <a:rPr lang="tr-TR" dirty="0">
                <a:solidFill>
                  <a:srgbClr val="FF0000"/>
                </a:solidFill>
              </a:rPr>
              <a:t>(‘</a:t>
            </a:r>
            <a:r>
              <a:rPr lang="tr-TR" b="1" dirty="0" err="1">
                <a:solidFill>
                  <a:srgbClr val="0070C0"/>
                </a:solidFill>
              </a:rPr>
              <a:t>pSonuc</a:t>
            </a:r>
            <a:r>
              <a:rPr lang="tr-TR" dirty="0">
                <a:solidFill>
                  <a:srgbClr val="FF0000"/>
                </a:solidFill>
              </a:rPr>
              <a:t>’).</a:t>
            </a:r>
            <a:r>
              <a:rPr lang="tr-TR" dirty="0" err="1">
                <a:solidFill>
                  <a:srgbClr val="FF0000"/>
                </a:solidFill>
              </a:rPr>
              <a:t>innerText</a:t>
            </a:r>
            <a:r>
              <a:rPr lang="tr-TR" dirty="0">
                <a:solidFill>
                  <a:srgbClr val="FF0000"/>
                </a:solidFill>
              </a:rPr>
              <a:t>=‘</a:t>
            </a:r>
            <a:r>
              <a:rPr lang="tr-TR" b="1" dirty="0">
                <a:solidFill>
                  <a:srgbClr val="00B0F0"/>
                </a:solidFill>
              </a:rPr>
              <a:t>Merhaba</a:t>
            </a:r>
            <a:r>
              <a:rPr lang="tr-TR" dirty="0">
                <a:solidFill>
                  <a:srgbClr val="FF0000"/>
                </a:solidFill>
              </a:rPr>
              <a:t>’;                   </a:t>
            </a:r>
            <a:r>
              <a:rPr lang="tr-TR" b="1" dirty="0">
                <a:solidFill>
                  <a:srgbClr val="7030A0"/>
                </a:solidFill>
              </a:rPr>
              <a:t>// bu işlem </a:t>
            </a:r>
            <a:r>
              <a:rPr lang="tr-TR" b="1" dirty="0" err="1">
                <a:solidFill>
                  <a:srgbClr val="7030A0"/>
                </a:solidFill>
              </a:rPr>
              <a:t>get</a:t>
            </a:r>
            <a:r>
              <a:rPr lang="tr-TR" b="1" dirty="0">
                <a:solidFill>
                  <a:srgbClr val="7030A0"/>
                </a:solidFill>
              </a:rPr>
              <a:t> – set mi?</a:t>
            </a:r>
          </a:p>
          <a:p>
            <a:r>
              <a:rPr lang="tr-TR" b="1" dirty="0">
                <a:solidFill>
                  <a:srgbClr val="00B050"/>
                </a:solidFill>
              </a:rPr>
              <a:t>Set işlemi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F6587B-73D2-4506-4FA3-3203DA51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502" y="0"/>
            <a:ext cx="3254022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04C123-9549-E7C7-A7BC-115FDCFC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 görüntü hangi mesaja aittir?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28EDC98-D15F-7A1E-8DFE-CB2FBD3BBD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8518" y="1825625"/>
            <a:ext cx="5181600" cy="1879527"/>
          </a:xfr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9DE731F-AC73-B281-F873-E45623534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00B050"/>
                </a:solidFill>
              </a:rPr>
              <a:t>Sweetalert</a:t>
            </a:r>
            <a:endParaRPr lang="tr-TR" b="1" dirty="0">
              <a:solidFill>
                <a:srgbClr val="00B050"/>
              </a:solidFill>
            </a:endParaRPr>
          </a:p>
          <a:p>
            <a:r>
              <a:rPr lang="tr-TR" b="1" dirty="0" err="1">
                <a:solidFill>
                  <a:srgbClr val="FF0000"/>
                </a:solidFill>
              </a:rPr>
              <a:t>Sweet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alertin</a:t>
            </a:r>
            <a:r>
              <a:rPr lang="tr-TR" b="1" dirty="0">
                <a:solidFill>
                  <a:srgbClr val="FF0000"/>
                </a:solidFill>
              </a:rPr>
              <a:t> harici kütüphaneleri eklendikten sonra kullanmak için hangi kodları eklemeliyiz?</a:t>
            </a:r>
          </a:p>
          <a:p>
            <a:r>
              <a:rPr lang="tr-TR" b="1" dirty="0" err="1">
                <a:solidFill>
                  <a:srgbClr val="7030A0"/>
                </a:solidFill>
              </a:rPr>
              <a:t>Swal.fire</a:t>
            </a:r>
            <a:r>
              <a:rPr lang="tr-TR" b="1" dirty="0">
                <a:solidFill>
                  <a:srgbClr val="7030A0"/>
                </a:solidFill>
              </a:rPr>
              <a:t>(‘Merhaba 11-B’);</a:t>
            </a:r>
          </a:p>
        </p:txBody>
      </p:sp>
    </p:spTree>
    <p:extLst>
      <p:ext uri="{BB962C8B-B14F-4D97-AF65-F5344CB8AC3E}">
        <p14:creationId xmlns:p14="http://schemas.microsoft.com/office/powerpoint/2010/main" val="223807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92CD8AE-D102-A0CB-8965-8DE98338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Toastr</a:t>
            </a:r>
            <a:r>
              <a:rPr lang="tr-TR" dirty="0"/>
              <a:t> Mesajları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C10B374-7C9F-23F6-2C6A-5C810EAD37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</a:rPr>
              <a:t>Toastr</a:t>
            </a:r>
            <a:r>
              <a:rPr lang="tr-TR" b="1" dirty="0">
                <a:solidFill>
                  <a:srgbClr val="FF0000"/>
                </a:solidFill>
              </a:rPr>
              <a:t> mesajları için eklenecek harici kütüphaneler.</a:t>
            </a:r>
          </a:p>
          <a:p>
            <a:r>
              <a:rPr lang="tr-TR" b="1" dirty="0">
                <a:solidFill>
                  <a:srgbClr val="7030A0"/>
                </a:solidFill>
              </a:rPr>
              <a:t>Kütüphaneler Html’in hangi bölümüne eklemeliyiz?</a:t>
            </a:r>
          </a:p>
          <a:p>
            <a:r>
              <a:rPr lang="tr-TR" b="1" dirty="0">
                <a:solidFill>
                  <a:srgbClr val="00B050"/>
                </a:solidFill>
              </a:rPr>
              <a:t>Css →  </a:t>
            </a:r>
            <a:r>
              <a:rPr lang="tr-TR" b="1" dirty="0" err="1">
                <a:solidFill>
                  <a:srgbClr val="00B050"/>
                </a:solidFill>
              </a:rPr>
              <a:t>head</a:t>
            </a:r>
            <a:r>
              <a:rPr lang="tr-TR" b="1" dirty="0">
                <a:solidFill>
                  <a:srgbClr val="00B050"/>
                </a:solidFill>
              </a:rPr>
              <a:t> </a:t>
            </a:r>
          </a:p>
          <a:p>
            <a:r>
              <a:rPr lang="tr-TR" b="1" dirty="0" err="1">
                <a:solidFill>
                  <a:srgbClr val="0070C0"/>
                </a:solidFill>
              </a:rPr>
              <a:t>Jquery</a:t>
            </a:r>
            <a:r>
              <a:rPr lang="tr-TR" b="1" dirty="0">
                <a:solidFill>
                  <a:srgbClr val="0070C0"/>
                </a:solidFill>
              </a:rPr>
              <a:t> → body kapatma etiketi öncesi.</a:t>
            </a:r>
          </a:p>
          <a:p>
            <a:r>
              <a:rPr lang="tr-TR" b="1" dirty="0">
                <a:solidFill>
                  <a:srgbClr val="7030A0"/>
                </a:solidFill>
              </a:rPr>
              <a:t>Toast.min.js → </a:t>
            </a:r>
            <a:r>
              <a:rPr lang="tr-TR" b="1" dirty="0" err="1">
                <a:solidFill>
                  <a:srgbClr val="7030A0"/>
                </a:solidFill>
              </a:rPr>
              <a:t>Jquery</a:t>
            </a:r>
            <a:r>
              <a:rPr lang="tr-TR" b="1" dirty="0">
                <a:solidFill>
                  <a:srgbClr val="7030A0"/>
                </a:solidFill>
              </a:rPr>
              <a:t> hemen sonra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F022FFE-BBFC-3308-0EA8-9D3F8C2BD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6F199A4-A2CB-65D1-AF7C-A49EFF0A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44" y="1964897"/>
            <a:ext cx="3453095" cy="177754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75C35B8-2462-69EF-B6C4-3DCD8BEC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44" y="4045222"/>
            <a:ext cx="3696020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3D326-6752-2438-A761-868B5743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Toastr</a:t>
            </a:r>
            <a:r>
              <a:rPr lang="tr-TR" dirty="0"/>
              <a:t> mesaj ekleme kodları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457A46-2F36-F761-A63A-2FA7C3934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58147" cy="4351338"/>
          </a:xfrm>
        </p:spPr>
        <p:txBody>
          <a:bodyPr/>
          <a:lstStyle/>
          <a:p>
            <a:r>
              <a:rPr lang="tr-TR" dirty="0" err="1"/>
              <a:t>toastr.</a:t>
            </a:r>
            <a:r>
              <a:rPr lang="tr-TR" b="1" dirty="0" err="1">
                <a:solidFill>
                  <a:srgbClr val="00B050"/>
                </a:solidFill>
              </a:rPr>
              <a:t>success</a:t>
            </a:r>
            <a:r>
              <a:rPr lang="tr-TR" dirty="0"/>
              <a:t>(‘Eklendi’ , ’Başarılı’)</a:t>
            </a:r>
          </a:p>
          <a:p>
            <a:r>
              <a:rPr lang="tr-TR" dirty="0" err="1"/>
              <a:t>toastr.</a:t>
            </a:r>
            <a:r>
              <a:rPr lang="tr-TR" b="1" dirty="0" err="1">
                <a:solidFill>
                  <a:srgbClr val="FF0000"/>
                </a:solidFill>
              </a:rPr>
              <a:t>error</a:t>
            </a:r>
            <a:r>
              <a:rPr lang="tr-TR" dirty="0"/>
              <a:t>(‘Silinmedi’ , ‘Başarısız’)</a:t>
            </a:r>
          </a:p>
          <a:p>
            <a:r>
              <a:rPr lang="tr-TR" dirty="0"/>
              <a:t>toastr.</a:t>
            </a:r>
            <a:r>
              <a:rPr lang="tr-TR" b="1" dirty="0">
                <a:solidFill>
                  <a:srgbClr val="0070C0"/>
                </a:solidFill>
              </a:rPr>
              <a:t>info</a:t>
            </a:r>
            <a:r>
              <a:rPr lang="tr-TR" dirty="0"/>
              <a:t>(‘Giriş Yapıldı’ , Bilgilendirme’)</a:t>
            </a:r>
          </a:p>
          <a:p>
            <a:r>
              <a:rPr lang="tr-TR" dirty="0" err="1"/>
              <a:t>toastr.</a:t>
            </a:r>
            <a:r>
              <a:rPr lang="tr-TR" b="1" dirty="0" err="1">
                <a:solidFill>
                  <a:srgbClr val="FFC000"/>
                </a:solidFill>
              </a:rPr>
              <a:t>warning</a:t>
            </a:r>
            <a:r>
              <a:rPr lang="tr-TR" dirty="0"/>
              <a:t>(‘Eksik Veri’ , Dikkat’)</a:t>
            </a:r>
            <a:endParaRPr lang="tr-TR" sz="2400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85A463A-21DA-C6E9-19E8-9A46995E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735" y="1690688"/>
            <a:ext cx="2949196" cy="7849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708AE5B-CFCD-28A7-9846-E5A2903F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735" y="2475616"/>
            <a:ext cx="2918713" cy="77730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7466CDA-1D24-E5BB-2FDA-D1C4C0714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683" y="3184337"/>
            <a:ext cx="2956816" cy="85351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4B3D121-2E74-A0D1-2765-60282D0E2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632" y="4001294"/>
            <a:ext cx="2956816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452</Words>
  <Application>Microsoft Office PowerPoint</Application>
  <PresentationFormat>Geniş ekran</PresentationFormat>
  <Paragraphs>57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Teması</vt:lpstr>
      <vt:lpstr>Tekrar</vt:lpstr>
      <vt:lpstr>Geçen derste neler işledik?</vt:lpstr>
      <vt:lpstr>Promp metodu nedir, ne işe yarar?</vt:lpstr>
      <vt:lpstr>Alert kullanımı nasıldır?</vt:lpstr>
      <vt:lpstr>PowerPoint Sunusu</vt:lpstr>
      <vt:lpstr>PowerPoint Sunusu</vt:lpstr>
      <vt:lpstr>Bu görüntü hangi mesaja aittir?</vt:lpstr>
      <vt:lpstr>Toastr Mesajları</vt:lpstr>
      <vt:lpstr>Toastr mesaj ekleme kodları nelerdir?</vt:lpstr>
      <vt:lpstr>Css Ekleme Yöntemleri nelerdir?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Ylmz shn</dc:creator>
  <cp:lastModifiedBy>Ylmz shn</cp:lastModifiedBy>
  <cp:revision>30</cp:revision>
  <dcterms:created xsi:type="dcterms:W3CDTF">2025-02-19T11:18:45Z</dcterms:created>
  <dcterms:modified xsi:type="dcterms:W3CDTF">2025-02-19T12:41:05Z</dcterms:modified>
</cp:coreProperties>
</file>