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619034-D28B-A1D2-287B-1082A0078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F045316-8CDF-5F0A-4561-87A1017F1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F4B77D8-FB4B-DF0E-F8F5-D6E634EA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D929-A068-42A2-8CE3-C50CCBB09A25}" type="datetimeFigureOut">
              <a:rPr lang="tr-TR" smtClean="0"/>
              <a:t>3.03.2025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99141F9-CA83-7BB7-1480-231E5A11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2D076B7-B397-A5C9-AE08-AB0EFEA4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D07E-A20A-48C3-9141-29A3B047A8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451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C23EB9-2138-EF88-2138-62E3B204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935AA47-B2F5-205E-DE7A-1DFD73BB3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05D763D-93EC-3B29-7A93-DBBA543E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D929-A068-42A2-8CE3-C50CCBB09A25}" type="datetimeFigureOut">
              <a:rPr lang="tr-TR" smtClean="0"/>
              <a:t>3.03.2025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FB32A08-624B-2910-B356-6BDF9976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E8877D6-314E-CC0C-2A03-5306AAE0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D07E-A20A-48C3-9141-29A3B047A8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684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162B9A4-9B04-1655-F786-7A521C079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92CB761-FAC1-AEDA-CE2B-0E053534E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BAC2AE2-F4BB-3F3B-DED3-882451DB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D929-A068-42A2-8CE3-C50CCBB09A25}" type="datetimeFigureOut">
              <a:rPr lang="tr-TR" smtClean="0"/>
              <a:t>3.03.2025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6B77A3E-DBF6-7AF1-5C61-25A1CAB9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D5CC576-1ED4-F257-C736-52F9B1A7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D07E-A20A-48C3-9141-29A3B047A8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410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906BC3-0ADB-0A78-92B9-73B96AA5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44658A-3453-FE98-5D17-5DB019E73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8D74D67-43B8-659A-6F23-5B0267F2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D929-A068-42A2-8CE3-C50CCBB09A25}" type="datetimeFigureOut">
              <a:rPr lang="tr-TR" smtClean="0"/>
              <a:t>3.03.2025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313B335-3742-4E6D-0ABA-C4526127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47E73B-D6FB-2A7D-918B-A4AA94DD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D07E-A20A-48C3-9141-29A3B047A8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126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65A1CB-1C1F-6408-DA6B-1B328B6D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50AB86D-F83B-D9EB-852A-86EACC4C5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23AEFD6-9AC6-9B2C-0E2D-853D16D5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D929-A068-42A2-8CE3-C50CCBB09A25}" type="datetimeFigureOut">
              <a:rPr lang="tr-TR" smtClean="0"/>
              <a:t>3.03.2025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1A8FFDE-DBEF-E3F4-FA22-C6024A2C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B30D5C0-D54C-337D-910A-83034DF9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D07E-A20A-48C3-9141-29A3B047A8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302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282CD9-3609-0E9C-92F7-DBD8BF47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775122-6D26-DA38-36F2-90AFBEEAA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144F72F-ED63-1F47-6964-14D5606F7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2A4CBDE-99D0-709A-FA44-90B3AA7A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D929-A068-42A2-8CE3-C50CCBB09A25}" type="datetimeFigureOut">
              <a:rPr lang="tr-TR" smtClean="0"/>
              <a:t>3.03.2025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21771B4-6A0F-7B30-33E8-FAA949F0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6FE8999-E405-4D50-CFE5-9BA1EB0E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D07E-A20A-48C3-9141-29A3B047A8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49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9083F4-AC56-A50D-28E0-A2BC4247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91F2573-DB0D-8FE7-C2F7-7F81EAEA7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4317AE2-2C66-F5E3-2AE7-71FAAA0E5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68A3FE3-1031-29D2-C22A-03EAD003C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FC03580-15EA-BD29-24ED-61C2A7825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FAB0B2A-BBAA-E2CB-4A9E-8CECB1A2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D929-A068-42A2-8CE3-C50CCBB09A25}" type="datetimeFigureOut">
              <a:rPr lang="tr-TR" smtClean="0"/>
              <a:t>3.03.2025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563C95B-4D2F-AA49-755D-593FE157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4AE7D0F-EF4F-BC7A-18A6-FC1BADB9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D07E-A20A-48C3-9141-29A3B047A8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918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7D31C0-79E8-C04E-75AF-E2ABC51C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CF16DA0-3CA5-9CBC-6912-1E39C557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D929-A068-42A2-8CE3-C50CCBB09A25}" type="datetimeFigureOut">
              <a:rPr lang="tr-TR" smtClean="0"/>
              <a:t>3.03.2025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2E2F6E1-8C2D-1A26-DA69-0704B274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627C4D2-993C-816D-328F-6CF89AEA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D07E-A20A-48C3-9141-29A3B047A8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382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C71D426-70DA-8B32-BA1E-98CF98E1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D929-A068-42A2-8CE3-C50CCBB09A25}" type="datetimeFigureOut">
              <a:rPr lang="tr-TR" smtClean="0"/>
              <a:t>3.03.2025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E2786A3-944E-EC18-95DA-35CFE48C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B5DA09A-0617-DA49-EA8D-C47A3EC1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D07E-A20A-48C3-9141-29A3B047A8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83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C3140-CD0D-5763-6733-A0E91616C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40E3D7-5E25-B600-95BE-8E5C153A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F55FE3A-D251-E124-3062-05D14E974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B975EB2-3B4C-4449-6B4F-4B7EAF6F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D929-A068-42A2-8CE3-C50CCBB09A25}" type="datetimeFigureOut">
              <a:rPr lang="tr-TR" smtClean="0"/>
              <a:t>3.03.2025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5C44550-2BEC-1DED-EB85-92C8E92B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695939-9FBB-05F8-0773-B0AABD11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D07E-A20A-48C3-9141-29A3B047A8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161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A0D173-470D-4D20-ACB3-4850C337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A99AA1D-4348-1A47-3EDD-9C630A90A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A406544-2105-C7C4-9093-5AB130529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CA790C6-A015-559A-A8E8-02029202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D929-A068-42A2-8CE3-C50CCBB09A25}" type="datetimeFigureOut">
              <a:rPr lang="tr-TR" smtClean="0"/>
              <a:t>3.03.2025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78CCACB-3D5A-6ABA-2573-B05F7659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48D2B1-E1BA-1449-0175-102D1567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D07E-A20A-48C3-9141-29A3B047A8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021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6E6FE47-1076-F6AB-DE22-8D658647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D81250F-E3EF-0958-11C5-63C891A86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FFD15E6-771F-614B-453D-781DBB298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8D929-A068-42A2-8CE3-C50CCBB09A25}" type="datetimeFigureOut">
              <a:rPr lang="tr-TR" smtClean="0"/>
              <a:t>3.03.2025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452200B-FA8B-2121-8A49-481CD51AB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8DFD166-127D-7DDD-2823-21F68FF94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FD07E-A20A-48C3-9141-29A3B047A8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346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C2C1F3-6920-7005-2DA6-D8827AE4F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İf</a:t>
            </a:r>
            <a:r>
              <a:rPr lang="tr-TR" dirty="0"/>
              <a:t>-Eğer Yapısı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DA475C1-EF19-78B1-8551-C1C87AEE3C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768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8FA985-54B9-DFEB-0CC0-494B401E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Kontrol Yapıları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B048F7-8AC5-1621-A6FA-31C91CB7E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</a:rPr>
              <a:t>Kontrol yapıları; </a:t>
            </a:r>
            <a:r>
              <a:rPr lang="tr-TR" dirty="0"/>
              <a:t>tüm programlama dilleri için vazgeçilmezdir.</a:t>
            </a:r>
          </a:p>
          <a:p>
            <a:r>
              <a:rPr lang="tr-TR" dirty="0"/>
              <a:t>Belli bir koşula veya koşullar dizisine bağlı bir şekilde programın nasıl bir yol ile ilerleyeceğini belirleyen yapılardır.</a:t>
            </a:r>
          </a:p>
          <a:p>
            <a:r>
              <a:rPr lang="tr-TR" dirty="0"/>
              <a:t>Koşullar </a:t>
            </a:r>
            <a:r>
              <a:rPr lang="tr-TR" b="1" dirty="0">
                <a:solidFill>
                  <a:srgbClr val="0070C0"/>
                </a:solidFill>
              </a:rPr>
              <a:t>karşılaştırma operatörleri </a:t>
            </a:r>
            <a:r>
              <a:rPr lang="tr-TR" dirty="0"/>
              <a:t>kullanarak oluşturulur.</a:t>
            </a:r>
          </a:p>
          <a:p>
            <a:r>
              <a:rPr lang="tr-TR" dirty="0"/>
              <a:t>Birden çok koşul varsa; koşullar arasına mantıksal operatörler eklenir</a:t>
            </a:r>
          </a:p>
          <a:p>
            <a:r>
              <a:rPr lang="tr-TR" dirty="0"/>
              <a:t>Mantıksal operatörler:  </a:t>
            </a:r>
            <a:r>
              <a:rPr lang="tr-TR" b="1" dirty="0">
                <a:solidFill>
                  <a:srgbClr val="00B050"/>
                </a:solidFill>
              </a:rPr>
              <a:t>Ve → &amp;&amp; </a:t>
            </a:r>
            <a:r>
              <a:rPr lang="tr-TR" dirty="0"/>
              <a:t>, </a:t>
            </a:r>
            <a:r>
              <a:rPr lang="tr-TR" b="1" dirty="0">
                <a:solidFill>
                  <a:srgbClr val="7030A0"/>
                </a:solidFill>
              </a:rPr>
              <a:t>Veya → || 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71CA1B3-8ED1-9BD3-33E2-870F54114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122" y="4283326"/>
            <a:ext cx="2617313" cy="174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8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4F2176-2A74-DA40-90AE-3368427E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825982-314A-3FF7-5069-B6A6CDEF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Programın </a:t>
            </a:r>
            <a:r>
              <a:rPr lang="tr-TR" b="1" dirty="0"/>
              <a:t>yol ayrımı noktalarını</a:t>
            </a:r>
            <a:r>
              <a:rPr lang="tr-TR" dirty="0"/>
              <a:t>, kontrol yapıları temsil eder. </a:t>
            </a:r>
          </a:p>
          <a:p>
            <a:r>
              <a:rPr lang="tr-TR" dirty="0"/>
              <a:t>Bu yapı sayesinde web sayfaları da daha dinamik ve etkileşimli hâle getirilebilir. </a:t>
            </a:r>
          </a:p>
          <a:p>
            <a:r>
              <a:rPr lang="tr-TR" dirty="0"/>
              <a:t>Örneğin kullanıcıya çevrimiçi bir test yapabilir ve kullanıcının verdiği cevaplara göre testin sonucu ekrana yansıtılabilir.(</a:t>
            </a:r>
            <a:r>
              <a:rPr lang="tr-TR" dirty="0">
                <a:solidFill>
                  <a:srgbClr val="00B050"/>
                </a:solidFill>
              </a:rPr>
              <a:t>Başarılı </a:t>
            </a:r>
            <a:r>
              <a:rPr lang="tr-TR" dirty="0"/>
              <a:t>- </a:t>
            </a:r>
            <a:r>
              <a:rPr lang="tr-TR" dirty="0">
                <a:solidFill>
                  <a:srgbClr val="FF0000"/>
                </a:solidFill>
              </a:rPr>
              <a:t>Başarısız</a:t>
            </a:r>
            <a:r>
              <a:rPr lang="tr-TR" dirty="0"/>
              <a:t>)</a:t>
            </a:r>
          </a:p>
          <a:p>
            <a:r>
              <a:rPr lang="tr-TR" dirty="0"/>
              <a:t>Kullanıcı web sayfasındaki hesabına </a:t>
            </a:r>
            <a:r>
              <a:rPr lang="tr-TR" dirty="0">
                <a:solidFill>
                  <a:srgbClr val="00B050"/>
                </a:solidFill>
              </a:rPr>
              <a:t>erişebilmesi</a:t>
            </a:r>
            <a:r>
              <a:rPr lang="tr-TR" dirty="0"/>
              <a:t> yada </a:t>
            </a:r>
            <a:r>
              <a:rPr lang="tr-TR" dirty="0">
                <a:solidFill>
                  <a:srgbClr val="FF0000"/>
                </a:solidFill>
              </a:rPr>
              <a:t>erişememesi</a:t>
            </a:r>
          </a:p>
          <a:p>
            <a:r>
              <a:rPr lang="tr-TR" dirty="0"/>
              <a:t>E-okul not ortalaması </a:t>
            </a:r>
            <a:r>
              <a:rPr lang="tr-TR" b="1" dirty="0">
                <a:solidFill>
                  <a:srgbClr val="00B050"/>
                </a:solidFill>
              </a:rPr>
              <a:t>ve</a:t>
            </a:r>
            <a:r>
              <a:rPr lang="tr-TR" dirty="0"/>
              <a:t> devamsızlık durumuna göre </a:t>
            </a:r>
            <a:r>
              <a:rPr lang="tr-TR" dirty="0">
                <a:solidFill>
                  <a:srgbClr val="FF0000"/>
                </a:solidFill>
              </a:rPr>
              <a:t>sınıf tekrarı </a:t>
            </a:r>
            <a:r>
              <a:rPr lang="tr-TR" dirty="0"/>
              <a:t>yada </a:t>
            </a:r>
            <a:r>
              <a:rPr lang="tr-TR" dirty="0">
                <a:solidFill>
                  <a:srgbClr val="00B050"/>
                </a:solidFill>
              </a:rPr>
              <a:t>sınıfı geçmesi </a:t>
            </a:r>
            <a:r>
              <a:rPr lang="tr-TR" dirty="0"/>
              <a:t>vb.</a:t>
            </a:r>
          </a:p>
        </p:txBody>
      </p:sp>
    </p:spTree>
    <p:extLst>
      <p:ext uri="{BB962C8B-B14F-4D97-AF65-F5344CB8AC3E}">
        <p14:creationId xmlns:p14="http://schemas.microsoft.com/office/powerpoint/2010/main" val="135659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913391-5381-F691-B5EF-9B8F71D2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if</a:t>
            </a:r>
            <a:r>
              <a:rPr lang="tr-TR" dirty="0"/>
              <a:t> Yapısı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38C6B7-5EC7-E325-8CA7-B441EAD30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if</a:t>
            </a:r>
            <a:r>
              <a:rPr lang="tr-TR" dirty="0"/>
              <a:t>, kelime olarak </a:t>
            </a:r>
            <a:r>
              <a:rPr lang="tr-TR" b="1" dirty="0">
                <a:solidFill>
                  <a:srgbClr val="00B050"/>
                </a:solidFill>
              </a:rPr>
              <a:t>eğer</a:t>
            </a:r>
            <a:r>
              <a:rPr lang="tr-TR" dirty="0"/>
              <a:t> anlamına gelir. </a:t>
            </a:r>
          </a:p>
          <a:p>
            <a:r>
              <a:rPr lang="tr-TR" dirty="0"/>
              <a:t>Sadece </a:t>
            </a:r>
            <a:r>
              <a:rPr lang="tr-TR" b="1" dirty="0">
                <a:solidFill>
                  <a:srgbClr val="00B050"/>
                </a:solidFill>
              </a:rPr>
              <a:t>şart sağlandığında(</a:t>
            </a:r>
            <a:r>
              <a:rPr lang="tr-TR" b="1" dirty="0" err="1">
                <a:solidFill>
                  <a:srgbClr val="00B050"/>
                </a:solidFill>
              </a:rPr>
              <a:t>true</a:t>
            </a:r>
            <a:r>
              <a:rPr lang="tr-TR" b="1" dirty="0">
                <a:solidFill>
                  <a:srgbClr val="00B050"/>
                </a:solidFill>
              </a:rPr>
              <a:t>) </a:t>
            </a:r>
            <a:r>
              <a:rPr lang="tr-TR" dirty="0"/>
              <a:t>çalışması istenen kodlar için kullanılır. </a:t>
            </a:r>
          </a:p>
          <a:p>
            <a:r>
              <a:rPr lang="tr-TR" dirty="0"/>
              <a:t>Şart ifadesi sağlandığında </a:t>
            </a:r>
            <a:r>
              <a:rPr lang="tr-TR" b="1" dirty="0" err="1">
                <a:solidFill>
                  <a:srgbClr val="00B050"/>
                </a:solidFill>
              </a:rPr>
              <a:t>true</a:t>
            </a:r>
            <a:r>
              <a:rPr lang="tr-TR" dirty="0"/>
              <a:t>, sağlanmadığında </a:t>
            </a:r>
            <a:r>
              <a:rPr lang="tr-TR" b="1" dirty="0" err="1">
                <a:solidFill>
                  <a:srgbClr val="FF0000"/>
                </a:solidFill>
              </a:rPr>
              <a:t>false</a:t>
            </a:r>
            <a:r>
              <a:rPr lang="tr-TR" dirty="0"/>
              <a:t> değeri oluşur. </a:t>
            </a:r>
          </a:p>
          <a:p>
            <a:r>
              <a:rPr lang="tr-TR" dirty="0" err="1"/>
              <a:t>if</a:t>
            </a:r>
            <a:r>
              <a:rPr lang="tr-TR" dirty="0"/>
              <a:t> (</a:t>
            </a:r>
            <a:r>
              <a:rPr lang="tr-TR" b="1" dirty="0" err="1">
                <a:solidFill>
                  <a:srgbClr val="00B050"/>
                </a:solidFill>
              </a:rPr>
              <a:t>true</a:t>
            </a:r>
            <a:r>
              <a:rPr lang="tr-TR" dirty="0"/>
              <a:t>) olduğunda </a:t>
            </a:r>
            <a:r>
              <a:rPr lang="tr-TR" dirty="0" err="1"/>
              <a:t>if</a:t>
            </a:r>
            <a:r>
              <a:rPr lang="tr-TR" dirty="0"/>
              <a:t> yapısına bağlı </a:t>
            </a:r>
            <a:r>
              <a:rPr lang="tr-TR" b="1" dirty="0">
                <a:solidFill>
                  <a:srgbClr val="00B050"/>
                </a:solidFill>
              </a:rPr>
              <a:t>kodlar çalışır</a:t>
            </a:r>
            <a:r>
              <a:rPr lang="tr-TR" dirty="0"/>
              <a:t>, </a:t>
            </a:r>
            <a:r>
              <a:rPr lang="tr-TR" dirty="0" err="1"/>
              <a:t>if</a:t>
            </a:r>
            <a:r>
              <a:rPr lang="tr-TR" dirty="0"/>
              <a:t> (</a:t>
            </a:r>
            <a:r>
              <a:rPr lang="tr-TR" b="1" dirty="0" err="1">
                <a:solidFill>
                  <a:srgbClr val="FF0000"/>
                </a:solidFill>
              </a:rPr>
              <a:t>false</a:t>
            </a:r>
            <a:r>
              <a:rPr lang="tr-TR" dirty="0"/>
              <a:t>) olduğunda </a:t>
            </a:r>
            <a:r>
              <a:rPr lang="tr-TR" b="1" dirty="0">
                <a:solidFill>
                  <a:srgbClr val="FF0000"/>
                </a:solidFill>
              </a:rPr>
              <a:t>kodlar çalışmaz.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2FFFDD9-7BE2-7728-FE3E-AAA362832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890" y="4498926"/>
            <a:ext cx="5540220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0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234D8A-FED0-7039-6EEA-0600AC9B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420B92-82F4-2C9F-3E75-05D41B7D5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366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172</Words>
  <Application>Microsoft Office PowerPoint</Application>
  <PresentationFormat>Geniş ekran</PresentationFormat>
  <Paragraphs>17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İf-Eğer Yapısı</vt:lpstr>
      <vt:lpstr>Kontrol Yapıları</vt:lpstr>
      <vt:lpstr>PowerPoint Sunusu</vt:lpstr>
      <vt:lpstr>if Yapısı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Ylmz shn</dc:creator>
  <cp:lastModifiedBy>Ylmz shn</cp:lastModifiedBy>
  <cp:revision>7</cp:revision>
  <dcterms:created xsi:type="dcterms:W3CDTF">2025-02-26T11:23:44Z</dcterms:created>
  <dcterms:modified xsi:type="dcterms:W3CDTF">2025-03-03T18:44:03Z</dcterms:modified>
</cp:coreProperties>
</file>