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6" r:id="rId7"/>
    <p:sldId id="265" r:id="rId8"/>
    <p:sldId id="267" r:id="rId9"/>
    <p:sldId id="261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E1E1-8DE9-4E87-A689-E43FF1C5F792}" type="datetimeFigureOut">
              <a:rPr lang="tr-TR" smtClean="0"/>
              <a:t>1.10.2023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7417-6C1B-4318-90C2-21354DB173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907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E1E1-8DE9-4E87-A689-E43FF1C5F792}" type="datetimeFigureOut">
              <a:rPr lang="tr-TR" smtClean="0"/>
              <a:t>1.10.2023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7417-6C1B-4318-90C2-21354DB173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931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E1E1-8DE9-4E87-A689-E43FF1C5F792}" type="datetimeFigureOut">
              <a:rPr lang="tr-TR" smtClean="0"/>
              <a:t>1.10.2023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7417-6C1B-4318-90C2-21354DB173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715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E1E1-8DE9-4E87-A689-E43FF1C5F792}" type="datetimeFigureOut">
              <a:rPr lang="tr-TR" smtClean="0"/>
              <a:t>1.10.2023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7417-6C1B-4318-90C2-21354DB173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679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E1E1-8DE9-4E87-A689-E43FF1C5F792}" type="datetimeFigureOut">
              <a:rPr lang="tr-TR" smtClean="0"/>
              <a:t>1.10.2023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7417-6C1B-4318-90C2-21354DB173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131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E1E1-8DE9-4E87-A689-E43FF1C5F792}" type="datetimeFigureOut">
              <a:rPr lang="tr-TR" smtClean="0"/>
              <a:t>1.10.2023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7417-6C1B-4318-90C2-21354DB173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946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E1E1-8DE9-4E87-A689-E43FF1C5F792}" type="datetimeFigureOut">
              <a:rPr lang="tr-TR" smtClean="0"/>
              <a:t>1.10.2023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7417-6C1B-4318-90C2-21354DB173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665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E1E1-8DE9-4E87-A689-E43FF1C5F792}" type="datetimeFigureOut">
              <a:rPr lang="tr-TR" smtClean="0"/>
              <a:t>1.10.2023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7417-6C1B-4318-90C2-21354DB173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621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E1E1-8DE9-4E87-A689-E43FF1C5F792}" type="datetimeFigureOut">
              <a:rPr lang="tr-TR" smtClean="0"/>
              <a:t>1.10.2023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7417-6C1B-4318-90C2-21354DB173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109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E1E1-8DE9-4E87-A689-E43FF1C5F792}" type="datetimeFigureOut">
              <a:rPr lang="tr-TR" smtClean="0"/>
              <a:t>1.10.2023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7417-6C1B-4318-90C2-21354DB173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185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E1E1-8DE9-4E87-A689-E43FF1C5F792}" type="datetimeFigureOut">
              <a:rPr lang="tr-TR" smtClean="0"/>
              <a:t>1.10.2023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7417-6C1B-4318-90C2-21354DB173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699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FE1E1-8DE9-4E87-A689-E43FF1C5F792}" type="datetimeFigureOut">
              <a:rPr lang="tr-TR" smtClean="0"/>
              <a:t>1.10.2023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57417-6C1B-4318-90C2-21354DB173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664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İç İçe Liste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791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Sırası Liste:</a:t>
            </a:r>
            <a:r>
              <a:rPr lang="tr-TR" dirty="0" smtClean="0">
                <a:solidFill>
                  <a:srgbClr val="FF0000"/>
                </a:solidFill>
              </a:rPr>
              <a:t> &lt;ol&gt; </a:t>
            </a:r>
          </a:p>
          <a:p>
            <a:r>
              <a:rPr lang="tr-TR" dirty="0" smtClean="0">
                <a:solidFill>
                  <a:srgbClr val="00B050"/>
                </a:solidFill>
              </a:rPr>
              <a:t>A, 1, a, </a:t>
            </a:r>
            <a:r>
              <a:rPr lang="tr-TR" dirty="0" err="1" smtClean="0">
                <a:solidFill>
                  <a:srgbClr val="00B050"/>
                </a:solidFill>
              </a:rPr>
              <a:t>i,I</a:t>
            </a:r>
            <a:endParaRPr lang="tr-TR" dirty="0" smtClean="0">
              <a:solidFill>
                <a:srgbClr val="00B050"/>
              </a:solidFill>
            </a:endParaRPr>
          </a:p>
          <a:p>
            <a:r>
              <a:rPr lang="tr-TR" dirty="0" smtClean="0"/>
              <a:t>Sırasız Liste: </a:t>
            </a:r>
            <a:r>
              <a:rPr lang="tr-TR" dirty="0" smtClean="0">
                <a:solidFill>
                  <a:srgbClr val="FF0000"/>
                </a:solidFill>
              </a:rPr>
              <a:t>&lt;</a:t>
            </a:r>
            <a:r>
              <a:rPr lang="tr-TR" dirty="0" err="1" smtClean="0">
                <a:solidFill>
                  <a:srgbClr val="FF0000"/>
                </a:solidFill>
              </a:rPr>
              <a:t>ul</a:t>
            </a:r>
            <a:r>
              <a:rPr lang="tr-TR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tr-TR" dirty="0" err="1" smtClean="0">
                <a:solidFill>
                  <a:srgbClr val="00B050"/>
                </a:solidFill>
              </a:rPr>
              <a:t>Circle</a:t>
            </a:r>
            <a:r>
              <a:rPr lang="tr-TR" dirty="0" smtClean="0">
                <a:solidFill>
                  <a:srgbClr val="00B050"/>
                </a:solidFill>
              </a:rPr>
              <a:t>(içi boş daire), disk(içi dolu daire), </a:t>
            </a:r>
            <a:r>
              <a:rPr lang="tr-TR" dirty="0" err="1" smtClean="0">
                <a:solidFill>
                  <a:srgbClr val="00B050"/>
                </a:solidFill>
              </a:rPr>
              <a:t>Square</a:t>
            </a:r>
            <a:r>
              <a:rPr lang="tr-TR" dirty="0" smtClean="0">
                <a:solidFill>
                  <a:srgbClr val="00B050"/>
                </a:solidFill>
              </a:rPr>
              <a:t>(İçi Dolu Kare)</a:t>
            </a:r>
          </a:p>
          <a:p>
            <a:r>
              <a:rPr lang="tr-TR" dirty="0" smtClean="0"/>
              <a:t>Liste elemanı: </a:t>
            </a:r>
            <a:r>
              <a:rPr lang="tr-TR" dirty="0" smtClean="0">
                <a:solidFill>
                  <a:srgbClr val="FF0000"/>
                </a:solidFill>
              </a:rPr>
              <a:t>&lt;</a:t>
            </a:r>
            <a:r>
              <a:rPr lang="tr-TR" dirty="0" err="1" smtClean="0">
                <a:solidFill>
                  <a:srgbClr val="FF0000"/>
                </a:solidFill>
              </a:rPr>
              <a:t>li</a:t>
            </a:r>
            <a:r>
              <a:rPr lang="tr-TR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tr-TR" dirty="0" err="1" smtClean="0"/>
              <a:t>Type</a:t>
            </a:r>
            <a:r>
              <a:rPr lang="tr-TR" dirty="0" smtClean="0"/>
              <a:t>: </a:t>
            </a:r>
            <a:r>
              <a:rPr lang="tr-TR" dirty="0" smtClean="0">
                <a:solidFill>
                  <a:srgbClr val="00B050"/>
                </a:solidFill>
              </a:rPr>
              <a:t>Liste simgesini değiştirir.</a:t>
            </a:r>
          </a:p>
          <a:p>
            <a:r>
              <a:rPr lang="tr-TR" dirty="0" smtClean="0"/>
              <a:t>Start: </a:t>
            </a:r>
            <a:r>
              <a:rPr lang="tr-TR" dirty="0" smtClean="0">
                <a:solidFill>
                  <a:srgbClr val="FF0000"/>
                </a:solidFill>
              </a:rPr>
              <a:t>Sıralı Listenin </a:t>
            </a:r>
            <a:r>
              <a:rPr lang="tr-TR" b="1" dirty="0" smtClean="0">
                <a:solidFill>
                  <a:srgbClr val="FF0000"/>
                </a:solidFill>
              </a:rPr>
              <a:t>Başlangıç değeri</a:t>
            </a:r>
          </a:p>
          <a:p>
            <a:r>
              <a:rPr lang="tr-TR" dirty="0" err="1" smtClean="0"/>
              <a:t>Reverse</a:t>
            </a:r>
            <a:r>
              <a:rPr lang="tr-TR" dirty="0" smtClean="0"/>
              <a:t>: </a:t>
            </a:r>
            <a:r>
              <a:rPr lang="tr-TR" dirty="0" smtClean="0">
                <a:solidFill>
                  <a:srgbClr val="00B050"/>
                </a:solidFill>
              </a:rPr>
              <a:t>Liste elemanlarını ters çevirir.</a:t>
            </a:r>
          </a:p>
          <a:p>
            <a:pPr marL="0" indent="0">
              <a:buNone/>
            </a:pPr>
            <a:r>
              <a:rPr lang="tr-TR" dirty="0" smtClean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005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 İçe Listeler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İlk Liste oluşturulurken </a:t>
            </a:r>
            <a:r>
              <a:rPr lang="tr-TR" dirty="0" smtClean="0">
                <a:solidFill>
                  <a:srgbClr val="00B050"/>
                </a:solidFill>
              </a:rPr>
              <a:t>en soldaki </a:t>
            </a:r>
            <a:r>
              <a:rPr lang="tr-TR" dirty="0" smtClean="0"/>
              <a:t>listeden başlanır.</a:t>
            </a:r>
          </a:p>
          <a:p>
            <a:r>
              <a:rPr lang="tr-TR" dirty="0" smtClean="0"/>
              <a:t>Listeler </a:t>
            </a:r>
            <a:r>
              <a:rPr lang="tr-TR" dirty="0" smtClean="0">
                <a:solidFill>
                  <a:srgbClr val="0070C0"/>
                </a:solidFill>
              </a:rPr>
              <a:t>soldan sağa doğru </a:t>
            </a:r>
            <a:r>
              <a:rPr lang="tr-TR" dirty="0" smtClean="0"/>
              <a:t>oluşturulur. </a:t>
            </a:r>
          </a:p>
          <a:p>
            <a:pPr marL="457200" lvl="1" indent="0">
              <a:buNone/>
            </a:pPr>
            <a:r>
              <a:rPr lang="tr-TR" dirty="0" smtClean="0">
                <a:solidFill>
                  <a:srgbClr val="FF0000"/>
                </a:solidFill>
              </a:rPr>
              <a:t>(Soldan girinti ve Liste elemanlarının devamına Dikkat edin</a:t>
            </a:r>
            <a:r>
              <a:rPr lang="tr-TR" dirty="0" smtClean="0"/>
              <a:t>)</a:t>
            </a:r>
            <a:endParaRPr lang="tr-TR" dirty="0"/>
          </a:p>
          <a:p>
            <a:r>
              <a:rPr lang="tr-TR" dirty="0" smtClean="0"/>
              <a:t>İç Liste oluşturulurken </a:t>
            </a:r>
            <a:r>
              <a:rPr lang="tr-TR" dirty="0" smtClean="0">
                <a:solidFill>
                  <a:srgbClr val="0070C0"/>
                </a:solidFill>
              </a:rPr>
              <a:t>&lt;</a:t>
            </a:r>
            <a:r>
              <a:rPr lang="tr-TR" dirty="0" err="1" smtClean="0">
                <a:solidFill>
                  <a:srgbClr val="0070C0"/>
                </a:solidFill>
              </a:rPr>
              <a:t>li</a:t>
            </a:r>
            <a:r>
              <a:rPr lang="tr-TR" dirty="0" smtClean="0">
                <a:solidFill>
                  <a:srgbClr val="0070C0"/>
                </a:solidFill>
              </a:rPr>
              <a:t>&gt; İçerisine </a:t>
            </a:r>
            <a:r>
              <a:rPr lang="tr-TR" dirty="0" smtClean="0"/>
              <a:t>yazılır. </a:t>
            </a:r>
          </a:p>
          <a:p>
            <a:r>
              <a:rPr lang="tr-TR" dirty="0" err="1" smtClean="0"/>
              <a:t>Li</a:t>
            </a:r>
            <a:r>
              <a:rPr lang="tr-TR" dirty="0" smtClean="0"/>
              <a:t> içerisindeki metin üstte kalır. Liste metnin altında kalır.</a:t>
            </a:r>
          </a:p>
        </p:txBody>
      </p:sp>
    </p:spTree>
    <p:extLst>
      <p:ext uri="{BB962C8B-B14F-4D97-AF65-F5344CB8AC3E}">
        <p14:creationId xmlns:p14="http://schemas.microsoft.com/office/powerpoint/2010/main" val="58074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56" y="298361"/>
            <a:ext cx="7256579" cy="6495631"/>
          </a:xfrm>
        </p:spPr>
      </p:pic>
    </p:spTree>
    <p:extLst>
      <p:ext uri="{BB962C8B-B14F-4D97-AF65-F5344CB8AC3E}">
        <p14:creationId xmlns:p14="http://schemas.microsoft.com/office/powerpoint/2010/main" val="85726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" y="520573"/>
            <a:ext cx="4924434" cy="4408043"/>
          </a:xfrm>
          <a:prstGeom prst="rect">
            <a:avLst/>
          </a:prstGeom>
        </p:spPr>
      </p:pic>
      <p:pic>
        <p:nvPicPr>
          <p:cNvPr id="9" name="İçerik Yer Tutucusu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284" y="520573"/>
            <a:ext cx="4986516" cy="4351338"/>
          </a:xfr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550" y="3445764"/>
            <a:ext cx="44577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8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" y="520573"/>
            <a:ext cx="4924434" cy="4408043"/>
          </a:xfrm>
          <a:prstGeom prst="rect">
            <a:avLst/>
          </a:prstGeom>
        </p:spPr>
      </p:pic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736" y="520573"/>
            <a:ext cx="5082834" cy="3466211"/>
          </a:xfr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837" y="3114294"/>
            <a:ext cx="56197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3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365125"/>
            <a:ext cx="5649004" cy="5056632"/>
          </a:xfrm>
          <a:prstGeom prst="rect">
            <a:avLst/>
          </a:prstGeom>
        </p:spPr>
      </p:pic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78" y="365124"/>
            <a:ext cx="5043992" cy="3767963"/>
          </a:xfr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8835" y="3057218"/>
            <a:ext cx="4883086" cy="348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" y="365125"/>
            <a:ext cx="5649004" cy="5056632"/>
          </a:xfrm>
          <a:prstGeom prst="rect">
            <a:avLst/>
          </a:prstGeom>
        </p:spPr>
      </p:pic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656" y="365125"/>
            <a:ext cx="4861087" cy="4351338"/>
          </a:xfr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378" y="3292792"/>
            <a:ext cx="3880877" cy="356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8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474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107</Words>
  <Application>Microsoft Office PowerPoint</Application>
  <PresentationFormat>Geniş ekran</PresentationFormat>
  <Paragraphs>16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Teması</vt:lpstr>
      <vt:lpstr>İç İçe Liste</vt:lpstr>
      <vt:lpstr>PowerPoint Sunusu</vt:lpstr>
      <vt:lpstr>İç İçe Listeler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İç İçe Liste</dc:title>
  <dc:creator>SHN</dc:creator>
  <cp:lastModifiedBy>SHN</cp:lastModifiedBy>
  <cp:revision>13</cp:revision>
  <dcterms:created xsi:type="dcterms:W3CDTF">2023-10-01T10:14:25Z</dcterms:created>
  <dcterms:modified xsi:type="dcterms:W3CDTF">2023-10-01T10:39:42Z</dcterms:modified>
</cp:coreProperties>
</file>