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5400" autoAdjust="0"/>
  </p:normalViewPr>
  <p:slideViewPr>
    <p:cSldViewPr>
      <p:cViewPr varScale="1">
        <p:scale>
          <a:sx n="85" d="100"/>
          <a:sy n="85" d="100"/>
        </p:scale>
        <p:origin x="139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022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49DD35F-6D3C-44A7-92F9-E479AF800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4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689A7E-9C51-4695-A037-226D13EB0A04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90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A2352A-187F-42FC-A58E-1ED37F597B0F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319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17ED61-0B16-48FE-9189-541C0CC495FA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624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5013325"/>
            <a:ext cx="5327650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tr-TR" noProof="0" smtClean="0"/>
              <a:t>Asıl başlık stili için tıklatın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5734050"/>
            <a:ext cx="532765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tr-TR" noProof="0" smtClean="0"/>
              <a:t>Asıl alt başlık stilini düzenlemek için tıklatın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867400" y="1412875"/>
            <a:ext cx="1655763" cy="49688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3" y="1412875"/>
            <a:ext cx="4814887" cy="4968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71550" y="1916113"/>
            <a:ext cx="3198813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22763" y="1916113"/>
            <a:ext cx="32004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412875"/>
            <a:ext cx="60483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916113"/>
            <a:ext cx="6551613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56100" y="5589588"/>
            <a:ext cx="4211638" cy="504825"/>
          </a:xfrm>
          <a:noFill/>
        </p:spPr>
        <p:txBody>
          <a:bodyPr/>
          <a:lstStyle/>
          <a:p>
            <a:pPr algn="r" eaLnBrk="1" hangingPunct="1"/>
            <a:r>
              <a:rPr lang="tr-TR" dirty="0" smtClean="0">
                <a:solidFill>
                  <a:srgbClr val="000000"/>
                </a:solidFill>
              </a:rPr>
              <a:t>Bağlantılar</a:t>
            </a:r>
            <a:endParaRPr lang="uk-UA" dirty="0" smtClean="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92725" y="6165850"/>
            <a:ext cx="3240088" cy="433388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tr-TR" sz="2000" dirty="0" smtClean="0">
                <a:solidFill>
                  <a:srgbClr val="000000"/>
                </a:solidFill>
              </a:rPr>
              <a:t>Web Tasarımı</a:t>
            </a:r>
            <a:endParaRPr lang="uk-UA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6480175" cy="620712"/>
          </a:xfrm>
        </p:spPr>
        <p:txBody>
          <a:bodyPr/>
          <a:lstStyle/>
          <a:p>
            <a:pPr eaLnBrk="1" hangingPunct="1"/>
            <a:endParaRPr lang="uk-UA" sz="3600" b="1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564904"/>
            <a:ext cx="8497888" cy="34563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tr-TR" dirty="0" smtClean="0">
                <a:latin typeface="+mj-lt"/>
              </a:rPr>
              <a:t>Bağlantı = Link = Köprü = </a:t>
            </a:r>
            <a:r>
              <a:rPr lang="tr-TR" dirty="0" err="1" smtClean="0">
                <a:solidFill>
                  <a:srgbClr val="00B050"/>
                </a:solidFill>
                <a:latin typeface="+mj-lt"/>
              </a:rPr>
              <a:t>A</a:t>
            </a:r>
            <a:r>
              <a:rPr lang="tr-TR" dirty="0" err="1" smtClean="0">
                <a:solidFill>
                  <a:srgbClr val="FF0000"/>
                </a:solidFill>
                <a:latin typeface="+mj-lt"/>
              </a:rPr>
              <a:t>nchor</a:t>
            </a:r>
            <a:endParaRPr lang="tr-TR" dirty="0" smtClean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tr-TR" dirty="0" err="1"/>
              <a:t>HTML’nin</a:t>
            </a:r>
            <a:r>
              <a:rPr lang="tr-TR" dirty="0"/>
              <a:t> önemli özelliklerinden biri, metin ya da resim üzerinden başka bir belgeye </a:t>
            </a:r>
            <a:r>
              <a:rPr lang="tr-TR" b="1" dirty="0">
                <a:solidFill>
                  <a:srgbClr val="00B050"/>
                </a:solidFill>
              </a:rPr>
              <a:t>bağlantı </a:t>
            </a:r>
            <a:r>
              <a:rPr lang="tr-TR" dirty="0">
                <a:solidFill>
                  <a:srgbClr val="00B050"/>
                </a:solidFill>
              </a:rPr>
              <a:t>(köprü)</a:t>
            </a:r>
            <a:r>
              <a:rPr lang="tr-TR" dirty="0"/>
              <a:t> </a:t>
            </a:r>
            <a:r>
              <a:rPr lang="tr-TR" dirty="0" smtClean="0"/>
              <a:t>kurabilmesidir</a:t>
            </a:r>
          </a:p>
          <a:p>
            <a:pPr>
              <a:lnSpc>
                <a:spcPct val="90000"/>
              </a:lnSpc>
              <a:defRPr/>
            </a:pPr>
            <a:r>
              <a:rPr lang="tr-TR" dirty="0" smtClean="0"/>
              <a:t>Bir bağlantıya tıklandığında </a:t>
            </a:r>
            <a:r>
              <a:rPr lang="tr-TR" dirty="0"/>
              <a:t>başka bir belgeye veya aynı belge içindeki farklı bir bölüme geçilir. </a:t>
            </a:r>
            <a:endParaRPr lang="tr-TR" dirty="0" smtClean="0"/>
          </a:p>
          <a:p>
            <a:pPr>
              <a:lnSpc>
                <a:spcPct val="90000"/>
              </a:lnSpc>
              <a:defRPr/>
            </a:pPr>
            <a:r>
              <a:rPr lang="tr-TR" dirty="0" smtClean="0"/>
              <a:t>Fare </a:t>
            </a:r>
            <a:r>
              <a:rPr lang="tr-TR" dirty="0"/>
              <a:t>imleci, </a:t>
            </a:r>
            <a:r>
              <a:rPr lang="tr-TR" dirty="0" smtClean="0"/>
              <a:t>bağlantının </a:t>
            </a:r>
            <a:r>
              <a:rPr lang="tr-TR" dirty="0"/>
              <a:t>üzerine geldiğinde </a:t>
            </a:r>
            <a:r>
              <a:rPr lang="tr-TR" dirty="0">
                <a:solidFill>
                  <a:srgbClr val="FF0000"/>
                </a:solidFill>
              </a:rPr>
              <a:t>küçük bir ele</a:t>
            </a:r>
            <a:r>
              <a:rPr lang="tr-TR" dirty="0"/>
              <a:t> dönüşür. </a:t>
            </a:r>
            <a:br>
              <a:rPr lang="tr-TR" dirty="0"/>
            </a:br>
            <a:endParaRPr lang="uk-UA" dirty="0" smtClean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tr-TR" b="1" dirty="0"/>
              <a:t>HTML Bağlantı Söz Dizimi</a:t>
            </a:r>
            <a:r>
              <a:rPr lang="tr-TR" dirty="0"/>
              <a:t> </a:t>
            </a:r>
            <a:endParaRPr lang="en-US" b="1" dirty="0" smtClean="0">
              <a:solidFill>
                <a:srgbClr val="080808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909638"/>
            <a:ext cx="7452319" cy="5832475"/>
          </a:xfrm>
        </p:spPr>
        <p:txBody>
          <a:bodyPr/>
          <a:lstStyle/>
          <a:p>
            <a:r>
              <a:rPr lang="tr-TR" sz="2400" b="1" dirty="0">
                <a:solidFill>
                  <a:srgbClr val="FF0000"/>
                </a:solidFill>
              </a:rPr>
              <a:t>&lt;a&gt; etiketi, </a:t>
            </a:r>
            <a:r>
              <a:rPr lang="tr-TR" sz="2400" dirty="0"/>
              <a:t>HTML belgelerinde bağlantı oluşturur. A harfi </a:t>
            </a:r>
            <a:r>
              <a:rPr lang="tr-TR" sz="2400" dirty="0" smtClean="0"/>
              <a:t>İngilizcedeki </a:t>
            </a:r>
            <a:r>
              <a:rPr lang="tr-TR" sz="2400" dirty="0"/>
              <a:t>“</a:t>
            </a:r>
            <a:r>
              <a:rPr lang="tr-TR" sz="2400" dirty="0" err="1"/>
              <a:t>anchor</a:t>
            </a:r>
            <a:r>
              <a:rPr lang="tr-TR" sz="2400" dirty="0"/>
              <a:t>” kelimesinin </a:t>
            </a:r>
            <a:r>
              <a:rPr lang="tr-TR" sz="2400" dirty="0" smtClean="0"/>
              <a:t>kısaltmasıdır.</a:t>
            </a:r>
          </a:p>
          <a:p>
            <a:r>
              <a:rPr lang="tr-TR" sz="2400" dirty="0"/>
              <a:t>HTML belgesi </a:t>
            </a:r>
            <a:r>
              <a:rPr lang="tr-TR" sz="2400" dirty="0" smtClean="0"/>
              <a:t>açısından Link </a:t>
            </a:r>
            <a:r>
              <a:rPr lang="tr-TR" sz="2400" dirty="0"/>
              <a:t>“</a:t>
            </a:r>
            <a:r>
              <a:rPr lang="tr-TR" sz="2400" dirty="0">
                <a:solidFill>
                  <a:srgbClr val="00B050"/>
                </a:solidFill>
              </a:rPr>
              <a:t>üzerine tıklanabilen metin</a:t>
            </a:r>
            <a:r>
              <a:rPr lang="tr-TR" sz="2400" dirty="0"/>
              <a:t>” anlamına gelir. </a:t>
            </a:r>
            <a:endParaRPr lang="tr-TR" sz="2400" dirty="0" smtClean="0"/>
          </a:p>
          <a:p>
            <a:r>
              <a:rPr lang="tr-TR" sz="2400" dirty="0"/>
              <a:t>Bağlantı (köprü) etiketi </a:t>
            </a:r>
            <a:r>
              <a:rPr lang="tr-TR" sz="2400" dirty="0">
                <a:solidFill>
                  <a:srgbClr val="00B050"/>
                </a:solidFill>
              </a:rPr>
              <a:t>&lt;a&gt; &lt;/a&gt; </a:t>
            </a:r>
            <a:r>
              <a:rPr lang="tr-TR" sz="2400" dirty="0"/>
              <a:t>şeklindedir, </a:t>
            </a:r>
            <a:r>
              <a:rPr lang="tr-TR" sz="2400" dirty="0" err="1">
                <a:solidFill>
                  <a:srgbClr val="00B050"/>
                </a:solidFill>
              </a:rPr>
              <a:t>href</a:t>
            </a:r>
            <a:r>
              <a:rPr lang="tr-TR" sz="2400" dirty="0">
                <a:solidFill>
                  <a:srgbClr val="00B050"/>
                </a:solidFill>
              </a:rPr>
              <a:t> </a:t>
            </a:r>
            <a:r>
              <a:rPr lang="tr-TR" sz="2400" dirty="0"/>
              <a:t>özelliği ile kullanılır. </a:t>
            </a:r>
            <a:endParaRPr lang="tr-TR" sz="2400" dirty="0" smtClean="0"/>
          </a:p>
          <a:p>
            <a:r>
              <a:rPr lang="tr-TR" sz="2400" dirty="0" smtClean="0"/>
              <a:t>&lt;</a:t>
            </a:r>
            <a:r>
              <a:rPr lang="tr-TR" sz="2400" dirty="0"/>
              <a:t>a&gt; etiketi bir adres belirterek </a:t>
            </a:r>
            <a:r>
              <a:rPr lang="tr-TR" sz="2400" dirty="0" smtClean="0"/>
              <a:t>başka web adreslerine ya da aynı sayfanın </a:t>
            </a:r>
            <a:r>
              <a:rPr lang="tr-TR" sz="2400" dirty="0"/>
              <a:t>farklı bölümlerine köprü oluşturmak veya </a:t>
            </a:r>
            <a:r>
              <a:rPr lang="tr-TR" sz="2400" dirty="0" smtClean="0"/>
              <a:t>resimlere </a:t>
            </a:r>
            <a:r>
              <a:rPr lang="tr-TR" sz="2400" dirty="0"/>
              <a:t>ve e-posta adresine link </a:t>
            </a:r>
            <a:r>
              <a:rPr lang="tr-TR" sz="2400" dirty="0" smtClean="0"/>
              <a:t>vermek için </a:t>
            </a:r>
            <a:r>
              <a:rPr lang="tr-TR" sz="2400" dirty="0"/>
              <a:t>kullanılır. </a:t>
            </a:r>
            <a:endParaRPr lang="tr-TR" sz="2400" dirty="0" smtClean="0"/>
          </a:p>
          <a:p>
            <a:r>
              <a:rPr lang="tr-TR" sz="2400" dirty="0"/>
              <a:t>&lt;a </a:t>
            </a:r>
            <a:r>
              <a:rPr lang="tr-TR" sz="2400" dirty="0" err="1">
                <a:solidFill>
                  <a:srgbClr val="00B050"/>
                </a:solidFill>
              </a:rPr>
              <a:t>href</a:t>
            </a:r>
            <a:r>
              <a:rPr lang="tr-TR" sz="2400" dirty="0">
                <a:solidFill>
                  <a:srgbClr val="00B050"/>
                </a:solidFill>
              </a:rPr>
              <a:t>="URL" </a:t>
            </a:r>
            <a:r>
              <a:rPr lang="tr-TR" sz="2400" dirty="0" err="1">
                <a:solidFill>
                  <a:srgbClr val="FF0000"/>
                </a:solidFill>
              </a:rPr>
              <a:t>target</a:t>
            </a:r>
            <a:r>
              <a:rPr lang="tr-TR" sz="2400" dirty="0">
                <a:solidFill>
                  <a:srgbClr val="FF0000"/>
                </a:solidFill>
              </a:rPr>
              <a:t>="</a:t>
            </a:r>
            <a:r>
              <a:rPr lang="tr-TR" sz="2400" dirty="0" smtClean="0">
                <a:solidFill>
                  <a:srgbClr val="FF0000"/>
                </a:solidFill>
              </a:rPr>
              <a:t>hedef" </a:t>
            </a:r>
            <a:r>
              <a:rPr lang="tr-TR" sz="2400" dirty="0" smtClean="0"/>
              <a:t>&gt;</a:t>
            </a:r>
            <a:r>
              <a:rPr lang="tr-TR" sz="2400" dirty="0"/>
              <a:t>Bağlantı Metni&lt;/a</a:t>
            </a:r>
            <a:r>
              <a:rPr lang="tr-TR" sz="2400" dirty="0" smtClean="0"/>
              <a:t>&gt;</a:t>
            </a:r>
          </a:p>
          <a:p>
            <a:r>
              <a:rPr lang="tr-TR" sz="2400" dirty="0"/>
              <a:t>&lt;a </a:t>
            </a:r>
            <a:r>
              <a:rPr lang="tr-TR" sz="2400" dirty="0" err="1">
                <a:solidFill>
                  <a:srgbClr val="FF0000"/>
                </a:solidFill>
              </a:rPr>
              <a:t>href</a:t>
            </a:r>
            <a:r>
              <a:rPr lang="tr-TR" sz="2400" dirty="0">
                <a:solidFill>
                  <a:srgbClr val="FF0000"/>
                </a:solidFill>
              </a:rPr>
              <a:t>="https://mtegm.meb.gov.tr" 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>
                <a:solidFill>
                  <a:srgbClr val="00B050"/>
                </a:solidFill>
              </a:rPr>
              <a:t>       </a:t>
            </a:r>
            <a:r>
              <a:rPr lang="tr-TR" sz="2400" dirty="0" err="1" smtClean="0">
                <a:solidFill>
                  <a:srgbClr val="00B050"/>
                </a:solidFill>
              </a:rPr>
              <a:t>target</a:t>
            </a:r>
            <a:r>
              <a:rPr lang="tr-TR" sz="2400" dirty="0">
                <a:solidFill>
                  <a:srgbClr val="00B050"/>
                </a:solidFill>
              </a:rPr>
              <a:t>="_</a:t>
            </a:r>
            <a:r>
              <a:rPr lang="tr-TR" sz="2400" dirty="0" err="1" smtClean="0">
                <a:solidFill>
                  <a:srgbClr val="00B050"/>
                </a:solidFill>
              </a:rPr>
              <a:t>blank</a:t>
            </a:r>
            <a:r>
              <a:rPr lang="tr-TR" sz="2400" dirty="0" smtClean="0">
                <a:solidFill>
                  <a:srgbClr val="00B050"/>
                </a:solidFill>
              </a:rPr>
              <a:t>"  </a:t>
            </a:r>
            <a:r>
              <a:rPr lang="tr-TR" sz="2400" dirty="0" smtClean="0"/>
              <a:t>&gt;</a:t>
            </a:r>
            <a:r>
              <a:rPr lang="tr-TR" sz="2400" dirty="0" smtClean="0">
                <a:solidFill>
                  <a:srgbClr val="0070C0"/>
                </a:solidFill>
              </a:rPr>
              <a:t>Mesleki ve Teknik Eğitim</a:t>
            </a:r>
            <a:r>
              <a:rPr lang="tr-TR" sz="2400" dirty="0" smtClean="0"/>
              <a:t>&lt;/</a:t>
            </a:r>
            <a:r>
              <a:rPr lang="tr-TR" sz="2400" dirty="0"/>
              <a:t>a&gt;</a:t>
            </a:r>
            <a:br>
              <a:rPr lang="tr-TR" sz="2400" dirty="0"/>
            </a:br>
            <a:r>
              <a:rPr lang="tr-TR" sz="2400" dirty="0"/>
              <a:t/>
            </a:r>
            <a:br>
              <a:rPr lang="tr-TR" sz="2400" dirty="0"/>
            </a:br>
            <a:endParaRPr lang="en-US" sz="2400" dirty="0" smtClean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323528" y="2276872"/>
            <a:ext cx="8712968" cy="4465637"/>
          </a:xfrm>
        </p:spPr>
        <p:txBody>
          <a:bodyPr/>
          <a:lstStyle/>
          <a:p>
            <a:r>
              <a:rPr lang="tr-TR" dirty="0"/>
              <a:t>Bağlantılar tüm tarayıcılarda varsayılan olarak şu şekilde görünür:</a:t>
            </a:r>
            <a:br>
              <a:rPr lang="tr-TR" dirty="0"/>
            </a:br>
            <a:r>
              <a:rPr lang="tr-TR" dirty="0"/>
              <a:t>• Ziyaret edilmemiş bir bağlantının </a:t>
            </a:r>
            <a:r>
              <a:rPr lang="tr-TR" u="sng" dirty="0">
                <a:solidFill>
                  <a:srgbClr val="0070C0"/>
                </a:solidFill>
              </a:rPr>
              <a:t>altı çizilidir ve </a:t>
            </a:r>
            <a:r>
              <a:rPr lang="tr-TR" u="sng" dirty="0" smtClean="0">
                <a:solidFill>
                  <a:srgbClr val="0070C0"/>
                </a:solidFill>
              </a:rPr>
              <a:t/>
            </a:r>
            <a:br>
              <a:rPr lang="tr-TR" u="sng" dirty="0" smtClean="0">
                <a:solidFill>
                  <a:srgbClr val="0070C0"/>
                </a:solidFill>
              </a:rPr>
            </a:br>
            <a:r>
              <a:rPr lang="tr-TR" u="sng" dirty="0" smtClean="0">
                <a:solidFill>
                  <a:srgbClr val="0070C0"/>
                </a:solidFill>
              </a:rPr>
              <a:t>  mavidir</a:t>
            </a:r>
            <a:r>
              <a:rPr lang="tr-TR" u="sng" dirty="0">
                <a:solidFill>
                  <a:srgbClr val="0070C0"/>
                </a:solidFill>
              </a:rPr>
              <a:t>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• Ziyaret edilen bir bağlantının </a:t>
            </a:r>
            <a:r>
              <a:rPr lang="tr-TR" u="sng" dirty="0">
                <a:solidFill>
                  <a:srgbClr val="7030A0"/>
                </a:solidFill>
              </a:rPr>
              <a:t>altı çizili ve mordur.</a:t>
            </a:r>
            <a:br>
              <a:rPr lang="tr-TR" u="sng" dirty="0">
                <a:solidFill>
                  <a:srgbClr val="7030A0"/>
                </a:solidFill>
              </a:rPr>
            </a:br>
            <a:r>
              <a:rPr lang="tr-TR" dirty="0"/>
              <a:t>• Etkin bir bağlantının </a:t>
            </a:r>
            <a:r>
              <a:rPr lang="tr-TR" u="sng" dirty="0">
                <a:solidFill>
                  <a:srgbClr val="FF0000"/>
                </a:solidFill>
              </a:rPr>
              <a:t>altı çizilidir ve kırmızıdır.</a:t>
            </a:r>
            <a:br>
              <a:rPr lang="tr-TR" u="sng" dirty="0">
                <a:solidFill>
                  <a:srgbClr val="FF0000"/>
                </a:solidFill>
              </a:rPr>
            </a:br>
            <a:endParaRPr lang="tr-TR" u="sng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Bağlantılardan </a:t>
            </a:r>
            <a:r>
              <a:rPr lang="tr-TR" dirty="0"/>
              <a:t>farklı görünüm elde etmek için CSS kullanılır.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02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2564904"/>
            <a:ext cx="6048375" cy="508000"/>
          </a:xfrm>
        </p:spPr>
        <p:txBody>
          <a:bodyPr/>
          <a:lstStyle/>
          <a:p>
            <a:r>
              <a:rPr lang="tr-TR" b="1" dirty="0"/>
              <a:t>URL Yapısı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3072904"/>
            <a:ext cx="8064896" cy="3596456"/>
          </a:xfrm>
        </p:spPr>
        <p:txBody>
          <a:bodyPr/>
          <a:lstStyle/>
          <a:p>
            <a:r>
              <a:rPr lang="tr-TR" dirty="0"/>
              <a:t>URL, adres bilgisidir. Web tarayıcıya işaret edilen belgenin nerede olduğunu gösterir. </a:t>
            </a:r>
            <a:endParaRPr lang="tr-TR" dirty="0" smtClean="0"/>
          </a:p>
          <a:p>
            <a:r>
              <a:rPr lang="tr-TR" dirty="0" err="1" smtClean="0"/>
              <a:t>URL’ler,dosyaların</a:t>
            </a:r>
            <a:r>
              <a:rPr lang="tr-TR" dirty="0" smtClean="0"/>
              <a:t> </a:t>
            </a:r>
            <a:r>
              <a:rPr lang="tr-TR" dirty="0"/>
              <a:t>web ya da yerel (</a:t>
            </a:r>
            <a:r>
              <a:rPr lang="tr-TR" dirty="0" err="1"/>
              <a:t>local</a:t>
            </a:r>
            <a:r>
              <a:rPr lang="tr-TR" dirty="0"/>
              <a:t>) disk üzerinde yerini işaret eder. </a:t>
            </a:r>
            <a:endParaRPr lang="tr-TR" dirty="0" smtClean="0"/>
          </a:p>
          <a:p>
            <a:r>
              <a:rPr lang="tr-TR" dirty="0" smtClean="0"/>
              <a:t>Bilgi </a:t>
            </a:r>
            <a:r>
              <a:rPr lang="tr-TR" dirty="0"/>
              <a:t>işlem terimlerinden </a:t>
            </a:r>
            <a:r>
              <a:rPr lang="tr-TR" dirty="0" smtClean="0"/>
              <a:t>biri olan </a:t>
            </a:r>
            <a:r>
              <a:rPr lang="tr-TR" dirty="0"/>
              <a:t>URL’nin açılımı </a:t>
            </a:r>
            <a:r>
              <a:rPr lang="tr-TR" dirty="0" err="1"/>
              <a:t>Uniform</a:t>
            </a:r>
            <a:r>
              <a:rPr lang="tr-TR" dirty="0"/>
              <a:t> Resource </a:t>
            </a:r>
            <a:r>
              <a:rPr lang="tr-TR" dirty="0" err="1"/>
              <a:t>Locator’dır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https://www.meb.gov.tr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62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2564904"/>
            <a:ext cx="6048375" cy="508000"/>
          </a:xfrm>
        </p:spPr>
        <p:txBody>
          <a:bodyPr/>
          <a:lstStyle/>
          <a:p>
            <a:r>
              <a:rPr lang="tr-TR" b="1" dirty="0" err="1"/>
              <a:t>Href</a:t>
            </a:r>
            <a:r>
              <a:rPr lang="tr-TR" b="1" dirty="0"/>
              <a:t> </a:t>
            </a:r>
            <a:r>
              <a:rPr lang="tr-TR" b="1" dirty="0" smtClean="0"/>
              <a:t>Özelliği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3284984"/>
            <a:ext cx="8064896" cy="3130277"/>
          </a:xfrm>
        </p:spPr>
        <p:txBody>
          <a:bodyPr/>
          <a:lstStyle/>
          <a:p>
            <a:r>
              <a:rPr lang="tr-TR" dirty="0"/>
              <a:t>&lt;a&gt;</a:t>
            </a:r>
            <a:r>
              <a:rPr lang="tr-TR" dirty="0">
                <a:solidFill>
                  <a:srgbClr val="FF0000"/>
                </a:solidFill>
              </a:rPr>
              <a:t>…</a:t>
            </a:r>
            <a:r>
              <a:rPr lang="tr-TR" dirty="0"/>
              <a:t>&lt;/a&gt; bloku içine </a:t>
            </a:r>
            <a:r>
              <a:rPr lang="tr-TR" dirty="0" smtClean="0">
                <a:solidFill>
                  <a:srgbClr val="FF0000"/>
                </a:solidFill>
              </a:rPr>
              <a:t>metin (kelime, cümle, kişi, kurum vb.), paragraf, başlık, resim, ses veya video</a:t>
            </a:r>
            <a:r>
              <a:rPr lang="tr-TR" dirty="0" smtClean="0"/>
              <a:t> eklenebilir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&lt;a&gt; </a:t>
            </a:r>
            <a:r>
              <a:rPr lang="tr-TR" dirty="0"/>
              <a:t>etiketi içinde </a:t>
            </a:r>
            <a:r>
              <a:rPr lang="tr-TR" dirty="0" err="1"/>
              <a:t>href</a:t>
            </a:r>
            <a:r>
              <a:rPr lang="tr-TR" dirty="0"/>
              <a:t> özelliği ile hedef belirtilir. 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443" y="2554767"/>
            <a:ext cx="9144000" cy="318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8789" y="2492896"/>
            <a:ext cx="6048375" cy="508000"/>
          </a:xfrm>
        </p:spPr>
        <p:txBody>
          <a:bodyPr/>
          <a:lstStyle/>
          <a:p>
            <a:r>
              <a:rPr lang="tr-TR" b="1" dirty="0" err="1"/>
              <a:t>Target</a:t>
            </a:r>
            <a:r>
              <a:rPr lang="tr-TR" b="1" dirty="0"/>
              <a:t> Özelliği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81821" y="3284984"/>
            <a:ext cx="7848351" cy="3168352"/>
          </a:xfrm>
        </p:spPr>
        <p:txBody>
          <a:bodyPr/>
          <a:lstStyle/>
          <a:p>
            <a:r>
              <a:rPr lang="tr-TR" dirty="0" err="1"/>
              <a:t>Target</a:t>
            </a:r>
            <a:r>
              <a:rPr lang="tr-TR" dirty="0"/>
              <a:t> özelliği sayesinde HTML bağlantısının </a:t>
            </a:r>
            <a:r>
              <a:rPr lang="tr-TR" dirty="0" smtClean="0">
                <a:solidFill>
                  <a:srgbClr val="FF0000"/>
                </a:solidFill>
              </a:rPr>
              <a:t>nerede ve nasıl </a:t>
            </a:r>
            <a:r>
              <a:rPr lang="tr-TR" dirty="0">
                <a:solidFill>
                  <a:srgbClr val="FF0000"/>
                </a:solidFill>
              </a:rPr>
              <a:t>açılacağı </a:t>
            </a:r>
            <a:r>
              <a:rPr lang="tr-TR" dirty="0"/>
              <a:t>belirlenir.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_</a:t>
            </a:r>
            <a:r>
              <a:rPr lang="tr-TR" dirty="0" err="1" smtClean="0">
                <a:solidFill>
                  <a:srgbClr val="FF0000"/>
                </a:solidFill>
              </a:rPr>
              <a:t>blank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/>
              <a:t>değeri </a:t>
            </a:r>
            <a:r>
              <a:rPr lang="tr-TR" dirty="0" smtClean="0"/>
              <a:t>bağlantıyı </a:t>
            </a:r>
            <a:r>
              <a:rPr lang="tr-TR" dirty="0"/>
              <a:t>yeni bir pencere ya da sekmede açar.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_self </a:t>
            </a:r>
            <a:r>
              <a:rPr lang="tr-TR" dirty="0"/>
              <a:t>değeri bağlantıyı aynı çerçevede açar (varsayılan </a:t>
            </a:r>
            <a:r>
              <a:rPr lang="tr-TR" dirty="0" smtClean="0"/>
              <a:t>değer, </a:t>
            </a:r>
            <a:r>
              <a:rPr lang="tr-TR" dirty="0" err="1" smtClean="0"/>
              <a:t>Target</a:t>
            </a:r>
            <a:r>
              <a:rPr lang="tr-TR" dirty="0" smtClean="0"/>
              <a:t> özelliği verilmezse bu geçerlidir.) 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99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4302" y="2420888"/>
            <a:ext cx="6048375" cy="508000"/>
          </a:xfrm>
        </p:spPr>
        <p:txBody>
          <a:bodyPr/>
          <a:lstStyle/>
          <a:p>
            <a:r>
              <a:rPr lang="tr-TR" dirty="0" smtClean="0"/>
              <a:t>Bağlantı Çeşitleri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3068960"/>
            <a:ext cx="8496944" cy="3601541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Siteler </a:t>
            </a:r>
            <a:r>
              <a:rPr lang="tr-TR" dirty="0">
                <a:solidFill>
                  <a:srgbClr val="FF0000"/>
                </a:solidFill>
              </a:rPr>
              <a:t>A</a:t>
            </a:r>
            <a:r>
              <a:rPr lang="tr-TR" dirty="0" smtClean="0">
                <a:solidFill>
                  <a:srgbClr val="FF0000"/>
                </a:solidFill>
              </a:rPr>
              <a:t>rası Bağlantı (</a:t>
            </a:r>
            <a:r>
              <a:rPr lang="tr-TR" dirty="0" err="1" smtClean="0">
                <a:solidFill>
                  <a:srgbClr val="FF0000"/>
                </a:solidFill>
              </a:rPr>
              <a:t>Google→Youtube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</a:p>
          <a:p>
            <a:r>
              <a:rPr lang="tr-TR" dirty="0" smtClean="0">
                <a:solidFill>
                  <a:srgbClr val="00B050"/>
                </a:solidFill>
              </a:rPr>
              <a:t>Sayfalar Arası Bağlantı(</a:t>
            </a:r>
            <a:r>
              <a:rPr lang="tr-TR" dirty="0" err="1" smtClean="0">
                <a:solidFill>
                  <a:srgbClr val="00B050"/>
                </a:solidFill>
              </a:rPr>
              <a:t>Anasayfa→İletişim</a:t>
            </a:r>
            <a:r>
              <a:rPr lang="tr-TR" dirty="0" smtClean="0">
                <a:solidFill>
                  <a:srgbClr val="00B050"/>
                </a:solidFill>
              </a:rPr>
              <a:t>)</a:t>
            </a:r>
          </a:p>
          <a:p>
            <a:r>
              <a:rPr lang="tr-TR" dirty="0" smtClean="0">
                <a:solidFill>
                  <a:srgbClr val="00B0F0"/>
                </a:solidFill>
              </a:rPr>
              <a:t>Sayfa içi Bağlantı(Aynı sayfada </a:t>
            </a:r>
            <a:r>
              <a:rPr lang="tr-TR" dirty="0" smtClean="0">
                <a:solidFill>
                  <a:srgbClr val="00B0F0"/>
                </a:solidFill>
              </a:rPr>
              <a:t>bağlantı-Çapa)</a:t>
            </a:r>
            <a:endParaRPr lang="tr-TR" dirty="0" smtClean="0">
              <a:solidFill>
                <a:srgbClr val="00B0F0"/>
              </a:solidFill>
            </a:endParaRPr>
          </a:p>
          <a:p>
            <a:r>
              <a:rPr lang="tr-TR" dirty="0" smtClean="0">
                <a:solidFill>
                  <a:srgbClr val="7030A0"/>
                </a:solidFill>
              </a:rPr>
              <a:t>Mail Bağlantısı(E-posta Gönderme, Outlook)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Dosya bağlantısı(İndirme (Müzik, Resim, </a:t>
            </a:r>
            <a:r>
              <a:rPr lang="tr-TR" dirty="0" err="1" smtClean="0">
                <a:solidFill>
                  <a:srgbClr val="FFC000"/>
                </a:solidFill>
              </a:rPr>
              <a:t>Video,Word</a:t>
            </a:r>
            <a:r>
              <a:rPr lang="tr-TR" dirty="0" smtClean="0">
                <a:solidFill>
                  <a:srgbClr val="FFC000"/>
                </a:solidFill>
              </a:rPr>
              <a:t>, </a:t>
            </a:r>
            <a:r>
              <a:rPr lang="tr-TR" dirty="0" err="1" smtClean="0">
                <a:solidFill>
                  <a:srgbClr val="FFC000"/>
                </a:solidFill>
              </a:rPr>
              <a:t>Pdf</a:t>
            </a:r>
            <a:r>
              <a:rPr lang="tr-TR" dirty="0" smtClean="0">
                <a:solidFill>
                  <a:srgbClr val="FFC000"/>
                </a:solidFill>
              </a:rPr>
              <a:t> </a:t>
            </a:r>
            <a:r>
              <a:rPr lang="tr-TR" dirty="0" err="1" smtClean="0">
                <a:solidFill>
                  <a:srgbClr val="FFC000"/>
                </a:solidFill>
              </a:rPr>
              <a:t>vb</a:t>
            </a:r>
            <a:r>
              <a:rPr lang="tr-TR" dirty="0" smtClean="0">
                <a:solidFill>
                  <a:srgbClr val="FFC000"/>
                </a:solidFill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020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</TotalTime>
  <Words>352</Words>
  <Application>Microsoft Office PowerPoint</Application>
  <PresentationFormat>Ekran Gösterisi (4:3)</PresentationFormat>
  <Paragraphs>37</Paragraphs>
  <Slides>9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1" baseType="lpstr">
      <vt:lpstr>Arial</vt:lpstr>
      <vt:lpstr>template</vt:lpstr>
      <vt:lpstr>Bağlantılar</vt:lpstr>
      <vt:lpstr>PowerPoint Sunusu</vt:lpstr>
      <vt:lpstr>HTML Bağlantı Söz Dizimi </vt:lpstr>
      <vt:lpstr>PowerPoint Sunusu</vt:lpstr>
      <vt:lpstr>URL Yapısı </vt:lpstr>
      <vt:lpstr>Href Özelliği</vt:lpstr>
      <vt:lpstr>PowerPoint Sunusu</vt:lpstr>
      <vt:lpstr>Target Özelliği </vt:lpstr>
      <vt:lpstr>Bağlantı Çeşitleri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SHN</dc:creator>
  <cp:lastModifiedBy>SHN</cp:lastModifiedBy>
  <cp:revision>24</cp:revision>
  <dcterms:created xsi:type="dcterms:W3CDTF">2022-10-25T16:54:46Z</dcterms:created>
  <dcterms:modified xsi:type="dcterms:W3CDTF">2023-10-09T15:24:43Z</dcterms:modified>
</cp:coreProperties>
</file>