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304"/>
    <a:srgbClr val="AE8C7E"/>
    <a:srgbClr val="B8A39A"/>
    <a:srgbClr val="57453E"/>
    <a:srgbClr val="F3548A"/>
    <a:srgbClr val="FF9BC1"/>
    <a:srgbClr val="FE9202"/>
    <a:srgbClr val="FC3636"/>
    <a:srgbClr val="550957"/>
    <a:srgbClr val="76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3" autoAdjust="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041062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64352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AE8C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Web Tasarımı</a:t>
            </a:r>
            <a:endParaRPr lang="en-US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Tablolar Tekrar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Tablo etiketi ?</a:t>
            </a:r>
          </a:p>
          <a:p>
            <a:r>
              <a:rPr lang="tr-TR" dirty="0">
                <a:solidFill>
                  <a:srgbClr val="FF0000"/>
                </a:solidFill>
              </a:rPr>
              <a:t>&lt;</a:t>
            </a:r>
            <a:r>
              <a:rPr lang="tr-TR" dirty="0" err="1">
                <a:solidFill>
                  <a:srgbClr val="FF0000"/>
                </a:solidFill>
              </a:rPr>
              <a:t>table</a:t>
            </a:r>
            <a:r>
              <a:rPr lang="tr-TR" dirty="0">
                <a:solidFill>
                  <a:srgbClr val="FF0000"/>
                </a:solidFill>
              </a:rPr>
              <a:t>&gt;</a:t>
            </a:r>
          </a:p>
          <a:p>
            <a:r>
              <a:rPr lang="tr-TR" dirty="0"/>
              <a:t>Sütun başlığı</a:t>
            </a:r>
          </a:p>
          <a:p>
            <a:r>
              <a:rPr lang="tr-TR" dirty="0">
                <a:solidFill>
                  <a:srgbClr val="FF0000"/>
                </a:solidFill>
              </a:rPr>
              <a:t>&lt;</a:t>
            </a:r>
            <a:r>
              <a:rPr lang="tr-TR" dirty="0" err="1">
                <a:solidFill>
                  <a:srgbClr val="FF0000"/>
                </a:solidFill>
              </a:rPr>
              <a:t>th</a:t>
            </a:r>
            <a:r>
              <a:rPr lang="tr-TR" dirty="0">
                <a:solidFill>
                  <a:srgbClr val="FF0000"/>
                </a:solidFill>
              </a:rPr>
              <a:t>&gt;</a:t>
            </a:r>
          </a:p>
          <a:p>
            <a:r>
              <a:rPr lang="tr-TR" dirty="0"/>
              <a:t>Tabloda satır oluşturma etiketi</a:t>
            </a:r>
          </a:p>
          <a:p>
            <a:r>
              <a:rPr lang="tr-TR" dirty="0">
                <a:solidFill>
                  <a:srgbClr val="FF0000"/>
                </a:solidFill>
              </a:rPr>
              <a:t>&lt;tr&gt;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61973910-F578-E698-BBA8-54F840DD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6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D196AA-A94E-7147-A478-C4D6375A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1E408E-F4FA-A9F2-046F-93C0669E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Table</a:t>
            </a:r>
            <a:r>
              <a:rPr lang="tr-TR" dirty="0">
                <a:solidFill>
                  <a:srgbClr val="FF0000"/>
                </a:solidFill>
              </a:rPr>
              <a:t>  -&gt;  tr  -&gt;  </a:t>
            </a:r>
            <a:r>
              <a:rPr lang="tr-TR" dirty="0" err="1">
                <a:solidFill>
                  <a:srgbClr val="FF0000"/>
                </a:solidFill>
              </a:rPr>
              <a:t>th-td</a:t>
            </a:r>
            <a:r>
              <a:rPr lang="tr-TR" dirty="0">
                <a:solidFill>
                  <a:srgbClr val="FF0000"/>
                </a:solidFill>
              </a:rPr>
              <a:t>  -&gt;  Veri(data)</a:t>
            </a:r>
          </a:p>
          <a:p>
            <a:r>
              <a:rPr lang="tr-TR" dirty="0" err="1"/>
              <a:t>Arkaplan</a:t>
            </a:r>
            <a:r>
              <a:rPr lang="tr-TR" dirty="0"/>
              <a:t>(zemin) rengi?</a:t>
            </a:r>
          </a:p>
          <a:p>
            <a:r>
              <a:rPr lang="tr-TR" dirty="0" err="1">
                <a:solidFill>
                  <a:srgbClr val="FF0000"/>
                </a:solidFill>
              </a:rPr>
              <a:t>Bgcolor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Renk adı (</a:t>
            </a:r>
            <a:r>
              <a:rPr lang="tr-TR" dirty="0" err="1">
                <a:solidFill>
                  <a:srgbClr val="FF0000"/>
                </a:solidFill>
              </a:rPr>
              <a:t>ingilizce</a:t>
            </a:r>
            <a:r>
              <a:rPr lang="tr-TR" dirty="0">
                <a:solidFill>
                  <a:srgbClr val="FF0000"/>
                </a:solidFill>
              </a:rPr>
              <a:t>) yada  </a:t>
            </a:r>
            <a:r>
              <a:rPr lang="tr-TR" b="0" i="0" dirty="0">
                <a:solidFill>
                  <a:srgbClr val="FF0000"/>
                </a:solidFill>
                <a:effectLst/>
                <a:latin typeface="Google Sans"/>
              </a:rPr>
              <a:t>#15BB9A vb.</a:t>
            </a:r>
          </a:p>
          <a:p>
            <a:r>
              <a:rPr lang="tr-TR" dirty="0">
                <a:solidFill>
                  <a:srgbClr val="1F1F1F"/>
                </a:solidFill>
                <a:latin typeface="Google Sans"/>
              </a:rPr>
              <a:t>Tabloda Genişlik ve yükseklik özelliği nasıl verilir?</a:t>
            </a:r>
          </a:p>
          <a:p>
            <a:r>
              <a:rPr lang="tr-TR" b="0" i="0" dirty="0" err="1">
                <a:solidFill>
                  <a:srgbClr val="FF0000"/>
                </a:solidFill>
                <a:effectLst/>
                <a:latin typeface="Google Sans"/>
              </a:rPr>
              <a:t>Width</a:t>
            </a:r>
            <a:r>
              <a:rPr lang="tr-TR" b="0" i="0" dirty="0">
                <a:solidFill>
                  <a:srgbClr val="FF0000"/>
                </a:solidFill>
                <a:effectLst/>
                <a:latin typeface="Google Sans"/>
              </a:rPr>
              <a:t>(yükseklik),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Google Sans"/>
              </a:rPr>
              <a:t>Height</a:t>
            </a:r>
            <a:r>
              <a:rPr lang="tr-TR" dirty="0">
                <a:solidFill>
                  <a:srgbClr val="FF0000"/>
                </a:solidFill>
                <a:latin typeface="Google Sans"/>
              </a:rPr>
              <a:t>(yükseklik)</a:t>
            </a:r>
            <a:endParaRPr lang="tr-TR" b="0" i="0" dirty="0">
              <a:solidFill>
                <a:srgbClr val="FF0000"/>
              </a:solidFill>
              <a:effectLst/>
              <a:latin typeface="Google Sans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62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E45AD-D8D8-1AD3-0CC5-70956E12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0A0AF7-3CEB-3C57-8FB9-859D77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Tabloda hizalama hangi özellikle yapılır?</a:t>
            </a:r>
          </a:p>
          <a:p>
            <a:r>
              <a:rPr lang="tr-TR" dirty="0" err="1">
                <a:solidFill>
                  <a:srgbClr val="FF0000"/>
                </a:solidFill>
              </a:rPr>
              <a:t>Align</a:t>
            </a:r>
            <a:r>
              <a:rPr lang="tr-TR" dirty="0">
                <a:solidFill>
                  <a:srgbClr val="FF0000"/>
                </a:solidFill>
              </a:rPr>
              <a:t> özelliği</a:t>
            </a:r>
          </a:p>
          <a:p>
            <a:r>
              <a:rPr lang="tr-TR" dirty="0" err="1"/>
              <a:t>Align</a:t>
            </a:r>
            <a:r>
              <a:rPr lang="tr-TR" dirty="0"/>
              <a:t> alabileceği değerler nelerdir?</a:t>
            </a:r>
          </a:p>
          <a:p>
            <a:r>
              <a:rPr lang="tr-TR" dirty="0">
                <a:solidFill>
                  <a:srgbClr val="FF000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(Sağ), </a:t>
            </a:r>
            <a:r>
              <a:rPr lang="tr-TR" dirty="0" err="1">
                <a:solidFill>
                  <a:srgbClr val="FF0000"/>
                </a:solidFill>
              </a:rPr>
              <a:t>Left</a:t>
            </a:r>
            <a:r>
              <a:rPr lang="tr-TR" dirty="0">
                <a:solidFill>
                  <a:srgbClr val="00B050"/>
                </a:solidFill>
              </a:rPr>
              <a:t>(sol), </a:t>
            </a:r>
            <a:r>
              <a:rPr lang="tr-TR" dirty="0">
                <a:solidFill>
                  <a:srgbClr val="FF0000"/>
                </a:solidFill>
              </a:rPr>
              <a:t>Center</a:t>
            </a:r>
            <a:r>
              <a:rPr lang="tr-TR" dirty="0">
                <a:solidFill>
                  <a:srgbClr val="00B050"/>
                </a:solidFill>
              </a:rPr>
              <a:t>(merkez-orta), </a:t>
            </a:r>
            <a:r>
              <a:rPr lang="tr-TR" dirty="0" err="1">
                <a:solidFill>
                  <a:srgbClr val="FF0000"/>
                </a:solidFill>
              </a:rPr>
              <a:t>Justify</a:t>
            </a:r>
            <a:r>
              <a:rPr lang="tr-TR" dirty="0">
                <a:solidFill>
                  <a:srgbClr val="00B050"/>
                </a:solidFill>
              </a:rPr>
              <a:t>(Her iki Yana yasla), </a:t>
            </a:r>
            <a:r>
              <a:rPr lang="tr-TR" dirty="0">
                <a:solidFill>
                  <a:srgbClr val="FF0000"/>
                </a:solidFill>
              </a:rPr>
              <a:t>Top</a:t>
            </a:r>
            <a:r>
              <a:rPr lang="tr-TR" dirty="0">
                <a:solidFill>
                  <a:srgbClr val="00B050"/>
                </a:solidFill>
              </a:rPr>
              <a:t>(üst)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 err="1">
                <a:solidFill>
                  <a:srgbClr val="FF0000"/>
                </a:solidFill>
              </a:rPr>
              <a:t>Bottom</a:t>
            </a:r>
            <a:r>
              <a:rPr lang="tr-TR" dirty="0">
                <a:solidFill>
                  <a:srgbClr val="00B050"/>
                </a:solidFill>
              </a:rPr>
              <a:t>(alt).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1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52CC2-3911-949B-BE5A-AD1302E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873647-F2C7-7523-09A0-A8AEF441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 Başlığı</a:t>
            </a:r>
          </a:p>
          <a:p>
            <a:r>
              <a:rPr lang="tr-TR" dirty="0">
                <a:solidFill>
                  <a:srgbClr val="E20304"/>
                </a:solidFill>
              </a:rPr>
              <a:t>&lt;</a:t>
            </a:r>
            <a:r>
              <a:rPr lang="tr-TR" dirty="0" err="1">
                <a:solidFill>
                  <a:srgbClr val="E20304"/>
                </a:solidFill>
              </a:rPr>
              <a:t>Caption</a:t>
            </a:r>
            <a:r>
              <a:rPr lang="tr-TR" dirty="0">
                <a:solidFill>
                  <a:srgbClr val="E20304"/>
                </a:solidFill>
              </a:rPr>
              <a:t>&gt;</a:t>
            </a:r>
          </a:p>
          <a:p>
            <a:r>
              <a:rPr lang="tr-TR" dirty="0"/>
              <a:t>Tablo başlığı </a:t>
            </a:r>
            <a:r>
              <a:rPr lang="tr-TR"/>
              <a:t>tablonun neresinde </a:t>
            </a:r>
            <a:r>
              <a:rPr lang="tr-TR" dirty="0"/>
              <a:t>yer alır?</a:t>
            </a:r>
          </a:p>
          <a:p>
            <a:r>
              <a:rPr lang="tr-TR" dirty="0">
                <a:solidFill>
                  <a:srgbClr val="E20304"/>
                </a:solidFill>
              </a:rPr>
              <a:t>&lt;</a:t>
            </a:r>
            <a:r>
              <a:rPr lang="tr-TR" dirty="0" err="1">
                <a:solidFill>
                  <a:srgbClr val="E20304"/>
                </a:solidFill>
              </a:rPr>
              <a:t>Caption</a:t>
            </a:r>
            <a:r>
              <a:rPr lang="tr-TR" dirty="0">
                <a:solidFill>
                  <a:srgbClr val="E20304"/>
                </a:solidFill>
              </a:rPr>
              <a:t> </a:t>
            </a:r>
            <a:r>
              <a:rPr lang="tr-TR" dirty="0" err="1">
                <a:solidFill>
                  <a:srgbClr val="E20304"/>
                </a:solidFill>
              </a:rPr>
              <a:t>align</a:t>
            </a:r>
            <a:r>
              <a:rPr lang="tr-TR" dirty="0">
                <a:solidFill>
                  <a:srgbClr val="E20304"/>
                </a:solidFill>
              </a:rPr>
              <a:t>=‘top’&gt;  Başlık &lt;</a:t>
            </a:r>
            <a:r>
              <a:rPr lang="tr-TR" dirty="0" err="1">
                <a:solidFill>
                  <a:srgbClr val="E20304"/>
                </a:solidFill>
              </a:rPr>
              <a:t>caption</a:t>
            </a:r>
            <a:r>
              <a:rPr lang="tr-TR" dirty="0">
                <a:solidFill>
                  <a:srgbClr val="E20304"/>
                </a:solidFill>
              </a:rPr>
              <a:t>&gt;</a:t>
            </a:r>
          </a:p>
          <a:p>
            <a:r>
              <a:rPr lang="tr-TR" dirty="0">
                <a:solidFill>
                  <a:srgbClr val="E20304"/>
                </a:solidFill>
              </a:rPr>
              <a:t>&lt;</a:t>
            </a:r>
            <a:r>
              <a:rPr lang="tr-TR" dirty="0" err="1">
                <a:solidFill>
                  <a:srgbClr val="E20304"/>
                </a:solidFill>
              </a:rPr>
              <a:t>Caption</a:t>
            </a:r>
            <a:r>
              <a:rPr lang="tr-TR" dirty="0">
                <a:solidFill>
                  <a:srgbClr val="E20304"/>
                </a:solidFill>
              </a:rPr>
              <a:t> </a:t>
            </a:r>
            <a:r>
              <a:rPr lang="tr-TR" dirty="0" err="1">
                <a:solidFill>
                  <a:srgbClr val="E20304"/>
                </a:solidFill>
              </a:rPr>
              <a:t>align</a:t>
            </a:r>
            <a:r>
              <a:rPr lang="tr-TR" dirty="0">
                <a:solidFill>
                  <a:srgbClr val="E20304"/>
                </a:solidFill>
              </a:rPr>
              <a:t>=‘</a:t>
            </a:r>
            <a:r>
              <a:rPr lang="tr-TR" dirty="0" err="1">
                <a:solidFill>
                  <a:srgbClr val="E20304"/>
                </a:solidFill>
              </a:rPr>
              <a:t>bottom</a:t>
            </a:r>
            <a:r>
              <a:rPr lang="tr-TR" dirty="0">
                <a:solidFill>
                  <a:srgbClr val="E20304"/>
                </a:solidFill>
              </a:rPr>
              <a:t>’&gt;  Başlık &lt;</a:t>
            </a:r>
            <a:r>
              <a:rPr lang="tr-TR" dirty="0" err="1">
                <a:solidFill>
                  <a:srgbClr val="E20304"/>
                </a:solidFill>
              </a:rPr>
              <a:t>caption</a:t>
            </a:r>
            <a:r>
              <a:rPr lang="tr-TR" dirty="0">
                <a:solidFill>
                  <a:srgbClr val="E20304"/>
                </a:solidFill>
              </a:rPr>
              <a:t>&gt;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48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338CD3-C2E2-5D14-D838-1E2B4049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0CB58-E067-F20F-0347-56A5A7C5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Tabloda kenarlık nasıl eklenir?</a:t>
            </a:r>
          </a:p>
          <a:p>
            <a:r>
              <a:rPr lang="tr-TR" dirty="0">
                <a:solidFill>
                  <a:srgbClr val="E20304"/>
                </a:solidFill>
              </a:rPr>
              <a:t>&lt;</a:t>
            </a:r>
            <a:r>
              <a:rPr lang="tr-TR" dirty="0" err="1">
                <a:solidFill>
                  <a:srgbClr val="E20304"/>
                </a:solidFill>
              </a:rPr>
              <a:t>table</a:t>
            </a:r>
            <a:r>
              <a:rPr lang="tr-TR" dirty="0">
                <a:solidFill>
                  <a:srgbClr val="E20304"/>
                </a:solidFill>
              </a:rPr>
              <a:t> </a:t>
            </a:r>
            <a:r>
              <a:rPr lang="tr-TR" dirty="0" err="1">
                <a:solidFill>
                  <a:srgbClr val="E20304"/>
                </a:solidFill>
              </a:rPr>
              <a:t>border</a:t>
            </a:r>
            <a:r>
              <a:rPr lang="tr-TR" dirty="0">
                <a:solidFill>
                  <a:srgbClr val="E20304"/>
                </a:solidFill>
              </a:rPr>
              <a:t>=‘1’&gt; … &lt;/</a:t>
            </a:r>
            <a:r>
              <a:rPr lang="tr-TR" dirty="0" err="1">
                <a:solidFill>
                  <a:srgbClr val="E20304"/>
                </a:solidFill>
              </a:rPr>
              <a:t>table</a:t>
            </a:r>
            <a:r>
              <a:rPr lang="tr-TR" dirty="0">
                <a:solidFill>
                  <a:srgbClr val="E20304"/>
                </a:solidFill>
              </a:rPr>
              <a:t>&gt;</a:t>
            </a:r>
          </a:p>
          <a:p>
            <a:r>
              <a:rPr lang="tr-TR" dirty="0"/>
              <a:t>Tabloda kenarlık rengi nasıl eklenir?</a:t>
            </a:r>
          </a:p>
          <a:p>
            <a:r>
              <a:rPr lang="tr-TR" dirty="0">
                <a:solidFill>
                  <a:srgbClr val="E20304"/>
                </a:solidFill>
              </a:rPr>
              <a:t>&lt;</a:t>
            </a:r>
            <a:r>
              <a:rPr lang="tr-TR" dirty="0" err="1">
                <a:solidFill>
                  <a:srgbClr val="E20304"/>
                </a:solidFill>
              </a:rPr>
              <a:t>table</a:t>
            </a:r>
            <a:r>
              <a:rPr lang="tr-TR" dirty="0">
                <a:solidFill>
                  <a:srgbClr val="E20304"/>
                </a:solidFill>
              </a:rPr>
              <a:t> </a:t>
            </a:r>
            <a:r>
              <a:rPr lang="tr-TR" dirty="0" err="1">
                <a:solidFill>
                  <a:srgbClr val="E20304"/>
                </a:solidFill>
              </a:rPr>
              <a:t>border</a:t>
            </a:r>
            <a:r>
              <a:rPr lang="tr-TR" dirty="0">
                <a:solidFill>
                  <a:srgbClr val="E20304"/>
                </a:solidFill>
              </a:rPr>
              <a:t>=‘1’ </a:t>
            </a:r>
            <a:r>
              <a:rPr lang="tr-TR" dirty="0" err="1">
                <a:solidFill>
                  <a:srgbClr val="E20304"/>
                </a:solidFill>
              </a:rPr>
              <a:t>bordercolor</a:t>
            </a:r>
            <a:r>
              <a:rPr lang="tr-TR" dirty="0">
                <a:solidFill>
                  <a:srgbClr val="E20304"/>
                </a:solidFill>
              </a:rPr>
              <a:t>=‘</a:t>
            </a:r>
            <a:r>
              <a:rPr lang="tr-TR" dirty="0" err="1">
                <a:solidFill>
                  <a:srgbClr val="E20304"/>
                </a:solidFill>
              </a:rPr>
              <a:t>red</a:t>
            </a:r>
            <a:r>
              <a:rPr lang="tr-TR" dirty="0">
                <a:solidFill>
                  <a:srgbClr val="E20304"/>
                </a:solidFill>
              </a:rPr>
              <a:t>’&gt; … &lt;/</a:t>
            </a:r>
            <a:r>
              <a:rPr lang="tr-TR" dirty="0" err="1">
                <a:solidFill>
                  <a:srgbClr val="E20304"/>
                </a:solidFill>
              </a:rPr>
              <a:t>table</a:t>
            </a:r>
            <a:r>
              <a:rPr lang="tr-TR" dirty="0">
                <a:solidFill>
                  <a:srgbClr val="E20304"/>
                </a:solidFill>
              </a:rPr>
              <a:t>&gt;</a:t>
            </a:r>
          </a:p>
          <a:p>
            <a:r>
              <a:rPr lang="tr-TR" dirty="0"/>
              <a:t>Hücre içi boşluk?</a:t>
            </a:r>
          </a:p>
          <a:p>
            <a:r>
              <a:rPr lang="tr-TR" dirty="0" err="1">
                <a:solidFill>
                  <a:srgbClr val="E20304"/>
                </a:solidFill>
              </a:rPr>
              <a:t>Cellpadding</a:t>
            </a:r>
            <a:endParaRPr lang="tr-TR" dirty="0">
              <a:solidFill>
                <a:srgbClr val="E20304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82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CAEA3-6D1F-D93A-F3B2-5BC1DD2A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E37733-9350-52E7-618D-28881F5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Hücreler arası(hücre dışı) boşluk?</a:t>
            </a:r>
          </a:p>
          <a:p>
            <a:r>
              <a:rPr lang="tr-TR" dirty="0" err="1">
                <a:solidFill>
                  <a:srgbClr val="E20304"/>
                </a:solidFill>
              </a:rPr>
              <a:t>Cellspacing</a:t>
            </a:r>
            <a:endParaRPr lang="tr-TR" dirty="0">
              <a:solidFill>
                <a:srgbClr val="E20304"/>
              </a:solidFill>
            </a:endParaRPr>
          </a:p>
          <a:p>
            <a:r>
              <a:rPr lang="tr-TR" dirty="0"/>
              <a:t>Satır birleştirme</a:t>
            </a:r>
          </a:p>
          <a:p>
            <a:r>
              <a:rPr lang="tr-TR" dirty="0" err="1">
                <a:solidFill>
                  <a:srgbClr val="E20304"/>
                </a:solidFill>
              </a:rPr>
              <a:t>Rowspan</a:t>
            </a:r>
            <a:endParaRPr lang="tr-TR" dirty="0">
              <a:solidFill>
                <a:srgbClr val="E20304"/>
              </a:solidFill>
            </a:endParaRPr>
          </a:p>
          <a:p>
            <a:r>
              <a:rPr lang="tr-TR" dirty="0"/>
              <a:t>Kolon birleştirme</a:t>
            </a:r>
          </a:p>
          <a:p>
            <a:r>
              <a:rPr lang="tr-TR" dirty="0" err="1">
                <a:solidFill>
                  <a:srgbClr val="E20304"/>
                </a:solidFill>
              </a:rPr>
              <a:t>colspan</a:t>
            </a:r>
            <a:endParaRPr lang="tr-TR" dirty="0">
              <a:solidFill>
                <a:srgbClr val="E203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Ekran Gösterisi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Google Sans</vt:lpstr>
      <vt:lpstr>Office Theme</vt:lpstr>
      <vt:lpstr>Web Tasarımı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2024-09-30T18:26:50Z</dcterms:modified>
</cp:coreProperties>
</file>