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24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971E-AB96-4DDD-B91E-6E13EF3534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D79BA0-45F5-48D8-90AD-E88C5B0FB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875D5C-2DE7-4B6A-9E60-1328DFEA1F2A}"/>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5" name="Footer Placeholder 4">
            <a:extLst>
              <a:ext uri="{FF2B5EF4-FFF2-40B4-BE49-F238E27FC236}">
                <a16:creationId xmlns:a16="http://schemas.microsoft.com/office/drawing/2014/main" id="{C3CD3114-AECC-498E-8606-CAE52D263B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3A1C26-0394-44EB-8DB1-2BCCBA7D9EBF}"/>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6015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53EB-DFB1-49FF-9C75-246F9FF62D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83A89-AE38-4479-9F11-BE15C8A2BE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E47EC-BCBE-4968-8F36-A2F8C6469120}"/>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5" name="Footer Placeholder 4">
            <a:extLst>
              <a:ext uri="{FF2B5EF4-FFF2-40B4-BE49-F238E27FC236}">
                <a16:creationId xmlns:a16="http://schemas.microsoft.com/office/drawing/2014/main" id="{B591CB6C-1476-4BA5-9824-D434514BE7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AF028E-02BA-43CB-98AA-607F992EE7A9}"/>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28568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98EB67-3A71-4255-9143-2A80EEC881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A618C-3AB1-4991-8D6E-5135A747D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8FC1E-923F-4B9D-8841-9BCCCA8BE8E2}"/>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5" name="Footer Placeholder 4">
            <a:extLst>
              <a:ext uri="{FF2B5EF4-FFF2-40B4-BE49-F238E27FC236}">
                <a16:creationId xmlns:a16="http://schemas.microsoft.com/office/drawing/2014/main" id="{DEE11FC1-6932-441E-96AF-0958DBDF21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1BB144-954E-4FA1-A05A-6081A97058FD}"/>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61608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3541-CB0B-4B4A-ACA6-AFD0C5C03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EF5622-3D27-447A-BC13-1F8BB299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D44B6-F474-435E-ABD5-9A8EBA90D497}"/>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5" name="Footer Placeholder 4">
            <a:extLst>
              <a:ext uri="{FF2B5EF4-FFF2-40B4-BE49-F238E27FC236}">
                <a16:creationId xmlns:a16="http://schemas.microsoft.com/office/drawing/2014/main" id="{694594DA-A7E1-4884-89B5-3330071D5F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F5524B-981C-44B8-A73B-290F58C844C6}"/>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274277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D518-2762-4571-BFEC-C33CBE121B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70BF0F-FA21-4BC9-B93B-35C78631E7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90740-1A8E-40FE-A8AC-77FD3B88DC72}"/>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5" name="Footer Placeholder 4">
            <a:extLst>
              <a:ext uri="{FF2B5EF4-FFF2-40B4-BE49-F238E27FC236}">
                <a16:creationId xmlns:a16="http://schemas.microsoft.com/office/drawing/2014/main" id="{446F1759-1AF7-4A7E-85A6-9451FFD873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251D96-9521-4B09-A328-7F613875BD4F}"/>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362134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425E-B20B-477C-B959-D147F3DDA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C3B092-CDD0-4585-B318-0D3999F82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64157-36FA-4543-9D50-3D6C0CF4B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0B06E0-1918-4D88-8932-1B0BD789968E}"/>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6" name="Footer Placeholder 5">
            <a:extLst>
              <a:ext uri="{FF2B5EF4-FFF2-40B4-BE49-F238E27FC236}">
                <a16:creationId xmlns:a16="http://schemas.microsoft.com/office/drawing/2014/main" id="{E30AA75F-CA60-4CC9-92C4-C89A245924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54793A-D218-4D38-905B-E96820A7A806}"/>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126451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1E1F-37C5-481E-AD9B-7329A1F758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95DE59-AF81-4533-AD47-6D4609A38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560EB0-1245-4950-BFFF-656B87DBEB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8D283-E65B-4C84-A24C-0A3132C04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872134-CDF4-4FF9-854B-985C00B850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5CB0FB-40F6-4238-A2F1-F2CB8BB5CEFB}"/>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8" name="Footer Placeholder 7">
            <a:extLst>
              <a:ext uri="{FF2B5EF4-FFF2-40B4-BE49-F238E27FC236}">
                <a16:creationId xmlns:a16="http://schemas.microsoft.com/office/drawing/2014/main" id="{087D1A8D-3F6B-455F-946C-65E58FDD20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03AE54-71BC-4E34-BED9-801EB47DFF78}"/>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320227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D8EE-F9AE-4F49-8A77-2078693B9D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D0A3E1-EB15-4208-86EE-232325745774}"/>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4" name="Footer Placeholder 3">
            <a:extLst>
              <a:ext uri="{FF2B5EF4-FFF2-40B4-BE49-F238E27FC236}">
                <a16:creationId xmlns:a16="http://schemas.microsoft.com/office/drawing/2014/main" id="{7A4EFA44-E15A-4A14-A96F-3BB55053DD5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ADAF609-94A6-4B56-AAA4-FC3BD82BF657}"/>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325165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61F7D-B267-41E5-9F2A-35CAC3F147DE}"/>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3" name="Footer Placeholder 2">
            <a:extLst>
              <a:ext uri="{FF2B5EF4-FFF2-40B4-BE49-F238E27FC236}">
                <a16:creationId xmlns:a16="http://schemas.microsoft.com/office/drawing/2014/main" id="{3EB68520-EC77-42CE-B819-0A5588A9B24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BA77B4-5279-470E-B68D-FE24F6B862E5}"/>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376153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025C-96AA-4976-B053-7C4E1ED63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527D4-690A-4E50-B61A-E84EAE042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9765F-A943-4C39-8295-0DD124234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49AD0-438D-41B2-8783-52CD7E19C61F}"/>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6" name="Footer Placeholder 5">
            <a:extLst>
              <a:ext uri="{FF2B5EF4-FFF2-40B4-BE49-F238E27FC236}">
                <a16:creationId xmlns:a16="http://schemas.microsoft.com/office/drawing/2014/main" id="{310070D2-C8ED-4E80-A729-18707AE232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D3E518-7C10-4673-9ABD-EBBB9AEFF1FF}"/>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281241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4B58-7CD7-4A95-8721-F9F93B735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BE1AD9-8D75-4A67-A2D6-B58ACD6559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AE4C6D4-7777-405D-8E7E-BD053E707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334EC-B119-45CD-A0F0-6E641A1AEE16}"/>
              </a:ext>
            </a:extLst>
          </p:cNvPr>
          <p:cNvSpPr>
            <a:spLocks noGrp="1"/>
          </p:cNvSpPr>
          <p:nvPr>
            <p:ph type="dt" sz="half" idx="10"/>
          </p:nvPr>
        </p:nvSpPr>
        <p:spPr/>
        <p:txBody>
          <a:bodyPr/>
          <a:lstStyle/>
          <a:p>
            <a:fld id="{6C05EED8-5C14-474F-B9BF-DE5CD31ECAAC}" type="datetimeFigureOut">
              <a:rPr lang="en-US" smtClean="0"/>
              <a:t>9/28/2020</a:t>
            </a:fld>
            <a:endParaRPr lang="en-US" dirty="0"/>
          </a:p>
        </p:txBody>
      </p:sp>
      <p:sp>
        <p:nvSpPr>
          <p:cNvPr id="6" name="Footer Placeholder 5">
            <a:extLst>
              <a:ext uri="{FF2B5EF4-FFF2-40B4-BE49-F238E27FC236}">
                <a16:creationId xmlns:a16="http://schemas.microsoft.com/office/drawing/2014/main" id="{C776EE94-32D2-4BAB-BF25-5758C07D7B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E57B30-E278-44ED-9544-E5CAEC9D6260}"/>
              </a:ext>
            </a:extLst>
          </p:cNvPr>
          <p:cNvSpPr>
            <a:spLocks noGrp="1"/>
          </p:cNvSpPr>
          <p:nvPr>
            <p:ph type="sldNum" sz="quarter" idx="12"/>
          </p:nvPr>
        </p:nvSpPr>
        <p:spPr/>
        <p:txBody>
          <a:bodyPr/>
          <a:lstStyle/>
          <a:p>
            <a:fld id="{1474FF0D-033A-4E0F-88B3-C48B2468C8F5}" type="slidenum">
              <a:rPr lang="en-US" smtClean="0"/>
              <a:t>‹#›</a:t>
            </a:fld>
            <a:endParaRPr lang="en-US" dirty="0"/>
          </a:p>
        </p:txBody>
      </p:sp>
    </p:spTree>
    <p:extLst>
      <p:ext uri="{BB962C8B-B14F-4D97-AF65-F5344CB8AC3E}">
        <p14:creationId xmlns:p14="http://schemas.microsoft.com/office/powerpoint/2010/main" val="253454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AC5E46-49A5-4A3A-8FF2-B06CB49A4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03B7DE-0B9B-4684-AA8E-7FA76E77C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D4D6C-12A0-46E5-996E-067C14C1C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5EED8-5C14-474F-B9BF-DE5CD31ECAAC}" type="datetimeFigureOut">
              <a:rPr lang="en-US" smtClean="0"/>
              <a:t>9/28/2020</a:t>
            </a:fld>
            <a:endParaRPr lang="en-US" dirty="0"/>
          </a:p>
        </p:txBody>
      </p:sp>
      <p:sp>
        <p:nvSpPr>
          <p:cNvPr id="5" name="Footer Placeholder 4">
            <a:extLst>
              <a:ext uri="{FF2B5EF4-FFF2-40B4-BE49-F238E27FC236}">
                <a16:creationId xmlns:a16="http://schemas.microsoft.com/office/drawing/2014/main" id="{C0FDB143-25D3-4B01-8A79-3FC5241E7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9A92F11-AB86-44A2-91A0-FB3C5B106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4FF0D-033A-4E0F-88B3-C48B2468C8F5}" type="slidenum">
              <a:rPr lang="en-US" smtClean="0"/>
              <a:t>‹#›</a:t>
            </a:fld>
            <a:endParaRPr lang="en-US" dirty="0"/>
          </a:p>
        </p:txBody>
      </p:sp>
    </p:spTree>
    <p:extLst>
      <p:ext uri="{BB962C8B-B14F-4D97-AF65-F5344CB8AC3E}">
        <p14:creationId xmlns:p14="http://schemas.microsoft.com/office/powerpoint/2010/main" val="4010446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ata.gov.u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data.gov.uk/dataset/cb7ae6f0-4be6-4935-9277-47e5ce24a11f/road-safety-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B4E8-A780-459E-B581-C7E027972DDF}"/>
              </a:ext>
            </a:extLst>
          </p:cNvPr>
          <p:cNvSpPr>
            <a:spLocks noGrp="1"/>
          </p:cNvSpPr>
          <p:nvPr>
            <p:ph type="ctrTitle"/>
          </p:nvPr>
        </p:nvSpPr>
        <p:spPr>
          <a:xfrm>
            <a:off x="1524000" y="1792923"/>
            <a:ext cx="9144000" cy="2387600"/>
          </a:xfrm>
        </p:spPr>
        <p:txBody>
          <a:bodyPr/>
          <a:lstStyle/>
          <a:p>
            <a:r>
              <a:rPr lang="en-US" b="1" dirty="0"/>
              <a:t>Predicting reasons for </a:t>
            </a:r>
            <a:br>
              <a:rPr lang="en-US" b="1" dirty="0"/>
            </a:br>
            <a:r>
              <a:rPr lang="en-US" b="1" dirty="0"/>
              <a:t>Car Accidents in UK</a:t>
            </a:r>
          </a:p>
        </p:txBody>
      </p:sp>
    </p:spTree>
    <p:extLst>
      <p:ext uri="{BB962C8B-B14F-4D97-AF65-F5344CB8AC3E}">
        <p14:creationId xmlns:p14="http://schemas.microsoft.com/office/powerpoint/2010/main" val="755452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FE76D-1230-4A3A-8096-1FCDC7909E4B}"/>
              </a:ext>
            </a:extLst>
          </p:cNvPr>
          <p:cNvSpPr>
            <a:spLocks noGrp="1"/>
          </p:cNvSpPr>
          <p:nvPr>
            <p:ph type="ctrTitle"/>
          </p:nvPr>
        </p:nvSpPr>
        <p:spPr>
          <a:xfrm>
            <a:off x="1524000" y="390843"/>
            <a:ext cx="8818880" cy="6426517"/>
          </a:xfrm>
        </p:spPr>
        <p:txBody>
          <a:bodyPr>
            <a:noAutofit/>
          </a:bodyPr>
          <a:lstStyle/>
          <a:p>
            <a:pPr algn="l"/>
            <a:r>
              <a:rPr lang="en-US" sz="2800" b="1" dirty="0"/>
              <a:t>CONCLUSION</a:t>
            </a:r>
            <a:br>
              <a:rPr lang="en-US" sz="2800" b="1" dirty="0"/>
            </a:br>
            <a:br>
              <a:rPr lang="en-US" sz="2800" dirty="0"/>
            </a:br>
            <a:r>
              <a:rPr lang="en-US" sz="2800" dirty="0"/>
              <a:t>The following observations are made from the analysis above :</a:t>
            </a:r>
            <a:br>
              <a:rPr lang="en-US" sz="2800" dirty="0"/>
            </a:br>
            <a:br>
              <a:rPr lang="en-US" sz="2800" dirty="0"/>
            </a:br>
            <a:r>
              <a:rPr lang="en-US" sz="2800" dirty="0"/>
              <a:t>Many of the causalities which happened in accidents are mostly teenagers and youngsters around the age of 17-21</a:t>
            </a:r>
            <a:br>
              <a:rPr lang="en-US" sz="2800" dirty="0"/>
            </a:br>
            <a:br>
              <a:rPr lang="en-US" sz="2800" dirty="0"/>
            </a:br>
            <a:r>
              <a:rPr lang="en-US" sz="2800" dirty="0"/>
              <a:t>Many of the causalities suffered are males from every age groups</a:t>
            </a:r>
            <a:br>
              <a:rPr lang="en-US" sz="2800" dirty="0"/>
            </a:br>
            <a:br>
              <a:rPr lang="en-US" sz="2800" dirty="0"/>
            </a:br>
            <a:r>
              <a:rPr lang="en-US" sz="2800" dirty="0"/>
              <a:t>Many of the accidents occurred in the region comes under the age group of 17-21</a:t>
            </a:r>
            <a:br>
              <a:rPr lang="en-US" sz="2800" dirty="0"/>
            </a:br>
            <a:br>
              <a:rPr lang="en-US" sz="2800" dirty="0"/>
            </a:br>
            <a:r>
              <a:rPr lang="en-US" sz="2800" dirty="0"/>
              <a:t>Many of the accidents are occurred in the daylight.</a:t>
            </a:r>
            <a:br>
              <a:rPr lang="en-US" sz="2800" dirty="0"/>
            </a:br>
            <a:br>
              <a:rPr lang="en-US" sz="2800" dirty="0"/>
            </a:br>
            <a:r>
              <a:rPr lang="en-US" sz="2800" dirty="0"/>
              <a:t>Most of the accidents are due to Single Carriageway.</a:t>
            </a:r>
          </a:p>
        </p:txBody>
      </p:sp>
    </p:spTree>
    <p:extLst>
      <p:ext uri="{BB962C8B-B14F-4D97-AF65-F5344CB8AC3E}">
        <p14:creationId xmlns:p14="http://schemas.microsoft.com/office/powerpoint/2010/main" val="12558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B4E8-A780-459E-B581-C7E027972DDF}"/>
              </a:ext>
            </a:extLst>
          </p:cNvPr>
          <p:cNvSpPr>
            <a:spLocks noGrp="1"/>
          </p:cNvSpPr>
          <p:nvPr>
            <p:ph type="ctrTitle"/>
          </p:nvPr>
        </p:nvSpPr>
        <p:spPr>
          <a:xfrm>
            <a:off x="1524000" y="-20320"/>
            <a:ext cx="9144000" cy="6045200"/>
          </a:xfrm>
        </p:spPr>
        <p:txBody>
          <a:bodyPr>
            <a:noAutofit/>
          </a:bodyPr>
          <a:lstStyle/>
          <a:p>
            <a:pPr algn="l"/>
            <a:r>
              <a:rPr lang="en-US" sz="2400" b="1" dirty="0"/>
              <a:t>INTRODUCTION </a:t>
            </a:r>
            <a:br>
              <a:rPr lang="en-US" sz="2400" b="1" dirty="0"/>
            </a:br>
            <a:br>
              <a:rPr lang="en-US" sz="2400" b="1" dirty="0"/>
            </a:br>
            <a:r>
              <a:rPr lang="en-US" sz="2400" dirty="0"/>
              <a:t>Road traffic injuries are one of the leading cause of death across many countries and are predicted to increase drastically in the coming years. </a:t>
            </a:r>
            <a:br>
              <a:rPr lang="en-US" sz="2400" dirty="0"/>
            </a:br>
            <a:r>
              <a:rPr lang="en-US" sz="2400" dirty="0"/>
              <a:t>The government and civic bodies need to understand what is the cause of such accidents. </a:t>
            </a:r>
            <a:br>
              <a:rPr lang="en-US" sz="2400" dirty="0"/>
            </a:br>
            <a:br>
              <a:rPr lang="en-US" sz="2400" dirty="0"/>
            </a:br>
            <a:r>
              <a:rPr lang="en-US" sz="2400" dirty="0"/>
              <a:t>Hence a thorough data exploration and analysis is required to find the reasons for the same. An accurate prediction of the accidents can be predicted by analyzing factors like vehicles used, time of the day, gender of drivers, age of the drivers among many other factors. </a:t>
            </a:r>
            <a:br>
              <a:rPr lang="en-US" sz="2400" dirty="0"/>
            </a:br>
            <a:br>
              <a:rPr lang="en-US" sz="2400" dirty="0"/>
            </a:br>
            <a:r>
              <a:rPr lang="en-US" sz="2400" dirty="0"/>
              <a:t>This project will help civic bodies and governments to find out the cause for these accidents and come up with various measures to curtail these accidents which are growing in number by the day,</a:t>
            </a:r>
            <a:endParaRPr lang="en-US" sz="2400" b="1" dirty="0"/>
          </a:p>
        </p:txBody>
      </p:sp>
    </p:spTree>
    <p:extLst>
      <p:ext uri="{BB962C8B-B14F-4D97-AF65-F5344CB8AC3E}">
        <p14:creationId xmlns:p14="http://schemas.microsoft.com/office/powerpoint/2010/main" val="257324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B4E8-A780-459E-B581-C7E027972DDF}"/>
              </a:ext>
            </a:extLst>
          </p:cNvPr>
          <p:cNvSpPr>
            <a:spLocks noGrp="1"/>
          </p:cNvSpPr>
          <p:nvPr>
            <p:ph type="ctrTitle"/>
          </p:nvPr>
        </p:nvSpPr>
        <p:spPr>
          <a:xfrm>
            <a:off x="1524000" y="-20320"/>
            <a:ext cx="9144000" cy="6045200"/>
          </a:xfrm>
        </p:spPr>
        <p:txBody>
          <a:bodyPr>
            <a:noAutofit/>
          </a:bodyPr>
          <a:lstStyle/>
          <a:p>
            <a:pPr algn="l"/>
            <a:r>
              <a:rPr lang="en-US" sz="2400" b="1" dirty="0"/>
              <a:t>DATA ACQUISITION AND DATA CLEANSING </a:t>
            </a:r>
            <a:br>
              <a:rPr lang="en-US" sz="2400" b="1" dirty="0"/>
            </a:br>
            <a:br>
              <a:rPr lang="en-US" sz="2400" b="1" dirty="0"/>
            </a:br>
            <a:r>
              <a:rPr lang="en-US" sz="2400" dirty="0"/>
              <a:t>The data for road accidents is sourced from the </a:t>
            </a:r>
            <a:r>
              <a:rPr lang="en-US" sz="2400" dirty="0">
                <a:hlinkClick r:id="rId3"/>
              </a:rPr>
              <a:t>https://data.gov.uk/</a:t>
            </a:r>
            <a:r>
              <a:rPr lang="en-US" sz="2400" dirty="0"/>
              <a:t> - road safety data ( </a:t>
            </a:r>
            <a:r>
              <a:rPr lang="en-US" sz="2400" dirty="0">
                <a:hlinkClick r:id="rId4"/>
              </a:rPr>
              <a:t>https://data.gov.uk/dataset/cb7ae6f0-4be6-4935-9277-47e5ce24a11f/road-safety-data</a:t>
            </a:r>
            <a:r>
              <a:rPr lang="en-US" sz="2400" dirty="0"/>
              <a:t>)</a:t>
            </a:r>
            <a:br>
              <a:rPr lang="en-US" sz="2400" dirty="0"/>
            </a:br>
            <a:br>
              <a:rPr lang="en-US" sz="2400" dirty="0"/>
            </a:br>
            <a:r>
              <a:rPr lang="en-US" sz="2400" dirty="0"/>
              <a:t>Accidents data – 122635 cases across 32 features like location, geographic statistics, severity, light and weather conditions etc.</a:t>
            </a:r>
            <a:br>
              <a:rPr lang="en-US" sz="2400" dirty="0"/>
            </a:br>
            <a:br>
              <a:rPr lang="en-US" sz="2400" dirty="0"/>
            </a:br>
            <a:r>
              <a:rPr lang="en-US" sz="2400" dirty="0"/>
              <a:t>Causalities Data : 160597 cases across 16 features like age of causality, sec of causality, etc.</a:t>
            </a:r>
            <a:br>
              <a:rPr lang="en-US" sz="2400" dirty="0"/>
            </a:br>
            <a:br>
              <a:rPr lang="en-US" sz="2400" dirty="0"/>
            </a:br>
            <a:r>
              <a:rPr lang="en-US" sz="2400" dirty="0"/>
              <a:t>Duplicates and Null values were dropped</a:t>
            </a:r>
            <a:br>
              <a:rPr lang="en-US" sz="2400" dirty="0"/>
            </a:br>
            <a:br>
              <a:rPr lang="en-US" sz="2400" dirty="0"/>
            </a:br>
            <a:r>
              <a:rPr lang="en-US" sz="2400" dirty="0"/>
              <a:t>Dropped unwanted values</a:t>
            </a:r>
            <a:endParaRPr lang="en-US" sz="2400" b="1" dirty="0"/>
          </a:p>
        </p:txBody>
      </p:sp>
    </p:spTree>
    <p:extLst>
      <p:ext uri="{BB962C8B-B14F-4D97-AF65-F5344CB8AC3E}">
        <p14:creationId xmlns:p14="http://schemas.microsoft.com/office/powerpoint/2010/main" val="169032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FE76D-1230-4A3A-8096-1FCDC7909E4B}"/>
              </a:ext>
            </a:extLst>
          </p:cNvPr>
          <p:cNvSpPr>
            <a:spLocks noGrp="1"/>
          </p:cNvSpPr>
          <p:nvPr>
            <p:ph type="ctrTitle"/>
          </p:nvPr>
        </p:nvSpPr>
        <p:spPr>
          <a:xfrm>
            <a:off x="1524000" y="126683"/>
            <a:ext cx="8818880" cy="696277"/>
          </a:xfrm>
        </p:spPr>
        <p:txBody>
          <a:bodyPr>
            <a:normAutofit/>
          </a:bodyPr>
          <a:lstStyle/>
          <a:p>
            <a:r>
              <a:rPr lang="en-US" sz="3000" dirty="0"/>
              <a:t>Accident Severity Based on Road type </a:t>
            </a:r>
          </a:p>
        </p:txBody>
      </p:sp>
      <p:pic>
        <p:nvPicPr>
          <p:cNvPr id="6" name="Picture 5">
            <a:extLst>
              <a:ext uri="{FF2B5EF4-FFF2-40B4-BE49-F238E27FC236}">
                <a16:creationId xmlns:a16="http://schemas.microsoft.com/office/drawing/2014/main" id="{71B86D5A-63F9-4C94-914F-291E31C2B17C}"/>
              </a:ext>
            </a:extLst>
          </p:cNvPr>
          <p:cNvPicPr>
            <a:picLocks noChangeAspect="1"/>
          </p:cNvPicPr>
          <p:nvPr/>
        </p:nvPicPr>
        <p:blipFill>
          <a:blip r:embed="rId3"/>
          <a:stretch>
            <a:fillRect/>
          </a:stretch>
        </p:blipFill>
        <p:spPr>
          <a:xfrm>
            <a:off x="2032635" y="1248410"/>
            <a:ext cx="8553450" cy="5295900"/>
          </a:xfrm>
          <a:prstGeom prst="rect">
            <a:avLst/>
          </a:prstGeom>
        </p:spPr>
      </p:pic>
    </p:spTree>
    <p:extLst>
      <p:ext uri="{BB962C8B-B14F-4D97-AF65-F5344CB8AC3E}">
        <p14:creationId xmlns:p14="http://schemas.microsoft.com/office/powerpoint/2010/main" val="313075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FE76D-1230-4A3A-8096-1FCDC7909E4B}"/>
              </a:ext>
            </a:extLst>
          </p:cNvPr>
          <p:cNvSpPr>
            <a:spLocks noGrp="1"/>
          </p:cNvSpPr>
          <p:nvPr>
            <p:ph type="ctrTitle"/>
          </p:nvPr>
        </p:nvSpPr>
        <p:spPr>
          <a:xfrm>
            <a:off x="1524000" y="126683"/>
            <a:ext cx="8818880" cy="696277"/>
          </a:xfrm>
        </p:spPr>
        <p:txBody>
          <a:bodyPr>
            <a:normAutofit/>
          </a:bodyPr>
          <a:lstStyle/>
          <a:p>
            <a:r>
              <a:rPr lang="en-US" sz="3000" dirty="0"/>
              <a:t>Accident Based on Weather Conditions</a:t>
            </a:r>
          </a:p>
        </p:txBody>
      </p:sp>
      <p:pic>
        <p:nvPicPr>
          <p:cNvPr id="2" name="Picture 1">
            <a:extLst>
              <a:ext uri="{FF2B5EF4-FFF2-40B4-BE49-F238E27FC236}">
                <a16:creationId xmlns:a16="http://schemas.microsoft.com/office/drawing/2014/main" id="{D684495D-7918-4C6E-860B-F0B682BABC93}"/>
              </a:ext>
            </a:extLst>
          </p:cNvPr>
          <p:cNvPicPr>
            <a:picLocks noChangeAspect="1"/>
          </p:cNvPicPr>
          <p:nvPr/>
        </p:nvPicPr>
        <p:blipFill>
          <a:blip r:embed="rId3"/>
          <a:stretch>
            <a:fillRect/>
          </a:stretch>
        </p:blipFill>
        <p:spPr>
          <a:xfrm>
            <a:off x="1728787" y="886783"/>
            <a:ext cx="7953693" cy="5637841"/>
          </a:xfrm>
          <a:prstGeom prst="rect">
            <a:avLst/>
          </a:prstGeom>
        </p:spPr>
      </p:pic>
    </p:spTree>
    <p:extLst>
      <p:ext uri="{BB962C8B-B14F-4D97-AF65-F5344CB8AC3E}">
        <p14:creationId xmlns:p14="http://schemas.microsoft.com/office/powerpoint/2010/main" val="288954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FE76D-1230-4A3A-8096-1FCDC7909E4B}"/>
              </a:ext>
            </a:extLst>
          </p:cNvPr>
          <p:cNvSpPr>
            <a:spLocks noGrp="1"/>
          </p:cNvSpPr>
          <p:nvPr>
            <p:ph type="ctrTitle"/>
          </p:nvPr>
        </p:nvSpPr>
        <p:spPr>
          <a:xfrm>
            <a:off x="1524000" y="126683"/>
            <a:ext cx="8818880" cy="696277"/>
          </a:xfrm>
        </p:spPr>
        <p:txBody>
          <a:bodyPr>
            <a:normAutofit/>
          </a:bodyPr>
          <a:lstStyle/>
          <a:p>
            <a:r>
              <a:rPr lang="en-US" sz="3000" dirty="0"/>
              <a:t>Causalities Based on Weather Conditions</a:t>
            </a:r>
          </a:p>
        </p:txBody>
      </p:sp>
      <p:pic>
        <p:nvPicPr>
          <p:cNvPr id="2" name="Picture 1">
            <a:extLst>
              <a:ext uri="{FF2B5EF4-FFF2-40B4-BE49-F238E27FC236}">
                <a16:creationId xmlns:a16="http://schemas.microsoft.com/office/drawing/2014/main" id="{BE06C8B5-E136-4A0D-A491-3B3EE5BE7FBF}"/>
              </a:ext>
            </a:extLst>
          </p:cNvPr>
          <p:cNvPicPr>
            <a:picLocks noChangeAspect="1"/>
          </p:cNvPicPr>
          <p:nvPr/>
        </p:nvPicPr>
        <p:blipFill>
          <a:blip r:embed="rId3"/>
          <a:stretch>
            <a:fillRect/>
          </a:stretch>
        </p:blipFill>
        <p:spPr>
          <a:xfrm>
            <a:off x="3000375" y="1192530"/>
            <a:ext cx="6191250" cy="5448300"/>
          </a:xfrm>
          <a:prstGeom prst="rect">
            <a:avLst/>
          </a:prstGeom>
        </p:spPr>
      </p:pic>
    </p:spTree>
    <p:extLst>
      <p:ext uri="{BB962C8B-B14F-4D97-AF65-F5344CB8AC3E}">
        <p14:creationId xmlns:p14="http://schemas.microsoft.com/office/powerpoint/2010/main" val="221284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FE76D-1230-4A3A-8096-1FCDC7909E4B}"/>
              </a:ext>
            </a:extLst>
          </p:cNvPr>
          <p:cNvSpPr>
            <a:spLocks noGrp="1"/>
          </p:cNvSpPr>
          <p:nvPr>
            <p:ph type="ctrTitle"/>
          </p:nvPr>
        </p:nvSpPr>
        <p:spPr>
          <a:xfrm>
            <a:off x="1524000" y="126683"/>
            <a:ext cx="8818880" cy="696277"/>
          </a:xfrm>
        </p:spPr>
        <p:txBody>
          <a:bodyPr>
            <a:normAutofit/>
          </a:bodyPr>
          <a:lstStyle/>
          <a:p>
            <a:r>
              <a:rPr lang="en-US" sz="3000" dirty="0"/>
              <a:t>Causalities Distribution Based on Age</a:t>
            </a:r>
          </a:p>
        </p:txBody>
      </p:sp>
      <p:pic>
        <p:nvPicPr>
          <p:cNvPr id="3" name="Picture 2">
            <a:extLst>
              <a:ext uri="{FF2B5EF4-FFF2-40B4-BE49-F238E27FC236}">
                <a16:creationId xmlns:a16="http://schemas.microsoft.com/office/drawing/2014/main" id="{3B92610F-D291-47CD-8E83-C5B12C4F311E}"/>
              </a:ext>
            </a:extLst>
          </p:cNvPr>
          <p:cNvPicPr>
            <a:picLocks noChangeAspect="1"/>
          </p:cNvPicPr>
          <p:nvPr/>
        </p:nvPicPr>
        <p:blipFill>
          <a:blip r:embed="rId3"/>
          <a:stretch>
            <a:fillRect/>
          </a:stretch>
        </p:blipFill>
        <p:spPr>
          <a:xfrm>
            <a:off x="-14904" y="1894133"/>
            <a:ext cx="11929924" cy="4740347"/>
          </a:xfrm>
          <a:prstGeom prst="rect">
            <a:avLst/>
          </a:prstGeom>
        </p:spPr>
      </p:pic>
    </p:spTree>
    <p:extLst>
      <p:ext uri="{BB962C8B-B14F-4D97-AF65-F5344CB8AC3E}">
        <p14:creationId xmlns:p14="http://schemas.microsoft.com/office/powerpoint/2010/main" val="67296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A14B3B-0210-4FFC-9A64-4ECB186EF37B}"/>
              </a:ext>
            </a:extLst>
          </p:cNvPr>
          <p:cNvPicPr>
            <a:picLocks noChangeAspect="1"/>
          </p:cNvPicPr>
          <p:nvPr/>
        </p:nvPicPr>
        <p:blipFill>
          <a:blip r:embed="rId3"/>
          <a:stretch>
            <a:fillRect/>
          </a:stretch>
        </p:blipFill>
        <p:spPr>
          <a:xfrm>
            <a:off x="660814" y="643466"/>
            <a:ext cx="10870372" cy="5571067"/>
          </a:xfrm>
          <a:prstGeom prst="rect">
            <a:avLst/>
          </a:prstGeom>
        </p:spPr>
      </p:pic>
    </p:spTree>
    <p:extLst>
      <p:ext uri="{BB962C8B-B14F-4D97-AF65-F5344CB8AC3E}">
        <p14:creationId xmlns:p14="http://schemas.microsoft.com/office/powerpoint/2010/main" val="332512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8A184B-A33F-4941-BCB7-953104F51CA5}"/>
              </a:ext>
            </a:extLst>
          </p:cNvPr>
          <p:cNvPicPr>
            <a:picLocks noChangeAspect="1"/>
          </p:cNvPicPr>
          <p:nvPr/>
        </p:nvPicPr>
        <p:blipFill>
          <a:blip r:embed="rId3"/>
          <a:stretch>
            <a:fillRect/>
          </a:stretch>
        </p:blipFill>
        <p:spPr>
          <a:xfrm>
            <a:off x="643467" y="770890"/>
            <a:ext cx="10905066" cy="5316218"/>
          </a:xfrm>
          <a:prstGeom prst="rect">
            <a:avLst/>
          </a:prstGeom>
        </p:spPr>
      </p:pic>
    </p:spTree>
    <p:extLst>
      <p:ext uri="{BB962C8B-B14F-4D97-AF65-F5344CB8AC3E}">
        <p14:creationId xmlns:p14="http://schemas.microsoft.com/office/powerpoint/2010/main" val="1187287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352</Words>
  <Application>Microsoft Office PowerPoint</Application>
  <PresentationFormat>Widescreen</PresentationFormat>
  <Paragraphs>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Predicting reasons for  Car Accidents in UK</vt:lpstr>
      <vt:lpstr>INTRODUCTION   Road traffic injuries are one of the leading cause of death across many countries and are predicted to increase drastically in the coming years.  The government and civic bodies need to understand what is the cause of such accidents.   Hence a thorough data exploration and analysis is required to find the reasons for the same. An accurate prediction of the accidents can be predicted by analyzing factors like vehicles used, time of the day, gender of drivers, age of the drivers among many other factors.   This project will help civic bodies and governments to find out the cause for these accidents and come up with various measures to curtail these accidents which are growing in number by the day,</vt:lpstr>
      <vt:lpstr>DATA ACQUISITION AND DATA CLEANSING   The data for road accidents is sourced from the https://data.gov.uk/ - road safety data ( https://data.gov.uk/dataset/cb7ae6f0-4be6-4935-9277-47e5ce24a11f/road-safety-data)  Accidents data – 122635 cases across 32 features like location, geographic statistics, severity, light and weather conditions etc.  Causalities Data : 160597 cases across 16 features like age of causality, sec of causality, etc.  Duplicates and Null values were dropped  Dropped unwanted values</vt:lpstr>
      <vt:lpstr>Accident Severity Based on Road type </vt:lpstr>
      <vt:lpstr>Accident Based on Weather Conditions</vt:lpstr>
      <vt:lpstr>Causalities Based on Weather Conditions</vt:lpstr>
      <vt:lpstr>Causalities Distribution Based on Age</vt:lpstr>
      <vt:lpstr>PowerPoint Presentation</vt:lpstr>
      <vt:lpstr>PowerPoint Presentation</vt:lpstr>
      <vt:lpstr>CONCLUSION  The following observations are made from the analysis above :  Many of the causalities which happened in accidents are mostly teenagers and youngsters around the age of 17-21  Many of the causalities suffered are males from every age groups  Many of the accidents occurred in the region comes under the age group of 17-21  Many of the accidents are occurred in the daylight.  Most of the accidents are due to Single Carriageway.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reasons for  Car Accidents in UK</dc:title>
  <dc:creator>NEMANI SHARADA</dc:creator>
  <cp:lastModifiedBy>NEMANI SHARADA</cp:lastModifiedBy>
  <cp:revision>5</cp:revision>
  <dcterms:created xsi:type="dcterms:W3CDTF">2020-09-28T16:50:17Z</dcterms:created>
  <dcterms:modified xsi:type="dcterms:W3CDTF">2020-09-28T17:23:22Z</dcterms:modified>
</cp:coreProperties>
</file>