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ner\OneDrive\Documenti\projectdata-nyse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ner\OneDrive\Documenti\projectdata-nyse%20(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ner\OneDrive\Documenti\projectdata-nyse%20(1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ner\OneDrive\Documenti\projectdata-nyse%20(1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ner\OneDrive\Documenti\projectdata-nyse%20(1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ner\OneDrive\Documenti\projectdata-nyse%20(1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ner\OneDrive\Documenti\projectdata-nyse%20(1)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ner\OneDrive\Documenti\projectdata-nyse%20(1)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ner\OneDrive\Documenti\projectdata-nyse%20(1)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Sector</a:t>
            </a:r>
            <a:r>
              <a:rPr lang="en-US" baseline="0"/>
              <a:t> Rev over time</a:t>
            </a:r>
          </a:p>
          <a:p>
            <a:pPr>
              <a:defRPr/>
            </a:pP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'data-viz'!$A$9</c:f>
              <c:strCache>
                <c:ptCount val="1"/>
                <c:pt idx="0">
                  <c:v>Year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'data-viz'!$A$10:$A$13</c:f>
              <c:numCache>
                <c:formatCode>0</c:formatCode>
                <c:ptCount val="4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</c:numCache>
            </c:numRef>
          </c:cat>
          <c:val>
            <c:numRef>
              <c:f>'data-viz'!$A$10:$A$13</c:f>
              <c:numCache>
                <c:formatCode>0</c:formatCode>
                <c:ptCount val="4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BD-49BA-811B-8C9937FFBC58}"/>
            </c:ext>
          </c:extLst>
        </c:ser>
        <c:ser>
          <c:idx val="1"/>
          <c:order val="1"/>
          <c:tx>
            <c:strRef>
              <c:f>'data-viz'!$B$9</c:f>
              <c:strCache>
                <c:ptCount val="1"/>
                <c:pt idx="0">
                  <c:v>Tot Rev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'data-viz'!$A$10:$A$13</c:f>
              <c:numCache>
                <c:formatCode>0</c:formatCode>
                <c:ptCount val="4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</c:numCache>
            </c:numRef>
          </c:cat>
          <c:val>
            <c:numRef>
              <c:f>'data-viz'!$B$10:$B$13</c:f>
              <c:numCache>
                <c:formatCode>_("$"* #,##0_);_("$"* \(#,##0\);_("$"* "-"??_);_(@_)</c:formatCode>
                <c:ptCount val="4"/>
                <c:pt idx="0">
                  <c:v>917269645000</c:v>
                </c:pt>
                <c:pt idx="1">
                  <c:v>908093059000</c:v>
                </c:pt>
                <c:pt idx="2">
                  <c:v>955502612000</c:v>
                </c:pt>
                <c:pt idx="3">
                  <c:v>881926904000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ABD-49BA-811B-8C9937FFBC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09225327"/>
        <c:axId val="1409228239"/>
      </c:barChart>
      <c:catAx>
        <c:axId val="14092253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9228239"/>
        <c:crosses val="autoZero"/>
        <c:auto val="1"/>
        <c:lblAlgn val="ctr"/>
        <c:lblOffset val="100"/>
        <c:noMultiLvlLbl val="0"/>
      </c:catAx>
      <c:valAx>
        <c:axId val="1409228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9225327"/>
        <c:crosses val="autoZero"/>
        <c:crossBetween val="between"/>
        <c:dispUnits>
          <c:builtInUnit val="billions"/>
          <c:dispUnitsLbl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10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 dirty="0"/>
                    <a:t>Average Rev in Billions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Industry Rev over time</a:t>
            </a:r>
          </a:p>
          <a:p>
            <a:pPr>
              <a:defRPr/>
            </a:pP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'data-viz'!$A$17</c:f>
              <c:strCache>
                <c:ptCount val="1"/>
                <c:pt idx="0">
                  <c:v>Year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'data-viz'!$A$18:$A$21</c:f>
              <c:numCache>
                <c:formatCode>0</c:formatCode>
                <c:ptCount val="4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</c:numCache>
            </c:numRef>
          </c:cat>
          <c:val>
            <c:numRef>
              <c:f>'data-viz'!$A$18:$A$21</c:f>
              <c:numCache>
                <c:formatCode>0</c:formatCode>
                <c:ptCount val="4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0B-4031-9575-241475E96AC7}"/>
            </c:ext>
          </c:extLst>
        </c:ser>
        <c:ser>
          <c:idx val="1"/>
          <c:order val="1"/>
          <c:tx>
            <c:strRef>
              <c:f>'data-viz'!$B$17</c:f>
              <c:strCache>
                <c:ptCount val="1"/>
                <c:pt idx="0">
                  <c:v>Tot Rev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numRef>
              <c:f>'data-viz'!$A$18:$A$21</c:f>
              <c:numCache>
                <c:formatCode>0</c:formatCode>
                <c:ptCount val="4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</c:numCache>
            </c:numRef>
          </c:cat>
          <c:val>
            <c:numRef>
              <c:f>'data-viz'!$B$18:$B$21</c:f>
              <c:numCache>
                <c:formatCode>_("$"* #,##0_);_("$"* \(#,##0\);_("$"* "-"??_);_(@_)</c:formatCode>
                <c:ptCount val="4"/>
                <c:pt idx="0">
                  <c:v>283208000000</c:v>
                </c:pt>
                <c:pt idx="1">
                  <c:v>239446000000</c:v>
                </c:pt>
                <c:pt idx="2">
                  <c:v>285178000000</c:v>
                </c:pt>
                <c:pt idx="3">
                  <c:v>263877000000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40B-4031-9575-241475E96A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97330607"/>
        <c:axId val="1397331439"/>
      </c:barChart>
      <c:catAx>
        <c:axId val="139733060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7331439"/>
        <c:crosses val="autoZero"/>
        <c:auto val="1"/>
        <c:lblAlgn val="ctr"/>
        <c:lblOffset val="100"/>
        <c:noMultiLvlLbl val="0"/>
      </c:catAx>
      <c:valAx>
        <c:axId val="13973314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7330607"/>
        <c:crosses val="autoZero"/>
        <c:crossBetween val="between"/>
        <c:dispUnits>
          <c:builtInUnit val="billions"/>
          <c:dispUnitsLbl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10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 dirty="0"/>
                    <a:t>Average Rev</a:t>
                  </a:r>
                  <a:r>
                    <a:rPr lang="en-US" baseline="0" dirty="0"/>
                    <a:t> in </a:t>
                  </a:r>
                  <a:r>
                    <a:rPr lang="en-US" dirty="0"/>
                    <a:t>Billions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Apple revenaue </a:t>
            </a:r>
          </a:p>
          <a:p>
            <a:pPr>
              <a:defRPr/>
            </a:pPr>
            <a:r>
              <a:rPr lang="en-US"/>
              <a:t>over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task1!$A$2</c:f>
              <c:strCache>
                <c:ptCount val="1"/>
                <c:pt idx="0">
                  <c:v>Year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(task1!$A$3,task1!$A$4,task1!$A$5,task1!$A$6)</c:f>
              <c:numCache>
                <c:formatCode>0</c:formatCode>
                <c:ptCount val="4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</c:numCache>
            </c:numRef>
          </c:cat>
          <c:val>
            <c:numRef>
              <c:f>task1!$A$3:$A$6</c:f>
              <c:numCache>
                <c:formatCode>0</c:formatCode>
                <c:ptCount val="4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A8-4029-8880-C7E1BCDA2CDA}"/>
            </c:ext>
          </c:extLst>
        </c:ser>
        <c:ser>
          <c:idx val="1"/>
          <c:order val="1"/>
          <c:tx>
            <c:strRef>
              <c:f>task1!$B$2</c:f>
              <c:strCache>
                <c:ptCount val="1"/>
                <c:pt idx="0">
                  <c:v>Tot Rev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numRef>
              <c:f>(task1!$A$3,task1!$A$4,task1!$A$5,task1!$A$6)</c:f>
              <c:numCache>
                <c:formatCode>0</c:formatCode>
                <c:ptCount val="4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</c:numCache>
            </c:numRef>
          </c:cat>
          <c:val>
            <c:numRef>
              <c:f>task1!$B$3:$B$6</c:f>
              <c:numCache>
                <c:formatCode>_("$"* #,##0_);_("$"* \(#,##0\);_("$"* "-"??_);_(@_)</c:formatCode>
                <c:ptCount val="4"/>
                <c:pt idx="0">
                  <c:v>170910000000</c:v>
                </c:pt>
                <c:pt idx="1">
                  <c:v>182795000000</c:v>
                </c:pt>
                <c:pt idx="2">
                  <c:v>233715000000</c:v>
                </c:pt>
                <c:pt idx="3">
                  <c:v>215639000000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4A8-4029-8880-C7E1BCDA2C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09224911"/>
        <c:axId val="1409234063"/>
      </c:barChart>
      <c:catAx>
        <c:axId val="1409224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9234063"/>
        <c:crosses val="autoZero"/>
        <c:auto val="1"/>
        <c:lblAlgn val="ctr"/>
        <c:lblOffset val="100"/>
        <c:noMultiLvlLbl val="0"/>
      </c:catAx>
      <c:valAx>
        <c:axId val="14092340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9224911"/>
        <c:crosses val="autoZero"/>
        <c:crossBetween val="between"/>
        <c:dispUnits>
          <c:builtInUnit val="billions"/>
          <c:dispUnitsLbl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10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/>
                    <a:t>Apple Rev  in Billions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>
                <a:effectLst/>
              </a:rPr>
              <a:t>2016 Apple Reveaneu share of the total Information Technology Sector</a:t>
            </a:r>
            <a:endParaRPr lang="en-US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29A-464F-931F-2C5BF3D6A7D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29A-464F-931F-2C5BF3D6A7DE}"/>
              </c:ext>
            </c:extLst>
          </c:dPt>
          <c:cat>
            <c:strRef>
              <c:f>'data-viz'!$E$43:$E$44</c:f>
              <c:strCache>
                <c:ptCount val="2"/>
                <c:pt idx="0">
                  <c:v>Apple</c:v>
                </c:pt>
                <c:pt idx="1">
                  <c:v>Information Technology</c:v>
                </c:pt>
              </c:strCache>
            </c:strRef>
          </c:cat>
          <c:val>
            <c:numRef>
              <c:f>'data-viz'!$F$43:$F$44</c:f>
              <c:numCache>
                <c:formatCode>_("$"* #,##0_);_("$"* \(#,##0\);_("$"* "-"??_);_(@_)</c:formatCode>
                <c:ptCount val="2"/>
                <c:pt idx="0">
                  <c:v>215639000000</c:v>
                </c:pt>
                <c:pt idx="1">
                  <c:v>881926904000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29A-464F-931F-2C5BF3D6A7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4">
        <a:lumMod val="60000"/>
        <a:lumOff val="40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Apple Reveneu</a:t>
            </a:r>
            <a:r>
              <a:rPr lang="en-US" baseline="0"/>
              <a:t> share of total industry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C1E-428A-A60F-7C0BEA78820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C1E-428A-A60F-7C0BEA788206}"/>
              </c:ext>
            </c:extLst>
          </c:dPt>
          <c:cat>
            <c:strRef>
              <c:f>'data-viz'!$G$43:$G$44</c:f>
              <c:strCache>
                <c:ptCount val="2"/>
                <c:pt idx="0">
                  <c:v>Apple</c:v>
                </c:pt>
                <c:pt idx="1">
                  <c:v>Computer Hardware</c:v>
                </c:pt>
              </c:strCache>
            </c:strRef>
          </c:cat>
          <c:val>
            <c:numRef>
              <c:f>'data-viz'!$H$43:$H$44</c:f>
              <c:numCache>
                <c:formatCode>_("$"* #,##0_);_("$"* \(#,##0\);_("$"* "-"??_);_(@_)</c:formatCode>
                <c:ptCount val="2"/>
                <c:pt idx="0">
                  <c:v>215639000000</c:v>
                </c:pt>
                <c:pt idx="1">
                  <c:v>263877000000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C1E-428A-A60F-7C0BEA7882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4">
        <a:lumMod val="60000"/>
        <a:lumOff val="40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u="none" strike="noStrike" baseline="0">
                <a:effectLst/>
              </a:rPr>
              <a:t>Average billions spent in R%D by industry in IT sector</a:t>
            </a:r>
            <a:endParaRPr lang="en-US" sz="18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9501051174573331E-2"/>
          <c:y val="0.13136177745223709"/>
          <c:w val="0.90225682610569202"/>
          <c:h val="0.3884153510133781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task1!$M$26</c:f>
              <c:strCache>
                <c:ptCount val="1"/>
                <c:pt idx="0">
                  <c:v>Dollars spent in Billions</c:v>
                </c:pt>
              </c:strCache>
            </c:strRef>
          </c:tx>
          <c:spPr>
            <a:solidFill>
              <a:srgbClr val="FFC000"/>
            </a:solidFill>
            <a:ln>
              <a:solidFill>
                <a:schemeClr val="accent1">
                  <a:alpha val="93000"/>
                </a:schemeClr>
              </a:solidFill>
            </a:ln>
            <a:effectLst/>
          </c:spPr>
          <c:invertIfNegative val="0"/>
          <c:cat>
            <c:strRef>
              <c:f>task1!$L$27:$L$41</c:f>
              <c:strCache>
                <c:ptCount val="15"/>
                <c:pt idx="0">
                  <c:v>Application Software</c:v>
                </c:pt>
                <c:pt idx="1">
                  <c:v>Computer Hardware</c:v>
                </c:pt>
                <c:pt idx="2">
                  <c:v>Computer Storage &amp; Peripherals</c:v>
                </c:pt>
                <c:pt idx="3">
                  <c:v>Electronic Components</c:v>
                </c:pt>
                <c:pt idx="4">
                  <c:v>Electronic Equipment &amp; Instruments</c:v>
                </c:pt>
                <c:pt idx="5">
                  <c:v>Electronic Manufacturing Services</c:v>
                </c:pt>
                <c:pt idx="6">
                  <c:v>Home Entertainment Software</c:v>
                </c:pt>
                <c:pt idx="7">
                  <c:v>Internet Software &amp; Services</c:v>
                </c:pt>
                <c:pt idx="8">
                  <c:v>IT Consulting &amp; Other Services</c:v>
                </c:pt>
                <c:pt idx="9">
                  <c:v>Networking Equipment</c:v>
                </c:pt>
                <c:pt idx="10">
                  <c:v>Semiconductor Equipment</c:v>
                </c:pt>
                <c:pt idx="11">
                  <c:v>Semiconductors</c:v>
                </c:pt>
                <c:pt idx="12">
                  <c:v>Systems Software</c:v>
                </c:pt>
                <c:pt idx="13">
                  <c:v>Technology Hardware, Storage &amp; Peripherals</c:v>
                </c:pt>
                <c:pt idx="14">
                  <c:v>Apple</c:v>
                </c:pt>
              </c:strCache>
            </c:strRef>
          </c:cat>
          <c:val>
            <c:numRef>
              <c:f>task1!$M$27:$M$41</c:f>
              <c:numCache>
                <c:formatCode>_("$"* #,##0.00_);_("$"* \(#,##0.00\);_("$"* "-"??_);_(@_)</c:formatCode>
                <c:ptCount val="15"/>
                <c:pt idx="0">
                  <c:v>646562563</c:v>
                </c:pt>
                <c:pt idx="1">
                  <c:v>4432625000</c:v>
                </c:pt>
                <c:pt idx="2">
                  <c:v>1431875000</c:v>
                </c:pt>
                <c:pt idx="3">
                  <c:v>379500000</c:v>
                </c:pt>
                <c:pt idx="4">
                  <c:v>140173250</c:v>
                </c:pt>
                <c:pt idx="5">
                  <c:v>611000000</c:v>
                </c:pt>
                <c:pt idx="6">
                  <c:v>860750000</c:v>
                </c:pt>
                <c:pt idx="7">
                  <c:v>586683922</c:v>
                </c:pt>
                <c:pt idx="8">
                  <c:v>1760071429</c:v>
                </c:pt>
                <c:pt idx="9">
                  <c:v>2499059667</c:v>
                </c:pt>
                <c:pt idx="10">
                  <c:v>909774000</c:v>
                </c:pt>
                <c:pt idx="11">
                  <c:v>1994603612</c:v>
                </c:pt>
                <c:pt idx="12">
                  <c:v>5898448875</c:v>
                </c:pt>
                <c:pt idx="13">
                  <c:v>2277666667</c:v>
                </c:pt>
                <c:pt idx="14">
                  <c:v>1416269082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45-4F49-A9D8-6145C806BD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90957983"/>
        <c:axId val="790958399"/>
      </c:barChart>
      <c:catAx>
        <c:axId val="7909579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Information</a:t>
                </a:r>
                <a:r>
                  <a:rPr lang="en-US" sz="1600" baseline="0"/>
                  <a:t> Technology Industries</a:t>
                </a:r>
                <a:endParaRPr lang="en-US" sz="16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0958399"/>
        <c:crosses val="autoZero"/>
        <c:auto val="1"/>
        <c:lblAlgn val="ctr"/>
        <c:lblOffset val="100"/>
        <c:noMultiLvlLbl val="0"/>
      </c:catAx>
      <c:valAx>
        <c:axId val="7909583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0957983"/>
        <c:crosses val="autoZero"/>
        <c:crossBetween val="between"/>
        <c:dispUnits>
          <c:builtInUnit val="billions"/>
          <c:dispUnitsLbl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 sz="1600" b="0" i="0" u="none" strike="noStrike" baseline="0">
                      <a:effectLst/>
                    </a:rPr>
                    <a:t>Dollars spent in Billions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Operating</a:t>
            </a:r>
            <a:r>
              <a:rPr lang="en-US" baseline="0"/>
              <a:t> Income range (2014 - 2016)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task1!$H$72:$I$72</c:f>
              <c:strCache>
                <c:ptCount val="2"/>
                <c:pt idx="0">
                  <c:v>Apple</c:v>
                </c:pt>
                <c:pt idx="1">
                  <c:v>Industry (Computer Hardware)</c:v>
                </c:pt>
              </c:strCache>
            </c:strRef>
          </c:cat>
          <c:val>
            <c:numRef>
              <c:f>task1!$H$73:$I$73</c:f>
              <c:numCache>
                <c:formatCode>"$"#,##0_);[Red]\("$"#,##0\)</c:formatCode>
                <c:ptCount val="2"/>
                <c:pt idx="0">
                  <c:v>22231000000</c:v>
                </c:pt>
                <c:pt idx="1">
                  <c:v>3915000000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72-43B6-BD6D-D45A5F4A9B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71952896"/>
        <c:axId val="1371934592"/>
      </c:barChart>
      <c:catAx>
        <c:axId val="1371952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1934592"/>
        <c:crosses val="autoZero"/>
        <c:auto val="1"/>
        <c:lblAlgn val="ctr"/>
        <c:lblOffset val="100"/>
        <c:noMultiLvlLbl val="0"/>
      </c:catAx>
      <c:valAx>
        <c:axId val="1371934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_);[Red]\(&quot;$&quot;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1952896"/>
        <c:crosses val="autoZero"/>
        <c:crossBetween val="between"/>
        <c:dispUnits>
          <c:builtInUnit val="billions"/>
          <c:dispUnitsLbl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10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/>
                    <a:t>Dollars spent in Billions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Operating income (2014</a:t>
            </a:r>
            <a:r>
              <a:rPr lang="en-US" baseline="0"/>
              <a:t> - 2016)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task1!$L$73:$M$73</c:f>
              <c:strCache>
                <c:ptCount val="2"/>
                <c:pt idx="0">
                  <c:v>Apple</c:v>
                </c:pt>
                <c:pt idx="1">
                  <c:v>Industry (Computer Hardware)</c:v>
                </c:pt>
              </c:strCache>
            </c:strRef>
          </c:cat>
          <c:val>
            <c:numRef>
              <c:f>task1!$L$74:$M$74</c:f>
              <c:numCache>
                <c:formatCode>_("$"* #,##0_);_("$"* \(#,##0\);_("$"* "-"??_);_(@_)</c:formatCode>
                <c:ptCount val="2"/>
                <c:pt idx="0">
                  <c:v>58189000000</c:v>
                </c:pt>
                <c:pt idx="1">
                  <c:v>8865250000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A4-43ED-B511-52E1A76443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68949456"/>
        <c:axId val="1368944464"/>
      </c:barChart>
      <c:catAx>
        <c:axId val="1368949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8944464"/>
        <c:crosses val="autoZero"/>
        <c:auto val="1"/>
        <c:lblAlgn val="ctr"/>
        <c:lblOffset val="100"/>
        <c:noMultiLvlLbl val="0"/>
      </c:catAx>
      <c:valAx>
        <c:axId val="1368944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8949456"/>
        <c:crosses val="autoZero"/>
        <c:crossBetween val="between"/>
        <c:dispUnits>
          <c:builtInUnit val="billions"/>
          <c:dispUnitsLbl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10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/>
                    <a:t>Operating</a:t>
                  </a:r>
                  <a:r>
                    <a:rPr lang="en-US" baseline="0"/>
                    <a:t> income in </a:t>
                  </a:r>
                  <a:r>
                    <a:rPr lang="en-US"/>
                    <a:t>Billions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Operating</a:t>
            </a:r>
            <a:r>
              <a:rPr lang="en-US" baseline="0"/>
              <a:t> Income STDEV 2014-2016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task1!$E$72:$F$72</c:f>
              <c:strCache>
                <c:ptCount val="2"/>
                <c:pt idx="0">
                  <c:v>Apple</c:v>
                </c:pt>
                <c:pt idx="1">
                  <c:v>Industry (Computer Hardware)</c:v>
                </c:pt>
              </c:strCache>
            </c:strRef>
          </c:cat>
          <c:val>
            <c:numRef>
              <c:f>task1!$E$73:$F$73</c:f>
              <c:numCache>
                <c:formatCode>_("$"* #,##0_);_("$"* \(#,##0\);_("$"* "-"??_);_(@_)</c:formatCode>
                <c:ptCount val="2"/>
                <c:pt idx="0">
                  <c:v>9835676591</c:v>
                </c:pt>
                <c:pt idx="1">
                  <c:v>1804205342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15-409D-BADE-2E3CA4B86B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47161728"/>
        <c:axId val="1747156736"/>
      </c:barChart>
      <c:catAx>
        <c:axId val="1747161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7156736"/>
        <c:crosses val="autoZero"/>
        <c:auto val="1"/>
        <c:lblAlgn val="ctr"/>
        <c:lblOffset val="100"/>
        <c:noMultiLvlLbl val="0"/>
      </c:catAx>
      <c:valAx>
        <c:axId val="1747156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7161728"/>
        <c:crosses val="autoZero"/>
        <c:crossBetween val="between"/>
        <c:dispUnits>
          <c:builtInUnit val="billions"/>
          <c:dispUnitsLbl>
            <c:layout>
              <c:manualLayout>
                <c:xMode val="edge"/>
                <c:yMode val="edge"/>
                <c:x val="2.7777777777777776E-2"/>
                <c:y val="0.38467592592592592"/>
              </c:manualLayout>
            </c:layout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10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/>
                    <a:t>USD/</a:t>
                  </a:r>
                  <a:r>
                    <a:rPr lang="en-US" baseline="0"/>
                    <a:t> </a:t>
                  </a:r>
                  <a:r>
                    <a:rPr lang="en-US"/>
                    <a:t>Billions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FFE5-EC2F-8885-B0C5-0A7B7FEDB1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26AB75-04CB-E339-B019-76745262F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88095-1185-C2B2-CFB6-18AC2F2EE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16B1-C882-4114-B2B4-8DFD126574B3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3B683-4FA4-0619-BC94-B8E7A96A7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CCA52-7237-5903-6C53-E4184EA4C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500DB-E54C-4E94-AD9B-0AEC9593F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55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1E2AE-BF6D-E003-00EE-716ECEB90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557451-801D-B2DB-4505-0D15B1A1D3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1B093-9DFE-80C5-2F5B-F2B54D104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16B1-C882-4114-B2B4-8DFD126574B3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D1B13-96B3-F8EA-73DC-4152C16B9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2629B-F91B-B831-C8DC-28B3F9C11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500DB-E54C-4E94-AD9B-0AEC9593F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808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6CD29C-922F-2083-E314-EA2A4F78F0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4D036E-5A7F-CB4A-B848-880259CD0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7DF37-F6F2-967A-D3C9-017BE62A7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16B1-C882-4114-B2B4-8DFD126574B3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16A55-F230-E27E-D2BD-DAF3EA613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DE215-DCC9-2903-A3C8-FB636A3A8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500DB-E54C-4E94-AD9B-0AEC9593F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86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599EF-2195-01A7-1B49-9DE24925B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AB420-3957-1D42-8046-815127A9F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41689-3475-727E-51A9-6C88E26A6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16B1-C882-4114-B2B4-8DFD126574B3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40692-CAA4-4507-0800-5573920B4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6EA62-D18C-485D-7330-A9E19B9F1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500DB-E54C-4E94-AD9B-0AEC9593F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724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4880B-F8E4-6773-ADCD-5861F4B68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81E36C-6BC1-28A8-FFF5-68FD51A98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47D73-E0BF-9B60-9DE1-34C992A56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16B1-C882-4114-B2B4-8DFD126574B3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1EA5F-37AA-BCC4-F358-45D9A17F5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91FF7-ED10-50C9-CBE9-D81BFB854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500DB-E54C-4E94-AD9B-0AEC9593F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59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F952D-7B37-4ED7-DBB9-E4309145C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C43BE-4E97-FD74-C669-7EAC6492B6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339C78-4AA5-22B3-A160-E50B828F0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E77DA4-84EA-D90F-CF5A-9F0D9D942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16B1-C882-4114-B2B4-8DFD126574B3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874F7-1938-5427-7A02-50EDFB189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0BABCB-6AD4-76F0-BF14-ED16DC8B7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500DB-E54C-4E94-AD9B-0AEC9593F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6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74FA8-D912-ABB5-4E3D-F48E6258C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B963B-30DF-7C3F-21A9-45341D30C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4DE4D8-F2D2-E443-714C-7F304D850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D7475F-33EE-AC90-C3DF-4D6C3C1020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F0B61A-4F86-CE09-43BB-B6D95C5269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63F221-46A3-A70D-F7FB-4329156AA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16B1-C882-4114-B2B4-8DFD126574B3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F1F2C2-2A88-5FEE-43AD-905E459EC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07886F-360B-0683-1D59-B59DBDF7E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500DB-E54C-4E94-AD9B-0AEC9593F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86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5840-5E86-E82B-7CBD-AC937363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DEE48E-1FE5-1454-4C41-854D18F8A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16B1-C882-4114-B2B4-8DFD126574B3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4050D9-D3AC-DC45-663C-680B4F533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3377A-9860-CFF6-2768-195CEA94F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500DB-E54C-4E94-AD9B-0AEC9593F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27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E5DC3E-ED69-5310-2DCB-A7AE4F558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16B1-C882-4114-B2B4-8DFD126574B3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366312-DD02-46D8-8AB0-F21E5F44A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4B90DE-5505-E72F-448B-944A48A7E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500DB-E54C-4E94-AD9B-0AEC9593F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852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7D441-9F4F-9D70-CDB2-D2B8CE3CB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9FD44-2C67-9107-1179-7A38DFC41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03D3D-FB05-39E5-1B25-882CD97D6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4B07C3-02C4-D5F9-C80B-ADA832145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16B1-C882-4114-B2B4-8DFD126574B3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D2B69-F191-BF9D-E486-D60992D89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8E3D1-10A4-AE0E-2201-2DFFB230E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500DB-E54C-4E94-AD9B-0AEC9593F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37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8C236-D6A9-6E1D-5C65-E2D4C1988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814E0F-481E-FAD0-CF89-DECBA57A05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271A04-14B2-2E2E-ED54-EC18E6904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DD4C58-602C-1D45-18B7-C71DED160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16B1-C882-4114-B2B4-8DFD126574B3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E4C962-1031-9A80-9A99-B2475E1D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10CA64-A549-E515-B2F5-42F5965EE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500DB-E54C-4E94-AD9B-0AEC9593F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32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967D4D-3C19-679B-4867-933DA1008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677EB-A25A-1B22-D5F2-946FF4386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D2EF8-3FA1-9927-96C2-C0FE4E4ED3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C16B1-C882-4114-B2B4-8DFD126574B3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6D043-F9D5-BECC-7ED9-ABF58868E4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FAF37-549F-8345-FEEA-971997F4B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500DB-E54C-4E94-AD9B-0AEC9593F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20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15BE7-60BF-FA49-3503-FEB037643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605421" cy="990522"/>
          </a:xfrm>
        </p:spPr>
        <p:txBody>
          <a:bodyPr>
            <a:normAutofit fontScale="90000"/>
          </a:bodyPr>
          <a:lstStyle/>
          <a:p>
            <a:r>
              <a:rPr lang="en-US" dirty="0"/>
              <a:t>Apple performance from 2013-2016 (AAPL)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186C9F-9388-B34E-75D3-19740A41B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826" y="2310293"/>
            <a:ext cx="5993151" cy="38779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D78430-C0E9-25DF-703F-0661ADA27802}"/>
              </a:ext>
            </a:extLst>
          </p:cNvPr>
          <p:cNvSpPr txBox="1"/>
          <p:nvPr/>
        </p:nvSpPr>
        <p:spPr>
          <a:xfrm>
            <a:off x="7759083" y="2310294"/>
            <a:ext cx="3994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Apple performance compared to its respective Sector and Industry</a:t>
            </a:r>
          </a:p>
        </p:txBody>
      </p:sp>
    </p:spTree>
    <p:extLst>
      <p:ext uri="{BB962C8B-B14F-4D97-AF65-F5344CB8AC3E}">
        <p14:creationId xmlns:p14="http://schemas.microsoft.com/office/powerpoint/2010/main" val="1855050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9DC31-D3CB-D6A0-CA58-A689161D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154880" cy="824483"/>
          </a:xfrm>
        </p:spPr>
        <p:txBody>
          <a:bodyPr>
            <a:normAutofit fontScale="90000"/>
          </a:bodyPr>
          <a:lstStyle/>
          <a:p>
            <a:br>
              <a:rPr lang="en-US" sz="3200" dirty="0"/>
            </a:br>
            <a:r>
              <a:rPr lang="en-US" sz="3200" dirty="0"/>
              <a:t> 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181E141-2B77-6A3B-CF0B-BD66FF7FFC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3883218"/>
              </p:ext>
            </p:extLst>
          </p:nvPr>
        </p:nvGraphicFramePr>
        <p:xfrm>
          <a:off x="6184777" y="3730547"/>
          <a:ext cx="4719470" cy="27001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C55B0DA-88C8-33BB-0AE2-70DF628F12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7786102"/>
              </p:ext>
            </p:extLst>
          </p:nvPr>
        </p:nvGraphicFramePr>
        <p:xfrm>
          <a:off x="970324" y="3730547"/>
          <a:ext cx="4572448" cy="27001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08ED5FC-3BDC-C2CE-A57E-8F797A89F7E7}"/>
              </a:ext>
            </a:extLst>
          </p:cNvPr>
          <p:cNvSpPr txBox="1"/>
          <p:nvPr/>
        </p:nvSpPr>
        <p:spPr>
          <a:xfrm>
            <a:off x="6362700" y="1536747"/>
            <a:ext cx="4719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While Apple’s revenue has been pretty stable year over year, the total for its industry and sector haven’t.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6BD3E3-9859-E2F3-1CB0-4C3EB1AE6C76}"/>
              </a:ext>
            </a:extLst>
          </p:cNvPr>
          <p:cNvSpPr txBox="1"/>
          <p:nvPr/>
        </p:nvSpPr>
        <p:spPr>
          <a:xfrm>
            <a:off x="6362700" y="777366"/>
            <a:ext cx="4838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Apple’s revenue has been growing on a 9% average year over year (between 2012-2016)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7D818D6B-FDD0-DB41-DE1E-CB68157C83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516627"/>
              </p:ext>
            </p:extLst>
          </p:nvPr>
        </p:nvGraphicFramePr>
        <p:xfrm>
          <a:off x="970324" y="777366"/>
          <a:ext cx="4572000" cy="27965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579703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209010D-E9CB-4757-CEDF-58B8CCF4DD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8368470"/>
              </p:ext>
            </p:extLst>
          </p:nvPr>
        </p:nvGraphicFramePr>
        <p:xfrm>
          <a:off x="498902" y="2686050"/>
          <a:ext cx="5397074" cy="3609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9610E59-19EC-71F5-8FCC-06FACE07E710}"/>
              </a:ext>
            </a:extLst>
          </p:cNvPr>
          <p:cNvSpPr txBox="1"/>
          <p:nvPr/>
        </p:nvSpPr>
        <p:spPr>
          <a:xfrm>
            <a:off x="763480" y="852256"/>
            <a:ext cx="9772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you can see from this chart Apple controls almost 25% of the whole Information Technology sector!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3DA6F2C-8FB2-A7E0-1F99-C16A6DF4D3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4195246"/>
              </p:ext>
            </p:extLst>
          </p:nvPr>
        </p:nvGraphicFramePr>
        <p:xfrm>
          <a:off x="6419849" y="2790825"/>
          <a:ext cx="5133975" cy="3381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94771E8-B35B-DA82-341F-2F84814765D7}"/>
              </a:ext>
            </a:extLst>
          </p:cNvPr>
          <p:cNvSpPr txBox="1"/>
          <p:nvPr/>
        </p:nvSpPr>
        <p:spPr>
          <a:xfrm>
            <a:off x="763480" y="1231113"/>
            <a:ext cx="9932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It’s even more impressive when you see that it controls almost have of the computer-hardware industry</a:t>
            </a:r>
          </a:p>
        </p:txBody>
      </p:sp>
    </p:spTree>
    <p:extLst>
      <p:ext uri="{BB962C8B-B14F-4D97-AF65-F5344CB8AC3E}">
        <p14:creationId xmlns:p14="http://schemas.microsoft.com/office/powerpoint/2010/main" val="2583649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65693-CAD9-FD24-A3CD-EB8ED839C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2515" y="869950"/>
            <a:ext cx="8524875" cy="701675"/>
          </a:xfrm>
        </p:spPr>
        <p:txBody>
          <a:bodyPr>
            <a:normAutofit/>
          </a:bodyPr>
          <a:lstStyle/>
          <a:p>
            <a:r>
              <a:rPr lang="en-US" sz="3000" dirty="0"/>
              <a:t>The following is the </a:t>
            </a:r>
            <a:r>
              <a:rPr lang="en-US" sz="3000" dirty="0" err="1"/>
              <a:t>PnL</a:t>
            </a:r>
            <a:r>
              <a:rPr lang="en-US" sz="3000" dirty="0"/>
              <a:t> statement for Apple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2EE4A9-DFB6-5A6D-8A65-8FA6E1AA4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562" y="2062162"/>
            <a:ext cx="9624782" cy="296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59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AA47A-A1EB-9CDC-223E-79B32CF38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975" y="73660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And with the next two years forecasted: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E42532-1197-80BF-5EC8-F2A7D9036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140743"/>
            <a:ext cx="11437204" cy="257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654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F6FEBC2-C782-E3A4-A3BB-F53AD0ABF6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760291"/>
              </p:ext>
            </p:extLst>
          </p:nvPr>
        </p:nvGraphicFramePr>
        <p:xfrm>
          <a:off x="1494592" y="2183907"/>
          <a:ext cx="7631653" cy="44743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655C1EA7-6BAA-8D3E-300E-26ED06B7A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000" dirty="0"/>
              <a:t>As you can see Apple only spends 1.4B towards R&amp;D compared to its industry average of 4.43B, yet it outperforms most companies in its own industry</a:t>
            </a:r>
          </a:p>
        </p:txBody>
      </p:sp>
    </p:spTree>
    <p:extLst>
      <p:ext uri="{BB962C8B-B14F-4D97-AF65-F5344CB8AC3E}">
        <p14:creationId xmlns:p14="http://schemas.microsoft.com/office/powerpoint/2010/main" val="3233584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1BE4C-29DB-DB70-13AD-C94BF2D28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05" y="280910"/>
            <a:ext cx="11448496" cy="25599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Interestingly enough the range for Apple’s operating income is 22.2B compared to its industry average of just 3.9B, this means that their yearly operating income is very volatile and unpredictable.</a:t>
            </a:r>
          </a:p>
          <a:p>
            <a:pPr marL="0" indent="0">
              <a:buNone/>
            </a:pPr>
            <a:r>
              <a:rPr lang="en-US" dirty="0"/>
              <a:t>But it’s also because they’ve been growing so fast and their income is much higher than most companies in its Industry. (50B VS 10B for its industry average)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2A26344A-DC30-1EC8-9E8D-0278B68CEC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5378970"/>
              </p:ext>
            </p:extLst>
          </p:nvPr>
        </p:nvGraphicFramePr>
        <p:xfrm>
          <a:off x="292963" y="3258333"/>
          <a:ext cx="5701686" cy="33187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1879E85-E2EC-5DE3-E2B8-EB82C22307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0507222"/>
              </p:ext>
            </p:extLst>
          </p:nvPr>
        </p:nvGraphicFramePr>
        <p:xfrm>
          <a:off x="5994648" y="3258332"/>
          <a:ext cx="5342136" cy="33187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02768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9D45F67-86D1-2B32-9088-894FD75211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2971937"/>
              </p:ext>
            </p:extLst>
          </p:nvPr>
        </p:nvGraphicFramePr>
        <p:xfrm>
          <a:off x="125767" y="2086252"/>
          <a:ext cx="7322598" cy="46851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EBDCA7B-4911-3413-230D-988EFA623E63}"/>
              </a:ext>
            </a:extLst>
          </p:cNvPr>
          <p:cNvSpPr txBox="1"/>
          <p:nvPr/>
        </p:nvSpPr>
        <p:spPr>
          <a:xfrm>
            <a:off x="346229" y="266329"/>
            <a:ext cx="114699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Apple’s Standard Deviation for its Operating Income is also pretty high compared to its industry average, which means its less predictable and more spread out.</a:t>
            </a:r>
          </a:p>
        </p:txBody>
      </p:sp>
    </p:spTree>
    <p:extLst>
      <p:ext uri="{BB962C8B-B14F-4D97-AF65-F5344CB8AC3E}">
        <p14:creationId xmlns:p14="http://schemas.microsoft.com/office/powerpoint/2010/main" val="1427331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450A9-FB62-21E9-3B0A-9CC912066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848725" cy="739774"/>
          </a:xfrm>
        </p:spPr>
        <p:txBody>
          <a:bodyPr>
            <a:normAutofit/>
          </a:bodyPr>
          <a:lstStyle/>
          <a:p>
            <a:r>
              <a:rPr lang="en-US" sz="3500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CAA61-46B7-CF1D-C921-6B39CC1BE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890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Apple is outperforming its counterparts in both its industry, and sector.</a:t>
            </a:r>
          </a:p>
          <a:p>
            <a:pPr marL="0" indent="0">
              <a:buNone/>
            </a:pPr>
            <a:r>
              <a:rPr lang="en-US" dirty="0"/>
              <a:t>It’s also increasing the gross margin, and keeping the operating margin relatively stable.</a:t>
            </a:r>
          </a:p>
          <a:p>
            <a:pPr marL="0" indent="0">
              <a:buNone/>
            </a:pPr>
            <a:r>
              <a:rPr lang="en-US" dirty="0"/>
              <a:t>It’s also good to see that even </a:t>
            </a:r>
            <a:r>
              <a:rPr lang="en-US" dirty="0" err="1"/>
              <a:t>tho</a:t>
            </a:r>
            <a:r>
              <a:rPr lang="en-US" dirty="0"/>
              <a:t> they’ve had a very successful performance in the last decade they are still increasing their budget on R&amp;D.</a:t>
            </a:r>
          </a:p>
        </p:txBody>
      </p:sp>
    </p:spTree>
    <p:extLst>
      <p:ext uri="{BB962C8B-B14F-4D97-AF65-F5344CB8AC3E}">
        <p14:creationId xmlns:p14="http://schemas.microsoft.com/office/powerpoint/2010/main" val="3695734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349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Apple performance from 2013-2016 (AAPL)</vt:lpstr>
      <vt:lpstr>  </vt:lpstr>
      <vt:lpstr>PowerPoint Presentation</vt:lpstr>
      <vt:lpstr>The following is the PnL statement for Apple</vt:lpstr>
      <vt:lpstr>And with the next two years forecasted:</vt:lpstr>
      <vt:lpstr>As you can see Apple only spends 1.4B towards R&amp;D compared to its industry average of 4.43B, yet it outperforms most companies in its own industry</vt:lpstr>
      <vt:lpstr>PowerPoint Presentation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Apple performance from 2013-2016 (AAPL)</dc:title>
  <dc:creator>Shner Elmo</dc:creator>
  <cp:lastModifiedBy>Shner Elmo</cp:lastModifiedBy>
  <cp:revision>14</cp:revision>
  <dcterms:created xsi:type="dcterms:W3CDTF">2022-10-02T22:28:20Z</dcterms:created>
  <dcterms:modified xsi:type="dcterms:W3CDTF">2022-10-07T00:44:30Z</dcterms:modified>
</cp:coreProperties>
</file>