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notesMasterIdLst>
    <p:notesMasterId r:id="rId23"/>
  </p:notesMasterIdLst>
  <p:handoutMasterIdLst>
    <p:handoutMasterId r:id="rId24"/>
  </p:handoutMasterIdLst>
  <p:sldIdLst>
    <p:sldId id="392" r:id="rId2"/>
    <p:sldId id="369" r:id="rId3"/>
    <p:sldId id="370" r:id="rId4"/>
    <p:sldId id="372" r:id="rId5"/>
    <p:sldId id="393" r:id="rId6"/>
    <p:sldId id="373" r:id="rId7"/>
    <p:sldId id="381" r:id="rId8"/>
    <p:sldId id="374" r:id="rId9"/>
    <p:sldId id="375" r:id="rId10"/>
    <p:sldId id="358" r:id="rId11"/>
    <p:sldId id="376" r:id="rId12"/>
    <p:sldId id="371" r:id="rId13"/>
    <p:sldId id="363" r:id="rId14"/>
    <p:sldId id="382" r:id="rId15"/>
    <p:sldId id="377" r:id="rId16"/>
    <p:sldId id="383" r:id="rId17"/>
    <p:sldId id="378" r:id="rId18"/>
    <p:sldId id="385" r:id="rId19"/>
    <p:sldId id="386" r:id="rId20"/>
    <p:sldId id="379" r:id="rId21"/>
    <p:sldId id="391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66"/>
    <a:srgbClr val="FFCC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>
        <p:scale>
          <a:sx n="64" d="100"/>
          <a:sy n="64" d="100"/>
        </p:scale>
        <p:origin x="772" y="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4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4824"/>
    </p:cViewPr>
  </p:sorterViewPr>
  <p:notesViewPr>
    <p:cSldViewPr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6F158D5-8951-4722-8C4B-5CFDFA94F5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74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8C29BE47-B687-411B-B72B-371612069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44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>
            <a:extLst>
              <a:ext uri="{FF2B5EF4-FFF2-40B4-BE49-F238E27FC236}">
                <a16:creationId xmlns:a16="http://schemas.microsoft.com/office/drawing/2014/main" id="{6C31CAEB-C525-873F-C1D3-C1310E5D3C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1" t="4218" r="3612" b="2726"/>
          <a:stretch/>
        </p:blipFill>
        <p:spPr bwMode="auto">
          <a:xfrm>
            <a:off x="4114799" y="781236"/>
            <a:ext cx="5029201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8"/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1000" y="1003300"/>
            <a:ext cx="51054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800" i="0" dirty="0">
                <a:solidFill>
                  <a:srgbClr val="003366"/>
                </a:solidFill>
                <a:latin typeface="Franklin Gothic Demi Cond" panose="020B0706030402020204" pitchFamily="34" charset="0"/>
              </a:rPr>
              <a:t>Instructor: Mehdi </a:t>
            </a:r>
            <a:r>
              <a:rPr lang="en-US" sz="2800" i="0" dirty="0" err="1">
                <a:solidFill>
                  <a:srgbClr val="003366"/>
                </a:solidFill>
                <a:latin typeface="Franklin Gothic Demi Cond" panose="020B0706030402020204" pitchFamily="34" charset="0"/>
              </a:rPr>
              <a:t>Maadooliat</a:t>
            </a:r>
            <a:endParaRPr lang="en-US" sz="2800" i="0" dirty="0">
              <a:solidFill>
                <a:srgbClr val="003366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0" y="5791200"/>
            <a:ext cx="6477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3366"/>
                </a:solidFill>
                <a:latin typeface="Franklin Gothic Demi Cond" panose="020B0706030402020204" pitchFamily="34" charset="0"/>
              </a:rPr>
              <a:t>Department of Mathematical and Statistical Sciences</a:t>
            </a:r>
          </a:p>
        </p:txBody>
      </p:sp>
      <p:sp>
        <p:nvSpPr>
          <p:cNvPr id="4" name="Line 8">
            <a:extLst>
              <a:ext uri="{FF2B5EF4-FFF2-40B4-BE49-F238E27FC236}">
                <a16:creationId xmlns:a16="http://schemas.microsoft.com/office/drawing/2014/main" id="{52469704-EF7C-0B16-45FB-989DBCD13D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44231CE7-22D0-3EAC-A8B3-D7E0469E05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62A2BFB-B2CD-331A-7568-12FB3A30D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57200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3600" b="1" dirty="0">
                <a:solidFill>
                  <a:srgbClr val="003366"/>
                </a:solidFill>
                <a:latin typeface="Baskerville Old Face" panose="02020602080505020303" pitchFamily="18" charset="0"/>
              </a:rPr>
              <a:t>MATH 4720 / MSSC 5720</a:t>
            </a: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8A89C7BC-43F9-F3F7-9199-76A1407E57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6D9BD916-7178-5971-8D11-315BF62450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EC5F350D-5A80-471E-D388-2AEA50AB3F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8">
            <a:extLst>
              <a:ext uri="{FF2B5EF4-FFF2-40B4-BE49-F238E27FC236}">
                <a16:creationId xmlns:a16="http://schemas.microsoft.com/office/drawing/2014/main" id="{39BDE584-B517-92CF-AC1D-BA17BACBBA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8">
            <a:extLst>
              <a:ext uri="{FF2B5EF4-FFF2-40B4-BE49-F238E27FC236}">
                <a16:creationId xmlns:a16="http://schemas.microsoft.com/office/drawing/2014/main" id="{316D4976-1185-05BB-556F-4E6D06365C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8">
            <a:extLst>
              <a:ext uri="{FF2B5EF4-FFF2-40B4-BE49-F238E27FC236}">
                <a16:creationId xmlns:a16="http://schemas.microsoft.com/office/drawing/2014/main" id="{22033ED9-F1CB-4FED-3A0A-3318ABEA97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14815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345232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7940272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81000"/>
            <a:ext cx="7772400" cy="762000"/>
          </a:xfrm>
        </p:spPr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3056444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949EE-02F8-4E24-B346-EA33FC0E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42043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6543705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99688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666233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0823657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4047357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62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762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383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8583002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8925635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0"/>
            <a:ext cx="9144000" cy="144463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chemeClr val="bg2"/>
              </a:solidFill>
              <a:latin typeface="Times New Roman" charset="0"/>
              <a:ea typeface="ＭＳ Ｐゴシック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62" y="166395"/>
            <a:ext cx="1809038" cy="59560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949EE-02F8-4E24-B346-EA33FC0E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1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 advClick="0"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 cap="all" baseline="0">
          <a:solidFill>
            <a:srgbClr val="003366"/>
          </a:solidFill>
          <a:latin typeface="Baskerville Old Face" panose="02020602080505020303" pitchFamily="18" charset="0"/>
          <a:ea typeface="ＭＳ Ｐゴシック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first.bfwpub.com/stats_applet/stats_applet_1_anova.html" TargetMode="External"/><Relationship Id="rId2" Type="http://schemas.openxmlformats.org/officeDocument/2006/relationships/hyperlink" Target="http://content.bfwpub.com/webroot_pubcontent/Content/BCS_4/IPS7e/Student/Statistical%20Applets/anov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igitalfirst.bfwpub.com/stats_applet/stats_applet_1_anova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hyperlink" Target="http://dna.mscsnet.mu.edu:3838/mlab/DistCalc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01121-9620-95CE-CB69-2C6580609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A blue and yellow logo with white text&#10;&#10;AI-generated content may be incorrect.">
            <a:extLst>
              <a:ext uri="{FF2B5EF4-FFF2-40B4-BE49-F238E27FC236}">
                <a16:creationId xmlns:a16="http://schemas.microsoft.com/office/drawing/2014/main" id="{8FEA2D16-2934-578E-BF9B-021D16DC1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1" y="1634699"/>
            <a:ext cx="3962399" cy="39623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3B8B60-A264-54E2-EB71-E6EE905D2C49}"/>
              </a:ext>
            </a:extLst>
          </p:cNvPr>
          <p:cNvSpPr txBox="1"/>
          <p:nvPr/>
        </p:nvSpPr>
        <p:spPr>
          <a:xfrm>
            <a:off x="579727" y="44196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Instructor: Shirin Nezampour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48E496-A6F7-92F1-5E4C-DEFFCBC02FA5}"/>
              </a:ext>
            </a:extLst>
          </p:cNvPr>
          <p:cNvSpPr txBox="1"/>
          <p:nvPr/>
        </p:nvSpPr>
        <p:spPr>
          <a:xfrm>
            <a:off x="860681" y="1752600"/>
            <a:ext cx="3105993" cy="2075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4000" b="1" dirty="0">
                <a:solidFill>
                  <a:srgbClr val="00336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Chapter 9:</a:t>
            </a:r>
          </a:p>
          <a:p>
            <a:pPr algn="ctr"/>
            <a:r>
              <a:rPr lang="en-US" sz="4400" b="1" dirty="0">
                <a:solidFill>
                  <a:srgbClr val="00336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ANOVA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EE69AA-2E55-857E-39F0-69264E7699B5}"/>
              </a:ext>
            </a:extLst>
          </p:cNvPr>
          <p:cNvSpPr/>
          <p:nvPr/>
        </p:nvSpPr>
        <p:spPr>
          <a:xfrm>
            <a:off x="6990080" y="136525"/>
            <a:ext cx="2133600" cy="6254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DCC2F8-0851-1169-8D27-A2C23DDFF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445" y="399261"/>
            <a:ext cx="1505555" cy="12031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C796B91-5863-2521-A4FB-C41E69C5C6D0}"/>
              </a:ext>
            </a:extLst>
          </p:cNvPr>
          <p:cNvSpPr txBox="1"/>
          <p:nvPr/>
        </p:nvSpPr>
        <p:spPr>
          <a:xfrm>
            <a:off x="664520" y="5181600"/>
            <a:ext cx="35491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 of Management</a:t>
            </a:r>
          </a:p>
          <a:p>
            <a:pPr algn="ctr"/>
            <a:r>
              <a:rPr lang="en-US" sz="2200" b="1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Fall 2025</a:t>
            </a:r>
          </a:p>
        </p:txBody>
      </p:sp>
    </p:spTree>
    <p:extLst>
      <p:ext uri="{BB962C8B-B14F-4D97-AF65-F5344CB8AC3E}">
        <p14:creationId xmlns:p14="http://schemas.microsoft.com/office/powerpoint/2010/main" val="92737804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Back To Concept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90600"/>
                <a:ext cx="7848600" cy="4953000"/>
              </a:xfrm>
            </p:spPr>
            <p:txBody>
              <a:bodyPr/>
              <a:lstStyle/>
              <a:p>
                <a:r>
                  <a:rPr lang="en-US" sz="2400" dirty="0"/>
                  <a:t>Grand Mean: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acc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smtClean="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>
                            <a:latin typeface="Cambria Math"/>
                          </a:rPr>
                          <m:t>+…+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t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Total</a:t>
                </a:r>
                <a:r>
                  <a:rPr lang="en-US" sz="2400" dirty="0"/>
                  <a:t> Variability: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sz="2400" dirty="0"/>
              </a:p>
              <a:p>
                <a:endParaRPr lang="en-US" sz="800" dirty="0"/>
              </a:p>
              <a:p>
                <a:r>
                  <a:rPr lang="en-US" sz="2400" dirty="0"/>
                  <a:t>Variability </a:t>
                </a:r>
                <a:r>
                  <a:rPr lang="en-US" sz="2400" dirty="0">
                    <a:solidFill>
                      <a:srgbClr val="C00000"/>
                    </a:solidFill>
                  </a:rPr>
                  <a:t>Between</a:t>
                </a:r>
                <a:r>
                  <a:rPr lang="en-US" sz="2400" dirty="0"/>
                  <a:t> Samples: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</m:nary>
                  </m:oMath>
                </a14:m>
                <a:endParaRPr lang="en-US" sz="2400" dirty="0"/>
              </a:p>
              <a:p>
                <a:r>
                  <a:rPr lang="en-US" sz="2400" dirty="0"/>
                  <a:t>Variability </a:t>
                </a:r>
                <a:r>
                  <a:rPr lang="en-US" sz="2400" dirty="0">
                    <a:solidFill>
                      <a:srgbClr val="C00000"/>
                    </a:solidFill>
                  </a:rPr>
                  <a:t>Within</a:t>
                </a:r>
                <a:r>
                  <a:rPr lang="en-US" sz="2400" dirty="0"/>
                  <a:t> Samples: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2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400" i="1">
                                                        <a:latin typeface="Cambria Math"/>
                                                      </a:rPr>
                                                      <m:t>𝑖𝑗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2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̅"/>
                                                        <m:ctrlPr>
                                                          <a:rPr lang="en-US" sz="2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sz="2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sz="2400" i="1">
                                                        <a:latin typeface="Cambria Math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𝑆𝑆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𝑇𝑜𝑡𝑎𝑙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2400" i="1">
                        <a:latin typeface="Cambria Math"/>
                      </a:rPr>
                      <m:t>=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𝑆𝑆𝐵</m:t>
                    </m:r>
                    <m:r>
                      <a:rPr lang="en-US" sz="2400" i="1">
                        <a:latin typeface="Cambria Math"/>
                      </a:rPr>
                      <m:t>          +          </m:t>
                    </m:r>
                    <m:r>
                      <a:rPr lang="en-US" sz="2400" i="1">
                        <a:latin typeface="Cambria Math"/>
                      </a:rPr>
                      <m:t>𝑆𝑆𝐸</m:t>
                    </m:r>
                  </m:oMath>
                </a14:m>
                <a:endParaRPr lang="en-US" sz="2400" baseline="-25000" dirty="0"/>
              </a:p>
              <a:p>
                <a:pPr marL="0" indent="0">
                  <a:buNone/>
                </a:pPr>
                <a:r>
                  <a:rPr lang="en-US" sz="2400" dirty="0" err="1"/>
                  <a:t>df’s</a:t>
                </a:r>
                <a:r>
                  <a:rPr lang="en-US" sz="2400" dirty="0"/>
                  <a:t>:	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latin typeface="Cambria Math"/>
                      </a:rPr>
                      <m:t> −1</m:t>
                    </m:r>
                  </m:oMath>
                </a14:m>
                <a:r>
                  <a:rPr lang="en-US" sz="2400" dirty="0"/>
                  <a:t>                     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𝑡</m:t>
                    </m:r>
                    <m:r>
                      <a:rPr lang="en-US" sz="2400" i="1" dirty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/>
                  <a:t>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 dirty="0">
                        <a:latin typeface="Cambria Math"/>
                      </a:rPr>
                      <m:t>−</m:t>
                    </m:r>
                    <m:r>
                      <a:rPr lang="en-US" sz="2400" i="1" dirty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:r>
                  <a:rPr lang="en-US" sz="2400" dirty="0"/>
                  <a:t> 	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</m:sub>
                    </m:sSub>
                  </m:oMath>
                </a14:m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/>
                  <a:t>		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90600"/>
                <a:ext cx="7848600" cy="4953000"/>
              </a:xfrm>
              <a:blipFill>
                <a:blip r:embed="rId2"/>
                <a:stretch>
                  <a:fillRect l="-1243" b="-20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10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669255" y="5867400"/>
            <a:ext cx="152400" cy="3810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>
          <a:xfrm flipV="1">
            <a:off x="6858000" y="5867400"/>
            <a:ext cx="152400" cy="3810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V="1">
            <a:off x="2480511" y="5867400"/>
            <a:ext cx="152400" cy="3810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40685607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Back to Concept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762000"/>
                <a:ext cx="77724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400" i="1">
                                                        <a:latin typeface="Cambria Math"/>
                                                      </a:rPr>
                                                      <m:t>𝑖𝑗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2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̅"/>
                                                        <m:ctrlPr>
                                                          <a:rPr lang="en-US" sz="2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sz="2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𝑆𝑆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𝑇𝑜𝑡𝑎𝑙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2400" i="1">
                        <a:latin typeface="Cambria Math"/>
                      </a:rPr>
                      <m:t>= 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𝑆𝑆𝐵</m:t>
                    </m:r>
                    <m:r>
                      <a:rPr lang="en-US" sz="2400" i="1">
                        <a:latin typeface="Cambria Math"/>
                      </a:rPr>
                      <m:t>          +          </m:t>
                    </m:r>
                    <m:r>
                      <a:rPr lang="en-US" sz="2400" i="1">
                        <a:latin typeface="Cambria Math"/>
                      </a:rPr>
                      <m:t>𝑆𝑆𝐸</m:t>
                    </m:r>
                  </m:oMath>
                </a14:m>
                <a:endParaRPr lang="en-US" sz="2400" baseline="-25000" dirty="0"/>
              </a:p>
              <a:p>
                <a:pPr marL="0" indent="0">
                  <a:buNone/>
                </a:pPr>
                <a:r>
                  <a:rPr lang="en-US" sz="2400" dirty="0" err="1"/>
                  <a:t>df’s</a:t>
                </a:r>
                <a:r>
                  <a:rPr lang="en-US" sz="2400" dirty="0"/>
                  <a:t>:	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latin typeface="Cambria Math"/>
                      </a:rPr>
                      <m:t> −1</m:t>
                    </m:r>
                  </m:oMath>
                </a14:m>
                <a:r>
                  <a:rPr lang="en-US" sz="2400" dirty="0"/>
                  <a:t>                     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𝑡</m:t>
                    </m:r>
                    <m:r>
                      <a:rPr lang="en-US" sz="2400" i="1" dirty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/>
                  <a:t>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 dirty="0">
                        <a:latin typeface="Cambria Math"/>
                      </a:rPr>
                      <m:t>−</m:t>
                    </m:r>
                    <m:r>
                      <a:rPr lang="en-US" sz="2400" i="1" dirty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:r>
                  <a:rPr lang="en-US" sz="2400" dirty="0"/>
                  <a:t> 	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𝑇𝑜𝑡𝑎𝑙</m:t>
                        </m:r>
                      </m:sub>
                    </m:sSub>
                  </m:oMath>
                </a14:m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/>
                  <a:t>		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: There is no difference between the Treatments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: At least one of the treatment is different from the rest</a:t>
                </a:r>
              </a:p>
              <a:p>
                <a:endParaRPr lang="en-US" sz="1100" dirty="0"/>
              </a:p>
              <a:p>
                <a:r>
                  <a:rPr lang="en-US" sz="2400" dirty="0"/>
                  <a:t>Test Statistics: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𝑆𝑆𝐵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𝑆𝑆𝐸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Decision Rule:</a:t>
                </a:r>
              </a:p>
              <a:p>
                <a:pPr marL="0" indent="0">
                  <a:buNone/>
                </a:pPr>
                <a:r>
                  <a:rPr lang="en-US" sz="2200" dirty="0"/>
                  <a:t>	The Factor is significant if  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𝐹</m:t>
                    </m:r>
                    <m:r>
                      <a:rPr lang="en-US" sz="22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(</m:t>
                    </m:r>
                    <m:r>
                      <a:rPr lang="en-US" sz="22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,  </m:t>
                    </m:r>
                    <m:r>
                      <a:rPr lang="en-US" sz="22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)</m:t>
                    </m:r>
                  </m:oMath>
                </a14:m>
                <a:endParaRPr lang="en-US" sz="2200" dirty="0"/>
              </a:p>
              <a:p>
                <a:endParaRPr lang="en-US" sz="1100" dirty="0">
                  <a:hlinkClick r:id="rId2"/>
                </a:endParaRPr>
              </a:p>
              <a:p>
                <a:r>
                  <a:rPr lang="en-US" sz="2400" dirty="0">
                    <a:hlinkClick r:id="rId3"/>
                  </a:rPr>
                  <a:t>Applet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762000"/>
                <a:ext cx="7772400" cy="4495800"/>
              </a:xfrm>
              <a:blipFill>
                <a:blip r:embed="rId4"/>
                <a:stretch>
                  <a:fillRect l="-1255" b="-34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11</a:t>
            </a:fld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669255" y="2209800"/>
            <a:ext cx="152400" cy="3810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" name="Straight Arrow Connector 4"/>
          <p:cNvCxnSpPr/>
          <p:nvPr/>
        </p:nvCxnSpPr>
        <p:spPr>
          <a:xfrm flipV="1">
            <a:off x="6858000" y="2209800"/>
            <a:ext cx="152400" cy="3810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>
          <a:xfrm flipV="1">
            <a:off x="2480511" y="2209800"/>
            <a:ext cx="152400" cy="3810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38907251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Formulation in terms of </a:t>
            </a:r>
            <a:br>
              <a:rPr lang="en-US" dirty="0"/>
            </a:br>
            <a:r>
              <a:rPr lang="en-US" dirty="0"/>
              <a:t>Hypothesis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8839200" cy="4495800"/>
              </a:xfrm>
            </p:spPr>
            <p:txBody>
              <a:bodyPr/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One Factor ANOVA:</a:t>
                </a:r>
              </a:p>
              <a:p>
                <a:endParaRPr lang="en-US" sz="9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/>
                  <a:t>		   	       </a:t>
                </a:r>
                <a:r>
                  <a:rPr lang="en-US" sz="2800" dirty="0"/>
                  <a:t>Treatment Levels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>
                    <a:solidFill>
                      <a:srgbClr val="FF0000"/>
                    </a:solidFill>
                  </a:rPr>
                  <a:t>1		2		3 	    .      .     .	t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31</m:t>
                        </m:r>
                      </m:sub>
                    </m:sSub>
                  </m:oMath>
                </a14:m>
                <a:r>
                  <a:rPr lang="en-US" sz="2400" dirty="0"/>
                  <a:t>	    .      .     .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32</m:t>
                        </m:r>
                      </m:sub>
                    </m:sSub>
                  </m:oMath>
                </a14:m>
                <a:r>
                  <a:rPr lang="en-US" sz="2400" dirty="0"/>
                  <a:t>	    .      .     .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  .		  .		  .			  .</a:t>
                </a:r>
              </a:p>
              <a:p>
                <a:pPr marL="0" indent="0">
                  <a:buNone/>
                </a:pPr>
                <a:r>
                  <a:rPr lang="en-US" sz="2400" dirty="0"/>
                  <a:t>	  .		  .		  .	   	  	  .</a:t>
                </a:r>
              </a:p>
              <a:p>
                <a:pPr marL="0" indent="0">
                  <a:buNone/>
                </a:pPr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/>
                  <a:t>	    .      .     .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≡≡≡≡≡≡≡≡≡≡≡≡≡≡≡≡≡≡≡≡≡≡≡≡≡≡≡≡≡≡≡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𝑁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𝑁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400" dirty="0"/>
                  <a:t>    .   .   .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𝑁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9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 for some pairs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8839200" cy="4495800"/>
              </a:xfrm>
              <a:blipFill>
                <a:blip r:embed="rId2"/>
                <a:stretch>
                  <a:fillRect l="-1034" t="-950" b="-30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32349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Formulation in terms of </a:t>
            </a:r>
            <a:br>
              <a:rPr lang="en-US" dirty="0"/>
            </a:br>
            <a:r>
              <a:rPr lang="en-US" dirty="0"/>
              <a:t>Hypothesis Problem </a:t>
            </a:r>
            <a:r>
              <a:rPr lang="en-US" dirty="0" err="1"/>
              <a:t>Cont’D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66800"/>
                <a:ext cx="77724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: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 for some pairs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105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Assumptions: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Data is generated from a normal distribution for each treatment.</a:t>
                </a:r>
              </a:p>
              <a:p>
                <a:endParaRPr lang="en-US" sz="105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TS</a:t>
                </a:r>
                <a:r>
                  <a:rPr lang="en-US" sz="2400" dirty="0"/>
                  <a:t>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 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dirty="0"/>
                  <a:t> 	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 dirty="0">
                        <a:latin typeface="Cambria Math"/>
                      </a:rPr>
                      <m:t>−</m:t>
                    </m:r>
                    <m:r>
                      <a:rPr lang="en-US" i="1" dirty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sz="105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Decision Rule</a:t>
                </a:r>
                <a:r>
                  <a:rPr lang="en-US" sz="2400" dirty="0"/>
                  <a:t>: 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in favor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 if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 (</m:t>
                    </m:r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1400" dirty="0">
                  <a:hlinkClick r:id="rId2"/>
                </a:endParaRPr>
              </a:p>
              <a:p>
                <a:r>
                  <a:rPr lang="en-US" sz="2400" dirty="0">
                    <a:hlinkClick r:id="rId2"/>
                  </a:rPr>
                  <a:t>Applet</a:t>
                </a:r>
                <a:endParaRPr lang="en-US" sz="3000" dirty="0"/>
              </a:p>
              <a:p>
                <a:pPr lvl="1"/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66800"/>
                <a:ext cx="7772400" cy="4495800"/>
              </a:xfrm>
              <a:blipFill>
                <a:blip r:embed="rId3"/>
                <a:stretch>
                  <a:fillRect l="-1176" t="-949" r="-314" b="-33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41734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 err="1"/>
              <a:t>Anova</a:t>
            </a:r>
            <a:r>
              <a:rPr lang="en-US" dirty="0"/>
              <a:t> Table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799" y="1295400"/>
                <a:ext cx="8151813" cy="4495800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sz="1200" dirty="0"/>
              </a:p>
              <a:p>
                <a:r>
                  <a:rPr lang="en-US" dirty="0"/>
                  <a:t>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𝑆𝑆𝐸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799" y="1295400"/>
                <a:ext cx="8151813" cy="4495800"/>
              </a:xfrm>
              <a:blipFill>
                <a:blip r:embed="rId2"/>
                <a:stretch>
                  <a:fillRect l="-1121" b="-4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41" name="Group 9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370306"/>
              </p:ext>
            </p:extLst>
          </p:nvPr>
        </p:nvGraphicFramePr>
        <p:xfrm>
          <a:off x="363538" y="1295400"/>
          <a:ext cx="8497887" cy="2785618"/>
        </p:xfrm>
        <a:graphic>
          <a:graphicData uri="http://schemas.openxmlformats.org/drawingml/2006/table">
            <a:tbl>
              <a:tblPr/>
              <a:tblGrid>
                <a:gridCol w="1160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0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20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1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Source of Variation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Sum of Squares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Mean Square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p-value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Group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(Between)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sz="105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Error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(Within)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kumimoji="0" lang="en-US" sz="105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sz="105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78761B-0C08-9824-2515-21AF7B1E1667}"/>
                  </a:ext>
                </a:extLst>
              </p:cNvPr>
              <p:cNvSpPr txBox="1"/>
              <p:nvPr/>
            </p:nvSpPr>
            <p:spPr>
              <a:xfrm>
                <a:off x="2256008" y="2118735"/>
                <a:ext cx="1953292" cy="3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</m:e>
                    </m:nary>
                  </m:oMath>
                </a14:m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= SSB</a:t>
                </a:r>
                <a:endParaRPr lang="en-US" sz="1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78761B-0C08-9824-2515-21AF7B1E1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008" y="2118735"/>
                <a:ext cx="1953292" cy="350224"/>
              </a:xfrm>
              <a:prstGeom prst="rect">
                <a:avLst/>
              </a:prstGeom>
              <a:blipFill>
                <a:blip r:embed="rId3"/>
                <a:stretch>
                  <a:fillRect l="-14019" t="-105263" b="-164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5F5E08-9FCE-BE90-E024-D30FDA1F304B}"/>
                  </a:ext>
                </a:extLst>
              </p:cNvPr>
              <p:cNvSpPr txBox="1"/>
              <p:nvPr/>
            </p:nvSpPr>
            <p:spPr>
              <a:xfrm rot="10800000" flipV="1">
                <a:off x="6180322" y="1964156"/>
                <a:ext cx="1371600" cy="5550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𝑀𝑆𝐵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𝑐𝑎𝑙𝑐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5F5E08-9FCE-BE90-E024-D30FDA1F3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180322" y="1964156"/>
                <a:ext cx="1371600" cy="5550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395F4B-D268-B642-1497-BF65B17158B1}"/>
                  </a:ext>
                </a:extLst>
              </p:cNvPr>
              <p:cNvSpPr txBox="1"/>
              <p:nvPr/>
            </p:nvSpPr>
            <p:spPr>
              <a:xfrm>
                <a:off x="2256008" y="2726120"/>
                <a:ext cx="2026837" cy="424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sz="1600" dirty="0"/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= SSE</a:t>
                </a:r>
                <a:endParaRPr lang="en-US" sz="1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395F4B-D268-B642-1497-BF65B1715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008" y="2726120"/>
                <a:ext cx="2026837" cy="424603"/>
              </a:xfrm>
              <a:prstGeom prst="rect">
                <a:avLst/>
              </a:prstGeom>
              <a:blipFill>
                <a:blip r:embed="rId5"/>
                <a:stretch>
                  <a:fillRect l="-13514" t="-71429" r="-300" b="-1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673F43-CF50-9F4B-A71D-ECCA8745773C}"/>
                  </a:ext>
                </a:extLst>
              </p:cNvPr>
              <p:cNvSpPr txBox="1"/>
              <p:nvPr/>
            </p:nvSpPr>
            <p:spPr>
              <a:xfrm>
                <a:off x="2297174" y="3404556"/>
                <a:ext cx="1970026" cy="424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sz="1600" dirty="0"/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= SST</a:t>
                </a:r>
                <a:endParaRPr lang="en-US" sz="1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673F43-CF50-9F4B-A71D-ECCA87457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174" y="3404556"/>
                <a:ext cx="1970026" cy="424603"/>
              </a:xfrm>
              <a:prstGeom prst="rect">
                <a:avLst/>
              </a:prstGeom>
              <a:blipFill>
                <a:blip r:embed="rId6"/>
                <a:stretch>
                  <a:fillRect l="-14241" t="-71429" r="-619" b="-1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4581A9-ECB5-9E36-9199-D4F86E7F95CC}"/>
                  </a:ext>
                </a:extLst>
              </p:cNvPr>
              <p:cNvSpPr txBox="1"/>
              <p:nvPr/>
            </p:nvSpPr>
            <p:spPr>
              <a:xfrm>
                <a:off x="4664887" y="1970390"/>
                <a:ext cx="1188595" cy="567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𝑆𝑆𝐵</m:t>
                        </m:r>
                      </m:num>
                      <m:den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 </a:t>
                </a:r>
                <a:r>
                  <a:rPr lang="en-US" sz="1600" dirty="0"/>
                  <a:t>=</a:t>
                </a:r>
                <a14:m>
                  <m:oMath xmlns:m="http://schemas.openxmlformats.org/officeDocument/2006/math"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𝑀𝑆𝐵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4581A9-ECB5-9E36-9199-D4F86E7F9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887" y="1970390"/>
                <a:ext cx="1188595" cy="5677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84921A-3A7A-B477-9D3A-FC06EA64DFDE}"/>
                  </a:ext>
                </a:extLst>
              </p:cNvPr>
              <p:cNvSpPr txBox="1"/>
              <p:nvPr/>
            </p:nvSpPr>
            <p:spPr>
              <a:xfrm>
                <a:off x="4664459" y="2701697"/>
                <a:ext cx="1169487" cy="567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 </a:t>
                </a:r>
                <a:r>
                  <a:rPr lang="en-US" sz="1600" dirty="0"/>
                  <a:t>=</a:t>
                </a:r>
                <a14:m>
                  <m:oMath xmlns:m="http://schemas.openxmlformats.org/officeDocument/2006/math"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𝑀𝑆</m:t>
                    </m:r>
                  </m:oMath>
                </a14:m>
                <a:r>
                  <a:rPr lang="en-US" sz="1600" dirty="0"/>
                  <a:t>E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84921A-3A7A-B477-9D3A-FC06EA64D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459" y="2701697"/>
                <a:ext cx="1169487" cy="567720"/>
              </a:xfrm>
              <a:prstGeom prst="rect">
                <a:avLst/>
              </a:prstGeom>
              <a:blipFill>
                <a:blip r:embed="rId8"/>
                <a:stretch>
                  <a:fillRect r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D91823-2E3D-356C-1B1B-BBD3203BF4F7}"/>
                  </a:ext>
                </a:extLst>
              </p:cNvPr>
              <p:cNvSpPr txBox="1"/>
              <p:nvPr/>
            </p:nvSpPr>
            <p:spPr>
              <a:xfrm>
                <a:off x="7437279" y="2023417"/>
                <a:ext cx="14212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𝑐𝑎𝑙𝑐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D91823-2E3D-356C-1B1B-BBD3203BF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279" y="2023417"/>
                <a:ext cx="1421222" cy="338554"/>
              </a:xfrm>
              <a:prstGeom prst="rect">
                <a:avLst/>
              </a:prstGeom>
              <a:blipFill>
                <a:blip r:embed="rId9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315207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9" grpId="0"/>
      <p:bldP spid="10" grpId="0"/>
      <p:bldP spid="11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Example 2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495800"/>
          </a:xfrm>
        </p:spPr>
        <p:txBody>
          <a:bodyPr/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ANOVA in Employee Training Program Evaluation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 descr="A graph showing different colored boxes&#10;&#10;AI-generated content may be incorrect.">
            <a:extLst>
              <a:ext uri="{FF2B5EF4-FFF2-40B4-BE49-F238E27FC236}">
                <a16:creationId xmlns:a16="http://schemas.microsoft.com/office/drawing/2014/main" id="{BF4BA3EE-CBCF-E937-56C7-871C11F22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057400"/>
            <a:ext cx="49022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80320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Example 2 </a:t>
            </a:r>
            <a:r>
              <a:rPr lang="en-US" dirty="0" err="1"/>
              <a:t>Cont’D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838200"/>
                <a:ext cx="7772400" cy="4495800"/>
              </a:xfrm>
            </p:spPr>
            <p:txBody>
              <a:bodyPr/>
              <a:lstStyle/>
              <a:p>
                <a:r>
                  <a:rPr lang="en-US" sz="2400" dirty="0"/>
                  <a:t>Instructor-Led: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=5, 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=9.20,        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/>
                      </a:rPr>
                      <m:t>=33.7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Online Self-Paced 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=5,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</m:t>
                        </m:r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=10.00,      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/>
                      </a:rPr>
                      <m:t>=29.0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Shadowing: 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=5,  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=13.80,     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/>
                      </a:rPr>
                      <m:t>=46.7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Is </a:t>
                </a:r>
                <a:r>
                  <a:rPr lang="en-US" sz="2400" dirty="0" err="1"/>
                  <a:t>therea</a:t>
                </a:r>
                <a:r>
                  <a:rPr lang="en-US" sz="2400" dirty="0"/>
                  <a:t> statistically significant difference in the mean productivity scores of employees who participated in the three different training programs?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𝛼</m:t>
                    </m:r>
                    <m:r>
                      <a:rPr lang="en-US" sz="2400" i="1">
                        <a:latin typeface="Cambria Math"/>
                      </a:rPr>
                      <m:t>=0.05.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sz="24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 for some pairs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Assumptions:</a:t>
                </a:r>
              </a:p>
              <a:p>
                <a:pPr lvl="1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Data is generated from normal distribution for each training methods.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838200"/>
                <a:ext cx="7772400" cy="4495800"/>
              </a:xfrm>
              <a:blipFill>
                <a:blip r:embed="rId2"/>
                <a:stretch>
                  <a:fillRect l="-1176" t="-950" r="-392" b="-36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8638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/>
              <a:t>Example 2 </a:t>
            </a:r>
            <a:r>
              <a:rPr lang="en-US" dirty="0" err="1"/>
              <a:t>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19200"/>
                <a:ext cx="77724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</a:rPr>
                      <m:t>: 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 for some pairs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𝑖</m:t>
                    </m:r>
                    <m:r>
                      <a:rPr lang="en-US" sz="2800" i="1">
                        <a:latin typeface="Cambria Math"/>
                      </a:rPr>
                      <m:t>, </m:t>
                    </m:r>
                    <m:r>
                      <a:rPr lang="en-US" sz="2800" i="1">
                        <a:latin typeface="Cambria Math"/>
                      </a:rPr>
                      <m:t>𝑗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TS</a:t>
                </a:r>
                <a:r>
                  <a:rPr lang="en-US" sz="2400" dirty="0"/>
                  <a:t>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i="1" baseline="-25000">
                            <a:latin typeface="Cambria Math"/>
                          </a:rPr>
                          <m:t>𝐵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i="1" baseline="-25000">
                            <a:latin typeface="Cambria Math"/>
                          </a:rPr>
                          <m:t>𝐸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 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𝑆𝑆</m:t>
                    </m:r>
                    <m:r>
                      <a:rPr lang="en-US" i="1" baseline="-25000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𝑆𝑆</m:t>
                    </m:r>
                    <m:r>
                      <a:rPr lang="en-US" i="1" baseline="-25000">
                        <a:latin typeface="Cambria Math"/>
                      </a:rPr>
                      <m:t>𝐸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/>
                  <a:t> 	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 dirty="0">
                        <a:latin typeface="Cambria Math"/>
                      </a:rPr>
                      <m:t>−</m:t>
                    </m:r>
                    <m:r>
                      <a:rPr lang="en-US" i="1" dirty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..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5∗9.2+5∗10.0+5∗13.8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5+5+5</m:t>
                        </m:r>
                      </m:den>
                    </m:f>
                    <m:r>
                      <a:rPr lang="en-US" sz="2400">
                        <a:latin typeface="Cambria Math"/>
                      </a:rPr>
                      <m:t>=11.0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=3−1=2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latin typeface="Cambria Math"/>
                      </a:rPr>
                      <m:t>−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5+5+5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−3=12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19200"/>
                <a:ext cx="7772400" cy="4495800"/>
              </a:xfrm>
              <a:blipFill rotWithShape="0">
                <a:blip r:embed="rId2"/>
                <a:stretch>
                  <a:fillRect l="-1176" b="-33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4353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Example 2 </a:t>
            </a:r>
            <a:r>
              <a:rPr lang="en-US" dirty="0" err="1"/>
              <a:t>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838200"/>
                <a:ext cx="77724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𝑆𝑆</m:t>
                    </m:r>
                    <m:r>
                      <a:rPr lang="en-US" sz="2400" i="1" baseline="-25000" smtClean="0">
                        <a:latin typeface="Cambria Math"/>
                      </a:rPr>
                      <m:t>𝐵</m:t>
                    </m:r>
                    <m:r>
                      <a:rPr lang="en-US" sz="240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1950" b="0" dirty="0"/>
                  <a:t>	 </a:t>
                </a:r>
                <a14:m>
                  <m:oMath xmlns:m="http://schemas.openxmlformats.org/officeDocument/2006/math">
                    <m:r>
                      <a:rPr lang="en-US" sz="195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50">
                        <a:latin typeface="Cambria Math"/>
                      </a:rPr>
                      <m:t>5∗</m:t>
                    </m:r>
                    <m:sSup>
                      <m:sSupPr>
                        <m:ctrlPr>
                          <a:rPr lang="en-US" sz="19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9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50">
                                <a:latin typeface="Cambria Math"/>
                              </a:rPr>
                              <m:t>9.2−11.0</m:t>
                            </m:r>
                          </m:e>
                        </m:d>
                      </m:e>
                      <m:sup>
                        <m:r>
                          <a:rPr lang="en-US" sz="195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950">
                        <a:latin typeface="Cambria Math"/>
                      </a:rPr>
                      <m:t>+5∗</m:t>
                    </m:r>
                    <m:sSup>
                      <m:sSupPr>
                        <m:ctrlPr>
                          <a:rPr lang="en-US" sz="19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9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50">
                                <a:latin typeface="Cambria Math"/>
                              </a:rPr>
                              <m:t>10.0−11.0</m:t>
                            </m:r>
                          </m:e>
                        </m:d>
                      </m:e>
                      <m:sup>
                        <m:r>
                          <a:rPr lang="en-US" sz="195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950">
                        <a:latin typeface="Cambria Math"/>
                      </a:rPr>
                      <m:t>+5∗</m:t>
                    </m:r>
                    <m:sSup>
                      <m:sSupPr>
                        <m:ctrlPr>
                          <a:rPr lang="en-US" sz="19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9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50">
                                <a:latin typeface="Cambria Math"/>
                              </a:rPr>
                              <m:t>13.8−11.0</m:t>
                            </m:r>
                          </m:e>
                        </m:d>
                      </m:e>
                      <m:sup>
                        <m:r>
                          <a:rPr lang="en-US" sz="195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1950" dirty="0"/>
                      <m:t> </m:t>
                    </m:r>
                  </m:oMath>
                </a14:m>
                <a:endParaRPr lang="en-US" sz="1950" dirty="0"/>
              </a:p>
              <a:p>
                <a:pPr marL="0" lvl="1" indent="0">
                  <a:buNone/>
                </a:pPr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60.40</m:t>
                    </m:r>
                  </m:oMath>
                </a14:m>
                <a:endParaRPr lang="en-US" sz="2400" dirty="0"/>
              </a:p>
              <a:p>
                <a:pPr marL="0" indent="-400050"/>
                <a:endParaRPr lang="en-US" sz="1200" i="1" dirty="0">
                  <a:latin typeface="Cambria Math"/>
                </a:endParaRPr>
              </a:p>
              <a:p>
                <a:pPr marL="0" indent="-400050"/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𝑆𝑆</m:t>
                    </m:r>
                    <m:r>
                      <a:rPr lang="en-US" sz="2400" i="1" baseline="-25000">
                        <a:latin typeface="Cambria Math"/>
                      </a:rPr>
                      <m:t>𝐸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2400" dirty="0"/>
              </a:p>
              <a:p>
                <a:pPr marL="400050" lvl="1" indent="0">
                  <a:buNone/>
                </a:pPr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5−1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∗33.0+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5−1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∗29.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5−1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∗46.7</m:t>
                    </m:r>
                  </m:oMath>
                </a14:m>
                <a:endParaRPr lang="en-US" sz="2400" dirty="0"/>
              </a:p>
              <a:p>
                <a:pPr marL="400050" lvl="1" indent="0">
                  <a:buNone/>
                </a:pPr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=437.60</m:t>
                    </m:r>
                  </m:oMath>
                </a14:m>
                <a:endParaRPr lang="en-US" sz="2400" dirty="0"/>
              </a:p>
              <a:p>
                <a:endParaRPr lang="en-US" sz="1200" dirty="0"/>
              </a:p>
              <a:p>
                <a:r>
                  <a:rPr lang="en-US" sz="2400" dirty="0"/>
                  <a:t>TS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i="1" baseline="-25000">
                            <a:latin typeface="Cambria Math"/>
                          </a:rPr>
                          <m:t>𝐵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i="1" baseline="-25000">
                            <a:latin typeface="Cambria Math"/>
                          </a:rPr>
                          <m:t>𝐸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  <m:r>
                      <a:rPr lang="en-US" sz="24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/>
                          </a:rPr>
                          <m:t>60.40/2</m:t>
                        </m:r>
                      </m:num>
                      <m:den>
                        <m:r>
                          <a:rPr lang="en-US" sz="2400">
                            <a:latin typeface="Cambria Math"/>
                          </a:rPr>
                          <m:t>437.60/12</m:t>
                        </m:r>
                      </m:den>
                    </m:f>
                    <m:r>
                      <a:rPr lang="en-US" sz="2400">
                        <a:latin typeface="Cambria Math"/>
                      </a:rPr>
                      <m:t>=0.83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=2, 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=12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=3.89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1200" dirty="0"/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Conclusion</a:t>
                </a:r>
                <a:r>
                  <a:rPr lang="en-US" sz="2400" dirty="0"/>
                  <a:t>: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&gt;3.89?</m:t>
                    </m:r>
                  </m:oMath>
                </a14:m>
                <a:r>
                  <a:rPr lang="en-US" sz="2400" dirty="0"/>
                  <a:t> No. 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. We cannot conclude that the amount of </a:t>
                </a:r>
                <a:r>
                  <a:rPr lang="en-US" sz="2400" dirty="0" err="1"/>
                  <a:t>isoflavones</a:t>
                </a:r>
                <a:r>
                  <a:rPr lang="en-US" sz="2400" dirty="0"/>
                  <a:t> vary among the food items.</a:t>
                </a:r>
              </a:p>
              <a:p>
                <a:r>
                  <a:rPr lang="en-US" sz="2400" dirty="0">
                    <a:hlinkClick r:id="rId2"/>
                  </a:rPr>
                  <a:t>F Calculator</a:t>
                </a:r>
                <a:endParaRPr lang="en-US" sz="2400" dirty="0"/>
              </a:p>
              <a:p>
                <a:pPr marL="400050" lvl="1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838200"/>
                <a:ext cx="7772400" cy="4495800"/>
              </a:xfrm>
              <a:blipFill rotWithShape="0">
                <a:blip r:embed="rId3"/>
                <a:stretch>
                  <a:fillRect l="-1176" t="-13161" b="-36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9553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Example 8.1 </a:t>
            </a:r>
            <a:r>
              <a:rPr lang="en-US" dirty="0" err="1"/>
              <a:t>Anova</a:t>
            </a:r>
            <a:r>
              <a:rPr lang="en-US" dirty="0"/>
              <a:t>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R</a:t>
            </a:r>
          </a:p>
          <a:p>
            <a:pPr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summary(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aov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isof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~ source, data=exmp8.1))</a:t>
            </a:r>
          </a:p>
          <a:p>
            <a:pPr marL="40005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19</a:t>
            </a:fld>
            <a:endParaRPr lang="en-US"/>
          </a:p>
        </p:txBody>
      </p:sp>
      <p:pic>
        <p:nvPicPr>
          <p:cNvPr id="15" name="Content Placeholder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19656" y="1295400"/>
            <a:ext cx="5504688" cy="1829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956" y="4648200"/>
            <a:ext cx="5272088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5266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Analysis of Variance (ANOVA)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ANOVA is one of the most popular statistical tools of analyzing data.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Y (the response) depend on any of the factors?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</a:t>
            </a:fld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314700" y="3352800"/>
            <a:ext cx="914400" cy="9144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Y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229100" y="2743200"/>
            <a:ext cx="1600200" cy="8382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Straight Arrow Connector 15"/>
          <p:cNvCxnSpPr>
            <a:stCxn id="19" idx="1"/>
          </p:cNvCxnSpPr>
          <p:nvPr/>
        </p:nvCxnSpPr>
        <p:spPr>
          <a:xfrm flipH="1">
            <a:off x="4267200" y="3810000"/>
            <a:ext cx="160020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>
          <a:xfrm flipH="1" flipV="1">
            <a:off x="4229100" y="4038600"/>
            <a:ext cx="1600200" cy="6858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8" name="Rectangle 17"/>
          <p:cNvSpPr/>
          <p:nvPr/>
        </p:nvSpPr>
        <p:spPr>
          <a:xfrm>
            <a:off x="5829300" y="2362200"/>
            <a:ext cx="1104900" cy="5334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Factor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67400" y="3581400"/>
            <a:ext cx="10668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Factor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29300" y="4648200"/>
            <a:ext cx="11430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Factor 3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857500" y="3810000"/>
            <a:ext cx="838200" cy="4572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1905000" y="4090381"/>
            <a:ext cx="994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prstClr val="black"/>
                </a:solidFill>
                <a:latin typeface="Calibri"/>
              </a:rPr>
              <a:t>A Response Variable</a:t>
            </a:r>
          </a:p>
        </p:txBody>
      </p:sp>
    </p:spTree>
    <p:extLst>
      <p:ext uri="{BB962C8B-B14F-4D97-AF65-F5344CB8AC3E}">
        <p14:creationId xmlns:p14="http://schemas.microsoft.com/office/powerpoint/2010/main" val="1875230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2800" dirty="0"/>
              <a:t>Normality Assumption Fails</a:t>
            </a:r>
            <a:br>
              <a:rPr lang="en-US" sz="2800" dirty="0"/>
            </a:br>
            <a:r>
              <a:rPr lang="en-US" sz="2800" dirty="0"/>
              <a:t>Non-Parametric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66800"/>
                <a:ext cx="7772400" cy="4495800"/>
              </a:xfrm>
            </p:spPr>
            <p:txBody>
              <a:bodyPr/>
              <a:lstStyle/>
              <a:p>
                <a:r>
                  <a:rPr lang="en-US" sz="2400" dirty="0"/>
                  <a:t>In the ANOVA method, we assume that the sample from each treatment level is drawn from normal population. What if the distribution is non-normal.</a:t>
                </a:r>
              </a:p>
              <a:p>
                <a:endParaRPr lang="en-US" sz="1050" dirty="0">
                  <a:solidFill>
                    <a:srgbClr val="C00000"/>
                  </a:solidFill>
                </a:endParaRP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 The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Kruskal</a:t>
                </a:r>
                <a:r>
                  <a:rPr lang="en-US" sz="2400" dirty="0">
                    <a:solidFill>
                      <a:srgbClr val="C00000"/>
                    </a:solidFill>
                  </a:rPr>
                  <a:t>-Wallis Test</a:t>
                </a:r>
              </a:p>
              <a:p>
                <a:endParaRPr lang="en-US" sz="1050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: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All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distributions are identical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: 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Not all distributions are the same.</a:t>
                </a:r>
              </a:p>
              <a:p>
                <a:endParaRPr lang="en-US" sz="1050" dirty="0">
                  <a:solidFill>
                    <a:srgbClr val="C00000"/>
                  </a:solidFill>
                </a:endParaRP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TS:</a:t>
                </a:r>
              </a:p>
              <a:p>
                <a:pPr marL="857250" lvl="1" indent="-457200">
                  <a:buAutoNum type="arabicPeriod"/>
                </a:pPr>
                <a:r>
                  <a:rPr lang="en-US" sz="1800" dirty="0"/>
                  <a:t>Rank all samples from the lowest to the highest.</a:t>
                </a:r>
              </a:p>
              <a:p>
                <a:pPr marL="857250" lvl="1" indent="-457200">
                  <a:buAutoNum type="arabicPeriod"/>
                </a:pPr>
                <a:r>
                  <a:rPr lang="en-US" sz="1800" dirty="0"/>
                  <a:t>The test statistics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𝐻</m:t>
                    </m:r>
                    <m:r>
                      <a:rPr lang="en-US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similar to the F-statistic based on the ranks.</a:t>
                </a:r>
              </a:p>
              <a:p>
                <a:pPr marL="0" indent="0">
                  <a:buNone/>
                </a:pPr>
                <a:endParaRPr lang="en-US" sz="105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Decision Rule</a:t>
                </a:r>
                <a:r>
                  <a:rPr lang="en-US" sz="2400" dirty="0"/>
                  <a:t>: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if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𝐻</m:t>
                    </m:r>
                    <m:r>
                      <a:rPr lang="en-US" sz="2400" i="1">
                        <a:latin typeface="Cambria Math"/>
                      </a:rPr>
                      <m:t>&gt;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𝑑𝑓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−1)</m:t>
                    </m:r>
                  </m:oMath>
                </a14:m>
                <a:endParaRPr lang="en-US" sz="2400" dirty="0"/>
              </a:p>
              <a:p>
                <a:r>
                  <a:rPr lang="en-US" dirty="0"/>
                  <a:t>In R:</a:t>
                </a:r>
              </a:p>
              <a:p>
                <a:pPr lvl="1" indent="-342900">
                  <a:buFont typeface="Wingdings" panose="05000000000000000000" pitchFamily="2" charset="2"/>
                  <a:buChar char="Ø"/>
                </a:pPr>
                <a:r>
                  <a:rPr lang="en-US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kruskal.test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(x, g)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66800"/>
                <a:ext cx="7772400" cy="4495800"/>
              </a:xfrm>
              <a:blipFill>
                <a:blip r:embed="rId2"/>
                <a:stretch>
                  <a:fillRect l="-1255" t="-949" b="-30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98392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/>
              <a:t>What if Equality of the Variances 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FAIL</a:t>
            </a:r>
            <a:r>
              <a:rPr lang="en-US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4495800"/>
              </a:xfrm>
            </p:spPr>
            <p:txBody>
              <a:bodyPr/>
              <a:lstStyle/>
              <a:p>
                <a:r>
                  <a:rPr lang="en-US" sz="2400" dirty="0"/>
                  <a:t>The assumption that the sample are generated from normal distribution is not very important as long as the total sample size is </a:t>
                </a:r>
                <a:r>
                  <a:rPr lang="en-US" sz="2400" dirty="0">
                    <a:solidFill>
                      <a:srgbClr val="C00000"/>
                    </a:solidFill>
                  </a:rPr>
                  <a:t>large</a:t>
                </a:r>
                <a:r>
                  <a:rPr lang="en-US" sz="2400" dirty="0"/>
                  <a:t>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Note that conceptually the test statistic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i="1" baseline="-25000">
                            <a:latin typeface="Cambria Math"/>
                          </a:rPr>
                          <m:t>𝐵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i="1" baseline="-25000">
                            <a:latin typeface="Cambria Math"/>
                          </a:rPr>
                          <m:t>𝐸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:r>
                  <a:rPr lang="en-US" sz="2400" dirty="0"/>
                  <a:t>still makes sense. 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major problem is with the assumption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.  If this cannot be assumed, F- test </a:t>
                </a:r>
                <a:r>
                  <a:rPr lang="en-US" sz="2400" dirty="0">
                    <a:solidFill>
                      <a:srgbClr val="C00000"/>
                    </a:solidFill>
                  </a:rPr>
                  <a:t>must not be used</a:t>
                </a:r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dirty="0">
                    <a:solidFill>
                      <a:srgbClr val="C00000"/>
                    </a:solidFill>
                  </a:rPr>
                  <a:t>rejected</a:t>
                </a:r>
                <a:r>
                  <a:rPr lang="en-US" sz="2400" dirty="0"/>
                  <a:t>, then one approach is to </a:t>
                </a:r>
                <a:r>
                  <a:rPr lang="en-US" sz="2400" dirty="0">
                    <a:solidFill>
                      <a:srgbClr val="C00000"/>
                    </a:solidFill>
                  </a:rPr>
                  <a:t>transform</a:t>
                </a:r>
                <a:r>
                  <a:rPr lang="en-US" sz="2400" dirty="0"/>
                  <a:t> the data if the variances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is a function of the mean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𝜇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4495800"/>
              </a:xfrm>
              <a:blipFill rotWithShape="0">
                <a:blip r:embed="rId2"/>
                <a:stretch>
                  <a:fillRect l="-1098" t="-950" r="-2353" b="-26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54820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ANOVA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495800"/>
          </a:xfrm>
        </p:spPr>
        <p:txBody>
          <a:bodyPr/>
          <a:lstStyle/>
          <a:p>
            <a:r>
              <a:rPr lang="en-US" sz="2400" dirty="0"/>
              <a:t>Example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are doing a research study on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employee performance scores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(out of 100) at a company.</a:t>
            </a:r>
          </a:p>
          <a:p>
            <a:endParaRPr lang="en-US" sz="2400" dirty="0"/>
          </a:p>
          <a:p>
            <a:r>
              <a:rPr lang="en-US" sz="2400" dirty="0"/>
              <a:t>Question: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affects performance?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Does Y (the response) depend on any of the factors?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3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00200" y="3625851"/>
            <a:ext cx="1981200" cy="94615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Performance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3505200" y="3276600"/>
            <a:ext cx="1295400" cy="6096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>
          <a:xfrm flipH="1">
            <a:off x="3581400" y="4123922"/>
            <a:ext cx="137160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 flipV="1">
            <a:off x="3429000" y="4343400"/>
            <a:ext cx="1371600" cy="6858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4800600" y="2971800"/>
            <a:ext cx="1600200" cy="3810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white"/>
                </a:solidFill>
                <a:latin typeface="Calibri"/>
              </a:rPr>
              <a:t>Department?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white"/>
                </a:solidFill>
                <a:latin typeface="Calibri"/>
              </a:rPr>
              <a:t> Sales / HR / IT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23138" y="3886200"/>
            <a:ext cx="21336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white"/>
                </a:solidFill>
                <a:latin typeface="Calibri"/>
              </a:rPr>
              <a:t>Work Schedule?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</a:br>
            <a:r>
              <a:rPr lang="en-US" sz="1400" kern="0" dirty="0">
                <a:solidFill>
                  <a:prstClr val="white"/>
                </a:solidFill>
                <a:latin typeface="Calibri"/>
              </a:rPr>
              <a:t>Onsite / Hybrid / Remote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23138" y="4976325"/>
            <a:ext cx="2873062" cy="60959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white"/>
                </a:solidFill>
                <a:latin typeface="Calibri"/>
              </a:rPr>
              <a:t>Education Level?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white"/>
                </a:solidFill>
                <a:latin typeface="Calibri"/>
              </a:rPr>
              <a:t>High School / Bachelor Master / PhD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543416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ANOVA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914400"/>
            <a:ext cx="8305795" cy="4495800"/>
          </a:xfrm>
        </p:spPr>
        <p:txBody>
          <a:bodyPr/>
          <a:lstStyle/>
          <a:p>
            <a:r>
              <a:rPr lang="en-US" sz="2400" dirty="0"/>
              <a:t>Example 2: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ANOVA in Employee Training Program Evaluation</a:t>
            </a:r>
          </a:p>
          <a:p>
            <a:r>
              <a:rPr lang="en-US" sz="2400" b="1" dirty="0"/>
              <a:t>Research Question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company's HR manager wants to evaluate the effectiveness of three different employee training programs on improving employee productivity.</a:t>
            </a:r>
          </a:p>
          <a:p>
            <a:endParaRPr lang="en-US" sz="2400" dirty="0"/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employee productivity depend on training programs? </a:t>
            </a:r>
          </a:p>
          <a:p>
            <a:pPr marL="457200" lvl="1" indent="0">
              <a:buNone/>
            </a:pPr>
            <a:endParaRPr lang="en-US" sz="18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52500" y="4295372"/>
            <a:ext cx="1714500" cy="9525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Productivity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2667000" y="4800600"/>
            <a:ext cx="68580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3352800" y="4533900"/>
            <a:ext cx="1371600" cy="5334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Training program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98CB46-20B5-4B04-FAE0-62099CDD2FF0}"/>
              </a:ext>
            </a:extLst>
          </p:cNvPr>
          <p:cNvCxnSpPr>
            <a:cxnSpLocks/>
          </p:cNvCxnSpPr>
          <p:nvPr/>
        </p:nvCxnSpPr>
        <p:spPr>
          <a:xfrm flipH="1">
            <a:off x="4914900" y="4022724"/>
            <a:ext cx="1295400" cy="6096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07A5AE-512C-3E38-3E5F-1E393C1EB532}"/>
              </a:ext>
            </a:extLst>
          </p:cNvPr>
          <p:cNvCxnSpPr/>
          <p:nvPr/>
        </p:nvCxnSpPr>
        <p:spPr>
          <a:xfrm flipH="1">
            <a:off x="4991100" y="4771622"/>
            <a:ext cx="137160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A30782-D76C-5FD3-E2FD-3CDB15E205E0}"/>
              </a:ext>
            </a:extLst>
          </p:cNvPr>
          <p:cNvCxnSpPr>
            <a:cxnSpLocks/>
          </p:cNvCxnSpPr>
          <p:nvPr/>
        </p:nvCxnSpPr>
        <p:spPr>
          <a:xfrm flipH="1" flipV="1">
            <a:off x="4953000" y="4910921"/>
            <a:ext cx="1257300" cy="613579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FAAFC-461C-71A4-3B05-E86B8DAA87E8}"/>
              </a:ext>
            </a:extLst>
          </p:cNvPr>
          <p:cNvSpPr/>
          <p:nvPr/>
        </p:nvSpPr>
        <p:spPr>
          <a:xfrm>
            <a:off x="6210300" y="4529921"/>
            <a:ext cx="1600200" cy="3810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bg1"/>
                </a:solidFill>
              </a:rPr>
              <a:t>Online Self-Paced Learning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D7098E-E78F-D43F-58A3-C53CE6D59211}"/>
              </a:ext>
            </a:extLst>
          </p:cNvPr>
          <p:cNvSpPr/>
          <p:nvPr/>
        </p:nvSpPr>
        <p:spPr>
          <a:xfrm>
            <a:off x="6189980" y="3767921"/>
            <a:ext cx="1844362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white"/>
                </a:solidFill>
                <a:latin typeface="Calibri"/>
              </a:rPr>
              <a:t>Instructor-Led Classroom Training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04DEEA-8A34-E432-0892-035B2BC04BF1}"/>
              </a:ext>
            </a:extLst>
          </p:cNvPr>
          <p:cNvSpPr/>
          <p:nvPr/>
        </p:nvSpPr>
        <p:spPr>
          <a:xfrm>
            <a:off x="6232838" y="5219701"/>
            <a:ext cx="1158562" cy="60959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>
                <a:solidFill>
                  <a:prstClr val="white"/>
                </a:solidFill>
                <a:latin typeface="Calibri"/>
              </a:rPr>
              <a:t> On-the-Job Shadowing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F1E85A-DCF2-B667-FD94-DBD8A150246D}"/>
              </a:ext>
            </a:extLst>
          </p:cNvPr>
          <p:cNvSpPr/>
          <p:nvPr/>
        </p:nvSpPr>
        <p:spPr>
          <a:xfrm>
            <a:off x="1265081" y="6324600"/>
            <a:ext cx="990600" cy="304800"/>
          </a:xfrm>
          <a:prstGeom prst="rect">
            <a:avLst/>
          </a:prstGeom>
          <a:solidFill>
            <a:srgbClr val="FFCC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69F8F8-AAD9-2A4D-E129-AC9C6D886A76}"/>
              </a:ext>
            </a:extLst>
          </p:cNvPr>
          <p:cNvSpPr/>
          <p:nvPr/>
        </p:nvSpPr>
        <p:spPr>
          <a:xfrm>
            <a:off x="3543300" y="6324600"/>
            <a:ext cx="990600" cy="304800"/>
          </a:xfrm>
          <a:prstGeom prst="rect">
            <a:avLst/>
          </a:prstGeom>
          <a:solidFill>
            <a:srgbClr val="FFCC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721B55-BA68-5EFA-858C-18C936311593}"/>
              </a:ext>
            </a:extLst>
          </p:cNvPr>
          <p:cNvSpPr/>
          <p:nvPr/>
        </p:nvSpPr>
        <p:spPr>
          <a:xfrm>
            <a:off x="6316818" y="6324600"/>
            <a:ext cx="1158561" cy="304800"/>
          </a:xfrm>
          <a:prstGeom prst="rect">
            <a:avLst/>
          </a:prstGeom>
          <a:solidFill>
            <a:srgbClr val="FFCC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Treatments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6224AC-B734-6B6A-3DF5-C1CD0D5B7033}"/>
              </a:ext>
            </a:extLst>
          </p:cNvPr>
          <p:cNvCxnSpPr>
            <a:cxnSpLocks/>
          </p:cNvCxnSpPr>
          <p:nvPr/>
        </p:nvCxnSpPr>
        <p:spPr>
          <a:xfrm>
            <a:off x="1752600" y="5324072"/>
            <a:ext cx="0" cy="92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F55511-F182-6A09-5F03-1AA45B80060A}"/>
              </a:ext>
            </a:extLst>
          </p:cNvPr>
          <p:cNvCxnSpPr>
            <a:cxnSpLocks/>
          </p:cNvCxnSpPr>
          <p:nvPr/>
        </p:nvCxnSpPr>
        <p:spPr>
          <a:xfrm>
            <a:off x="6858000" y="5943600"/>
            <a:ext cx="0" cy="347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F499DB-E082-F53B-B73A-90503498F2C2}"/>
              </a:ext>
            </a:extLst>
          </p:cNvPr>
          <p:cNvCxnSpPr>
            <a:cxnSpLocks/>
          </p:cNvCxnSpPr>
          <p:nvPr/>
        </p:nvCxnSpPr>
        <p:spPr>
          <a:xfrm>
            <a:off x="4038600" y="5138419"/>
            <a:ext cx="0" cy="1109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74248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79EA62-1646-7307-AAAE-306AAE381967}"/>
              </a:ext>
            </a:extLst>
          </p:cNvPr>
          <p:cNvSpPr txBox="1"/>
          <p:nvPr/>
        </p:nvSpPr>
        <p:spPr>
          <a:xfrm>
            <a:off x="457200" y="838200"/>
            <a:ext cx="8229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3366"/>
                </a:solidFill>
                <a:latin typeface="+mn-lt"/>
              </a:rPr>
              <a:t>Data</a:t>
            </a:r>
            <a:r>
              <a:rPr lang="en-US" b="1" dirty="0"/>
              <a:t>:</a:t>
            </a:r>
            <a:r>
              <a:rPr lang="en-US" dirty="0"/>
              <a:t> Suppose 10 employees were randomly assigned to each training program. After completion, their productivity was measured using a standardized score.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983014-CD0E-1A90-C18C-AFE272A47A1A}"/>
              </a:ext>
            </a:extLst>
          </p:cNvPr>
          <p:cNvSpPr txBox="1"/>
          <p:nvPr/>
        </p:nvSpPr>
        <p:spPr>
          <a:xfrm>
            <a:off x="457200" y="2244193"/>
            <a:ext cx="4343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3366"/>
                </a:solidFill>
                <a:latin typeface="+mn-lt"/>
              </a:rPr>
              <a:t>Objective:</a:t>
            </a:r>
            <a:r>
              <a:rPr lang="en-US" dirty="0">
                <a:solidFill>
                  <a:srgbClr val="003366"/>
                </a:solidFill>
                <a:latin typeface="+mn-lt"/>
              </a:rPr>
              <a:t> </a:t>
            </a:r>
            <a:r>
              <a:rPr lang="en-US" dirty="0"/>
              <a:t>Determine if there is a statistically significant difference in the mean productivity scores of employees who participated in the three different training programs. 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 statistical terms, we write the hypotheses as follows: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50284A-A42E-EB2F-9235-32FCAD1DC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831226"/>
            <a:ext cx="3691724" cy="37104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816E8D3-63DE-9154-2C77-FC6331325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49" y="5037798"/>
            <a:ext cx="4101230" cy="7870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3C40F45-CC08-25DA-6DD2-587FD7798E24}"/>
              </a:ext>
            </a:extLst>
          </p:cNvPr>
          <p:cNvSpPr txBox="1"/>
          <p:nvPr/>
        </p:nvSpPr>
        <p:spPr>
          <a:xfrm>
            <a:off x="4968606" y="5655537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Mean: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9AADDC-C1EC-C5F1-83D2-501BC9E96DCA}"/>
              </a:ext>
            </a:extLst>
          </p:cNvPr>
          <p:cNvSpPr txBox="1"/>
          <p:nvPr/>
        </p:nvSpPr>
        <p:spPr>
          <a:xfrm>
            <a:off x="4968606" y="6064120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St.D</a:t>
            </a:r>
            <a:r>
              <a:rPr lang="en-US" sz="1600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13CDD59-DED3-0026-53E9-D3AA2E2F1EA4}"/>
                  </a:ext>
                </a:extLst>
              </p:cNvPr>
              <p:cNvSpPr txBox="1"/>
              <p:nvPr/>
            </p:nvSpPr>
            <p:spPr>
              <a:xfrm>
                <a:off x="5755548" y="5670924"/>
                <a:ext cx="8637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=70.34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13CDD59-DED3-0026-53E9-D3AA2E2F1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48" y="5670924"/>
                <a:ext cx="863763" cy="307777"/>
              </a:xfrm>
              <a:prstGeom prst="rect">
                <a:avLst/>
              </a:prstGeom>
              <a:blipFill>
                <a:blip r:embed="rId4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8CFAF80-82E8-9EB3-E64A-F077FF840600}"/>
                  </a:ext>
                </a:extLst>
              </p:cNvPr>
              <p:cNvSpPr txBox="1"/>
              <p:nvPr/>
            </p:nvSpPr>
            <p:spPr>
              <a:xfrm>
                <a:off x="6776577" y="5670925"/>
                <a:ext cx="9128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= 71.82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8CFAF80-82E8-9EB3-E64A-F077FF840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577" y="5670925"/>
                <a:ext cx="912814" cy="307777"/>
              </a:xfrm>
              <a:prstGeom prst="rect">
                <a:avLst/>
              </a:prstGeom>
              <a:blipFill>
                <a:blip r:embed="rId5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E8458E-57AB-D167-2B75-D60B72C3D57D}"/>
                  </a:ext>
                </a:extLst>
              </p:cNvPr>
              <p:cNvSpPr txBox="1"/>
              <p:nvPr/>
            </p:nvSpPr>
            <p:spPr>
              <a:xfrm>
                <a:off x="7803740" y="5670924"/>
                <a:ext cx="9061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dirty="0"/>
                  <a:t>= 69.11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E8458E-57AB-D167-2B75-D60B72C3D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740" y="5670924"/>
                <a:ext cx="906145" cy="307777"/>
              </a:xfrm>
              <a:prstGeom prst="rect">
                <a:avLst/>
              </a:prstGeom>
              <a:blipFill>
                <a:blip r:embed="rId6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20A6A1A-F11B-7D18-F64E-CC077EC0B2F8}"/>
                  </a:ext>
                </a:extLst>
              </p:cNvPr>
              <p:cNvSpPr txBox="1"/>
              <p:nvPr/>
            </p:nvSpPr>
            <p:spPr>
              <a:xfrm>
                <a:off x="5711218" y="6064120"/>
                <a:ext cx="8409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/>
                  <a:t>1.24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20A6A1A-F11B-7D18-F64E-CC077EC0B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218" y="6064120"/>
                <a:ext cx="840999" cy="307777"/>
              </a:xfrm>
              <a:prstGeom prst="rect">
                <a:avLst/>
              </a:prstGeom>
              <a:blipFill>
                <a:blip r:embed="rId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D099B8-70D9-BE05-C158-5D2CF8957F45}"/>
                  </a:ext>
                </a:extLst>
              </p:cNvPr>
              <p:cNvSpPr txBox="1"/>
              <p:nvPr/>
            </p:nvSpPr>
            <p:spPr>
              <a:xfrm>
                <a:off x="6737441" y="6050577"/>
                <a:ext cx="8852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400" dirty="0"/>
                  <a:t>1.28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D099B8-70D9-BE05-C158-5D2CF8957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441" y="6050577"/>
                <a:ext cx="885242" cy="307777"/>
              </a:xfrm>
              <a:prstGeom prst="rect">
                <a:avLst/>
              </a:prstGeom>
              <a:blipFill>
                <a:blip r:embed="rId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0F07E4A-CF1F-4E27-7DB5-F757A6302004}"/>
                  </a:ext>
                </a:extLst>
              </p:cNvPr>
              <p:cNvSpPr txBox="1"/>
              <p:nvPr/>
            </p:nvSpPr>
            <p:spPr>
              <a:xfrm>
                <a:off x="7803740" y="6050577"/>
                <a:ext cx="11306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400" dirty="0"/>
                  <a:t>1.18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0F07E4A-CF1F-4E27-7DB5-F757A630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740" y="6050577"/>
                <a:ext cx="1130697" cy="307777"/>
              </a:xfrm>
              <a:prstGeom prst="rect">
                <a:avLst/>
              </a:prstGeom>
              <a:blipFill>
                <a:blip r:embed="rId9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01524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Cont’D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76200" y="1143000"/>
            <a:ext cx="3505200" cy="1832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3366"/>
                </a:solidFill>
                <a:latin typeface="+mn-lt"/>
              </a:rPr>
              <a:t>The variation in </a:t>
            </a:r>
            <a:r>
              <a:rPr lang="en-US" sz="1600" dirty="0">
                <a:latin typeface="+mn-lt"/>
              </a:rPr>
              <a:t>Productivity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3366"/>
                </a:solidFill>
                <a:latin typeface="+mn-lt"/>
              </a:rPr>
              <a:t>some is due to  </a:t>
            </a:r>
            <a:r>
              <a:rPr lang="en-US" sz="1600" dirty="0">
                <a:solidFill>
                  <a:srgbClr val="C00000"/>
                </a:solidFill>
                <a:latin typeface="+mn-lt"/>
              </a:rPr>
              <a:t>training method</a:t>
            </a:r>
            <a:endParaRPr lang="en-US" sz="1600" dirty="0">
              <a:solidFill>
                <a:srgbClr val="003366"/>
              </a:solidFill>
              <a:latin typeface="+mn-lt"/>
            </a:endParaRP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3366"/>
                </a:solidFill>
                <a:latin typeface="+mn-lt"/>
              </a:rPr>
              <a:t>and some is due to </a:t>
            </a:r>
            <a:r>
              <a:rPr lang="en-US" sz="1600" dirty="0">
                <a:solidFill>
                  <a:srgbClr val="C00000"/>
                </a:solidFill>
                <a:latin typeface="+mn-lt"/>
              </a:rPr>
              <a:t>error</a:t>
            </a:r>
            <a:endParaRPr lang="en-US" sz="1600" dirty="0">
              <a:solidFill>
                <a:srgbClr val="003366"/>
              </a:solidFill>
              <a:latin typeface="+mn-lt"/>
            </a:endParaRPr>
          </a:p>
        </p:txBody>
      </p:sp>
      <p:pic>
        <p:nvPicPr>
          <p:cNvPr id="17" name="Content Placeholder 16" descr="A graph of productivity scores and training methods&#10;&#10;AI-generated content may be incorrect.">
            <a:extLst>
              <a:ext uri="{FF2B5EF4-FFF2-40B4-BE49-F238E27FC236}">
                <a16:creationId xmlns:a16="http://schemas.microsoft.com/office/drawing/2014/main" id="{EDC4555B-0558-8A9F-684E-1C608686E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0158" y="914400"/>
            <a:ext cx="6659592" cy="5486400"/>
          </a:xfrm>
        </p:spPr>
      </p:pic>
      <p:pic>
        <p:nvPicPr>
          <p:cNvPr id="19" name="Picture 18" descr="A graph showing the amount of productivity scores and training methods&#10;&#10;AI-generated content may be incorrect.">
            <a:extLst>
              <a:ext uri="{FF2B5EF4-FFF2-40B4-BE49-F238E27FC236}">
                <a16:creationId xmlns:a16="http://schemas.microsoft.com/office/drawing/2014/main" id="{27343BAA-C7D5-3F74-A911-61479624F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158" y="915529"/>
            <a:ext cx="6659592" cy="5486400"/>
          </a:xfrm>
          <a:prstGeom prst="rect">
            <a:avLst/>
          </a:prstGeom>
        </p:spPr>
      </p:pic>
      <p:pic>
        <p:nvPicPr>
          <p:cNvPr id="21" name="Picture 20" descr="A graph showing the number of employees and productivity scores&#10;&#10;AI-generated content may be incorrect.">
            <a:extLst>
              <a:ext uri="{FF2B5EF4-FFF2-40B4-BE49-F238E27FC236}">
                <a16:creationId xmlns:a16="http://schemas.microsoft.com/office/drawing/2014/main" id="{B225904B-D9AC-89DF-F702-1AE144333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158" y="914400"/>
            <a:ext cx="6659592" cy="5486400"/>
          </a:xfrm>
          <a:prstGeom prst="rect">
            <a:avLst/>
          </a:prstGeom>
        </p:spPr>
      </p:pic>
      <p:pic>
        <p:nvPicPr>
          <p:cNvPr id="23" name="Picture 22" descr="A graph showing the number of employees and productivity scores&#10;&#10;AI-generated content may be incorrect.">
            <a:extLst>
              <a:ext uri="{FF2B5EF4-FFF2-40B4-BE49-F238E27FC236}">
                <a16:creationId xmlns:a16="http://schemas.microsoft.com/office/drawing/2014/main" id="{0F4CEC45-0F09-6DE1-2849-0554E16704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0158" y="914400"/>
            <a:ext cx="6659592" cy="5486400"/>
          </a:xfrm>
          <a:prstGeom prst="rect">
            <a:avLst/>
          </a:prstGeom>
        </p:spPr>
      </p:pic>
      <p:pic>
        <p:nvPicPr>
          <p:cNvPr id="25" name="Picture 24" descr="A graph showing the number of employees and productivity scores&#10;&#10;AI-generated content may be incorrect.">
            <a:extLst>
              <a:ext uri="{FF2B5EF4-FFF2-40B4-BE49-F238E27FC236}">
                <a16:creationId xmlns:a16="http://schemas.microsoft.com/office/drawing/2014/main" id="{63BC397E-CA9B-B059-80C3-EA9BF1BE52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0158" y="914400"/>
            <a:ext cx="6659592" cy="5486400"/>
          </a:xfrm>
          <a:prstGeom prst="rect">
            <a:avLst/>
          </a:prstGeom>
        </p:spPr>
      </p:pic>
      <p:pic>
        <p:nvPicPr>
          <p:cNvPr id="27" name="Picture 26" descr="A graph showing the results of a training method&#10;&#10;AI-generated content may be incorrect.">
            <a:extLst>
              <a:ext uri="{FF2B5EF4-FFF2-40B4-BE49-F238E27FC236}">
                <a16:creationId xmlns:a16="http://schemas.microsoft.com/office/drawing/2014/main" id="{C0DA5C4F-CD45-5195-496C-AB22C54A4B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0158" y="914400"/>
            <a:ext cx="665959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7862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371600"/>
                <a:ext cx="8077200" cy="4495800"/>
              </a:xfrm>
            </p:spPr>
            <p:txBody>
              <a:bodyPr/>
              <a:lstStyle/>
              <a:p>
                <a:r>
                  <a:rPr lang="en-US" sz="2400" dirty="0"/>
                  <a:t> Variation(Productivity)  =  Variation(Training ) + Variation(Error) 	</a:t>
                </a:r>
              </a:p>
              <a:p>
                <a:r>
                  <a:rPr lang="en-US" sz="2400" dirty="0"/>
                  <a:t>These variations can be described by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Sums of Squares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…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endParaRPr lang="en-US" sz="2400" dirty="0">
                  <a:solidFill>
                    <a:srgbClr val="FF0000"/>
                  </a:solidFill>
                </a:endParaRP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	SS(Productivity) = SS(Method) + SS(Error)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	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=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   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+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  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endParaRPr lang="en-US" sz="24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/>
                      </a:rPr>
                      <m:t>𝑑𝑓</m:t>
                    </m:r>
                  </m:oMath>
                </a14:m>
                <a:r>
                  <a:rPr lang="en-US" sz="2400" dirty="0">
                    <a:solidFill>
                      <a:srgbClr val="003366"/>
                    </a:solidFill>
                  </a:rPr>
                  <a:t>  is the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degrees of freedom </a:t>
                </a:r>
                <a:r>
                  <a:rPr lang="en-US" sz="2400" dirty="0">
                    <a:solidFill>
                      <a:srgbClr val="003366"/>
                    </a:solidFill>
                  </a:rPr>
                  <a:t>that represent the effective number of terms in the sums of squares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In R:		</a:t>
                </a:r>
                <a:r>
                  <a:rPr lang="en-US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aov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(Productivity ~ Method, data=training)</a:t>
                </a:r>
                <a:endParaRPr lang="en-US" sz="2400" dirty="0">
                  <a:solidFill>
                    <a:srgbClr val="003366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371600"/>
                <a:ext cx="8077200" cy="4495800"/>
              </a:xfrm>
              <a:blipFill>
                <a:blip r:embed="rId2"/>
                <a:stretch>
                  <a:fillRect l="-1132" t="-949" r="-1660" b="-7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15408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/>
              <a:t>Test Statistics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445594"/>
                <a:ext cx="7772400" cy="4495800"/>
              </a:xfrm>
            </p:spPr>
            <p:txBody>
              <a:bodyPr/>
              <a:lstStyle/>
              <a:p>
                <a:r>
                  <a:rPr lang="en-US" sz="2400" b="1" dirty="0"/>
                  <a:t>F-Statistic</a:t>
                </a:r>
              </a:p>
              <a:p>
                <a:endParaRPr lang="en-US" sz="800" dirty="0"/>
              </a:p>
              <a:p>
                <a:r>
                  <a:rPr lang="en-US" sz="2400" b="1" dirty="0"/>
                  <a:t>Training  method</a:t>
                </a:r>
                <a:r>
                  <a:rPr lang="en-US" sz="2400" dirty="0"/>
                  <a:t>:    Test Statistic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𝑆𝑆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𝑀𝑒𝑡h𝑜𝑑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𝑆𝑆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𝐸𝑟𝑟𝑜𝑟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𝑀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𝑀𝑆𝐸</m:t>
                        </m:r>
                      </m:den>
                    </m:f>
                  </m:oMath>
                </a14:m>
                <a:endParaRPr lang="en-US" sz="2400" dirty="0"/>
              </a:p>
              <a:p>
                <a:endParaRPr lang="en-US" sz="800" dirty="0"/>
              </a:p>
              <a:p>
                <a:pPr lvl="1"/>
                <a:r>
                  <a:rPr lang="en-US" sz="2400" dirty="0"/>
                  <a:t>If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then </a:t>
                </a:r>
              </a:p>
              <a:p>
                <a:pPr marL="457200" lvl="1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	Training method is a significant factor</a:t>
                </a:r>
              </a:p>
              <a:p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445594"/>
                <a:ext cx="7772400" cy="4495800"/>
              </a:xfrm>
              <a:blipFill>
                <a:blip r:embed="rId2"/>
                <a:stretch>
                  <a:fillRect l="-1098" t="-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02361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Back to Concept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14400"/>
                <a:ext cx="8077200" cy="4495800"/>
              </a:xfrm>
            </p:spPr>
            <p:txBody>
              <a:bodyPr/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sums of squares are not always easily available. For different factor designs, there are different sums of squares.</a:t>
                </a:r>
              </a:p>
              <a:p>
                <a:endParaRPr lang="en-US" sz="1600" dirty="0"/>
              </a:p>
              <a:p>
                <a:r>
                  <a:rPr lang="en-US" sz="2400" dirty="0"/>
                  <a:t>For One-Factor design, the sums of squares are easy to compute.</a:t>
                </a:r>
              </a:p>
              <a:p>
                <a:endParaRPr lang="en-US" sz="160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One Factor ANOVA:</a:t>
                </a:r>
              </a:p>
              <a:p>
                <a:pPr marL="0" indent="0">
                  <a:buNone/>
                </a:pPr>
                <a:r>
                  <a:rPr lang="en-US" sz="2400" dirty="0"/>
                  <a:t>			   	Treatment Levels</a:t>
                </a:r>
              </a:p>
              <a:p>
                <a:pPr marL="0" indent="0">
                  <a:buNone/>
                </a:pPr>
                <a:r>
                  <a:rPr lang="en-US" sz="1800" dirty="0"/>
                  <a:t>			</a:t>
                </a:r>
                <a:r>
                  <a:rPr lang="en-US" sz="1800" dirty="0">
                    <a:solidFill>
                      <a:srgbClr val="FF0000"/>
                    </a:solidFill>
                  </a:rPr>
                  <a:t>1	2	3              .	.     .	t</a:t>
                </a:r>
              </a:p>
              <a:p>
                <a:pPr marL="0" indent="0">
                  <a:buNone/>
                </a:pPr>
                <a:r>
                  <a:rPr lang="en-US" sz="18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31</m:t>
                        </m:r>
                      </m:sub>
                    </m:sSub>
                  </m:oMath>
                </a14:m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32</m:t>
                        </m:r>
                      </m:sub>
                    </m:sSub>
                  </m:oMath>
                </a14:m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			  .	  .	  .		  .</a:t>
                </a:r>
              </a:p>
              <a:p>
                <a:pPr marL="0" indent="0">
                  <a:buNone/>
                </a:pPr>
                <a:r>
                  <a:rPr lang="en-US" sz="1800" dirty="0"/>
                  <a:t>			  .	  .	  .	   	  .</a:t>
                </a:r>
              </a:p>
              <a:p>
                <a:pPr marL="0" indent="0">
                  <a:buNone/>
                </a:pPr>
                <a:r>
                  <a:rPr lang="en-US" sz="1800" dirty="0"/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	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≡≡≡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≡≡≡≡≡≡≡≡≡≡≡≡≡≡≡≡≡≡≡≡≡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	Mean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/>
                  <a:t>   	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	St. Dev.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/>
                  <a:t>	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14400"/>
                <a:ext cx="8077200" cy="4495800"/>
              </a:xfrm>
              <a:blipFill>
                <a:blip r:embed="rId2"/>
                <a:stretch>
                  <a:fillRect l="-1208" t="-1220" r="-226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74779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CLSC_Overview">
  <a:themeElements>
    <a:clrScheme name="CLSC_Overview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3333FF"/>
      </a:folHlink>
    </a:clrScheme>
    <a:fontScheme name="MU">
      <a:majorFont>
        <a:latin typeface="Baskerville Old Face"/>
        <a:ea typeface=""/>
        <a:cs typeface=""/>
      </a:majorFont>
      <a:minorFont>
        <a:latin typeface="Franklin Gothic Demi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LSC_Overview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SC_Overview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Chapt7</Template>
  <TotalTime>14739</TotalTime>
  <Words>1579</Words>
  <Application>Microsoft Office PowerPoint</Application>
  <PresentationFormat>On-screen Show (4:3)</PresentationFormat>
  <Paragraphs>290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Baskerville Old Face</vt:lpstr>
      <vt:lpstr>Book Antiqua</vt:lpstr>
      <vt:lpstr>Calibri</vt:lpstr>
      <vt:lpstr>Cambria Math</vt:lpstr>
      <vt:lpstr>Franklin Gothic Demi Cond</vt:lpstr>
      <vt:lpstr>Times New Roman</vt:lpstr>
      <vt:lpstr>Wingdings</vt:lpstr>
      <vt:lpstr>CLSC_Overview</vt:lpstr>
      <vt:lpstr>PowerPoint Presentation</vt:lpstr>
      <vt:lpstr>Analysis of Variance (ANOVA)</vt:lpstr>
      <vt:lpstr>ANOVA Examples</vt:lpstr>
      <vt:lpstr>ANOVA Examples</vt:lpstr>
      <vt:lpstr>PowerPoint Presentation</vt:lpstr>
      <vt:lpstr>Example Cont’D</vt:lpstr>
      <vt:lpstr>Concept</vt:lpstr>
      <vt:lpstr>Test Statistics</vt:lpstr>
      <vt:lpstr>Back to Concept</vt:lpstr>
      <vt:lpstr>Back To Concept</vt:lpstr>
      <vt:lpstr>Back to Concept</vt:lpstr>
      <vt:lpstr>Formulation in terms of  Hypothesis Problem</vt:lpstr>
      <vt:lpstr>Formulation in terms of  Hypothesis Problem Cont’D</vt:lpstr>
      <vt:lpstr>Anova Table</vt:lpstr>
      <vt:lpstr>Example 2 CONT’D</vt:lpstr>
      <vt:lpstr>Example 2 Cont’D</vt:lpstr>
      <vt:lpstr>Example 2 Cont’D</vt:lpstr>
      <vt:lpstr>Example 2 Cont’D</vt:lpstr>
      <vt:lpstr>Example 8.1 Anova table</vt:lpstr>
      <vt:lpstr>Normality Assumption Fails Non-Parametric Method</vt:lpstr>
      <vt:lpstr>What if Equality of the Variances  FAIL?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Department of Statistics</dc:creator>
  <cp:lastModifiedBy>Reza Jalil Mozhdehi</cp:lastModifiedBy>
  <cp:revision>414</cp:revision>
  <dcterms:created xsi:type="dcterms:W3CDTF">2006-07-17T20:20:48Z</dcterms:created>
  <dcterms:modified xsi:type="dcterms:W3CDTF">2025-04-30T16:08:34Z</dcterms:modified>
</cp:coreProperties>
</file>