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5"/>
  </p:notesMasterIdLst>
  <p:handoutMasterIdLst>
    <p:handoutMasterId r:id="rId26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63" r:id="rId13"/>
    <p:sldId id="382" r:id="rId14"/>
    <p:sldId id="383" r:id="rId15"/>
    <p:sldId id="378" r:id="rId16"/>
    <p:sldId id="385" r:id="rId17"/>
    <p:sldId id="386" r:id="rId18"/>
    <p:sldId id="397" r:id="rId19"/>
    <p:sldId id="398" r:id="rId20"/>
    <p:sldId id="395" r:id="rId21"/>
    <p:sldId id="379" r:id="rId22"/>
    <p:sldId id="391" r:id="rId23"/>
    <p:sldId id="37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15" autoAdjust="0"/>
    <p:restoredTop sz="94660"/>
  </p:normalViewPr>
  <p:slideViewPr>
    <p:cSldViewPr>
      <p:cViewPr>
        <p:scale>
          <a:sx n="63" d="100"/>
          <a:sy n="63" d="100"/>
        </p:scale>
        <p:origin x="83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digitalfirst.bfwpub.com/stats_applet/stats_applet_1_anova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first.bfwpub.com/stats_applet/stats_applet_1_anova.html" TargetMode="External"/><Relationship Id="rId5" Type="http://schemas.openxmlformats.org/officeDocument/2006/relationships/image" Target="../media/image46.png"/><Relationship Id="rId4" Type="http://schemas.openxmlformats.org/officeDocument/2006/relationships/hyperlink" Target="http://dna.mscsnet.mu.edu:3838/mlab/DistCal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7" y="1828799"/>
            <a:ext cx="3768299" cy="37682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64926" y="434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580166" y="1978967"/>
            <a:ext cx="4047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13: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Variance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(ANOVA)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:r>
                  <a:rPr lang="en-US" sz="2200" dirty="0"/>
                  <a:t> </a:t>
                </a:r>
                <a:r>
                  <a:rPr lang="en-US" dirty="0"/>
                  <a:t>Variances are the same for all of the populations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Data is generated from a normal distribution for each treatment.</a:t>
                </a:r>
              </a:p>
              <a:p>
                <a:pPr lvl="1"/>
                <a:r>
                  <a:rPr lang="en-US" dirty="0"/>
                  <a:t>The observations must be independent.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400" dirty="0">
                  <a:hlinkClick r:id="rId2"/>
                </a:endParaRP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  <a:blipFill>
                <a:blip r:embed="rId3"/>
                <a:stretch>
                  <a:fillRect l="-1034" t="-813" b="-26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08382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N-t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</p:spPr>
            <p:txBody>
              <a:bodyPr/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Hypothesis 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Training methods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methods is different from the rest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 in statistical terms: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  <a:blipFill>
                <a:blip r:embed="rId2"/>
                <a:stretch>
                  <a:fillRect l="-1176" t="-1084" b="-1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Test Statistic: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70.02+72.18+…+69.01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70.43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>
                <a:blip r:embed="rId2"/>
                <a:stretch>
                  <a:fillRect l="-1176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70.34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71.82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69.01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36.88</m:t>
                    </m:r>
                  </m:oMath>
                </a14:m>
                <a:endParaRPr lang="en-US" dirty="0"/>
              </a:p>
              <a:p>
                <a:pPr marL="0" indent="-400050"/>
                <a:endParaRPr lang="en-US" sz="20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1.54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.92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=42.83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Test Statistic: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36.88</m:t>
                        </m:r>
                        <m:r>
                          <a:rPr lang="en-US" sz="200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42.83</m:t>
                        </m:r>
                        <m:r>
                          <a:rPr lang="en-US" sz="200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11.59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=2, 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000" dirty="0"/>
                  <a:t>   (</a:t>
                </a:r>
                <a:r>
                  <a:rPr lang="en-US" sz="2000" dirty="0">
                    <a:hlinkClick r:id="rId2"/>
                  </a:rPr>
                  <a:t>F Calculator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  <a:blipFill>
                <a:blip r:embed="rId3"/>
                <a:stretch>
                  <a:fillRect l="-661" t="-10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Instructor-Led:   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34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1.54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Online Self-Paced :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82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1.92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Shadowing:    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69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.0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1.31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200" kern="0" dirty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rPr>
                  <a:t>Total:  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𝑁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=30,        </m:t>
                    </m:r>
                    <m:acc>
                      <m:accPr>
                        <m:chr m:val="̿"/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=70.43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blipFill>
                <a:blip r:embed="rId4"/>
                <a:stretch>
                  <a:fillRect l="-769" t="-2198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Anova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429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/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Conclusion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: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&gt;3.35?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Yes!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blipFill>
                <a:blip r:embed="rId2"/>
                <a:stretch>
                  <a:fillRect l="-2038" t="-9333" r="-5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6175CF-50F8-5A15-1EB7-FE0B1CD2DCBC}"/>
              </a:ext>
            </a:extLst>
          </p:cNvPr>
          <p:cNvCxnSpPr/>
          <p:nvPr/>
        </p:nvCxnSpPr>
        <p:spPr>
          <a:xfrm>
            <a:off x="4876800" y="4343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F47D0-F04F-C3E8-999E-42B35B4EE901}"/>
              </a:ext>
            </a:extLst>
          </p:cNvPr>
          <p:cNvSpPr/>
          <p:nvPr/>
        </p:nvSpPr>
        <p:spPr>
          <a:xfrm>
            <a:off x="7790145" y="1413901"/>
            <a:ext cx="685800" cy="27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84BED0-DABA-C66E-B0B9-2D2738A3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81230"/>
              </p:ext>
            </p:extLst>
          </p:nvPr>
        </p:nvGraphicFramePr>
        <p:xfrm>
          <a:off x="615850" y="1219200"/>
          <a:ext cx="8153400" cy="25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684">
                  <a:extLst>
                    <a:ext uri="{9D8B030D-6E8A-4147-A177-3AD203B41FA5}">
                      <a16:colId xmlns:a16="http://schemas.microsoft.com/office/drawing/2014/main" val="2206132774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13429647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34126290"/>
                    </a:ext>
                  </a:extLst>
                </a:gridCol>
                <a:gridCol w="1825697">
                  <a:extLst>
                    <a:ext uri="{9D8B030D-6E8A-4147-A177-3AD203B41FA5}">
                      <a16:colId xmlns:a16="http://schemas.microsoft.com/office/drawing/2014/main" val="1833878164"/>
                    </a:ext>
                  </a:extLst>
                </a:gridCol>
                <a:gridCol w="1298503">
                  <a:extLst>
                    <a:ext uri="{9D8B030D-6E8A-4147-A177-3AD203B41FA5}">
                      <a16:colId xmlns:a16="http://schemas.microsoft.com/office/drawing/2014/main" val="153602119"/>
                    </a:ext>
                  </a:extLst>
                </a:gridCol>
                <a:gridCol w="1758850">
                  <a:extLst>
                    <a:ext uri="{9D8B030D-6E8A-4147-A177-3AD203B41FA5}">
                      <a16:colId xmlns:a16="http://schemas.microsoft.com/office/drawing/2014/main" val="832383762"/>
                    </a:ext>
                  </a:extLst>
                </a:gridCol>
              </a:tblGrid>
              <a:tr h="580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</a:t>
                      </a:r>
                    </a:p>
                    <a:p>
                      <a:pPr algn="ctr"/>
                      <a:r>
                        <a:rPr lang="en-US" dirty="0"/>
                        <a:t>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25035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  <a:p>
                      <a:r>
                        <a:rPr lang="en-US" dirty="0"/>
                        <a:t>(Between)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28518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  <a:p>
                      <a:r>
                        <a:rPr lang="en-US" dirty="0"/>
                        <a:t> (Within)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68673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5353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A6A82E5-E45E-F7E7-D85A-5EFFC5F1F4A8}"/>
              </a:ext>
            </a:extLst>
          </p:cNvPr>
          <p:cNvSpPr txBox="1"/>
          <p:nvPr/>
        </p:nvSpPr>
        <p:spPr>
          <a:xfrm>
            <a:off x="685800" y="4648200"/>
            <a:ext cx="83820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We can conclude that: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mean of productivity scores of employees who participated in the three different training programs are NOT equal.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OR training method is a significant factor in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/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blipFill>
                <a:blip r:embed="rId3"/>
                <a:stretch>
                  <a:fillRect l="-5952" t="-10667" r="-19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8C5BC77-1E41-6B2A-77C7-266DFBB9703B}"/>
              </a:ext>
            </a:extLst>
          </p:cNvPr>
          <p:cNvSpPr txBox="1"/>
          <p:nvPr/>
        </p:nvSpPr>
        <p:spPr>
          <a:xfrm>
            <a:off x="1758850" y="202017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3-1=2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ADEB-D8FF-3D05-C364-C51D08AABBBA}"/>
              </a:ext>
            </a:extLst>
          </p:cNvPr>
          <p:cNvSpPr txBox="1"/>
          <p:nvPr/>
        </p:nvSpPr>
        <p:spPr>
          <a:xfrm>
            <a:off x="1758850" y="266974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30-3=27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B8EDF-9322-F494-5294-4F67DFD80D8D}"/>
              </a:ext>
            </a:extLst>
          </p:cNvPr>
          <p:cNvSpPr txBox="1"/>
          <p:nvPr/>
        </p:nvSpPr>
        <p:spPr>
          <a:xfrm>
            <a:off x="1758850" y="323022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30-1=29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088449-E72B-FD69-9B89-AEAD06F027A8}"/>
              </a:ext>
            </a:extLst>
          </p:cNvPr>
          <p:cNvSpPr txBox="1"/>
          <p:nvPr/>
        </p:nvSpPr>
        <p:spPr>
          <a:xfrm>
            <a:off x="2807390" y="2026114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SSB=36.88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E500D-A482-A4B6-CE95-8B5279C3F9A2}"/>
              </a:ext>
            </a:extLst>
          </p:cNvPr>
          <p:cNvSpPr txBox="1"/>
          <p:nvPr/>
        </p:nvSpPr>
        <p:spPr>
          <a:xfrm>
            <a:off x="2813802" y="265456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SSE=42.83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/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MSB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36.88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=18.44</m:t>
                        </m:r>
                      </m:e>
                    </m:box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blipFill>
                <a:blip r:embed="rId4"/>
                <a:stretch>
                  <a:fillRect l="-1095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/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42.83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27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blipFill>
                <a:blip r:embed="rId5"/>
                <a:stretch>
                  <a:fillRect l="-11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/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18.44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1.59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blipFill>
                <a:blip r:embed="rId6"/>
                <a:stretch>
                  <a:fillRect l="-4128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/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0.05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2, 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27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1C469-732E-D246-B8B9-61C4AEB7901B}"/>
              </a:ext>
            </a:extLst>
          </p:cNvPr>
          <p:cNvSpPr txBox="1"/>
          <p:nvPr/>
        </p:nvSpPr>
        <p:spPr>
          <a:xfrm>
            <a:off x="762000" y="1447800"/>
            <a:ext cx="495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Click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tab on the Ribbon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Analyze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group, 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Analysis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Choose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ANOVA: Single Factor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from the list of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Analysis Tools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dialog box: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A1:C11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Input 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box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Columns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Grouped By: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the check box for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Labels in First Row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 options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area, 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and 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OK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A260F-3C8F-4D5B-ABC5-3E158C70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94544"/>
            <a:ext cx="4008120" cy="2729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C5EF0-2473-E1F4-83D0-7ED9899312F8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9C0B8F-1A1B-6409-D9A1-338BE864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914400"/>
            <a:ext cx="2362200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9308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EC706-F15A-617A-DB20-F920E4E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36" y="1092352"/>
            <a:ext cx="3886201" cy="414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9FD8F-0F0D-BAF2-CB5B-DF8DEF11EB8D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Excel: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C80B6-BB73-56E6-DD13-2BDB9AD580D9}"/>
              </a:ext>
            </a:extLst>
          </p:cNvPr>
          <p:cNvSpPr txBox="1"/>
          <p:nvPr/>
        </p:nvSpPr>
        <p:spPr>
          <a:xfrm>
            <a:off x="1083807" y="565046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66"/>
                </a:solidFill>
              </a:rPr>
              <a:t>P-value</a:t>
            </a:r>
            <a:r>
              <a:rPr lang="en-US" sz="1800" dirty="0"/>
              <a:t> = 0.00023 &lt; 0.05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C785B-B4EF-D51C-0FF2-CCFB0D3F0715}"/>
              </a:ext>
            </a:extLst>
          </p:cNvPr>
          <p:cNvCxnSpPr/>
          <p:nvPr/>
        </p:nvCxnSpPr>
        <p:spPr>
          <a:xfrm>
            <a:off x="4122325" y="58674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/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blipFill>
                <a:blip r:embed="rId3"/>
                <a:stretch>
                  <a:fillRect l="-50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88BC1-D643-BBB1-8219-0241ABD2C850}"/>
              </a:ext>
            </a:extLst>
          </p:cNvPr>
          <p:cNvSpPr txBox="1"/>
          <p:nvPr/>
        </p:nvSpPr>
        <p:spPr>
          <a:xfrm>
            <a:off x="490603" y="6239254"/>
            <a:ext cx="85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Training method is a significant factor in the productivity score!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87442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53012-14A3-EB83-7F6C-2E6B48FAB071}"/>
              </a:ext>
            </a:extLst>
          </p:cNvPr>
          <p:cNvSpPr txBox="1"/>
          <p:nvPr/>
        </p:nvSpPr>
        <p:spPr>
          <a:xfrm>
            <a:off x="490602" y="670129"/>
            <a:ext cx="7891398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anova_result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summary(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aov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(Productivity ~ Method, data = training))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2393D-DC91-1E20-1808-DA7A1964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78"/>
          <a:stretch/>
        </p:blipFill>
        <p:spPr>
          <a:xfrm>
            <a:off x="1066800" y="2590800"/>
            <a:ext cx="7178398" cy="1371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525D9-217F-FE2F-20D5-40BAC109759F}"/>
              </a:ext>
            </a:extLst>
          </p:cNvPr>
          <p:cNvSpPr/>
          <p:nvPr/>
        </p:nvSpPr>
        <p:spPr>
          <a:xfrm>
            <a:off x="5105400" y="2763520"/>
            <a:ext cx="990600" cy="304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D441-F3F7-3A68-3439-81BD7C673773}"/>
              </a:ext>
            </a:extLst>
          </p:cNvPr>
          <p:cNvSpPr txBox="1"/>
          <p:nvPr/>
        </p:nvSpPr>
        <p:spPr>
          <a:xfrm>
            <a:off x="1083807" y="4691366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P-value</a:t>
            </a:r>
            <a:r>
              <a:rPr lang="en-US" dirty="0"/>
              <a:t> = 0.00023 &lt; 0.05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FD272-B7CB-C604-D389-E98A9EBA51E7}"/>
              </a:ext>
            </a:extLst>
          </p:cNvPr>
          <p:cNvCxnSpPr/>
          <p:nvPr/>
        </p:nvCxnSpPr>
        <p:spPr>
          <a:xfrm>
            <a:off x="4655999" y="49530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/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blipFill>
                <a:blip r:embed="rId3"/>
                <a:stretch>
                  <a:fillRect l="-65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AC1140-014C-EE50-2903-2F910B66888F}"/>
              </a:ext>
            </a:extLst>
          </p:cNvPr>
          <p:cNvSpPr txBox="1"/>
          <p:nvPr/>
        </p:nvSpPr>
        <p:spPr>
          <a:xfrm>
            <a:off x="544874" y="5453366"/>
            <a:ext cx="8599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3366"/>
                </a:solidFill>
                <a:latin typeface="+mn-lt"/>
              </a:rPr>
              <a:t>T</a:t>
            </a:r>
            <a:r>
              <a:rPr lang="en-US" sz="2400" dirty="0">
                <a:solidFill>
                  <a:srgbClr val="003366"/>
                </a:solidFill>
                <a:latin typeface="+mn-lt"/>
              </a:rPr>
              <a:t>raining method is a significant factor in the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7626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012books.lardbucket.org/books/beginning-statistics/section_15/59a41857cbaae56b820472577df06b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572000" cy="24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F distribution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Right skewed distribution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Defined over positive numbers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Parameters: df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df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How to write: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pPr eaLnBrk="1" hangingPunct="1"/>
                <a:r>
                  <a:rPr lang="en-US" sz="2400" dirty="0">
                    <a:hlinkClick r:id="rId4"/>
                  </a:rPr>
                  <a:t>F Calculator</a:t>
                </a:r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>
                <a:blip r:embed="rId5"/>
                <a:stretch>
                  <a:fillRect l="-1098" t="-950" b="-2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6412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Source:  Wikipedia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DD6F-4276-F810-E10A-5453827DBD88}"/>
              </a:ext>
            </a:extLst>
          </p:cNvPr>
          <p:cNvSpPr txBox="1"/>
          <p:nvPr/>
        </p:nvSpPr>
        <p:spPr>
          <a:xfrm>
            <a:off x="688859" y="635635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  <a:hlinkClick r:id="rId6"/>
              </a:rPr>
              <a:t>Applet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dirty="0"/>
              <a:t>Research Question: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0669" y="2880480"/>
            <a:ext cx="441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3F3E45-FF29-748E-88E0-6043F1B2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476" y="1526850"/>
            <a:ext cx="5318424" cy="43815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pic>
        <p:nvPicPr>
          <p:cNvPr id="22" name="Picture 21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2FE078A6-8AA3-41D8-8871-42BB6546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44" y="1526850"/>
            <a:ext cx="5318424" cy="438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1F908-6AE0-B10F-53F4-3D91BC8E3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10" y="1526238"/>
            <a:ext cx="5315692" cy="4382112"/>
          </a:xfrm>
          <a:prstGeom prst="rect">
            <a:avLst/>
          </a:prstGeom>
        </p:spPr>
      </p:pic>
      <p:pic>
        <p:nvPicPr>
          <p:cNvPr id="21" name="Picture 20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36DC53F0-012D-E1FB-9349-2FDE2D72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/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:  Observations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: Grand Mean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>
                    <a:solidFill>
                      <a:srgbClr val="000000"/>
                    </a:solidFill>
                    <a:latin typeface="Franklin Gothic Demi Cond"/>
                  </a:rPr>
                  <a:t>: 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Mean for </a:t>
                </a:r>
                <a:r>
                  <a:rPr lang="en-US" sz="1600" err="1">
                    <a:solidFill>
                      <a:srgbClr val="003366"/>
                    </a:solidFill>
                    <a:latin typeface="Franklin Gothic Demi Cond"/>
                  </a:rPr>
                  <a:t>i</a:t>
                </a:r>
                <a:r>
                  <a:rPr lang="en-US" sz="1600" baseline="30000" err="1">
                    <a:solidFill>
                      <a:srgbClr val="003366"/>
                    </a:solidFill>
                    <a:latin typeface="Franklin Gothic Demi Cond"/>
                  </a:rPr>
                  <a:t>th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 treatment</a:t>
                </a: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+mn-lt"/>
                  </a:rPr>
                  <a:t>TOTAL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 (SST)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600">
                    <a:solidFill>
                      <a:srgbClr val="003366"/>
                    </a:solidFill>
                  </a:rPr>
                  <a:t>: </a:t>
                </a:r>
                <a:br>
                  <a:rPr lang="en-US" sz="1600">
                    <a:solidFill>
                      <a:srgbClr val="003366"/>
                    </a:solidFill>
                  </a:rPr>
                </a:b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can be partitioned into two parts: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:endParaRPr lang="en-US" sz="8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Franklin Gothic Demi Cond"/>
                  </a:rPr>
                  <a:t>BETWEEN</a:t>
                </a:r>
                <a:r>
                  <a:rPr lang="en-US" sz="1600">
                    <a:solidFill>
                      <a:srgbClr val="003366"/>
                    </a:solidFill>
                    <a:latin typeface="Franklin Gothic Demi Cond"/>
                  </a:rPr>
                  <a:t> the treatments (SSB)</a:t>
                </a:r>
                <a:endParaRPr lang="en-US" sz="1600" i="1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8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>
                    <a:solidFill>
                      <a:srgbClr val="FF0000"/>
                    </a:solidFill>
                    <a:latin typeface="+mn-lt"/>
                  </a:rPr>
                  <a:t>WITHIN</a:t>
                </a: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 the treatment </a:t>
                </a:r>
                <a:br>
                  <a:rPr lang="en-US" sz="1600">
                    <a:solidFill>
                      <a:srgbClr val="003366"/>
                    </a:solidFill>
                    <a:latin typeface="+mn-lt"/>
                  </a:rPr>
                </a:br>
                <a:r>
                  <a:rPr lang="en-US" sz="1600">
                    <a:solidFill>
                      <a:srgbClr val="003366"/>
                    </a:solidFill>
                    <a:latin typeface="+mn-lt"/>
                  </a:rPr>
                  <a:t>(SSE)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Franklin Gothic Demi Cond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endParaRPr lang="en-US" sz="1600">
                  <a:solidFill>
                    <a:srgbClr val="003366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blipFill>
                <a:blip r:embed="rId6"/>
                <a:stretch>
                  <a:fillRect l="-621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984A1-D3DC-85F2-4552-7901B1BFAEA1}"/>
              </a:ext>
            </a:extLst>
          </p:cNvPr>
          <p:cNvCxnSpPr/>
          <p:nvPr/>
        </p:nvCxnSpPr>
        <p:spPr>
          <a:xfrm>
            <a:off x="533400" y="2057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/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FF0000"/>
                    </a:solidFill>
                  </a:rPr>
                  <a:t>= 71.82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EB9852-E18B-0B8C-5239-36A2C444ECE1}"/>
              </a:ext>
            </a:extLst>
          </p:cNvPr>
          <p:cNvCxnSpPr>
            <a:cxnSpLocks/>
          </p:cNvCxnSpPr>
          <p:nvPr/>
        </p:nvCxnSpPr>
        <p:spPr>
          <a:xfrm>
            <a:off x="6400800" y="3200400"/>
            <a:ext cx="9144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/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chemeClr val="accent2"/>
                    </a:solidFill>
                  </a:rPr>
                  <a:t>=70.34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/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00B050"/>
                    </a:solidFill>
                  </a:rPr>
                  <a:t>= 69.11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6CEEF8-85F0-3410-AE00-FE67E8CAEB49}"/>
              </a:ext>
            </a:extLst>
          </p:cNvPr>
          <p:cNvCxnSpPr>
            <a:cxnSpLocks/>
          </p:cNvCxnSpPr>
          <p:nvPr/>
        </p:nvCxnSpPr>
        <p:spPr>
          <a:xfrm>
            <a:off x="7387184" y="4117777"/>
            <a:ext cx="914400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6194B7-6519-C28D-AFAF-3F9915B3655A}"/>
              </a:ext>
            </a:extLst>
          </p:cNvPr>
          <p:cNvCxnSpPr>
            <a:cxnSpLocks/>
          </p:cNvCxnSpPr>
          <p:nvPr/>
        </p:nvCxnSpPr>
        <p:spPr>
          <a:xfrm>
            <a:off x="5410200" y="3689916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/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=70.</m:t>
                    </m:r>
                  </m:oMath>
                </a14:m>
                <a:r>
                  <a:rPr lang="en-US" sz="1600" dirty="0"/>
                  <a:t>43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blipFill>
                <a:blip r:embed="rId10"/>
                <a:stretch>
                  <a:fillRect l="-8511" t="-27500" r="-148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41C18E2-3FB5-7185-A059-B3F04D14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BF5843-D681-732F-10A6-5A6A909CE531}"/>
              </a:ext>
            </a:extLst>
          </p:cNvPr>
          <p:cNvCxnSpPr/>
          <p:nvPr/>
        </p:nvCxnSpPr>
        <p:spPr>
          <a:xfrm>
            <a:off x="847060" y="33620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AFA4DE-6695-1F66-9BCA-1BF9B1992393}"/>
              </a:ext>
            </a:extLst>
          </p:cNvPr>
          <p:cNvCxnSpPr/>
          <p:nvPr/>
        </p:nvCxnSpPr>
        <p:spPr>
          <a:xfrm>
            <a:off x="847060" y="4724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sz="2400" dirty="0"/>
              <a:t> Variation(Productivity)  =  Variation(Method ) + Variation(Error) 	</a:t>
            </a:r>
          </a:p>
          <a:p>
            <a:endParaRPr lang="en-US" sz="2400" dirty="0"/>
          </a:p>
          <a:p>
            <a:endParaRPr lang="en-US" sz="2400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/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These variations can be described by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SS(Productivity) = SS(Method) + SS(Error)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𝑑𝑓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is the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degrees of freedom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that represent the effective number of terms in the sums of squares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blipFill>
                <a:blip r:embed="rId2"/>
                <a:stretch>
                  <a:fillRect l="-1132" t="-19439" r="-1660" b="-4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  <a:blipFill>
                <a:blip r:embed="rId2"/>
                <a:stretch>
                  <a:fillRect l="-1098" t="-1301" b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r>
                  <a:rPr lang="en-US" sz="2400" dirty="0"/>
                  <a:t>For One-Factor design, the sums of squares are easy to compute.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057" t="-94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be32f68-c72d-420d-b5bd-750c63a268e4}" enabled="0" method="" siteId="{abe32f68-c72d-420d-b5bd-750c63a268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16595</TotalTime>
  <Words>1658</Words>
  <Application>Microsoft Office PowerPoint</Application>
  <PresentationFormat>On-screen Show (4:3)</PresentationFormat>
  <Paragraphs>328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Arial</vt:lpstr>
      <vt:lpstr>Arial-BoldMT</vt:lpstr>
      <vt:lpstr>Arial-ItalicMT</vt:lpstr>
      <vt:lpstr>ArialMT</vt:lpstr>
      <vt:lpstr>Baskerville Old Face</vt:lpstr>
      <vt:lpstr>Book Antiqua</vt:lpstr>
      <vt:lpstr>Calibri</vt:lpstr>
      <vt:lpstr>Cambria</vt:lpstr>
      <vt:lpstr>Cambria Math</vt:lpstr>
      <vt:lpstr>Cascadia Code SemiBold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Example 2 Cont’D:</vt:lpstr>
      <vt:lpstr>Analysis of Variance (ANOVA) concept</vt:lpstr>
      <vt:lpstr>ANOVA Concept</vt:lpstr>
      <vt:lpstr>Test Statistic</vt:lpstr>
      <vt:lpstr>Back to Concept</vt:lpstr>
      <vt:lpstr>Back To Concept</vt:lpstr>
      <vt:lpstr>Back to Concept</vt:lpstr>
      <vt:lpstr>Formulation in terms of  Hypothesis Problem </vt:lpstr>
      <vt:lpstr>Anova Table</vt:lpstr>
      <vt:lpstr>Example 2 Cont’D</vt:lpstr>
      <vt:lpstr>Example 2 Cont’D</vt:lpstr>
      <vt:lpstr>Example 2 Cont’D</vt:lpstr>
      <vt:lpstr>Example 2 Anova table</vt:lpstr>
      <vt:lpstr>PowerPoint Presentation</vt:lpstr>
      <vt:lpstr>PowerPoint Presentation</vt:lpstr>
      <vt:lpstr>PowerPoint Presentation</vt:lpstr>
      <vt:lpstr>Normality Assumption Fails Non-Parametric Method</vt:lpstr>
      <vt:lpstr>What if Equality of the Variances  FAIL?</vt:lpstr>
      <vt:lpstr>F Distribution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439</cp:revision>
  <dcterms:created xsi:type="dcterms:W3CDTF">2006-07-17T20:20:48Z</dcterms:created>
  <dcterms:modified xsi:type="dcterms:W3CDTF">2025-05-01T23:36:29Z</dcterms:modified>
</cp:coreProperties>
</file>