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5" r:id="rId4"/>
    <p:sldId id="258" r:id="rId5"/>
    <p:sldId id="259" r:id="rId6"/>
    <p:sldId id="260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91E8FF-F234-2171-F4C5-5F6143CF85FC}" v="380" dt="2025-03-25T01:33:10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5"/>
    <p:restoredTop sz="94721"/>
  </p:normalViewPr>
  <p:slideViewPr>
    <p:cSldViewPr snapToGrid="0">
      <p:cViewPr varScale="1">
        <p:scale>
          <a:sx n="137" d="100"/>
          <a:sy n="137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5T15:07:38.2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26184 3944 16383 0 0,'0'2'0'0'0,"0"-1"0"0"0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28A1E-5E7B-B647-AA34-2449C467FAE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D8693-8649-E540-8C42-7BA2B32B3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Cheng-Han.Yu@Marquette.Edu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12BD-A8CE-3C9B-9F6F-9B8F6345F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Accelerated Degree Program (ADP) in Applied Statistics (APST)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71430-C4AF-E480-B537-10F1FD18FB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Dr. Cheng-Han Yu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Director, Master of Science in Applied Statistics</a:t>
            </a:r>
            <a:endParaRPr lang="en-US" dirty="0"/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Mathematical and Statistical Sciences (MSSC)</a:t>
            </a:r>
          </a:p>
          <a:p>
            <a:r>
              <a:rPr lang="en-US" sz="2400" dirty="0">
                <a:solidFill>
                  <a:srgbClr val="000000"/>
                </a:solidFill>
                <a:ea typeface="Calibri"/>
                <a:cs typeface="Calibri"/>
              </a:rPr>
              <a:t>Marquette University</a:t>
            </a:r>
            <a:endParaRPr lang="en-US" dirty="0">
              <a:solidFill>
                <a:srgbClr val="898989"/>
              </a:solidFill>
              <a:ea typeface="Calibri"/>
              <a:cs typeface="Calibri"/>
            </a:endParaRPr>
          </a:p>
        </p:txBody>
      </p:sp>
      <p:pic>
        <p:nvPicPr>
          <p:cNvPr id="5" name="Picture 4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9B41ED0B-7BE9-F4CB-1CC6-957D85A92C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414058"/>
            <a:ext cx="12192000" cy="44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27579-051E-4E24-04AC-4EF430315849}"/>
              </a:ext>
            </a:extLst>
          </p:cNvPr>
          <p:cNvSpPr txBox="1"/>
          <p:nvPr/>
        </p:nvSpPr>
        <p:spPr>
          <a:xfrm>
            <a:off x="0" y="6462443"/>
            <a:ext cx="6370606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600" b="1" dirty="0">
                <a:solidFill>
                  <a:srgbClr val="FFD243"/>
                </a:solidFill>
                <a:latin typeface="Arial"/>
                <a:cs typeface="Arial"/>
              </a:rPr>
              <a:t>Dr. Cheng-Han Yu, </a:t>
            </a:r>
            <a:r>
              <a:rPr lang="en-US" altLang="en-US" b="1" dirty="0">
                <a:solidFill>
                  <a:srgbClr val="FFD243"/>
                </a:solidFill>
              </a:rPr>
              <a:t>Mathematical and Statistical Sciences</a:t>
            </a:r>
            <a:endParaRPr lang="en-US" dirty="0"/>
          </a:p>
        </p:txBody>
      </p:sp>
      <p:pic>
        <p:nvPicPr>
          <p:cNvPr id="9" name="Picture 8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4DB62310-A869-FC97-6F53-5A88E9EB55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pic>
        <p:nvPicPr>
          <p:cNvPr id="11" name="Picture 10" descr="A blue and yellow logo&#10;&#10;AI-generated content may be incorrect.">
            <a:extLst>
              <a:ext uri="{FF2B5EF4-FFF2-40B4-BE49-F238E27FC236}">
                <a16:creationId xmlns:a16="http://schemas.microsoft.com/office/drawing/2014/main" id="{BC33892E-A3EA-2467-3765-623990CD2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8066" y="169816"/>
            <a:ext cx="1081681" cy="8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0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8296-1969-C5A8-56FB-127FF059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a typeface="Calibri"/>
                <a:cs typeface="Calibri"/>
              </a:rPr>
              <a:t>Why ADP?</a:t>
            </a:r>
            <a:endParaRPr lang="en-US" sz="4800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2ECC-F9C7-50F3-DF6D-3EB24773E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Earn</a:t>
            </a:r>
            <a:r>
              <a:rPr lang="en-US" dirty="0">
                <a:solidFill>
                  <a:srgbClr val="000000"/>
                </a:solidFill>
              </a:rPr>
              <a:t> your BS and MS degrees in 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>
                <a:solidFill>
                  <a:srgbClr val="000000"/>
                </a:solidFill>
              </a:rPr>
              <a:t> years.</a:t>
            </a:r>
            <a:endParaRPr lang="en-U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 + Starting the senior year, take 5000-level courses to 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double count 12 credits</a:t>
            </a:r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ea typeface="Calibri"/>
                <a:cs typeface="Calibri"/>
              </a:rPr>
              <a:t>Application</a:t>
            </a:r>
            <a:r>
              <a:rPr lang="en-US" dirty="0">
                <a:ea typeface="Calibri"/>
                <a:cs typeface="Calibri"/>
              </a:rPr>
              <a:t> fee is 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waived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r>
              <a:rPr lang="en-US" dirty="0">
                <a:ea typeface="Calibri"/>
                <a:cs typeface="Calibri"/>
              </a:rPr>
              <a:t>GRE is 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not</a:t>
            </a:r>
            <a:r>
              <a:rPr lang="en-US" dirty="0">
                <a:ea typeface="Calibri"/>
                <a:cs typeface="Calibri"/>
              </a:rPr>
              <a:t> required.</a:t>
            </a:r>
          </a:p>
        </p:txBody>
      </p:sp>
      <p:pic>
        <p:nvPicPr>
          <p:cNvPr id="5" name="Picture 4" descr="A logo for a university&#10;&#10;Description automatically generated">
            <a:extLst>
              <a:ext uri="{FF2B5EF4-FFF2-40B4-BE49-F238E27FC236}">
                <a16:creationId xmlns:a16="http://schemas.microsoft.com/office/drawing/2014/main" id="{C1651CE1-692F-CCF8-7C7F-0488FDE13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0" y="351810"/>
            <a:ext cx="1383636" cy="870073"/>
          </a:xfrm>
          <a:prstGeom prst="rect">
            <a:avLst/>
          </a:prstGeom>
        </p:spPr>
      </p:pic>
      <p:pic>
        <p:nvPicPr>
          <p:cNvPr id="7" name="Picture 6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B8063C9F-93C5-0A1C-A7B8-BA55A8A4AE3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6414058"/>
            <a:ext cx="12192000" cy="448195"/>
          </a:xfrm>
          <a:prstGeom prst="rect">
            <a:avLst/>
          </a:prstGeom>
        </p:spPr>
      </p:pic>
      <p:pic>
        <p:nvPicPr>
          <p:cNvPr id="9" name="Picture 8" descr="A blue square with black text&#10;&#10;AI-generated content may be incorrect.">
            <a:extLst>
              <a:ext uri="{FF2B5EF4-FFF2-40B4-BE49-F238E27FC236}">
                <a16:creationId xmlns:a16="http://schemas.microsoft.com/office/drawing/2014/main" id="{9259C1B2-2139-0201-B6D8-D9DF63C818E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6423012"/>
            <a:ext cx="12192000" cy="448195"/>
          </a:xfrm>
          <a:prstGeom prst="rect">
            <a:avLst/>
          </a:prstGeom>
        </p:spPr>
      </p:pic>
      <p:sp>
        <p:nvSpPr>
          <p:cNvPr id="13" name="Rectangle 21">
            <a:extLst>
              <a:ext uri="{FF2B5EF4-FFF2-40B4-BE49-F238E27FC236}">
                <a16:creationId xmlns:a16="http://schemas.microsoft.com/office/drawing/2014/main" id="{9BB63FE3-67AB-9831-888D-7A17F558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575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98C446-1248-BD47-3D3A-72A88BD31C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pic>
        <p:nvPicPr>
          <p:cNvPr id="17" name="Picture 16" descr="A tablet with graphs and charts on it&#10;&#10;Description automatically generated">
            <a:extLst>
              <a:ext uri="{FF2B5EF4-FFF2-40B4-BE49-F238E27FC236}">
                <a16:creationId xmlns:a16="http://schemas.microsoft.com/office/drawing/2014/main" id="{505741A6-1D3F-7731-E59E-D18DCAD35F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23" y="2402277"/>
            <a:ext cx="4572000" cy="2917825"/>
          </a:xfrm>
          <a:prstGeom prst="rect">
            <a:avLst/>
          </a:prstGeom>
          <a:effectLst>
            <a:softEdge rad="1270000"/>
          </a:effectLst>
        </p:spPr>
      </p:pic>
      <p:pic>
        <p:nvPicPr>
          <p:cNvPr id="19" name="Picture 18" descr="A close-up of words in a collage&#10;&#10;Description automatically generated">
            <a:extLst>
              <a:ext uri="{FF2B5EF4-FFF2-40B4-BE49-F238E27FC236}">
                <a16:creationId xmlns:a16="http://schemas.microsoft.com/office/drawing/2014/main" id="{3BBAB3EC-95AB-87F8-E8FF-B991DA0420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55" y="173039"/>
            <a:ext cx="3732870" cy="2486055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1206500"/>
          </a:effectLst>
        </p:spPr>
      </p:pic>
      <p:pic>
        <p:nvPicPr>
          <p:cNvPr id="21" name="Picture 20" descr="Image result for deep learning">
            <a:extLst>
              <a:ext uri="{FF2B5EF4-FFF2-40B4-BE49-F238E27FC236}">
                <a16:creationId xmlns:a16="http://schemas.microsoft.com/office/drawing/2014/main" id="{A43D7D49-4A41-C67D-DC99-0C9D18F44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166" y="4734564"/>
            <a:ext cx="4146123" cy="155766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97295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E91D7-73D6-A19E-ADA2-8E3D8D2A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5214-3C7A-8F8E-384C-D169961F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1439"/>
          </a:xfrm>
        </p:spPr>
        <p:txBody>
          <a:bodyPr>
            <a:noAutofit/>
          </a:bodyPr>
          <a:lstStyle/>
          <a:p>
            <a:pPr>
              <a:defRPr sz="3200" b="1"/>
            </a:pPr>
            <a:r>
              <a:rPr lang="en-US" sz="4800" dirty="0"/>
              <a:t>     Why MU APST-MS?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6F7B8A-6077-6412-D7D9-9A6AE11DFD45}"/>
              </a:ext>
            </a:extLst>
          </p:cNvPr>
          <p:cNvSpPr txBox="1"/>
          <p:nvPr/>
        </p:nvSpPr>
        <p:spPr>
          <a:xfrm>
            <a:off x="611800" y="1145459"/>
            <a:ext cx="11822107" cy="37164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  <a:defRPr sz="2000" b="1"/>
            </a:pPr>
            <a:r>
              <a:rPr lang="en-US" sz="3200" dirty="0">
                <a:solidFill>
                  <a:srgbClr val="002060"/>
                </a:solidFill>
              </a:rPr>
              <a:t>Detect patterns and perform predictive analytics for big data</a:t>
            </a:r>
            <a:endParaRPr lang="en-US" sz="3200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i="1" dirty="0">
                <a:solidFill>
                  <a:srgbClr val="0070C0"/>
                </a:solidFill>
              </a:rPr>
              <a:t>Statistical modeling</a:t>
            </a:r>
            <a:endParaRPr lang="en-US" sz="2800" i="1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/>
              <a:t>MSSC 5780 Regression Analysis</a:t>
            </a:r>
            <a:endParaRPr lang="en-US" sz="2000" dirty="0"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/>
              <a:t>MSSC 5760 Time Series Analysis</a:t>
            </a:r>
            <a:endParaRPr lang="en-US" i="1" dirty="0"/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i="1" dirty="0">
                <a:solidFill>
                  <a:srgbClr val="0070C0"/>
                </a:solidFill>
              </a:rPr>
              <a:t>Machine learning and deep learning algorithms</a:t>
            </a:r>
            <a:endParaRPr lang="en-US" sz="2800" i="1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dirty="0"/>
              <a:t>MSSC 5931 Mathematics of Deep Learning</a:t>
            </a:r>
            <a:endParaRPr lang="en-US" i="1" dirty="0"/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dirty="0"/>
              <a:t>MSSC 6250 Statistical Machine Learning</a:t>
            </a:r>
            <a:endParaRPr lang="en-US" dirty="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i="1" dirty="0">
                <a:solidFill>
                  <a:srgbClr val="0070C0"/>
                </a:solidFill>
              </a:rPr>
              <a:t>Computation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i="1" dirty="0">
                <a:solidFill>
                  <a:srgbClr val="0070C0"/>
                </a:solidFill>
              </a:rPr>
              <a:t>skills</a:t>
            </a:r>
            <a:endParaRPr lang="en-US" sz="2800" i="1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/>
              <a:t>MSSC 5750 Statistical Computing</a:t>
            </a:r>
            <a:endParaRPr lang="en-US" sz="2000" dirty="0"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b="1" dirty="0"/>
              <a:t>MSSC 6000 Scientific Computing</a:t>
            </a:r>
            <a:endParaRPr lang="en-US" sz="2000" b="1" dirty="0">
              <a:ea typeface="Calibri"/>
              <a:cs typeface="Calibri"/>
            </a:endParaRPr>
          </a:p>
        </p:txBody>
      </p:sp>
      <p:pic>
        <p:nvPicPr>
          <p:cNvPr id="5" name="Picture 4" descr="A close-up of words in a collage&#10;&#10;Description automatically generated">
            <a:extLst>
              <a:ext uri="{FF2B5EF4-FFF2-40B4-BE49-F238E27FC236}">
                <a16:creationId xmlns:a16="http://schemas.microsoft.com/office/drawing/2014/main" id="{1C768219-1247-C4FB-B736-E2ABCFD2A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100" y="3383271"/>
            <a:ext cx="3732870" cy="2486055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1206500"/>
          </a:effectLst>
        </p:spPr>
      </p:pic>
      <p:pic>
        <p:nvPicPr>
          <p:cNvPr id="7" name="Picture 6" descr="Image result for deep learning">
            <a:extLst>
              <a:ext uri="{FF2B5EF4-FFF2-40B4-BE49-F238E27FC236}">
                <a16:creationId xmlns:a16="http://schemas.microsoft.com/office/drawing/2014/main" id="{74DB632B-B466-E0A5-3933-39649A1FA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301" y="4626409"/>
            <a:ext cx="4146123" cy="155766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</p:spPr>
      </p:pic>
      <p:pic>
        <p:nvPicPr>
          <p:cNvPr id="8" name="Picture 7" descr="A tablet with graphs and charts on it&#10;&#10;Description automatically generated">
            <a:extLst>
              <a:ext uri="{FF2B5EF4-FFF2-40B4-BE49-F238E27FC236}">
                <a16:creationId xmlns:a16="http://schemas.microsoft.com/office/drawing/2014/main" id="{2425867E-6373-EF66-0855-B8D28C7E97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61" y="1370676"/>
            <a:ext cx="4572000" cy="2917825"/>
          </a:xfrm>
          <a:prstGeom prst="rect">
            <a:avLst/>
          </a:prstGeom>
          <a:effectLst>
            <a:softEdge rad="12700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2F85DA-4352-89D3-03E0-AD03B48BD22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0" y="6414058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F7219D3-0AB5-B30A-D486-35367E19B1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pic>
        <p:nvPicPr>
          <p:cNvPr id="18" name="Picture 17" descr="A logo for a university&#10;&#10;Description automatically generated">
            <a:extLst>
              <a:ext uri="{FF2B5EF4-FFF2-40B4-BE49-F238E27FC236}">
                <a16:creationId xmlns:a16="http://schemas.microsoft.com/office/drawing/2014/main" id="{6C8DB855-A758-E748-CF92-B2E5B32B8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415" y="204326"/>
            <a:ext cx="1383636" cy="870073"/>
          </a:xfrm>
          <a:prstGeom prst="rect">
            <a:avLst/>
          </a:prstGeom>
        </p:spPr>
      </p:pic>
      <p:sp>
        <p:nvSpPr>
          <p:cNvPr id="9" name="Rectangle 21">
            <a:extLst>
              <a:ext uri="{FF2B5EF4-FFF2-40B4-BE49-F238E27FC236}">
                <a16:creationId xmlns:a16="http://schemas.microsoft.com/office/drawing/2014/main" id="{BF896CBF-30AB-12D2-6B73-DDDA438F9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575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</p:spTree>
    <p:extLst>
      <p:ext uri="{BB962C8B-B14F-4D97-AF65-F5344CB8AC3E}">
        <p14:creationId xmlns:p14="http://schemas.microsoft.com/office/powerpoint/2010/main" val="402940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D46B8-F7ED-9A43-3CE4-B4EFC678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EF340-19DF-8377-B2AE-9CC966BAFEB6}"/>
              </a:ext>
            </a:extLst>
          </p:cNvPr>
          <p:cNvSpPr txBox="1"/>
          <p:nvPr/>
        </p:nvSpPr>
        <p:spPr>
          <a:xfrm>
            <a:off x="626548" y="255640"/>
            <a:ext cx="11822107" cy="35573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  <a:defRPr sz="2000" b="1"/>
            </a:pPr>
            <a:r>
              <a:rPr lang="en-US" sz="4400" dirty="0">
                <a:solidFill>
                  <a:srgbClr val="002060"/>
                </a:solidFill>
              </a:rPr>
              <a:t>Career Opportunities</a:t>
            </a:r>
            <a:endParaRPr lang="en-US" sz="4400" dirty="0">
              <a:solidFill>
                <a:srgbClr val="002060"/>
              </a:solidFill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Data Scientist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>
                <a:ea typeface="Calibri"/>
                <a:cs typeface="Calibri"/>
              </a:rPr>
              <a:t>Statistician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Data Analyst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Machine Learning Researcher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AI Engineer</a:t>
            </a:r>
            <a:endParaRPr lang="en-US" sz="280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Business Intelligence Analyst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>
                <a:solidFill>
                  <a:schemeClr val="accent4"/>
                </a:solidFill>
                <a:ea typeface="Calibri"/>
                <a:cs typeface="Calibri"/>
              </a:rPr>
              <a:t>Any jobs dealing with data!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DB9E6D-E578-A9EE-DD05-B96468754C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6423012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040691-36C3-EA77-7E87-FCABC63D34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DF07E-F732-2A9E-7224-86ABC8EC9A35}"/>
              </a:ext>
            </a:extLst>
          </p:cNvPr>
          <p:cNvSpPr txBox="1"/>
          <p:nvPr/>
        </p:nvSpPr>
        <p:spPr>
          <a:xfrm>
            <a:off x="0" y="6468764"/>
            <a:ext cx="640511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753EF2-23F4-A61E-818F-312E57D5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50" r="58612" b="6744"/>
          <a:stretch/>
        </p:blipFill>
        <p:spPr>
          <a:xfrm>
            <a:off x="6689901" y="93407"/>
            <a:ext cx="2926325" cy="6327073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D7BF8A-91B8-BE6B-09B7-A097FC281ECB}"/>
                  </a:ext>
                </a:extLst>
              </p14:cNvPr>
              <p14:cNvContentPartPr/>
              <p14:nvPr/>
            </p14:nvContentPartPr>
            <p14:xfrm>
              <a:off x="9248352" y="905374"/>
              <a:ext cx="9832" cy="9832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D7BF8A-91B8-BE6B-09B7-A097FC281E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7584" y="331841"/>
                <a:ext cx="3441200" cy="1153621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A64CD0-CCD4-63A1-55D3-A29D88B5D2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8228" b="86036"/>
          <a:stretch/>
        </p:blipFill>
        <p:spPr>
          <a:xfrm>
            <a:off x="9383939" y="329382"/>
            <a:ext cx="1425577" cy="88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C1F5C-FD39-D03C-9645-AA24DB10B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1E0EAB-2C97-259F-54E4-5050F1776710}"/>
              </a:ext>
            </a:extLst>
          </p:cNvPr>
          <p:cNvSpPr txBox="1"/>
          <p:nvPr/>
        </p:nvSpPr>
        <p:spPr>
          <a:xfrm>
            <a:off x="228342" y="260556"/>
            <a:ext cx="11822107" cy="32855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  <a:defRPr sz="2000" b="1"/>
            </a:pPr>
            <a:r>
              <a:rPr lang="en-US" sz="4400" dirty="0">
                <a:solidFill>
                  <a:srgbClr val="002060"/>
                </a:solidFill>
              </a:rPr>
              <a:t>Application Requirements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/>
              <a:t>2 </a:t>
            </a:r>
            <a:r>
              <a:rPr lang="en-US" sz="3200" i="1" dirty="0">
                <a:solidFill>
                  <a:schemeClr val="accent1"/>
                </a:solidFill>
              </a:rPr>
              <a:t>Calculus</a:t>
            </a:r>
            <a:r>
              <a:rPr lang="en-US" sz="3200" dirty="0"/>
              <a:t> courses (e.g., MATH 1450, MATH 1455)</a:t>
            </a:r>
            <a:endParaRPr lang="en-US" sz="3200" dirty="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/>
              <a:t>1 higher level </a:t>
            </a:r>
            <a:r>
              <a:rPr lang="en-US" sz="3200" i="1" dirty="0">
                <a:solidFill>
                  <a:schemeClr val="accent1"/>
                </a:solidFill>
              </a:rPr>
              <a:t>math-related</a:t>
            </a:r>
            <a:r>
              <a:rPr lang="en-US" sz="3200" dirty="0"/>
              <a:t> course (not necessarily in MATH department)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400" dirty="0">
                <a:latin typeface="Arial"/>
                <a:cs typeface="Arial"/>
              </a:rPr>
              <a:t>Econometrics in ECON</a:t>
            </a: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400" dirty="0">
                <a:latin typeface="Arial"/>
                <a:cs typeface="Arial"/>
              </a:rPr>
              <a:t>Algorithms in COSC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/>
              <a:t>GPA </a:t>
            </a:r>
            <a:r>
              <a:rPr lang="en-US" sz="3200" i="1" dirty="0">
                <a:solidFill>
                  <a:schemeClr val="accent1"/>
                </a:solidFill>
              </a:rPr>
              <a:t>3.00</a:t>
            </a:r>
            <a:r>
              <a:rPr lang="en-US" sz="3200" dirty="0"/>
              <a:t> above</a:t>
            </a:r>
            <a:endParaRPr lang="en-US" sz="3200" dirty="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>
                <a:ea typeface="Calibri"/>
                <a:cs typeface="Calibri"/>
              </a:rPr>
              <a:t>No specific major required</a:t>
            </a:r>
          </a:p>
        </p:txBody>
      </p:sp>
      <p:pic>
        <p:nvPicPr>
          <p:cNvPr id="5" name="Picture 4" descr="A close-up of words in a collage&#10;&#10;Description automatically generated">
            <a:extLst>
              <a:ext uri="{FF2B5EF4-FFF2-40B4-BE49-F238E27FC236}">
                <a16:creationId xmlns:a16="http://schemas.microsoft.com/office/drawing/2014/main" id="{69149FE1-BA5E-7374-F7B4-D5746B232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497" y="2396439"/>
            <a:ext cx="3732870" cy="2486055"/>
          </a:xfrm>
          <a:prstGeom prst="rect">
            <a:avLst/>
          </a:prstGeom>
          <a:effectLst>
            <a:glow>
              <a:schemeClr val="accent1"/>
            </a:glow>
            <a:reflection endPos="0" dir="5400000" sy="-100000" algn="bl" rotWithShape="0"/>
            <a:softEdge rad="1206500"/>
          </a:effectLst>
        </p:spPr>
      </p:pic>
      <p:pic>
        <p:nvPicPr>
          <p:cNvPr id="7" name="Picture 6" descr="Image result for deep learning">
            <a:extLst>
              <a:ext uri="{FF2B5EF4-FFF2-40B4-BE49-F238E27FC236}">
                <a16:creationId xmlns:a16="http://schemas.microsoft.com/office/drawing/2014/main" id="{3BA8BE6B-CF6E-6C9C-504F-540B0E9A3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242" y="4707569"/>
            <a:ext cx="4146123" cy="155766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</p:spPr>
      </p:pic>
      <p:pic>
        <p:nvPicPr>
          <p:cNvPr id="8" name="Picture 7" descr="A tablet with graphs and charts on it&#10;&#10;Description automatically generated">
            <a:extLst>
              <a:ext uri="{FF2B5EF4-FFF2-40B4-BE49-F238E27FC236}">
                <a16:creationId xmlns:a16="http://schemas.microsoft.com/office/drawing/2014/main" id="{727791A1-A68B-8A2C-D2D8-389D0B3B6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65" y="1969135"/>
            <a:ext cx="4572000" cy="2917825"/>
          </a:xfrm>
          <a:prstGeom prst="rect">
            <a:avLst/>
          </a:prstGeom>
          <a:effectLst>
            <a:softEdge rad="12700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C7E0A-1038-66FC-7701-CA27B9105C7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" y="6423012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AAC0EA-7BA0-D0E3-E63F-4A72A5F002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91E9C4-0371-7F7E-8CC1-FA3ACC57C1FE}"/>
              </a:ext>
            </a:extLst>
          </p:cNvPr>
          <p:cNvSpPr txBox="1"/>
          <p:nvPr/>
        </p:nvSpPr>
        <p:spPr>
          <a:xfrm>
            <a:off x="0" y="6462443"/>
            <a:ext cx="637060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</p:spTree>
    <p:extLst>
      <p:ext uri="{BB962C8B-B14F-4D97-AF65-F5344CB8AC3E}">
        <p14:creationId xmlns:p14="http://schemas.microsoft.com/office/powerpoint/2010/main" val="40705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0BBD5-4C6C-4BEB-D637-AF2E4E47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5479E-D69C-CEFF-DD45-A9348E9ACEED}"/>
              </a:ext>
            </a:extLst>
          </p:cNvPr>
          <p:cNvSpPr txBox="1"/>
          <p:nvPr/>
        </p:nvSpPr>
        <p:spPr>
          <a:xfrm>
            <a:off x="211985" y="61086"/>
            <a:ext cx="10661901" cy="60195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  <a:defRPr sz="2000" b="1"/>
            </a:pPr>
            <a:r>
              <a:rPr lang="en-US" sz="4400" dirty="0">
                <a:solidFill>
                  <a:srgbClr val="002060"/>
                </a:solidFill>
              </a:rPr>
              <a:t>Financial Support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/>
              <a:t>Department tuition scholarship</a:t>
            </a:r>
            <a:endParaRPr lang="en-US" sz="2800" dirty="0"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2800" dirty="0">
                <a:ea typeface="Calibri"/>
                <a:cs typeface="Calibri"/>
              </a:rPr>
              <a:t>Northwestern Mutual Data Science Institute Scholarship</a:t>
            </a:r>
          </a:p>
          <a:p>
            <a:pPr>
              <a:spcAft>
                <a:spcPts val="1000"/>
              </a:spcAft>
              <a:defRPr sz="2000" b="1"/>
            </a:pPr>
            <a:endParaRPr lang="en-US" sz="2800" dirty="0">
              <a:solidFill>
                <a:srgbClr val="000000"/>
              </a:solidFill>
            </a:endParaRPr>
          </a:p>
          <a:p>
            <a:pPr>
              <a:spcAft>
                <a:spcPts val="1000"/>
              </a:spcAft>
              <a:defRPr sz="2000" b="1"/>
            </a:pPr>
            <a:r>
              <a:rPr lang="en-US" sz="4400" dirty="0">
                <a:solidFill>
                  <a:srgbClr val="002060"/>
                </a:solidFill>
              </a:rPr>
              <a:t>Program Flexibility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/>
              <a:t>Electives outside Math/Stats department</a:t>
            </a:r>
            <a:endParaRPr lang="en-US" sz="3200" dirty="0">
              <a:ea typeface="Calibri"/>
              <a:cs typeface="Calibri"/>
            </a:endParaRP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>
                <a:solidFill>
                  <a:schemeClr val="accent1"/>
                </a:solidFill>
              </a:rPr>
              <a:t>MSF 6520  Financial Econometrics</a:t>
            </a: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>
                <a:solidFill>
                  <a:schemeClr val="accent1"/>
                </a:solidFill>
              </a:rPr>
              <a:t>COSC 6060  Distributed and Cloud Computing 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r>
              <a:rPr lang="en-US" sz="3200" dirty="0"/>
              <a:t>Electives outside Marquette</a:t>
            </a: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>
                <a:solidFill>
                  <a:schemeClr val="accent1"/>
                </a:solidFill>
              </a:rPr>
              <a:t>Medical College of Wisconsin</a:t>
            </a:r>
          </a:p>
          <a:p>
            <a:pPr marL="914400" lvl="1" indent="-457200">
              <a:spcAft>
                <a:spcPts val="1000"/>
              </a:spcAft>
              <a:buFont typeface="Wingdings" pitchFamily="2" charset="2"/>
              <a:buChar char="Ø"/>
              <a:defRPr sz="2000" b="1"/>
            </a:pPr>
            <a:r>
              <a:rPr lang="en-US" sz="2000" dirty="0">
                <a:solidFill>
                  <a:schemeClr val="accent1"/>
                </a:solidFill>
              </a:rPr>
              <a:t>University of Wisconsin-Milwaukee</a:t>
            </a: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endParaRPr lang="en-US" sz="2800" dirty="0"/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endParaRPr lang="en-US" sz="2800" dirty="0"/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872BB17-A2B0-8061-94B9-C70C5E5739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" y="6423012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A717493-981B-51AC-B118-964CDB71C6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8B584-4137-8C79-8A70-76FD923D0A2C}"/>
              </a:ext>
            </a:extLst>
          </p:cNvPr>
          <p:cNvSpPr txBox="1"/>
          <p:nvPr/>
        </p:nvSpPr>
        <p:spPr>
          <a:xfrm>
            <a:off x="0" y="6462443"/>
            <a:ext cx="637060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  <p:pic>
        <p:nvPicPr>
          <p:cNvPr id="4" name="Picture 3" descr="A graduation cap and diploma&#10;&#10;AI-generated content may be incorrect.">
            <a:extLst>
              <a:ext uri="{FF2B5EF4-FFF2-40B4-BE49-F238E27FC236}">
                <a16:creationId xmlns:a16="http://schemas.microsoft.com/office/drawing/2014/main" id="{FB7EB22A-6D30-29D0-1D9B-292133A92E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03" t="2013" r="23016" b="-216"/>
          <a:stretch/>
        </p:blipFill>
        <p:spPr>
          <a:xfrm>
            <a:off x="9068122" y="60564"/>
            <a:ext cx="2227719" cy="2239917"/>
          </a:xfrm>
          <a:prstGeom prst="rect">
            <a:avLst/>
          </a:prstGeom>
        </p:spPr>
      </p:pic>
      <p:pic>
        <p:nvPicPr>
          <p:cNvPr id="12" name="Picture 11" descr="Several logos of the university of wisconsin&#10;&#10;AI-generated content may be incorrect.">
            <a:extLst>
              <a:ext uri="{FF2B5EF4-FFF2-40B4-BE49-F238E27FC236}">
                <a16:creationId xmlns:a16="http://schemas.microsoft.com/office/drawing/2014/main" id="{E0B34DEE-E51A-72E6-1615-2886AABA3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70" y="2493046"/>
            <a:ext cx="3943543" cy="353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9DE8-3E1C-9A4E-6C8B-DF04B43F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239E-EE9D-711F-3D09-FA0E74D3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13" y="274638"/>
            <a:ext cx="5889522" cy="941439"/>
          </a:xfrm>
        </p:spPr>
        <p:txBody>
          <a:bodyPr>
            <a:noAutofit/>
          </a:bodyPr>
          <a:lstStyle/>
          <a:p>
            <a:pPr algn="l">
              <a:defRPr sz="3200" b="1"/>
            </a:pPr>
            <a:r>
              <a:rPr lang="en-US" sz="4800" dirty="0"/>
              <a:t>More Statistics?</a:t>
            </a:r>
            <a:endParaRPr lang="en-US" sz="4800" dirty="0">
              <a:ea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A8FC5E-2333-D360-9698-C168323092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6414058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CDE450-AE55-5227-969B-60F6B93A48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sp>
        <p:nvSpPr>
          <p:cNvPr id="9" name="Rectangle 21">
            <a:extLst>
              <a:ext uri="{FF2B5EF4-FFF2-40B4-BE49-F238E27FC236}">
                <a16:creationId xmlns:a16="http://schemas.microsoft.com/office/drawing/2014/main" id="{288C24D9-65B6-B0C3-1EB0-BC7996872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85755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CE60A-194D-F143-274F-B7654090B79C}"/>
              </a:ext>
            </a:extLst>
          </p:cNvPr>
          <p:cNvSpPr txBox="1"/>
          <p:nvPr/>
        </p:nvSpPr>
        <p:spPr>
          <a:xfrm>
            <a:off x="228342" y="1214285"/>
            <a:ext cx="11822107" cy="95667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000"/>
              </a:spcAft>
              <a:defRPr sz="2000" b="1"/>
            </a:pPr>
            <a:r>
              <a:rPr lang="en-US" sz="3600" dirty="0">
                <a:solidFill>
                  <a:schemeClr val="accent6">
                    <a:lumMod val="76000"/>
                  </a:schemeClr>
                </a:solidFill>
              </a:rPr>
              <a:t>Statistical Science, BS</a:t>
            </a:r>
            <a:endParaRPr lang="en-US" sz="3600">
              <a:solidFill>
                <a:schemeClr val="accent6">
                  <a:lumMod val="76000"/>
                </a:schemeClr>
              </a:solidFill>
              <a:ea typeface="Calibri"/>
              <a:cs typeface="Calibri"/>
            </a:endParaRPr>
          </a:p>
          <a:p>
            <a:pPr marL="457200" indent="-457200">
              <a:spcAft>
                <a:spcPts val="1000"/>
              </a:spcAft>
              <a:buFont typeface="Arial" panose="020B0604020202020204" pitchFamily="34" charset="0"/>
              <a:buChar char="•"/>
              <a:defRPr sz="2000" b="1"/>
            </a:pPr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13" name="Picture 12" descr="A screenshot of a math course&#10;&#10;AI-generated content may be incorrect.">
            <a:extLst>
              <a:ext uri="{FF2B5EF4-FFF2-40B4-BE49-F238E27FC236}">
                <a16:creationId xmlns:a16="http://schemas.microsoft.com/office/drawing/2014/main" id="{72EF3332-A870-C9AA-4831-A7C320B30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536" y="-1"/>
            <a:ext cx="7394154" cy="6381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DA050F-2588-F2B6-1562-47CF4516B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57" y="1829415"/>
            <a:ext cx="4812890" cy="31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8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78EF-E399-70CF-0BAA-0DE6BD59D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1E067-4F29-A054-CA8B-6EDB6850949E}"/>
              </a:ext>
            </a:extLst>
          </p:cNvPr>
          <p:cNvSpPr txBox="1"/>
          <p:nvPr/>
        </p:nvSpPr>
        <p:spPr>
          <a:xfrm>
            <a:off x="184097" y="290053"/>
            <a:ext cx="11822107" cy="267765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5425">
              <a:defRPr/>
            </a:pPr>
            <a:r>
              <a:rPr lang="en-US" sz="5400" b="1" dirty="0">
                <a:latin typeface="Calibri"/>
                <a:ea typeface="Calibri"/>
                <a:cs typeface="Calibri"/>
              </a:rPr>
              <a:t>Questions?</a:t>
            </a:r>
            <a:endParaRPr lang="en-US" sz="5400" dirty="0">
              <a:latin typeface="Calibri"/>
              <a:ea typeface="Calibri"/>
              <a:cs typeface="Calibri"/>
            </a:endParaRPr>
          </a:p>
          <a:p>
            <a:pPr marL="225425">
              <a:defRPr/>
            </a:pPr>
            <a:endParaRPr lang="en-US" sz="3600" b="1" dirty="0">
              <a:latin typeface="Calibri"/>
              <a:ea typeface="Calibri"/>
              <a:cs typeface="Calibri"/>
            </a:endParaRPr>
          </a:p>
          <a:p>
            <a:pPr marL="225425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Dr. Cheng-Han Yu</a:t>
            </a:r>
          </a:p>
          <a:p>
            <a:pPr marL="225425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Cudahy Hall 353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225425">
              <a:defRPr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cheng-han.yu@marquette.edu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000"/>
              </a:spcAft>
              <a:defRPr sz="2000" b="1"/>
            </a:pPr>
            <a:endParaRPr lang="en-US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57F633-7E35-0186-387D-CEBF8B1A62A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" y="6423012"/>
            <a:ext cx="12192000" cy="4481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46ACDD1-878C-7F8E-7D28-6ED75F328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220" y="6504814"/>
            <a:ext cx="2176145" cy="29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407432-CF18-050A-E68B-9786DA4F343F}"/>
              </a:ext>
            </a:extLst>
          </p:cNvPr>
          <p:cNvSpPr txBox="1"/>
          <p:nvPr/>
        </p:nvSpPr>
        <p:spPr>
          <a:xfrm>
            <a:off x="0" y="6462443"/>
            <a:ext cx="6370606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FFD243"/>
                </a:solidFill>
              </a:rPr>
              <a:t>Dr. Cheng-Han Yu, Mathematical and Statistical Sciences</a:t>
            </a:r>
          </a:p>
        </p:txBody>
      </p:sp>
      <p:pic>
        <p:nvPicPr>
          <p:cNvPr id="11" name="Picture 10" descr="A person in a white coat looking at a graph on a white board&#10;&#10;AI-generated content may be incorrect.">
            <a:extLst>
              <a:ext uri="{FF2B5EF4-FFF2-40B4-BE49-F238E27FC236}">
                <a16:creationId xmlns:a16="http://schemas.microsoft.com/office/drawing/2014/main" id="{ED256156-FCB0-C25E-B655-D241D15E7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0920" y="-579"/>
            <a:ext cx="3377055" cy="3362306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0BBBE109-08FD-26B9-0231-2157E5E9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4747" y="3430844"/>
            <a:ext cx="28575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93D51-E4F6-DB3F-4E97-C940D7EA8011}"/>
              </a:ext>
            </a:extLst>
          </p:cNvPr>
          <p:cNvSpPr txBox="1"/>
          <p:nvPr/>
        </p:nvSpPr>
        <p:spPr>
          <a:xfrm>
            <a:off x="412955" y="4006645"/>
            <a:ext cx="801328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ea typeface="Calibri"/>
                <a:cs typeface="Calibri"/>
              </a:rPr>
              <a:t>QR code for making an appointment!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009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Accelerated Degree Program (ADP) in Applied Statistics (APST)</vt:lpstr>
      <vt:lpstr>Why ADP?</vt:lpstr>
      <vt:lpstr>     Why MU APST-MS?</vt:lpstr>
      <vt:lpstr>PowerPoint Presentation</vt:lpstr>
      <vt:lpstr>PowerPoint Presentation</vt:lpstr>
      <vt:lpstr>PowerPoint Presentation</vt:lpstr>
      <vt:lpstr>More Statistics?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Yu, Cheng-Han</cp:lastModifiedBy>
  <cp:revision>390</cp:revision>
  <dcterms:created xsi:type="dcterms:W3CDTF">2013-01-27T09:14:16Z</dcterms:created>
  <dcterms:modified xsi:type="dcterms:W3CDTF">2025-03-25T15:08:18Z</dcterms:modified>
  <cp:category/>
</cp:coreProperties>
</file>