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</p:sldMasterIdLst>
  <p:notesMasterIdLst>
    <p:notesMasterId r:id="rId26"/>
  </p:notesMasterIdLst>
  <p:handoutMasterIdLst>
    <p:handoutMasterId r:id="rId27"/>
  </p:handoutMasterIdLst>
  <p:sldIdLst>
    <p:sldId id="392" r:id="rId2"/>
    <p:sldId id="369" r:id="rId3"/>
    <p:sldId id="370" r:id="rId4"/>
    <p:sldId id="372" r:id="rId5"/>
    <p:sldId id="393" r:id="rId6"/>
    <p:sldId id="373" r:id="rId7"/>
    <p:sldId id="381" r:id="rId8"/>
    <p:sldId id="374" r:id="rId9"/>
    <p:sldId id="375" r:id="rId10"/>
    <p:sldId id="358" r:id="rId11"/>
    <p:sldId id="376" r:id="rId12"/>
    <p:sldId id="399" r:id="rId13"/>
    <p:sldId id="363" r:id="rId14"/>
    <p:sldId id="382" r:id="rId15"/>
    <p:sldId id="383" r:id="rId16"/>
    <p:sldId id="378" r:id="rId17"/>
    <p:sldId id="385" r:id="rId18"/>
    <p:sldId id="386" r:id="rId19"/>
    <p:sldId id="397" r:id="rId20"/>
    <p:sldId id="398" r:id="rId21"/>
    <p:sldId id="395" r:id="rId22"/>
    <p:sldId id="379" r:id="rId23"/>
    <p:sldId id="391" r:id="rId24"/>
    <p:sldId id="371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66"/>
    <a:srgbClr val="FFCC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15" autoAdjust="0"/>
    <p:restoredTop sz="94660"/>
  </p:normalViewPr>
  <p:slideViewPr>
    <p:cSldViewPr>
      <p:cViewPr>
        <p:scale>
          <a:sx n="63" d="100"/>
          <a:sy n="63" d="100"/>
        </p:scale>
        <p:origin x="83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49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4824"/>
    </p:cViewPr>
  </p:sorterViewPr>
  <p:notesViewPr>
    <p:cSldViewPr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6F158D5-8951-4722-8C4B-5CFDFA94F59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741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72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8C29BE47-B687-411B-B72B-3716120691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441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826" name="Picture 2">
            <a:extLst>
              <a:ext uri="{FF2B5EF4-FFF2-40B4-BE49-F238E27FC236}">
                <a16:creationId xmlns:a16="http://schemas.microsoft.com/office/drawing/2014/main" id="{6C31CAEB-C525-873F-C1D3-C1310E5D3C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1" t="4218" r="3612" b="2726"/>
          <a:stretch/>
        </p:blipFill>
        <p:spPr bwMode="auto">
          <a:xfrm>
            <a:off x="4114799" y="781236"/>
            <a:ext cx="5029201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8"/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381000" y="1003300"/>
            <a:ext cx="51054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2800" i="0" dirty="0">
                <a:solidFill>
                  <a:srgbClr val="003366"/>
                </a:solidFill>
                <a:latin typeface="Franklin Gothic Demi Cond" panose="020B0706030402020204" pitchFamily="34" charset="0"/>
              </a:rPr>
              <a:t>Instructor: Mehdi </a:t>
            </a:r>
            <a:r>
              <a:rPr lang="en-US" sz="2800" i="0" dirty="0" err="1">
                <a:solidFill>
                  <a:srgbClr val="003366"/>
                </a:solidFill>
                <a:latin typeface="Franklin Gothic Demi Cond" panose="020B0706030402020204" pitchFamily="34" charset="0"/>
              </a:rPr>
              <a:t>Maadooliat</a:t>
            </a:r>
            <a:endParaRPr lang="en-US" sz="2800" i="0" dirty="0">
              <a:solidFill>
                <a:srgbClr val="003366"/>
              </a:solidFill>
              <a:latin typeface="Franklin Gothic Demi Cond" panose="020B070603040202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0" y="5791200"/>
            <a:ext cx="6477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003366"/>
                </a:solidFill>
                <a:latin typeface="Franklin Gothic Demi Cond" panose="020B0706030402020204" pitchFamily="34" charset="0"/>
              </a:rPr>
              <a:t>Department of Mathematical and Statistical Sciences</a:t>
            </a:r>
          </a:p>
        </p:txBody>
      </p:sp>
      <p:sp>
        <p:nvSpPr>
          <p:cNvPr id="4" name="Line 8">
            <a:extLst>
              <a:ext uri="{FF2B5EF4-FFF2-40B4-BE49-F238E27FC236}">
                <a16:creationId xmlns:a16="http://schemas.microsoft.com/office/drawing/2014/main" id="{52469704-EF7C-0B16-45FB-989DBCD13D8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44231CE7-22D0-3EAC-A8B3-D7E0469E05D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462A2BFB-B2CD-331A-7568-12FB3A30D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457200"/>
            <a:ext cx="5486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sz="3600" b="1" dirty="0">
                <a:solidFill>
                  <a:srgbClr val="003366"/>
                </a:solidFill>
                <a:latin typeface="Baskerville Old Face" panose="02020602080505020303" pitchFamily="18" charset="0"/>
              </a:rPr>
              <a:t>MATH 4720 / MSSC 5720</a:t>
            </a: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8A89C7BC-43F9-F3F7-9199-76A1407E57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6D9BD916-7178-5971-8D11-315BF62450F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EC5F350D-5A80-471E-D388-2AEA50AB3FF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" name="Line 8">
            <a:extLst>
              <a:ext uri="{FF2B5EF4-FFF2-40B4-BE49-F238E27FC236}">
                <a16:creationId xmlns:a16="http://schemas.microsoft.com/office/drawing/2014/main" id="{39BDE584-B517-92CF-AC1D-BA17BACBBA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Line 8">
            <a:extLst>
              <a:ext uri="{FF2B5EF4-FFF2-40B4-BE49-F238E27FC236}">
                <a16:creationId xmlns:a16="http://schemas.microsoft.com/office/drawing/2014/main" id="{316D4976-1185-05BB-556F-4E6D06365C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Line 8">
            <a:extLst>
              <a:ext uri="{FF2B5EF4-FFF2-40B4-BE49-F238E27FC236}">
                <a16:creationId xmlns:a16="http://schemas.microsoft.com/office/drawing/2014/main" id="{22033ED9-F1CB-4FED-3A0A-3318ABEA97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" y="976312"/>
            <a:ext cx="4953000" cy="17461"/>
          </a:xfrm>
          <a:prstGeom prst="lin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14815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2345232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7940272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381000"/>
            <a:ext cx="7772400" cy="762000"/>
          </a:xfrm>
        </p:spPr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47800"/>
            <a:ext cx="3810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495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3056444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949EE-02F8-4E24-B346-EA33FC0E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42043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6543705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99688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5666233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0823657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4047357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6287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776287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38337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8583002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8925635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47800"/>
            <a:ext cx="77724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0" y="0"/>
            <a:ext cx="9144000" cy="144463"/>
          </a:xfrm>
          <a:prstGeom prst="rect">
            <a:avLst/>
          </a:prstGeom>
          <a:solidFill>
            <a:srgbClr val="FFCC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chemeClr val="bg2"/>
              </a:solidFill>
              <a:latin typeface="Times New Roman" charset="0"/>
              <a:ea typeface="ＭＳ Ｐゴシック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4962" y="166395"/>
            <a:ext cx="1809038" cy="59560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A949EE-02F8-4E24-B346-EA33FC0EA5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19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ransition advClick="0"/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500" b="1" cap="all" baseline="0">
          <a:solidFill>
            <a:srgbClr val="003366"/>
          </a:solidFill>
          <a:latin typeface="Baskerville Old Face" panose="02020602080505020303" pitchFamily="18" charset="0"/>
          <a:ea typeface="ＭＳ Ｐゴシック" charset="-128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300" b="1">
          <a:solidFill>
            <a:srgbClr val="800000"/>
          </a:solidFill>
          <a:latin typeface="Book Antiqua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6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 baseline="0">
          <a:solidFill>
            <a:srgbClr val="003366"/>
          </a:solidFill>
          <a:latin typeface="Franklin Gothic Demi Cond" panose="020B0706030402020204" pitchFamily="34" charset="0"/>
          <a:ea typeface="ＭＳ Ｐゴシック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first.bfwpub.com/stats_applet/stats_applet_1_anova.html" TargetMode="External"/><Relationship Id="rId2" Type="http://schemas.openxmlformats.org/officeDocument/2006/relationships/hyperlink" Target="http://content.bfwpub.com/webroot_pubcontent/Content/BCS_4/IPS7e/Student/Statistical%20Applets/anova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first.bfwpub.com/stats_applet/stats_applet_1_anova.html" TargetMode="External"/><Relationship Id="rId2" Type="http://schemas.openxmlformats.org/officeDocument/2006/relationships/hyperlink" Target="https://datatab.net/tutorial/f-distribu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datatab.net/tutorial/f-distribu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igitalfirst.bfwpub.com/stats_applet/stats_applet_1_anova.html" TargetMode="External"/><Relationship Id="rId5" Type="http://schemas.openxmlformats.org/officeDocument/2006/relationships/image" Target="../media/image48.png"/><Relationship Id="rId4" Type="http://schemas.openxmlformats.org/officeDocument/2006/relationships/hyperlink" Target="http://dna.mscsnet.mu.edu:3838/mlab/DistCalc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jpeg"/><Relationship Id="rId7" Type="http://schemas.openxmlformats.org/officeDocument/2006/relationships/image" Target="../media/image1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20.png"/><Relationship Id="rId4" Type="http://schemas.openxmlformats.org/officeDocument/2006/relationships/image" Target="../media/image8.jpe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01121-9620-95CE-CB69-2C6580609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A blue and yellow logo with white text&#10;&#10;AI-generated content may be incorrect.">
            <a:extLst>
              <a:ext uri="{FF2B5EF4-FFF2-40B4-BE49-F238E27FC236}">
                <a16:creationId xmlns:a16="http://schemas.microsoft.com/office/drawing/2014/main" id="{8FEA2D16-2934-578E-BF9B-021D16DC1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767" y="1828799"/>
            <a:ext cx="3768299" cy="3768299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3B8B60-A264-54E2-EB71-E6EE905D2C49}"/>
              </a:ext>
            </a:extLst>
          </p:cNvPr>
          <p:cNvSpPr txBox="1"/>
          <p:nvPr/>
        </p:nvSpPr>
        <p:spPr>
          <a:xfrm>
            <a:off x="564926" y="4343400"/>
            <a:ext cx="434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Instructor: Shirin Nezampour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48E496-A6F7-92F1-5E4C-DEFFCBC02FA5}"/>
              </a:ext>
            </a:extLst>
          </p:cNvPr>
          <p:cNvSpPr txBox="1"/>
          <p:nvPr/>
        </p:nvSpPr>
        <p:spPr>
          <a:xfrm>
            <a:off x="580166" y="1978967"/>
            <a:ext cx="404764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3200" b="1" dirty="0">
                <a:solidFill>
                  <a:srgbClr val="00336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Chapter 13:</a:t>
            </a:r>
          </a:p>
          <a:p>
            <a:pPr algn="ctr"/>
            <a:r>
              <a:rPr lang="en-US" sz="3200" b="1" dirty="0">
                <a:solidFill>
                  <a:srgbClr val="00336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Analysis of Variance</a:t>
            </a:r>
          </a:p>
          <a:p>
            <a:pPr algn="ctr"/>
            <a:r>
              <a:rPr lang="en-US" sz="3200" b="1" dirty="0">
                <a:solidFill>
                  <a:srgbClr val="003366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(ANOVA)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EE69AA-2E55-857E-39F0-69264E7699B5}"/>
              </a:ext>
            </a:extLst>
          </p:cNvPr>
          <p:cNvSpPr/>
          <p:nvPr/>
        </p:nvSpPr>
        <p:spPr>
          <a:xfrm>
            <a:off x="6990080" y="136525"/>
            <a:ext cx="2133600" cy="62547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DCC2F8-0851-1169-8D27-A2C23DDFF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445" y="399261"/>
            <a:ext cx="1505555" cy="120317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C796B91-5863-2521-A4FB-C41E69C5C6D0}"/>
              </a:ext>
            </a:extLst>
          </p:cNvPr>
          <p:cNvSpPr txBox="1"/>
          <p:nvPr/>
        </p:nvSpPr>
        <p:spPr>
          <a:xfrm>
            <a:off x="664520" y="5181600"/>
            <a:ext cx="354911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 of Management</a:t>
            </a:r>
          </a:p>
          <a:p>
            <a:pPr algn="ctr"/>
            <a:r>
              <a:rPr lang="en-US" sz="2200" b="1" dirty="0">
                <a:solidFill>
                  <a:srgbClr val="003366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Fall 2025</a:t>
            </a:r>
          </a:p>
        </p:txBody>
      </p:sp>
    </p:spTree>
    <p:extLst>
      <p:ext uri="{BB962C8B-B14F-4D97-AF65-F5344CB8AC3E}">
        <p14:creationId xmlns:p14="http://schemas.microsoft.com/office/powerpoint/2010/main" val="92737804"/>
      </p:ext>
    </p:extLst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Back To Concept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90600"/>
                <a:ext cx="7848600" cy="4953000"/>
              </a:xfrm>
            </p:spPr>
            <p:txBody>
              <a:bodyPr/>
              <a:lstStyle/>
              <a:p>
                <a:r>
                  <a:rPr lang="en-US" sz="2400" dirty="0"/>
                  <a:t>Grand Mean:	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acc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p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smtClean="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sz="240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sz="240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>
                            <a:latin typeface="Cambria Math"/>
                          </a:rPr>
                          <m:t>+…+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t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Total</a:t>
                </a:r>
                <a:r>
                  <a:rPr lang="en-US" sz="2400" dirty="0"/>
                  <a:t> Variability:	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sz="2400" dirty="0"/>
              </a:p>
              <a:p>
                <a:endParaRPr lang="en-US" sz="800" dirty="0"/>
              </a:p>
              <a:p>
                <a:r>
                  <a:rPr lang="en-US" sz="2400" dirty="0"/>
                  <a:t>Variability </a:t>
                </a:r>
                <a:r>
                  <a:rPr lang="en-US" sz="2400" dirty="0">
                    <a:solidFill>
                      <a:srgbClr val="C00000"/>
                    </a:solidFill>
                  </a:rPr>
                  <a:t>Between</a:t>
                </a:r>
                <a:r>
                  <a:rPr lang="en-US" sz="2400" dirty="0"/>
                  <a:t> Samples: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</m:nary>
                  </m:oMath>
                </a14:m>
                <a:endParaRPr lang="en-US" sz="2400" dirty="0"/>
              </a:p>
              <a:p>
                <a:r>
                  <a:rPr lang="en-US" sz="2400" dirty="0"/>
                  <a:t>Variability </a:t>
                </a:r>
                <a:r>
                  <a:rPr lang="en-US" sz="2400" dirty="0">
                    <a:solidFill>
                      <a:srgbClr val="C00000"/>
                    </a:solidFill>
                  </a:rPr>
                  <a:t>Within</a:t>
                </a:r>
                <a:r>
                  <a:rPr lang="en-US" sz="2400" dirty="0"/>
                  <a:t> Samples:	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 	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240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400" i="1">
                                                        <a:latin typeface="Cambria Math"/>
                                                      </a:rPr>
                                                      <m:t>𝑖𝑗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2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̅"/>
                                                        <m:ctrlPr>
                                                          <a:rPr lang="en-US" sz="2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sz="2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𝑦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sz="2400" i="1">
                                                        <a:latin typeface="Cambria Math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𝑆𝑆</m:t>
                    </m:r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𝑇𝑜𝑡𝑎𝑙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400" i="1">
                        <a:latin typeface="Cambria Math"/>
                      </a:rPr>
                      <m:t>=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𝑆𝑆𝐵</m:t>
                    </m:r>
                    <m:r>
                      <a:rPr lang="en-US" sz="2400" i="1">
                        <a:latin typeface="Cambria Math"/>
                      </a:rPr>
                      <m:t>          +          </m:t>
                    </m:r>
                    <m:r>
                      <a:rPr lang="en-US" sz="2400" i="1">
                        <a:latin typeface="Cambria Math"/>
                      </a:rPr>
                      <m:t>𝑆𝑆𝐸</m:t>
                    </m:r>
                  </m:oMath>
                </a14:m>
                <a:endParaRPr lang="en-US" sz="2400" baseline="-25000" dirty="0"/>
              </a:p>
              <a:p>
                <a:pPr marL="0" indent="0">
                  <a:buNone/>
                </a:pPr>
                <a:r>
                  <a:rPr lang="en-US" sz="2400" dirty="0" err="1"/>
                  <a:t>df’s</a:t>
                </a:r>
                <a:r>
                  <a:rPr lang="en-US" sz="2400" dirty="0"/>
                  <a:t>:	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latin typeface="Cambria Math"/>
                      </a:rPr>
                      <m:t> −1</m:t>
                    </m:r>
                  </m:oMath>
                </a14:m>
                <a:r>
                  <a:rPr lang="en-US" sz="2400" dirty="0"/>
                  <a:t>                     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𝑡</m:t>
                    </m:r>
                    <m:r>
                      <a:rPr lang="en-US" sz="2400" i="1" dirty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/>
                  <a:t>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 dirty="0">
                        <a:latin typeface="Cambria Math"/>
                      </a:rPr>
                      <m:t>−</m:t>
                    </m:r>
                    <m:r>
                      <a:rPr lang="en-US" sz="2400" i="1" dirty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1800" dirty="0"/>
              </a:p>
              <a:p>
                <a:pPr marL="0" indent="0">
                  <a:buNone/>
                </a:pPr>
                <a:r>
                  <a:rPr lang="en-US" sz="2400" dirty="0"/>
                  <a:t> 	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</m:sub>
                    </m:sSub>
                  </m:oMath>
                </a14:m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/>
                  <a:t>		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90600"/>
                <a:ext cx="7848600" cy="4953000"/>
              </a:xfrm>
              <a:blipFill>
                <a:blip r:embed="rId2"/>
                <a:stretch>
                  <a:fillRect l="-1243" b="-20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10</a:t>
            </a:fld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669255" y="5867400"/>
            <a:ext cx="152400" cy="3810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0" name="Straight Arrow Connector 9"/>
          <p:cNvCxnSpPr/>
          <p:nvPr/>
        </p:nvCxnSpPr>
        <p:spPr>
          <a:xfrm flipV="1">
            <a:off x="6858000" y="5867400"/>
            <a:ext cx="152400" cy="3810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>
          <a:xfrm flipV="1">
            <a:off x="2480511" y="5867400"/>
            <a:ext cx="152400" cy="3810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040685607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Back to Concept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762000"/>
                <a:ext cx="7772400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4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400" i="1">
                                    <a:latin typeface="Cambria Math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p>
                                          <m:sSup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sz="24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24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2400" i="1">
                                                        <a:latin typeface="Cambria Math"/>
                                                      </a:rPr>
                                                      <m:t>𝑖𝑗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sz="2400" i="1">
                                                    <a:latin typeface="Cambria Math"/>
                                                  </a:rPr>
                                                  <m:t>−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sz="240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acc>
                                                      <m:accPr>
                                                        <m:chr m:val="̅"/>
                                                        <m:ctrlPr>
                                                          <a:rPr lang="en-US" sz="24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accPr>
                                                      <m:e>
                                                        <m:r>
                                                          <a:rPr lang="en-US" sz="2400" b="0" i="1" smtClean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𝑦</m:t>
                                                        </m:r>
                                                      </m:e>
                                                    </m:acc>
                                                  </m:e>
                                                  <m:sub>
                                                    <m:r>
                                                      <a:rPr lang="en-US" sz="2400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  <m:sup>
                                            <m:r>
                                              <a:rPr lang="en-US" sz="2400" i="1"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nary>
                                  </m:e>
                                </m:nary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𝑆𝑆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𝑇𝑜𝑡𝑎𝑙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US" sz="2400" i="1">
                        <a:latin typeface="Cambria Math"/>
                      </a:rPr>
                      <m:t>=  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400" i="1">
                        <a:latin typeface="Cambria Math"/>
                      </a:rPr>
                      <m:t> </m:t>
                    </m:r>
                    <m:r>
                      <a:rPr lang="en-US" sz="2400" i="1">
                        <a:latin typeface="Cambria Math"/>
                      </a:rPr>
                      <m:t>𝑆𝑆𝐵</m:t>
                    </m:r>
                    <m:r>
                      <a:rPr lang="en-US" sz="2400" i="1">
                        <a:latin typeface="Cambria Math"/>
                      </a:rPr>
                      <m:t>          +          </m:t>
                    </m:r>
                    <m:r>
                      <a:rPr lang="en-US" sz="2400" i="1">
                        <a:latin typeface="Cambria Math"/>
                      </a:rPr>
                      <m:t>𝑆𝑆𝐸</m:t>
                    </m:r>
                  </m:oMath>
                </a14:m>
                <a:endParaRPr lang="en-US" sz="2400" baseline="-25000" dirty="0"/>
              </a:p>
              <a:p>
                <a:pPr marL="0" indent="0">
                  <a:buNone/>
                </a:pPr>
                <a:r>
                  <a:rPr lang="en-US" sz="2400" dirty="0" err="1"/>
                  <a:t>df’s</a:t>
                </a:r>
                <a:r>
                  <a:rPr lang="en-US" sz="2400" dirty="0"/>
                  <a:t>:	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latin typeface="Cambria Math"/>
                      </a:rPr>
                      <m:t> −1</m:t>
                    </m:r>
                  </m:oMath>
                </a14:m>
                <a:r>
                  <a:rPr lang="en-US" sz="2400" dirty="0"/>
                  <a:t>                      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𝑡</m:t>
                    </m:r>
                    <m:r>
                      <a:rPr lang="en-US" sz="2400" i="1" dirty="0">
                        <a:latin typeface="Cambria Math"/>
                      </a:rPr>
                      <m:t>−1</m:t>
                    </m:r>
                  </m:oMath>
                </a14:m>
                <a:r>
                  <a:rPr lang="en-US" sz="2400" dirty="0"/>
                  <a:t>             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 dirty="0">
                        <a:latin typeface="Cambria Math"/>
                      </a:rPr>
                      <m:t>−</m:t>
                    </m:r>
                    <m:r>
                      <a:rPr lang="en-US" sz="2400" i="1" dirty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endParaRPr lang="en-US" sz="1800" dirty="0"/>
              </a:p>
              <a:p>
                <a:pPr marL="0" indent="0">
                  <a:buNone/>
                </a:pPr>
                <a:r>
                  <a:rPr lang="en-US" sz="2400" dirty="0"/>
                  <a:t> 	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𝑇𝑜𝑡𝑎𝑙</m:t>
                        </m:r>
                      </m:sub>
                    </m:sSub>
                  </m:oMath>
                </a14:m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dirty="0"/>
                  <a:t>		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: There is no difference between the Treatments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: At least one of the treatment is different from the rest</a:t>
                </a:r>
              </a:p>
              <a:p>
                <a:endParaRPr lang="en-US" sz="1100" dirty="0"/>
              </a:p>
              <a:p>
                <a:r>
                  <a:rPr lang="en-US" sz="2400" dirty="0"/>
                  <a:t>Test Statistics: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𝑆𝑆𝐵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𝑆𝑆𝐸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Decision Rule:</a:t>
                </a:r>
              </a:p>
              <a:p>
                <a:pPr marL="0" indent="0">
                  <a:buNone/>
                </a:pPr>
                <a:r>
                  <a:rPr lang="en-US" sz="2200" dirty="0"/>
                  <a:t>	The Factor is significant if   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𝐹</m:t>
                    </m:r>
                    <m:r>
                      <a:rPr lang="en-US" sz="22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𝛼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(</m:t>
                    </m:r>
                    <m:r>
                      <a:rPr lang="en-US" sz="22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,  </m:t>
                    </m:r>
                    <m:r>
                      <a:rPr lang="en-US" sz="22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)</m:t>
                    </m:r>
                  </m:oMath>
                </a14:m>
                <a:endParaRPr lang="en-US" sz="2200" dirty="0"/>
              </a:p>
              <a:p>
                <a:endParaRPr lang="en-US" sz="1100" dirty="0">
                  <a:hlinkClick r:id="rId2"/>
                </a:endParaRPr>
              </a:p>
              <a:p>
                <a:r>
                  <a:rPr lang="en-US" sz="2400" dirty="0">
                    <a:hlinkClick r:id="rId3"/>
                  </a:rPr>
                  <a:t>Applet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762000"/>
                <a:ext cx="7772400" cy="4495800"/>
              </a:xfrm>
              <a:blipFill>
                <a:blip r:embed="rId4"/>
                <a:stretch>
                  <a:fillRect l="-1255" b="-34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A949EE-02F8-4E24-B346-EA33FC0EA5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669255" y="2209800"/>
            <a:ext cx="152400" cy="3810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5" name="Straight Arrow Connector 4"/>
          <p:cNvCxnSpPr/>
          <p:nvPr/>
        </p:nvCxnSpPr>
        <p:spPr>
          <a:xfrm flipV="1">
            <a:off x="6858000" y="2209800"/>
            <a:ext cx="152400" cy="3810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6" name="Straight Arrow Connector 5"/>
          <p:cNvCxnSpPr/>
          <p:nvPr/>
        </p:nvCxnSpPr>
        <p:spPr>
          <a:xfrm flipV="1">
            <a:off x="2480511" y="2209800"/>
            <a:ext cx="152400" cy="3810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53890725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Formulation in terms of </a:t>
            </a:r>
            <a:br>
              <a:rPr lang="en-US" dirty="0"/>
            </a:br>
            <a:r>
              <a:rPr lang="en-US" dirty="0"/>
              <a:t>Hypothesis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990600"/>
                <a:ext cx="8839200" cy="4495800"/>
              </a:xfrm>
            </p:spPr>
            <p:txBody>
              <a:bodyPr/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One Factor ANOVA:</a:t>
                </a:r>
              </a:p>
              <a:p>
                <a:endParaRPr lang="en-US" sz="9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dirty="0"/>
                  <a:t>		   	       </a:t>
                </a:r>
                <a:r>
                  <a:rPr lang="en-US" sz="2800" dirty="0"/>
                  <a:t>Treatment Levels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:r>
                  <a:rPr lang="en-US" sz="2400" dirty="0">
                    <a:solidFill>
                      <a:srgbClr val="FF0000"/>
                    </a:solidFill>
                  </a:rPr>
                  <a:t>1		2		3 	    .      .     .	t</a:t>
                </a:r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31</m:t>
                        </m:r>
                      </m:sub>
                    </m:sSub>
                  </m:oMath>
                </a14:m>
                <a:r>
                  <a:rPr lang="en-US" sz="2400" dirty="0"/>
                  <a:t>	    .      .     .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32</m:t>
                        </m:r>
                      </m:sub>
                    </m:sSub>
                  </m:oMath>
                </a14:m>
                <a:r>
                  <a:rPr lang="en-US" sz="2400" dirty="0"/>
                  <a:t>	    .      .     .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  .		  .		  .			  .</a:t>
                </a:r>
              </a:p>
              <a:p>
                <a:pPr marL="0" indent="0">
                  <a:buNone/>
                </a:pPr>
                <a:r>
                  <a:rPr lang="en-US" sz="2400" dirty="0"/>
                  <a:t>	  .		  .		  .	   	  	  .</a:t>
                </a:r>
              </a:p>
              <a:p>
                <a:pPr marL="0" indent="0">
                  <a:buNone/>
                </a:pPr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400" dirty="0"/>
                  <a:t>	    .      .     .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≡≡≡≡≡≡≡≡≡≡≡≡≡≡≡≡≡≡≡≡≡≡≡≡≡≡≡≡≡≡≡</m:t>
                    </m:r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𝑁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𝑁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3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sz="2400" dirty="0"/>
                  <a:t>    .   .   .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𝑁</m:t>
                    </m:r>
                    <m:r>
                      <a:rPr lang="en-US" sz="24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9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=…=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 for some pairs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990600"/>
                <a:ext cx="8839200" cy="4495800"/>
              </a:xfrm>
              <a:blipFill>
                <a:blip r:embed="rId2"/>
                <a:stretch>
                  <a:fillRect l="-1034" t="-950" b="-30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A949EE-02F8-4E24-B346-EA33FC0EA5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4321166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Formulation in terms of </a:t>
            </a:r>
            <a:br>
              <a:rPr lang="en-US" dirty="0"/>
            </a:br>
            <a:r>
              <a:rPr lang="en-US" dirty="0"/>
              <a:t>Hypothesis Problem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947530"/>
                <a:ext cx="8839200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=…=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: 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 for some pairs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105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Assumptions:  </a:t>
                </a:r>
              </a:p>
              <a:p>
                <a:pPr lvl="1"/>
                <a:r>
                  <a:rPr lang="en-US" sz="2200" dirty="0"/>
                  <a:t> </a:t>
                </a:r>
                <a:r>
                  <a:rPr lang="en-US" dirty="0"/>
                  <a:t>Variances are the same for all of the populations</a:t>
                </a:r>
                <a:r>
                  <a:rPr lang="en-US" sz="2400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=…=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lvl="1"/>
                <a:r>
                  <a:rPr lang="en-US" dirty="0"/>
                  <a:t>Data is generated from a normal distribution for each treatment.</a:t>
                </a:r>
              </a:p>
              <a:p>
                <a:pPr lvl="1"/>
                <a:r>
                  <a:rPr lang="en-US" dirty="0"/>
                  <a:t>The observations must be independent. </a:t>
                </a:r>
              </a:p>
              <a:p>
                <a:endParaRPr lang="en-US" sz="105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TS</a:t>
                </a:r>
                <a:r>
                  <a:rPr lang="en-US" sz="2400" dirty="0"/>
                  <a:t>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 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 smtClean="0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		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𝑡</m:t>
                    </m:r>
                    <m:r>
                      <a:rPr lang="en-US" i="1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𝑆𝑆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d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a:rPr lang="en-US" i="1" dirty="0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i="1" dirty="0">
                        <a:latin typeface="Cambria Math"/>
                      </a:rPr>
                      <m:t>−</m:t>
                    </m:r>
                    <m:r>
                      <a:rPr lang="en-US" i="1" dirty="0">
                        <a:latin typeface="Cambria Math"/>
                      </a:rPr>
                      <m:t>𝑡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sz="105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Decision Rule</a:t>
                </a:r>
                <a:r>
                  <a:rPr lang="en-US" sz="2400" dirty="0"/>
                  <a:t>: 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in favor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 if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𝛼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 (</m:t>
                    </m:r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, </m:t>
                    </m:r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    (</a:t>
                </a:r>
                <a:r>
                  <a:rPr lang="en-US" dirty="0">
                    <a:cs typeface="+mn-cs"/>
                    <a:hlinkClick r:id="rId2"/>
                  </a:rPr>
                  <a:t>F Calculator</a:t>
                </a:r>
                <a:r>
                  <a:rPr lang="en-US" dirty="0">
                    <a:cs typeface="+mn-cs"/>
                  </a:rPr>
                  <a:t>)</a:t>
                </a:r>
                <a:endParaRPr lang="en-US" sz="2400" dirty="0"/>
              </a:p>
              <a:p>
                <a:endParaRPr lang="en-US" sz="1400" dirty="0">
                  <a:hlinkClick r:id="rId3"/>
                </a:endParaRPr>
              </a:p>
              <a:p>
                <a:pPr lvl="1"/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947530"/>
                <a:ext cx="8839200" cy="4495800"/>
              </a:xfrm>
              <a:blipFill>
                <a:blip r:embed="rId4"/>
                <a:stretch>
                  <a:fillRect l="-1034" t="-813" b="-26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841734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 err="1"/>
              <a:t>Anova</a:t>
            </a:r>
            <a:r>
              <a:rPr lang="en-US" dirty="0"/>
              <a:t>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799" y="1295400"/>
                <a:ext cx="8151813" cy="4495800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sz="1200" dirty="0"/>
              </a:p>
              <a:p>
                <a:r>
                  <a:rPr lang="en-US" dirty="0"/>
                  <a:t>Here: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𝑆𝑆𝐸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799" y="1295400"/>
                <a:ext cx="8151813" cy="4495800"/>
              </a:xfrm>
              <a:blipFill>
                <a:blip r:embed="rId2"/>
                <a:stretch>
                  <a:fillRect l="-1121" b="-4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41" name="Group 9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0008382"/>
              </p:ext>
            </p:extLst>
          </p:nvPr>
        </p:nvGraphicFramePr>
        <p:xfrm>
          <a:off x="363538" y="1295400"/>
          <a:ext cx="8497887" cy="2785618"/>
        </p:xfrm>
        <a:graphic>
          <a:graphicData uri="http://schemas.openxmlformats.org/drawingml/2006/table">
            <a:tbl>
              <a:tblPr/>
              <a:tblGrid>
                <a:gridCol w="1160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09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20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2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619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Source of Variation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Sum of Squares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Mean Square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p-value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Group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(Between)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sz="105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t-1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Error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(Within)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kumimoji="0" lang="en-US" sz="105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N-t</a:t>
                      </a:r>
                      <a:endParaRPr kumimoji="0" lang="en-US" sz="16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6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Total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sz="105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sz="16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N-1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78761B-0C08-9824-2515-21AF7B1E1667}"/>
                  </a:ext>
                </a:extLst>
              </p:cNvPr>
              <p:cNvSpPr txBox="1"/>
              <p:nvPr/>
            </p:nvSpPr>
            <p:spPr>
              <a:xfrm>
                <a:off x="2256008" y="2118735"/>
                <a:ext cx="1953292" cy="3502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</m:e>
                    </m:nary>
                  </m:oMath>
                </a14:m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= SSB</a:t>
                </a:r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78761B-0C08-9824-2515-21AF7B1E1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008" y="2118735"/>
                <a:ext cx="1953292" cy="350224"/>
              </a:xfrm>
              <a:prstGeom prst="rect">
                <a:avLst/>
              </a:prstGeom>
              <a:blipFill>
                <a:blip r:embed="rId3"/>
                <a:stretch>
                  <a:fillRect l="-14019" t="-105263" b="-164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5F5E08-9FCE-BE90-E024-D30FDA1F304B}"/>
                  </a:ext>
                </a:extLst>
              </p:cNvPr>
              <p:cNvSpPr txBox="1"/>
              <p:nvPr/>
            </p:nvSpPr>
            <p:spPr>
              <a:xfrm rot="10800000" flipV="1">
                <a:off x="6180322" y="1964156"/>
                <a:ext cx="1371600" cy="5550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𝑀𝑆𝐵</m:t>
                              </m:r>
                            </m:num>
                            <m:den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</m:den>
                          </m:f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𝑐𝑎𝑙𝑐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15F5E08-9FCE-BE90-E024-D30FDA1F3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6180322" y="1964156"/>
                <a:ext cx="1371600" cy="5550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395F4B-D268-B642-1497-BF65B17158B1}"/>
                  </a:ext>
                </a:extLst>
              </p:cNvPr>
              <p:cNvSpPr txBox="1"/>
              <p:nvPr/>
            </p:nvSpPr>
            <p:spPr>
              <a:xfrm>
                <a:off x="2256008" y="2726120"/>
                <a:ext cx="2026837" cy="424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sz="1600" dirty="0"/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= SSE</a:t>
                </a:r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395F4B-D268-B642-1497-BF65B1715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008" y="2726120"/>
                <a:ext cx="2026837" cy="424603"/>
              </a:xfrm>
              <a:prstGeom prst="rect">
                <a:avLst/>
              </a:prstGeom>
              <a:blipFill>
                <a:blip r:embed="rId5"/>
                <a:stretch>
                  <a:fillRect l="-13514" t="-71429" r="-300" b="-1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673F43-CF50-9F4B-A71D-ECCA8745773C}"/>
                  </a:ext>
                </a:extLst>
              </p:cNvPr>
              <p:cNvSpPr txBox="1"/>
              <p:nvPr/>
            </p:nvSpPr>
            <p:spPr>
              <a:xfrm>
                <a:off x="2297174" y="3404556"/>
                <a:ext cx="1970026" cy="4246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sz="1600" dirty="0"/>
                              <m:t> </m:t>
                            </m:r>
                          </m:e>
                        </m:nary>
                      </m:e>
                    </m:nary>
                  </m:oMath>
                </a14:m>
                <a:r>
                  <a:rPr kumimoji="0" 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</a:rPr>
                  <a:t>= SST</a:t>
                </a:r>
                <a:endParaRPr lang="en-US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1673F43-CF50-9F4B-A71D-ECCA87457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174" y="3404556"/>
                <a:ext cx="1970026" cy="424603"/>
              </a:xfrm>
              <a:prstGeom prst="rect">
                <a:avLst/>
              </a:prstGeom>
              <a:blipFill>
                <a:blip r:embed="rId6"/>
                <a:stretch>
                  <a:fillRect l="-14241" t="-71429" r="-619" b="-1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4581A9-ECB5-9E36-9199-D4F86E7F95CC}"/>
                  </a:ext>
                </a:extLst>
              </p:cNvPr>
              <p:cNvSpPr txBox="1"/>
              <p:nvPr/>
            </p:nvSpPr>
            <p:spPr>
              <a:xfrm>
                <a:off x="4664887" y="1970390"/>
                <a:ext cx="1188595" cy="567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𝑆𝑆𝐵</m:t>
                        </m:r>
                      </m:num>
                      <m:den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 </a:t>
                </a:r>
                <a:r>
                  <a:rPr lang="en-US" sz="1600" dirty="0"/>
                  <a:t>=</a:t>
                </a:r>
                <a14:m>
                  <m:oMath xmlns:m="http://schemas.openxmlformats.org/officeDocument/2006/math"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𝑀𝑆𝐵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D4581A9-ECB5-9E36-9199-D4F86E7F95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887" y="1970390"/>
                <a:ext cx="1188595" cy="5677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84921A-3A7A-B477-9D3A-FC06EA64DFDE}"/>
                  </a:ext>
                </a:extLst>
              </p:cNvPr>
              <p:cNvSpPr txBox="1"/>
              <p:nvPr/>
            </p:nvSpPr>
            <p:spPr>
              <a:xfrm>
                <a:off x="4664459" y="2701697"/>
                <a:ext cx="1169487" cy="5677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𝑆𝑆𝐸</m:t>
                        </m:r>
                      </m:num>
                      <m:den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000" dirty="0"/>
                  <a:t> </a:t>
                </a:r>
                <a:r>
                  <a:rPr lang="en-US" sz="1600" dirty="0"/>
                  <a:t>=</a:t>
                </a:r>
                <a14:m>
                  <m:oMath xmlns:m="http://schemas.openxmlformats.org/officeDocument/2006/math">
                    <m:r>
                      <a:rPr lang="en-US" sz="16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dirty="0" smtClean="0">
                        <a:latin typeface="Cambria Math" panose="02040503050406030204" pitchFamily="18" charset="0"/>
                      </a:rPr>
                      <m:t>𝑀𝑆</m:t>
                    </m:r>
                  </m:oMath>
                </a14:m>
                <a:r>
                  <a:rPr lang="en-US" sz="1600" dirty="0"/>
                  <a:t>E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884921A-3A7A-B477-9D3A-FC06EA64D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4459" y="2701697"/>
                <a:ext cx="1169487" cy="567720"/>
              </a:xfrm>
              <a:prstGeom prst="rect">
                <a:avLst/>
              </a:prstGeom>
              <a:blipFill>
                <a:blip r:embed="rId8"/>
                <a:stretch>
                  <a:fillRect r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D91823-2E3D-356C-1B1B-BBD3203BF4F7}"/>
                  </a:ext>
                </a:extLst>
              </p:cNvPr>
              <p:cNvSpPr txBox="1"/>
              <p:nvPr/>
            </p:nvSpPr>
            <p:spPr>
              <a:xfrm>
                <a:off x="7437279" y="2023417"/>
                <a:ext cx="142122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𝑐𝑎𝑙𝑐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2D91823-2E3D-356C-1B1B-BBD3203BF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279" y="2023417"/>
                <a:ext cx="1421222" cy="338554"/>
              </a:xfrm>
              <a:prstGeom prst="rect">
                <a:avLst/>
              </a:prstGeom>
              <a:blipFill>
                <a:blip r:embed="rId9"/>
                <a:stretch>
                  <a:fillRect b="-1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9315207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7" grpId="0"/>
      <p:bldP spid="9" grpId="0"/>
      <p:bldP spid="10" grpId="0"/>
      <p:bldP spid="11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Example 2 </a:t>
            </a:r>
            <a:r>
              <a:rPr lang="en-US" dirty="0" err="1"/>
              <a:t>Cont’D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64504"/>
                <a:ext cx="7772400" cy="4495800"/>
              </a:xfrm>
            </p:spPr>
            <p:txBody>
              <a:bodyPr/>
              <a:lstStyle/>
              <a:p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400" b="1" dirty="0">
                    <a:solidFill>
                      <a:srgbClr val="FF0000"/>
                    </a:solidFill>
                    <a:latin typeface="Cambria Math" panose="02040503050406030204" pitchFamily="18" charset="0"/>
                  </a:rPr>
                  <a:t>Hypothesis test: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: There is no difference between the Training methods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400" dirty="0"/>
                  <a:t>: At least one of the methods is different from the rest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OR in statistical terms: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endParaRPr lang="en-US" sz="2400" i="1" dirty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 for some pairs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𝑖</m:t>
                    </m:r>
                    <m:r>
                      <a:rPr lang="en-US" sz="2400" i="1">
                        <a:latin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</a:rPr>
                      <m:t>𝑗</m:t>
                    </m:r>
                    <m:r>
                      <a:rPr lang="en-US" sz="2400" i="1">
                        <a:latin typeface="Cambria Math"/>
                      </a:rPr>
                      <m:t>)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>
                    <a:solidFill>
                      <a:srgbClr val="FF0000"/>
                    </a:solidFill>
                  </a:rPr>
                  <a:t>Assumptions:</a:t>
                </a:r>
              </a:p>
              <a:p>
                <a:pPr lvl="1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Data is generated from normal distribution for each training methods.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64504"/>
                <a:ext cx="7772400" cy="4495800"/>
              </a:xfrm>
              <a:blipFill>
                <a:blip r:embed="rId2"/>
                <a:stretch>
                  <a:fillRect l="-1176" t="-1084" b="-19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88638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/>
              <a:t>Example 2 </a:t>
            </a:r>
            <a:r>
              <a:rPr lang="en-US" dirty="0" err="1"/>
              <a:t>Cont’D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219200"/>
                <a:ext cx="7772400" cy="4495800"/>
              </a:xfrm>
            </p:spPr>
            <p:txBody>
              <a:bodyPr/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Test Statistic: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𝑑𝑓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  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𝑆𝑆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̿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/>
                  <a:t>		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−1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𝑆𝑆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sSubSup>
                          <m:sSub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2400" dirty="0"/>
                  <a:t> 		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400" i="1" dirty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 dirty="0">
                        <a:latin typeface="Cambria Math"/>
                      </a:rPr>
                      <m:t>−</m:t>
                    </m:r>
                    <m:r>
                      <a:rPr lang="en-US" sz="2400" i="1" dirty="0">
                        <a:latin typeface="Cambria Math"/>
                      </a:rPr>
                      <m:t>𝑡</m:t>
                    </m:r>
                  </m:oMath>
                </a14:m>
                <a:r>
                  <a:rPr lang="en-US" sz="2400" dirty="0"/>
                  <a:t>  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  <m:r>
                          <a:rPr lang="en-US" sz="2400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=3−1=2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4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i="1">
                        <a:latin typeface="Cambria Math"/>
                      </a:rPr>
                      <m:t>−</m:t>
                    </m:r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sz="2400" i="1">
                        <a:latin typeface="Cambria Math"/>
                      </a:rPr>
                      <m:t>−3=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27</m:t>
                    </m:r>
                  </m:oMath>
                </a14:m>
                <a:endParaRPr lang="en-US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sz="24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̿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sz="240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40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sz="240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40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/>
                              </a:rPr>
                              <m:t>n</m:t>
                            </m:r>
                          </m:e>
                          <m:sub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70.02+72.18+…+69.01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2400" i="1">
                            <a:latin typeface="Cambria Math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2400">
                        <a:latin typeface="Cambria Math"/>
                      </a:rPr>
                      <m:t>=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70.43</m:t>
                    </m:r>
                  </m:oMath>
                </a14:m>
                <a:endParaRPr lang="en-US" sz="240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219200"/>
                <a:ext cx="7772400" cy="4495800"/>
              </a:xfrm>
              <a:blipFill>
                <a:blip r:embed="rId2"/>
                <a:stretch>
                  <a:fillRect l="-1176" b="-8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4353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dirty="0"/>
              <a:t>Example 2 </a:t>
            </a:r>
            <a:r>
              <a:rPr lang="en-US" dirty="0" err="1"/>
              <a:t>Cont’D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76200" y="2514600"/>
                <a:ext cx="9220200" cy="4495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𝑆𝑆𝐵</m:t>
                    </m:r>
                    <m:r>
                      <a:rPr lang="en-US" sz="200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̿"/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en-US" b="0" dirty="0"/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>
                        <a:latin typeface="Cambria Math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70.34</m:t>
                            </m:r>
                            <m:r>
                              <a:rPr lang="en-US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70.43</m:t>
                            </m:r>
                          </m:e>
                        </m:d>
                      </m:e>
                      <m:sup>
                        <m:r>
                          <a:rPr lang="en-US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mtClean="0">
                        <a:latin typeface="Cambria Math"/>
                      </a:rPr>
                      <m:t>+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>
                        <a:latin typeface="Cambria Math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71.82</m:t>
                            </m:r>
                            <m:r>
                              <a:rPr lang="en-US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70.43</m:t>
                            </m:r>
                          </m:e>
                        </m:d>
                      </m:e>
                      <m:sup>
                        <m:r>
                          <a:rPr lang="en-US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/>
                      </a:rPr>
                      <m:t>+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>
                        <a:latin typeface="Cambria Math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69.01</m:t>
                            </m:r>
                            <m:r>
                              <a:rPr lang="en-US">
                                <a:latin typeface="Cambria Math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70.43</m:t>
                            </m:r>
                          </m:e>
                        </m:d>
                      </m:e>
                      <m:sup>
                        <m:r>
                          <a:rPr lang="en-US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 </m:t>
                    </m:r>
                  </m:oMath>
                </a14:m>
                <a:endParaRPr lang="en-US" dirty="0"/>
              </a:p>
              <a:p>
                <a:pPr marL="0" lvl="1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36.88</m:t>
                    </m:r>
                  </m:oMath>
                </a14:m>
                <a:endParaRPr lang="en-US" dirty="0"/>
              </a:p>
              <a:p>
                <a:pPr marL="0" indent="-400050"/>
                <a:endParaRPr lang="en-US" sz="2000" i="1" dirty="0">
                  <a:latin typeface="Cambria Math"/>
                </a:endParaRPr>
              </a:p>
              <a:p>
                <a:pPr marL="0" indent="-400050"/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𝑆𝑆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/>
                              </a:rPr>
                              <m:t>−1</m:t>
                            </m:r>
                          </m:e>
                        </m:d>
                        <m:sSubSup>
                          <m:sSub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sz="2000" dirty="0"/>
              </a:p>
              <a:p>
                <a:pPr marL="400050" lvl="1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1.54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.92</m:t>
                    </m:r>
                    <m:r>
                      <a:rPr lang="en-US" i="1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1.31</m:t>
                    </m:r>
                  </m:oMath>
                </a14:m>
                <a:endParaRPr lang="en-US" dirty="0"/>
              </a:p>
              <a:p>
                <a:pPr marL="400050" lvl="1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=42.83</m:t>
                    </m:r>
                  </m:oMath>
                </a14:m>
                <a:endParaRPr lang="en-US" dirty="0"/>
              </a:p>
              <a:p>
                <a:endParaRPr lang="en-US" sz="2000" dirty="0"/>
              </a:p>
              <a:p>
                <a:r>
                  <a:rPr lang="en-US" sz="2000" dirty="0"/>
                  <a:t>Test Statistic:   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𝐹</m:t>
                    </m:r>
                    <m:r>
                      <a:rPr lang="en-US" sz="20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/>
                          </a:rPr>
                          <m:t>𝑆𝑆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latin typeface="Cambria Math"/>
                          </a:rPr>
                          <m:t>/</m:t>
                        </m:r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sz="2000" i="1">
                            <a:latin typeface="Cambria Math"/>
                          </a:rPr>
                          <m:t>𝑆𝑆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/>
                          </a:rPr>
                          <m:t>/</m:t>
                        </m:r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  <m:r>
                      <a:rPr lang="en-US" sz="200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36.88</m:t>
                        </m:r>
                        <m:r>
                          <a:rPr lang="en-US" sz="2000">
                            <a:latin typeface="Cambria Math"/>
                          </a:rPr>
                          <m:t>/2</m:t>
                        </m:r>
                      </m:num>
                      <m:den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42.83</m:t>
                        </m:r>
                        <m:r>
                          <a:rPr lang="en-US" sz="2000">
                            <a:latin typeface="Cambria Math"/>
                          </a:rPr>
                          <m:t>/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den>
                    </m:f>
                    <m:r>
                      <a:rPr lang="en-US" sz="2000">
                        <a:latin typeface="Cambria Math"/>
                      </a:rPr>
                      <m:t>=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11.59</m:t>
                    </m:r>
                  </m:oMath>
                </a14:m>
                <a:endParaRPr lang="en-US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=2, </m:t>
                        </m:r>
                        <m:r>
                          <a:rPr lang="en-US" sz="20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27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=3.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35</m:t>
                    </m:r>
                  </m:oMath>
                </a14:m>
                <a:r>
                  <a:rPr lang="en-US" sz="2000" dirty="0"/>
                  <a:t>    for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sz="2000" dirty="0"/>
                  <a:t>   (</a:t>
                </a:r>
                <a:r>
                  <a:rPr lang="en-US" sz="2000" dirty="0">
                    <a:hlinkClick r:id="rId2"/>
                  </a:rPr>
                  <a:t>F Calculator</a:t>
                </a:r>
                <a:r>
                  <a:rPr lang="en-US" sz="2000" dirty="0"/>
                  <a:t>)</a:t>
                </a:r>
              </a:p>
              <a:p>
                <a:endParaRPr lang="en-US" sz="2000" dirty="0"/>
              </a:p>
              <a:p>
                <a:pPr marL="40005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2514600"/>
                <a:ext cx="9220200" cy="4495800"/>
              </a:xfrm>
              <a:blipFill>
                <a:blip r:embed="rId3"/>
                <a:stretch>
                  <a:fillRect l="-661" t="-10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230249-6528-8409-72F2-8636BC3FE51A}"/>
                  </a:ext>
                </a:extLst>
              </p:cNvPr>
              <p:cNvSpPr txBox="1"/>
              <p:nvPr/>
            </p:nvSpPr>
            <p:spPr>
              <a:xfrm>
                <a:off x="0" y="762000"/>
                <a:ext cx="8722290" cy="16668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Franklin Gothic Demi Cond" panose="020B0706030402020204" pitchFamily="34" charset="0"/>
                    <a:ea typeface="ＭＳ Ｐゴシック" charset="-128"/>
                    <a:cs typeface="+mn-cs"/>
                  </a:rPr>
                  <a:t>Instructor-Led:   	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𝑛</m:t>
                        </m:r>
                      </m:e>
                      <m:sub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=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10</m:t>
                    </m:r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,   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  </m:t>
                    </m:r>
                    <m:sSub>
                      <m:sSubPr>
                        <m:ctrlP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 </m:t>
                        </m:r>
                        <m:acc>
                          <m:accPr>
                            <m:chr m:val="̅"/>
                            <m:ctrlPr>
                              <a:rPr kumimoji="0" lang="en-US" sz="22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6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2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66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=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70</m:t>
                    </m:r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.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34</m:t>
                    </m:r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,  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   </m:t>
                    </m:r>
                    <m:sSubSup>
                      <m:sSubSupPr>
                        <m:ctrlP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𝑠</m:t>
                        </m:r>
                      </m:e>
                      <m:sub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1</m:t>
                        </m:r>
                      </m:sub>
                      <m:sup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2</m:t>
                        </m:r>
                      </m:sup>
                    </m:sSubSup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=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1.54</m:t>
                    </m:r>
                  </m:oMath>
                </a14:m>
                <a:endPara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Franklin Gothic Demi Cond" panose="020B0706030402020204" pitchFamily="34" charset="0"/>
                  <a:ea typeface="ＭＳ Ｐゴシック" charset="-128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Franklin Gothic Demi Cond" panose="020B0706030402020204" pitchFamily="34" charset="0"/>
                    <a:ea typeface="ＭＳ Ｐゴシック" charset="-128"/>
                    <a:cs typeface="+mn-cs"/>
                  </a:rPr>
                  <a:t>Online Self-Paced :	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𝑛</m:t>
                        </m:r>
                      </m:e>
                      <m:sub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=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10</m:t>
                    </m:r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, 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  </m:t>
                    </m:r>
                    <m:sSub>
                      <m:sSubPr>
                        <m:ctrlP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   </m:t>
                        </m:r>
                        <m:acc>
                          <m:accPr>
                            <m:chr m:val="̅"/>
                            <m:ctrlPr>
                              <a:rPr kumimoji="0" lang="en-US" sz="22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6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2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66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=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71</m:t>
                    </m:r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.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82</m:t>
                    </m:r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,     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sSubSup>
                      <m:sSubSupPr>
                        <m:ctrlP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𝑠</m:t>
                        </m:r>
                      </m:e>
                      <m:sub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2</m:t>
                        </m:r>
                      </m:sub>
                      <m:sup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2</m:t>
                        </m:r>
                      </m:sup>
                    </m:sSubSup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=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1.92</m:t>
                    </m:r>
                  </m:oMath>
                </a14:m>
                <a:endPara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Franklin Gothic Demi Cond" panose="020B0706030402020204" pitchFamily="34" charset="0"/>
                  <a:ea typeface="ＭＳ Ｐゴシック" charset="-128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Franklin Gothic Demi Cond" panose="020B0706030402020204" pitchFamily="34" charset="0"/>
                    <a:ea typeface="ＭＳ Ｐゴシック" charset="-128"/>
                    <a:cs typeface="+mn-cs"/>
                  </a:rPr>
                  <a:t>Shadowing:    	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𝑛</m:t>
                        </m:r>
                      </m:e>
                      <m:sub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3</m:t>
                        </m:r>
                      </m:sub>
                    </m:sSub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=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10</m:t>
                    </m:r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,  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  </m:t>
                    </m:r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  </m:t>
                    </m:r>
                    <m:sSub>
                      <m:sSubPr>
                        <m:ctrlP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kumimoji="0" lang="en-US" sz="22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66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2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3366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3</m:t>
                        </m:r>
                      </m:sub>
                    </m:sSub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=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69</m:t>
                    </m:r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.0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1</m:t>
                    </m:r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,     </m:t>
                    </m:r>
                    <m:sSubSup>
                      <m:sSubSupPr>
                        <m:ctrlP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𝑠</m:t>
                        </m:r>
                      </m:e>
                      <m:sub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3</m:t>
                        </m:r>
                      </m:sub>
                      <m:sup>
                        <m:r>
                          <a:rPr kumimoji="0" lang="en-US" sz="22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2</m:t>
                        </m:r>
                      </m:sup>
                    </m:sSubSup>
                    <m:r>
                      <a:rPr kumimoji="0" lang="en-US" sz="22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=</m:t>
                    </m:r>
                    <m:r>
                      <a:rPr kumimoji="0" lang="en-US" sz="22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1.31</m:t>
                    </m:r>
                  </m:oMath>
                </a14:m>
                <a:endPara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Franklin Gothic Demi Cond" panose="020B0706030402020204" pitchFamily="34" charset="0"/>
                  <a:ea typeface="ＭＳ Ｐゴシック" charset="-128"/>
                  <a:cs typeface="+mn-cs"/>
                </a:endParaRPr>
              </a:p>
              <a:p>
                <a:pPr marL="342900" lvl="0" indent="-342900">
                  <a:spcBef>
                    <a:spcPct val="20000"/>
                  </a:spcBef>
                  <a:buFontTx/>
                  <a:buChar char="•"/>
                  <a:defRPr/>
                </a:pPr>
                <a:r>
                  <a:rPr lang="en-US" sz="2200" kern="0" dirty="0">
                    <a:solidFill>
                      <a:srgbClr val="003366"/>
                    </a:solidFill>
                    <a:latin typeface="Franklin Gothic Demi Cond" panose="020B0706030402020204" pitchFamily="34" charset="0"/>
                    <a:ea typeface="ＭＳ Ｐゴシック" charset="-128"/>
                  </a:rPr>
                  <a:t>Total:                                             </a:t>
                </a:r>
                <a14:m>
                  <m:oMath xmlns:m="http://schemas.openxmlformats.org/officeDocument/2006/math">
                    <m:r>
                      <a:rPr lang="en-US" sz="2200" b="0" i="0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ＭＳ Ｐゴシック" charset="-128"/>
                      </a:rPr>
                      <m:t> </m:t>
                    </m:r>
                    <m:r>
                      <a:rPr lang="en-US" sz="22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ＭＳ Ｐゴシック" charset="-128"/>
                      </a:rPr>
                      <m:t>𝑁</m:t>
                    </m:r>
                    <m:r>
                      <a:rPr lang="en-US" sz="2200" b="0" i="1" kern="0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  <a:ea typeface="ＭＳ Ｐゴシック" charset="-128"/>
                      </a:rPr>
                      <m:t>=30,        </m:t>
                    </m:r>
                    <m:acc>
                      <m:accPr>
                        <m:chr m:val="̿"/>
                        <m:ctrlPr>
                          <a:rPr lang="en-US" sz="20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sz="2000" b="0" i="1" smtClean="0">
                        <a:solidFill>
                          <a:srgbClr val="003366"/>
                        </a:solidFill>
                        <a:latin typeface="Cambria Math" panose="02040503050406030204" pitchFamily="18" charset="0"/>
                      </a:rPr>
                      <m:t>=70.43</m:t>
                    </m:r>
                  </m:oMath>
                </a14:m>
                <a:endParaRPr kumimoji="0" lang="en-US" sz="2200" b="0" i="0" u="none" strike="noStrike" kern="0" cap="none" spc="0" normalizeH="0" baseline="0" noProof="0" dirty="0">
                  <a:ln>
                    <a:noFill/>
                  </a:ln>
                  <a:solidFill>
                    <a:srgbClr val="003366"/>
                  </a:solidFill>
                  <a:effectLst/>
                  <a:uLnTx/>
                  <a:uFillTx/>
                  <a:latin typeface="Franklin Gothic Demi Cond" panose="020B0706030402020204" pitchFamily="34" charset="0"/>
                  <a:ea typeface="ＭＳ Ｐゴシック" charset="-128"/>
                  <a:cs typeface="+mn-cs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230249-6528-8409-72F2-8636BC3FE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62000"/>
                <a:ext cx="8722290" cy="1666867"/>
              </a:xfrm>
              <a:prstGeom prst="rect">
                <a:avLst/>
              </a:prstGeom>
              <a:blipFill>
                <a:blip r:embed="rId4"/>
                <a:stretch>
                  <a:fillRect l="-769" t="-2198" b="-6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8595535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Example 2 Anova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34290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0005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A7584-005D-311E-8B83-1C6DBF23CF3B}"/>
                  </a:ext>
                </a:extLst>
              </p:cNvPr>
              <p:cNvSpPr txBox="1"/>
              <p:nvPr/>
            </p:nvSpPr>
            <p:spPr>
              <a:xfrm>
                <a:off x="668055" y="4063917"/>
                <a:ext cx="4191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Franklin Gothic Demi Cond" panose="020B0706030402020204" pitchFamily="34" charset="0"/>
                    <a:ea typeface="ＭＳ Ｐゴシック" charset="-128"/>
                    <a:cs typeface="+mn-cs"/>
                  </a:rPr>
                  <a:t>Conclusion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Franklin Gothic Demi Cond" panose="020B0706030402020204" pitchFamily="34" charset="0"/>
                    <a:ea typeface="ＭＳ Ｐゴシック" charset="-128"/>
                    <a:cs typeface="+mn-cs"/>
                  </a:rPr>
                  <a:t>: Is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𝐹</m:t>
                    </m:r>
                    <m:r>
                      <a:rPr kumimoji="0" lang="en-US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&gt;3.35?</m:t>
                    </m:r>
                  </m:oMath>
                </a14:m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Franklin Gothic Demi Cond" panose="020B0706030402020204" pitchFamily="34" charset="0"/>
                    <a:ea typeface="ＭＳ Ｐゴシック" charset="-128"/>
                    <a:cs typeface="+mn-cs"/>
                  </a:rPr>
                  <a:t>  Yes!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FDA7584-005D-311E-8B83-1C6DBF23C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55" y="4063917"/>
                <a:ext cx="4191000" cy="461665"/>
              </a:xfrm>
              <a:prstGeom prst="rect">
                <a:avLst/>
              </a:prstGeom>
              <a:blipFill>
                <a:blip r:embed="rId2"/>
                <a:stretch>
                  <a:fillRect l="-2038" t="-9333" r="-582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6175CF-50F8-5A15-1EB7-FE0B1CD2DCBC}"/>
              </a:ext>
            </a:extLst>
          </p:cNvPr>
          <p:cNvCxnSpPr/>
          <p:nvPr/>
        </p:nvCxnSpPr>
        <p:spPr>
          <a:xfrm>
            <a:off x="4876800" y="4343400"/>
            <a:ext cx="609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76F47D0-F04F-C3E8-999E-42B35B4EE901}"/>
              </a:ext>
            </a:extLst>
          </p:cNvPr>
          <p:cNvSpPr/>
          <p:nvPr/>
        </p:nvSpPr>
        <p:spPr>
          <a:xfrm>
            <a:off x="7790145" y="1413901"/>
            <a:ext cx="685800" cy="2778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284BED0-DABA-C66E-B0B9-2D2738A3F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281230"/>
              </p:ext>
            </p:extLst>
          </p:nvPr>
        </p:nvGraphicFramePr>
        <p:xfrm>
          <a:off x="615850" y="1219200"/>
          <a:ext cx="8153400" cy="25004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7684">
                  <a:extLst>
                    <a:ext uri="{9D8B030D-6E8A-4147-A177-3AD203B41FA5}">
                      <a16:colId xmlns:a16="http://schemas.microsoft.com/office/drawing/2014/main" val="2206132774"/>
                    </a:ext>
                  </a:extLst>
                </a:gridCol>
                <a:gridCol w="837266">
                  <a:extLst>
                    <a:ext uri="{9D8B030D-6E8A-4147-A177-3AD203B41FA5}">
                      <a16:colId xmlns:a16="http://schemas.microsoft.com/office/drawing/2014/main" val="1342964709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134126290"/>
                    </a:ext>
                  </a:extLst>
                </a:gridCol>
                <a:gridCol w="1825697">
                  <a:extLst>
                    <a:ext uri="{9D8B030D-6E8A-4147-A177-3AD203B41FA5}">
                      <a16:colId xmlns:a16="http://schemas.microsoft.com/office/drawing/2014/main" val="1833878164"/>
                    </a:ext>
                  </a:extLst>
                </a:gridCol>
                <a:gridCol w="1298503">
                  <a:extLst>
                    <a:ext uri="{9D8B030D-6E8A-4147-A177-3AD203B41FA5}">
                      <a16:colId xmlns:a16="http://schemas.microsoft.com/office/drawing/2014/main" val="153602119"/>
                    </a:ext>
                  </a:extLst>
                </a:gridCol>
                <a:gridCol w="1758850">
                  <a:extLst>
                    <a:ext uri="{9D8B030D-6E8A-4147-A177-3AD203B41FA5}">
                      <a16:colId xmlns:a16="http://schemas.microsoft.com/office/drawing/2014/main" val="832383762"/>
                    </a:ext>
                  </a:extLst>
                </a:gridCol>
              </a:tblGrid>
              <a:tr h="5801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 of Variation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df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Sum of Squares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 </a:t>
                      </a:r>
                    </a:p>
                    <a:p>
                      <a:pPr algn="ctr"/>
                      <a:r>
                        <a:rPr lang="en-US" dirty="0"/>
                        <a:t>Squares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F-table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4825035"/>
                  </a:ext>
                </a:extLst>
              </a:tr>
              <a:tr h="580191">
                <a:tc>
                  <a:txBody>
                    <a:bodyPr/>
                    <a:lstStyle/>
                    <a:p>
                      <a:r>
                        <a:rPr lang="en-US" dirty="0"/>
                        <a:t>Group</a:t>
                      </a:r>
                    </a:p>
                    <a:p>
                      <a:r>
                        <a:rPr lang="en-US" dirty="0"/>
                        <a:t>(Between)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b="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9728518"/>
                  </a:ext>
                </a:extLst>
              </a:tr>
              <a:tr h="580191">
                <a:tc>
                  <a:txBody>
                    <a:bodyPr/>
                    <a:lstStyle/>
                    <a:p>
                      <a:r>
                        <a:rPr lang="en-US" dirty="0"/>
                        <a:t>Error</a:t>
                      </a:r>
                    </a:p>
                    <a:p>
                      <a:r>
                        <a:rPr lang="en-US" dirty="0"/>
                        <a:t> (Within)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868673"/>
                  </a:ext>
                </a:extLst>
              </a:tr>
              <a:tr h="580191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653533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FA6A82E5-E45E-F7E7-D85A-5EFFC5F1F4A8}"/>
              </a:ext>
            </a:extLst>
          </p:cNvPr>
          <p:cNvSpPr txBox="1"/>
          <p:nvPr/>
        </p:nvSpPr>
        <p:spPr>
          <a:xfrm>
            <a:off x="685800" y="4648200"/>
            <a:ext cx="8382000" cy="1717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Franklin Gothic Demi Cond" panose="020B0706030402020204" pitchFamily="34" charset="0"/>
                <a:ea typeface="ＭＳ Ｐゴシック" charset="-128"/>
                <a:cs typeface="+mn-cs"/>
              </a:rPr>
              <a:t>We can conclude that:</a:t>
            </a:r>
          </a:p>
          <a:p>
            <a:pPr marL="800100" lvl="1" indent="-34290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Franklin Gothic Demi Cond" panose="020B0706030402020204" pitchFamily="34" charset="0"/>
                <a:ea typeface="ＭＳ Ｐゴシック" charset="-128"/>
                <a:cs typeface="+mn-cs"/>
              </a:rPr>
              <a:t>mean of productivity scores of employees who participated in the three different training programs are NOT equal. </a:t>
            </a:r>
          </a:p>
          <a:p>
            <a:pPr marL="800100" lvl="1" indent="-34290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solidFill>
                  <a:srgbClr val="003366"/>
                </a:solidFill>
                <a:latin typeface="+mn-lt"/>
              </a:rPr>
              <a:t>OR training method is a significant factor in productivity score!</a:t>
            </a: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ＭＳ Ｐゴシック" charset="-128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9F1336C-1A26-8241-8698-44E9CE03B8A8}"/>
                  </a:ext>
                </a:extLst>
              </p:cNvPr>
              <p:cNvSpPr txBox="1"/>
              <p:nvPr/>
            </p:nvSpPr>
            <p:spPr>
              <a:xfrm>
                <a:off x="5629275" y="4058118"/>
                <a:ext cx="153352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Franklin Gothic Demi Cond" panose="020B0706030402020204" pitchFamily="34" charset="0"/>
                    <a:ea typeface="ＭＳ Ｐゴシック" charset="-128"/>
                    <a:cs typeface="+mn-cs"/>
                  </a:rPr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𝐻</m:t>
                        </m:r>
                      </m:e>
                      <m:sub>
                        <m:r>
                          <a:rPr kumimoji="0" 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3366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Franklin Gothic Demi Cond" panose="020B0706030402020204" pitchFamily="34" charset="0"/>
                    <a:ea typeface="ＭＳ Ｐゴシック" charset="-128"/>
                    <a:cs typeface="+mn-cs"/>
                  </a:rPr>
                  <a:t>. </a:t>
                </a:r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9F1336C-1A26-8241-8698-44E9CE03B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9275" y="4058118"/>
                <a:ext cx="1533525" cy="461665"/>
              </a:xfrm>
              <a:prstGeom prst="rect">
                <a:avLst/>
              </a:prstGeom>
              <a:blipFill>
                <a:blip r:embed="rId3"/>
                <a:stretch>
                  <a:fillRect l="-5952" t="-10667" r="-1984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A8C5BC77-1E41-6B2A-77C7-266DFBB9703B}"/>
              </a:ext>
            </a:extLst>
          </p:cNvPr>
          <p:cNvSpPr txBox="1"/>
          <p:nvPr/>
        </p:nvSpPr>
        <p:spPr>
          <a:xfrm>
            <a:off x="1758850" y="2020172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0" dirty="0">
                <a:latin typeface="Cambria" panose="02040503050406030204" pitchFamily="18" charset="0"/>
                <a:ea typeface="Cambria" panose="02040503050406030204" pitchFamily="18" charset="0"/>
              </a:rPr>
              <a:t>3-1=2</a:t>
            </a:r>
          </a:p>
          <a:p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67ADEB-D8FF-3D05-C364-C51D08AABBBA}"/>
              </a:ext>
            </a:extLst>
          </p:cNvPr>
          <p:cNvSpPr txBox="1"/>
          <p:nvPr/>
        </p:nvSpPr>
        <p:spPr>
          <a:xfrm>
            <a:off x="1758850" y="2669744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30-3=27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6B8EDF-9322-F494-5294-4F67DFD80D8D}"/>
              </a:ext>
            </a:extLst>
          </p:cNvPr>
          <p:cNvSpPr txBox="1"/>
          <p:nvPr/>
        </p:nvSpPr>
        <p:spPr>
          <a:xfrm>
            <a:off x="1758850" y="3230226"/>
            <a:ext cx="840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30-1=29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2088449-E72B-FD69-9B89-AEAD06F027A8}"/>
              </a:ext>
            </a:extLst>
          </p:cNvPr>
          <p:cNvSpPr txBox="1"/>
          <p:nvPr/>
        </p:nvSpPr>
        <p:spPr>
          <a:xfrm>
            <a:off x="2807390" y="2026114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SSB=36.88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6E500D-A482-A4B6-CE95-8B5279C3F9A2}"/>
              </a:ext>
            </a:extLst>
          </p:cNvPr>
          <p:cNvSpPr txBox="1"/>
          <p:nvPr/>
        </p:nvSpPr>
        <p:spPr>
          <a:xfrm>
            <a:off x="2813802" y="2654566"/>
            <a:ext cx="1000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SSE=42.83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D6DF491-9745-6ECD-1931-A0D24F963465}"/>
                  </a:ext>
                </a:extLst>
              </p:cNvPr>
              <p:cNvSpPr txBox="1"/>
              <p:nvPr/>
            </p:nvSpPr>
            <p:spPr>
              <a:xfrm>
                <a:off x="4026590" y="1942909"/>
                <a:ext cx="1673856" cy="4301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MSB</a:t>
                </a:r>
                <a14:m>
                  <m:oMath xmlns:m="http://schemas.openxmlformats.org/officeDocument/2006/math">
                    <m:box>
                      <m:box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f>
                          <m:f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36.88</m:t>
                            </m:r>
                          </m:num>
                          <m:den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</m:t>
                            </m:r>
                          </m:den>
                        </m:f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=18.44</m:t>
                        </m:r>
                      </m:e>
                    </m:box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D6DF491-9745-6ECD-1931-A0D24F963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590" y="1942909"/>
                <a:ext cx="1673856" cy="430182"/>
              </a:xfrm>
              <a:prstGeom prst="rect">
                <a:avLst/>
              </a:prstGeom>
              <a:blipFill>
                <a:blip r:embed="rId4"/>
                <a:stretch>
                  <a:fillRect l="-1095"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54B2A2D-AD35-EE42-F65B-40322C346B02}"/>
                  </a:ext>
                </a:extLst>
              </p:cNvPr>
              <p:cNvSpPr txBox="1"/>
              <p:nvPr/>
            </p:nvSpPr>
            <p:spPr>
              <a:xfrm>
                <a:off x="4026590" y="2589654"/>
                <a:ext cx="1552028" cy="430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MSE</a:t>
                </a:r>
                <a14:m>
                  <m:oMath xmlns:m="http://schemas.openxmlformats.org/officeDocument/2006/math">
                    <m:box>
                      <m:boxPr>
                        <m:ctrl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f>
                          <m:fPr>
                            <m:ctrlP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42.83</m:t>
                            </m:r>
                          </m:num>
                          <m:den>
                            <m:r>
                              <a:rPr kumimoji="0" lang="en-US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27</m:t>
                            </m:r>
                          </m:den>
                        </m:f>
                        <m:r>
                          <a:rPr kumimoji="0" lang="en-US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=1.59</m:t>
                        </m:r>
                      </m:e>
                    </m:box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54B2A2D-AD35-EE42-F65B-40322C346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590" y="2589654"/>
                <a:ext cx="1552028" cy="430631"/>
              </a:xfrm>
              <a:prstGeom prst="rect">
                <a:avLst/>
              </a:prstGeom>
              <a:blipFill>
                <a:blip r:embed="rId5"/>
                <a:stretch>
                  <a:fillRect l="-1181"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935A37D-45C5-926A-6E0E-0135CA2D83F5}"/>
                  </a:ext>
                </a:extLst>
              </p:cNvPr>
              <p:cNvSpPr txBox="1"/>
              <p:nvPr/>
            </p:nvSpPr>
            <p:spPr>
              <a:xfrm>
                <a:off x="5715000" y="1936153"/>
                <a:ext cx="1329210" cy="3977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F</a:t>
                </a:r>
                <a14:m>
                  <m:oMath xmlns:m="http://schemas.openxmlformats.org/officeDocument/2006/math">
                    <m:box>
                      <m:boxPr>
                        <m:ctrl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boxPr>
                      <m:e>
                        <m:argPr>
                          <m:argSz m:val="-1"/>
                        </m:argPr>
                        <m:r>
                          <m:rPr>
                            <m:brk m:alnAt="63"/>
                          </m:rP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f>
                          <m:fPr>
                            <m:ctrlP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18.44</m:t>
                            </m:r>
                          </m:num>
                          <m:den>
                            <m:r>
                              <a:rPr kumimoji="0" lang="en-US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1.59</m:t>
                            </m:r>
                          </m:den>
                        </m:f>
                        <m:r>
                          <a:rPr kumimoji="0" lang="en-US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=11.59</m:t>
                        </m:r>
                      </m:e>
                    </m:box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935A37D-45C5-926A-6E0E-0135CA2D83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1936153"/>
                <a:ext cx="1329210" cy="397738"/>
              </a:xfrm>
              <a:prstGeom prst="rect">
                <a:avLst/>
              </a:prstGeom>
              <a:blipFill>
                <a:blip r:embed="rId6"/>
                <a:stretch>
                  <a:fillRect l="-4128" t="-10769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3A49DF3-3E7F-BA93-AD6A-E997126778AE}"/>
                  </a:ext>
                </a:extLst>
              </p:cNvPr>
              <p:cNvSpPr txBox="1"/>
              <p:nvPr/>
            </p:nvSpPr>
            <p:spPr>
              <a:xfrm>
                <a:off x="6963365" y="1934171"/>
                <a:ext cx="18758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0.05</m:t>
                          </m:r>
                        </m:sub>
                      </m:sSub>
                      <m:d>
                        <m:dPr>
                          <m:ctrlP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2, </m:t>
                          </m:r>
                          <m:r>
                            <a:rPr kumimoji="0" lang="en-US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27</m:t>
                          </m:r>
                        </m:e>
                      </m:d>
                      <m:r>
                        <a:rPr kumimoji="0" lang="en-US" sz="16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=3.35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3A49DF3-3E7F-BA93-AD6A-E99712677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365" y="1934171"/>
                <a:ext cx="1875835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6752664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B1C469-732E-D246-B8B9-61C4AEB7901B}"/>
              </a:ext>
            </a:extLst>
          </p:cNvPr>
          <p:cNvSpPr txBox="1"/>
          <p:nvPr/>
        </p:nvSpPr>
        <p:spPr>
          <a:xfrm>
            <a:off x="762000" y="1447800"/>
            <a:ext cx="4953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Step 1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. Click the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Data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tab on the Ribbon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Step 2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. In the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Analyze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group, click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Data Analysis</a:t>
            </a:r>
            <a:b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</a:br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Step 3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. Choose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ANOVA: Single Factor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from the list of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Analysis Tools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Step 4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. In the dialog box: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Enter 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Arial-ItalicMT"/>
              </a:rPr>
              <a:t>A1:C11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in the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Input Range: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box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Select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Columns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in the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Grouped By: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area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Select the check box for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Labels in First Row</a:t>
            </a:r>
            <a:b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In the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Output options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area, select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Output</a:t>
            </a:r>
            <a:b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</a:br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Range: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and enter </a:t>
            </a:r>
            <a:r>
              <a:rPr lang="en-US" sz="1400" b="0" i="1" dirty="0">
                <a:solidFill>
                  <a:srgbClr val="000000"/>
                </a:solidFill>
                <a:effectLst/>
                <a:latin typeface="Arial-ItalicMT"/>
              </a:rPr>
              <a:t>A14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.</a:t>
            </a:r>
            <a:b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</a:br>
            <a:r>
              <a:rPr lang="en-US" sz="1400" b="0" i="0" dirty="0">
                <a:solidFill>
                  <a:srgbClr val="000000"/>
                </a:solidFill>
                <a:effectLst/>
                <a:latin typeface="ArialMT"/>
              </a:rPr>
              <a:t>Click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Arial-BoldMT"/>
              </a:rPr>
              <a:t>OK</a:t>
            </a:r>
            <a:r>
              <a:rPr lang="en-US" sz="1400" dirty="0"/>
              <a:t> </a:t>
            </a:r>
            <a:br>
              <a:rPr lang="en-US" sz="1400" dirty="0"/>
            </a:b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AA260F-3C8F-4D5B-ABC5-3E158C70C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3494544"/>
            <a:ext cx="4008120" cy="272945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CC5EF0-2473-E1F4-83D0-7ED9899312F8}"/>
              </a:ext>
            </a:extLst>
          </p:cNvPr>
          <p:cNvSpPr txBox="1"/>
          <p:nvPr/>
        </p:nvSpPr>
        <p:spPr>
          <a:xfrm>
            <a:off x="685800" y="80821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Franklin Gothic Demi Cond" panose="020B0706030402020204" pitchFamily="34" charset="0"/>
                <a:ea typeface="ＭＳ Ｐゴシック" charset="-128"/>
                <a:cs typeface="+mn-cs"/>
              </a:rPr>
              <a:t>In Excel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C9C0B8F-1A1B-6409-D9A1-338BE8644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5160" y="914400"/>
            <a:ext cx="2362200" cy="218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299308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Analysis of Variance (ANOVA)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95800"/>
          </a:xfrm>
        </p:spPr>
        <p:txBody>
          <a:bodyPr/>
          <a:lstStyle/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ANOVA is one of the most popular statistical tools of analyzing data.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Y (the response) depend on any of the factors?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2</a:t>
            </a:fld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3314700" y="3352800"/>
            <a:ext cx="914400" cy="9144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Y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4229100" y="2743200"/>
            <a:ext cx="1600200" cy="8382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6" name="Straight Arrow Connector 15"/>
          <p:cNvCxnSpPr>
            <a:stCxn id="19" idx="1"/>
          </p:cNvCxnSpPr>
          <p:nvPr/>
        </p:nvCxnSpPr>
        <p:spPr>
          <a:xfrm flipH="1">
            <a:off x="4267200" y="3810000"/>
            <a:ext cx="160020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7" name="Straight Arrow Connector 16"/>
          <p:cNvCxnSpPr/>
          <p:nvPr/>
        </p:nvCxnSpPr>
        <p:spPr>
          <a:xfrm flipH="1" flipV="1">
            <a:off x="4229100" y="4038600"/>
            <a:ext cx="1600200" cy="6858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8" name="Rectangle 17"/>
          <p:cNvSpPr/>
          <p:nvPr/>
        </p:nvSpPr>
        <p:spPr>
          <a:xfrm>
            <a:off x="5829300" y="2362200"/>
            <a:ext cx="1104900" cy="5334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Factor 1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867400" y="3581400"/>
            <a:ext cx="1066800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Factor 2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829300" y="4648200"/>
            <a:ext cx="1143000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Factor 3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857500" y="3810000"/>
            <a:ext cx="838200" cy="4572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22" name="TextBox 21"/>
          <p:cNvSpPr txBox="1"/>
          <p:nvPr/>
        </p:nvSpPr>
        <p:spPr>
          <a:xfrm>
            <a:off x="1905000" y="4090381"/>
            <a:ext cx="994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prstClr val="black"/>
                </a:solidFill>
                <a:latin typeface="Calibri"/>
              </a:rPr>
              <a:t>A Response Variable</a:t>
            </a:r>
          </a:p>
        </p:txBody>
      </p:sp>
    </p:spTree>
    <p:extLst>
      <p:ext uri="{BB962C8B-B14F-4D97-AF65-F5344CB8AC3E}">
        <p14:creationId xmlns:p14="http://schemas.microsoft.com/office/powerpoint/2010/main" val="18752306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75EC706-F15A-617A-DB20-F920E4E61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536" y="1092352"/>
            <a:ext cx="3886201" cy="41468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D9FD8F-0F0D-BAF2-CB5B-DF8DEF11EB8D}"/>
              </a:ext>
            </a:extLst>
          </p:cNvPr>
          <p:cNvSpPr txBox="1"/>
          <p:nvPr/>
        </p:nvSpPr>
        <p:spPr>
          <a:xfrm>
            <a:off x="685800" y="808216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Franklin Gothic Demi Cond" panose="020B0706030402020204" pitchFamily="34" charset="0"/>
                <a:ea typeface="ＭＳ Ｐゴシック" charset="-128"/>
                <a:cs typeface="+mn-cs"/>
              </a:rPr>
              <a:t>In Excel: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8C80B6-BB73-56E6-DD13-2BDB9AD580D9}"/>
              </a:ext>
            </a:extLst>
          </p:cNvPr>
          <p:cNvSpPr txBox="1"/>
          <p:nvPr/>
        </p:nvSpPr>
        <p:spPr>
          <a:xfrm>
            <a:off x="1083807" y="5650468"/>
            <a:ext cx="2534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3366"/>
                </a:solidFill>
              </a:rPr>
              <a:t>P-value</a:t>
            </a:r>
            <a:r>
              <a:rPr lang="en-US" sz="1800" dirty="0"/>
              <a:t> = 0.00023 &lt; 0.05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9C785B-B4EF-D51C-0FF2-CCFB0D3F0715}"/>
              </a:ext>
            </a:extLst>
          </p:cNvPr>
          <p:cNvCxnSpPr/>
          <p:nvPr/>
        </p:nvCxnSpPr>
        <p:spPr>
          <a:xfrm>
            <a:off x="4122325" y="5867400"/>
            <a:ext cx="9447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0B27CC-B7B8-6E94-8E76-511AEEC6215A}"/>
                  </a:ext>
                </a:extLst>
              </p:cNvPr>
              <p:cNvSpPr txBox="1"/>
              <p:nvPr/>
            </p:nvSpPr>
            <p:spPr>
              <a:xfrm>
                <a:off x="5606436" y="5650468"/>
                <a:ext cx="10944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800" dirty="0">
                    <a:solidFill>
                      <a:srgbClr val="003366"/>
                    </a:solidFill>
                  </a:rPr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1800" dirty="0">
                  <a:solidFill>
                    <a:srgbClr val="003366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80B27CC-B7B8-6E94-8E76-511AEEC62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436" y="5650468"/>
                <a:ext cx="1094402" cy="369332"/>
              </a:xfrm>
              <a:prstGeom prst="rect">
                <a:avLst/>
              </a:prstGeom>
              <a:blipFill>
                <a:blip r:embed="rId3"/>
                <a:stretch>
                  <a:fillRect l="-5028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8388BC1-D643-BBB1-8219-0241ABD2C850}"/>
              </a:ext>
            </a:extLst>
          </p:cNvPr>
          <p:cNvSpPr txBox="1"/>
          <p:nvPr/>
        </p:nvSpPr>
        <p:spPr>
          <a:xfrm>
            <a:off x="490603" y="6239254"/>
            <a:ext cx="85991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sz="1800" dirty="0">
                <a:solidFill>
                  <a:srgbClr val="003366"/>
                </a:solidFill>
                <a:latin typeface="+mn-lt"/>
              </a:rPr>
              <a:t>Training method is a significant factor in the productivity score!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587442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B653012-14A3-EB83-7F6C-2E6B48FAB071}"/>
              </a:ext>
            </a:extLst>
          </p:cNvPr>
          <p:cNvSpPr txBox="1"/>
          <p:nvPr/>
        </p:nvSpPr>
        <p:spPr>
          <a:xfrm>
            <a:off x="490602" y="670129"/>
            <a:ext cx="7891398" cy="167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Franklin Gothic Demi Cond" panose="020B0706030402020204" pitchFamily="34" charset="0"/>
                <a:ea typeface="ＭＳ Ｐゴシック" charset="-128"/>
                <a:cs typeface="+mn-cs"/>
              </a:rPr>
              <a:t>In 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Franklin Gothic Demi Cond" panose="020B0706030402020204" pitchFamily="34" charset="0"/>
              <a:ea typeface="ＭＳ Ｐゴシック" charset="-128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anova_result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 = summary(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aov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</a:rPr>
              <a:t>(Productivity ~ Method, data = training))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Franklin Gothic Demi Cond" panose="020B0706030402020204" pitchFamily="34" charset="0"/>
              <a:ea typeface="ＭＳ Ｐゴシック" charset="-128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82393D-DC91-1E20-1808-DA7A1964C2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3978"/>
          <a:stretch/>
        </p:blipFill>
        <p:spPr>
          <a:xfrm>
            <a:off x="1066800" y="2590800"/>
            <a:ext cx="7178398" cy="13716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65525D9-217F-FE2F-20D5-40BAC109759F}"/>
              </a:ext>
            </a:extLst>
          </p:cNvPr>
          <p:cNvSpPr/>
          <p:nvPr/>
        </p:nvSpPr>
        <p:spPr>
          <a:xfrm>
            <a:off x="5105400" y="2763520"/>
            <a:ext cx="990600" cy="30480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20D441-F3F7-3A68-3439-81BD7C673773}"/>
              </a:ext>
            </a:extLst>
          </p:cNvPr>
          <p:cNvSpPr txBox="1"/>
          <p:nvPr/>
        </p:nvSpPr>
        <p:spPr>
          <a:xfrm>
            <a:off x="1083807" y="4691366"/>
            <a:ext cx="33169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3366"/>
                </a:solidFill>
              </a:rPr>
              <a:t>P-value</a:t>
            </a:r>
            <a:r>
              <a:rPr lang="en-US" dirty="0"/>
              <a:t> = 0.00023 &lt; 0.05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BFD272-B7CB-C604-D389-E98A9EBA51E7}"/>
              </a:ext>
            </a:extLst>
          </p:cNvPr>
          <p:cNvCxnSpPr/>
          <p:nvPr/>
        </p:nvCxnSpPr>
        <p:spPr>
          <a:xfrm>
            <a:off x="4655999" y="4953000"/>
            <a:ext cx="9447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F163A8-6569-3AD9-2ABA-D2692D04BE0B}"/>
                  </a:ext>
                </a:extLst>
              </p:cNvPr>
              <p:cNvSpPr txBox="1"/>
              <p:nvPr/>
            </p:nvSpPr>
            <p:spPr>
              <a:xfrm>
                <a:off x="5943600" y="4691366"/>
                <a:ext cx="13944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3366"/>
                    </a:solidFill>
                  </a:rPr>
                  <a:t>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336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solidFill>
                    <a:srgbClr val="003366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F163A8-6569-3AD9-2ABA-D2692D04B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4691366"/>
                <a:ext cx="1394484" cy="461665"/>
              </a:xfrm>
              <a:prstGeom prst="rect">
                <a:avLst/>
              </a:prstGeom>
              <a:blipFill>
                <a:blip r:embed="rId3"/>
                <a:stretch>
                  <a:fillRect l="-6550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7AC1140-014C-EE50-2903-2F910B66888F}"/>
              </a:ext>
            </a:extLst>
          </p:cNvPr>
          <p:cNvSpPr txBox="1"/>
          <p:nvPr/>
        </p:nvSpPr>
        <p:spPr>
          <a:xfrm>
            <a:off x="544874" y="5453366"/>
            <a:ext cx="85991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003366"/>
                </a:solidFill>
                <a:latin typeface="+mn-lt"/>
              </a:rPr>
              <a:t>T</a:t>
            </a:r>
            <a:r>
              <a:rPr lang="en-US" sz="2400" dirty="0">
                <a:solidFill>
                  <a:srgbClr val="003366"/>
                </a:solidFill>
                <a:latin typeface="+mn-lt"/>
              </a:rPr>
              <a:t>raining method is a significant factor in the productivity score!</a:t>
            </a:r>
            <a:endParaRPr kumimoji="0" lang="en-US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+mn-lt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2762650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/>
      <p:bldP spid="10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2800" dirty="0"/>
              <a:t>Normality Assumption Fails</a:t>
            </a:r>
            <a:br>
              <a:rPr lang="en-US" sz="2800" dirty="0"/>
            </a:br>
            <a:r>
              <a:rPr lang="en-US" sz="2800" dirty="0"/>
              <a:t>Non-Parametric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66800"/>
                <a:ext cx="7772400" cy="4495800"/>
              </a:xfrm>
            </p:spPr>
            <p:txBody>
              <a:bodyPr/>
              <a:lstStyle/>
              <a:p>
                <a:r>
                  <a:rPr lang="en-US" sz="2400" dirty="0"/>
                  <a:t>In the ANOVA method, we assume that the sample from each treatment level is drawn from normal population. What if the distribution is non-normal.</a:t>
                </a:r>
              </a:p>
              <a:p>
                <a:endParaRPr lang="en-US" sz="1050" dirty="0">
                  <a:solidFill>
                    <a:srgbClr val="C00000"/>
                  </a:solidFill>
                </a:endParaRP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 The </a:t>
                </a:r>
                <a:r>
                  <a:rPr lang="en-US" sz="2400" dirty="0" err="1">
                    <a:solidFill>
                      <a:srgbClr val="C00000"/>
                    </a:solidFill>
                  </a:rPr>
                  <a:t>Kruskal</a:t>
                </a:r>
                <a:r>
                  <a:rPr lang="en-US" sz="2400" dirty="0">
                    <a:solidFill>
                      <a:srgbClr val="C00000"/>
                    </a:solidFill>
                  </a:rPr>
                  <a:t>-Wallis Test</a:t>
                </a:r>
              </a:p>
              <a:p>
                <a:endParaRPr lang="en-US" sz="1050" dirty="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: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All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400" dirty="0"/>
                  <a:t> distributions are identical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solidFill>
                          <a:srgbClr val="C00000"/>
                        </a:solidFill>
                        <a:latin typeface="Cambria Math"/>
                      </a:rPr>
                      <m:t>: </m:t>
                    </m:r>
                  </m:oMath>
                </a14:m>
                <a:r>
                  <a:rPr lang="en-US" sz="2400" dirty="0">
                    <a:solidFill>
                      <a:srgbClr val="C00000"/>
                    </a:solidFill>
                  </a:rPr>
                  <a:t> </a:t>
                </a:r>
                <a:r>
                  <a:rPr lang="en-US" sz="2400" dirty="0"/>
                  <a:t>Not all distributions are the same.</a:t>
                </a:r>
              </a:p>
              <a:p>
                <a:endParaRPr lang="en-US" sz="1050" dirty="0">
                  <a:solidFill>
                    <a:srgbClr val="C00000"/>
                  </a:solidFill>
                </a:endParaRPr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TS:</a:t>
                </a:r>
              </a:p>
              <a:p>
                <a:pPr marL="857250" lvl="1" indent="-457200">
                  <a:buAutoNum type="arabicPeriod"/>
                </a:pPr>
                <a:r>
                  <a:rPr lang="en-US" sz="1800" dirty="0"/>
                  <a:t>Rank all samples from the lowest to the highest.</a:t>
                </a:r>
              </a:p>
              <a:p>
                <a:pPr marL="857250" lvl="1" indent="-457200">
                  <a:buAutoNum type="arabicPeriod"/>
                </a:pPr>
                <a:r>
                  <a:rPr lang="en-US" sz="1800" dirty="0"/>
                  <a:t>The test statistics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𝐻</m:t>
                    </m:r>
                    <m:r>
                      <a:rPr lang="en-US" sz="18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 similar to the F-statistic based on the ranks.</a:t>
                </a:r>
              </a:p>
              <a:p>
                <a:pPr marL="0" indent="0">
                  <a:buNone/>
                </a:pPr>
                <a:endParaRPr lang="en-US" sz="105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Decision Rule</a:t>
                </a:r>
                <a:r>
                  <a:rPr lang="en-US" sz="2400" dirty="0"/>
                  <a:t>: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if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𝐻</m:t>
                    </m:r>
                    <m:r>
                      <a:rPr lang="en-US" sz="2400" i="1">
                        <a:latin typeface="Cambria Math"/>
                      </a:rPr>
                      <m:t>&gt;</m:t>
                    </m:r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/>
                          </a:rPr>
                          <m:t>𝜒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𝛼</m:t>
                        </m:r>
                      </m:sub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en-US" sz="2400" i="1">
                        <a:latin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</a:rPr>
                      <m:t>𝑑𝑓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</a:rPr>
                      <m:t>𝑡</m:t>
                    </m:r>
                    <m:r>
                      <a:rPr lang="en-US" sz="2400" i="1">
                        <a:latin typeface="Cambria Math"/>
                      </a:rPr>
                      <m:t>−1)</m:t>
                    </m:r>
                  </m:oMath>
                </a14:m>
                <a:endParaRPr lang="en-US" sz="2400" dirty="0"/>
              </a:p>
              <a:p>
                <a:r>
                  <a:rPr lang="en-US" dirty="0"/>
                  <a:t>In R:</a:t>
                </a:r>
              </a:p>
              <a:p>
                <a:pPr lvl="1" indent="-342900">
                  <a:buFont typeface="Wingdings" panose="05000000000000000000" pitchFamily="2" charset="2"/>
                  <a:buChar char="Ø"/>
                </a:pPr>
                <a:r>
                  <a:rPr lang="en-US" sz="240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kruskal.test</a:t>
                </a: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(x, g)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66800"/>
                <a:ext cx="7772400" cy="4495800"/>
              </a:xfrm>
              <a:blipFill>
                <a:blip r:embed="rId2"/>
                <a:stretch>
                  <a:fillRect l="-1255" t="-949" b="-30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A949EE-02F8-4E24-B346-EA33FC0EA5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0598392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/>
              <a:t>What if Equality of the Variances 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FAIL</a:t>
            </a:r>
            <a:r>
              <a:rPr lang="en-US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143000"/>
                <a:ext cx="7772400" cy="4495800"/>
              </a:xfrm>
            </p:spPr>
            <p:txBody>
              <a:bodyPr/>
              <a:lstStyle/>
              <a:p>
                <a:r>
                  <a:rPr lang="en-US" sz="2400" dirty="0"/>
                  <a:t>The assumption that the sample are generated from normal distribution is not very important as long as the total sample size is </a:t>
                </a:r>
                <a:r>
                  <a:rPr lang="en-US" sz="2400" dirty="0">
                    <a:solidFill>
                      <a:srgbClr val="C00000"/>
                    </a:solidFill>
                  </a:rPr>
                  <a:t>large</a:t>
                </a:r>
                <a:r>
                  <a:rPr lang="en-US" sz="2400" dirty="0"/>
                  <a:t>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Note that conceptually the test statistic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i="1" baseline="-25000">
                            <a:latin typeface="Cambria Math"/>
                          </a:rPr>
                          <m:t>𝐵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𝑆𝑆</m:t>
                        </m:r>
                        <m:r>
                          <a:rPr lang="en-US" sz="2400" i="1" baseline="-25000">
                            <a:latin typeface="Cambria Math"/>
                          </a:rPr>
                          <m:t>𝐸</m:t>
                        </m:r>
                        <m:r>
                          <a:rPr lang="en-US" sz="2400" i="1">
                            <a:latin typeface="Cambria Math"/>
                          </a:rPr>
                          <m:t>/</m:t>
                        </m:r>
                        <m:r>
                          <a:rPr lang="en-US" sz="2400" i="1"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:r>
                  <a:rPr lang="en-US" sz="2400" dirty="0"/>
                  <a:t>still makes sense. 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The major problem is with the assumption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=…=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.  If this cannot be assumed, F- test </a:t>
                </a:r>
                <a:r>
                  <a:rPr lang="en-US" sz="2400" dirty="0">
                    <a:solidFill>
                      <a:srgbClr val="C00000"/>
                    </a:solidFill>
                  </a:rPr>
                  <a:t>must not be used</a:t>
                </a:r>
                <a:r>
                  <a:rPr lang="en-US" sz="2400" dirty="0"/>
                  <a:t>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𝐻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: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=…=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400" dirty="0"/>
                  <a:t> is </a:t>
                </a:r>
                <a:r>
                  <a:rPr lang="en-US" sz="2400" dirty="0">
                    <a:solidFill>
                      <a:srgbClr val="C00000"/>
                    </a:solidFill>
                  </a:rPr>
                  <a:t>rejected</a:t>
                </a:r>
                <a:r>
                  <a:rPr lang="en-US" sz="2400" dirty="0"/>
                  <a:t>, then one approach is to </a:t>
                </a:r>
                <a:r>
                  <a:rPr lang="en-US" sz="2400" dirty="0">
                    <a:solidFill>
                      <a:srgbClr val="C00000"/>
                    </a:solidFill>
                  </a:rPr>
                  <a:t>transform</a:t>
                </a:r>
                <a:r>
                  <a:rPr lang="en-US" sz="2400" dirty="0"/>
                  <a:t> the data if the variances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/>
                          </a:rPr>
                          <m:t>𝜎</m:t>
                        </m:r>
                      </m:e>
                      <m:sup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 is a function of the mean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𝜇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143000"/>
                <a:ext cx="7772400" cy="4495800"/>
              </a:xfrm>
              <a:blipFill rotWithShape="0">
                <a:blip r:embed="rId2"/>
                <a:stretch>
                  <a:fillRect l="-1098" t="-950" r="-2353" b="-26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A949EE-02F8-4E24-B346-EA33FC0EA5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7254820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2012books.lardbucket.org/books/beginning-statistics/section_15/59a41857cbaae56b820472577df06b26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762000"/>
            <a:ext cx="4572000" cy="2414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File:F distributionPD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3276600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F Distribution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</p:spPr>
            <p:txBody>
              <a:bodyPr/>
              <a:lstStyle/>
              <a:p>
                <a:r>
                  <a:rPr lang="en-US" sz="2400" dirty="0"/>
                  <a:t>Right skewed distribution</a:t>
                </a:r>
              </a:p>
              <a:p>
                <a:endParaRPr lang="en-US" sz="2000" dirty="0"/>
              </a:p>
              <a:p>
                <a:r>
                  <a:rPr lang="en-US" sz="2400" dirty="0"/>
                  <a:t>Defined over positive numbers</a:t>
                </a:r>
              </a:p>
              <a:p>
                <a:endParaRPr lang="en-US" sz="2000" dirty="0"/>
              </a:p>
              <a:p>
                <a:r>
                  <a:rPr lang="en-US" sz="2400" dirty="0"/>
                  <a:t>Parameters: df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df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endParaRPr lang="en-US" sz="2000" dirty="0"/>
              </a:p>
              <a:p>
                <a:r>
                  <a:rPr lang="en-US" sz="2400" dirty="0"/>
                  <a:t>How to write: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  <a:p>
                <a:endParaRPr lang="en-US" sz="2000" dirty="0"/>
              </a:p>
              <a:p>
                <a:pPr marL="342900" lvl="1" indent="-342900">
                  <a:buFontTx/>
                  <a:buChar char="•"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𝝌</m:t>
                                </m:r>
                              </m:e>
                              <m:sup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𝝌</m:t>
                                </m:r>
                              </m:e>
                              <m:sup>
                                <m:r>
                                  <a:rPr lang="en-US" sz="18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p>
                            </m:sSup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𝜈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endParaRPr lang="en-US" sz="2400" dirty="0"/>
              </a:p>
              <a:p>
                <a:endParaRPr lang="en-US" sz="2000" dirty="0"/>
              </a:p>
              <a:p>
                <a:pPr eaLnBrk="1" hangingPunct="1"/>
                <a:r>
                  <a:rPr lang="en-US" sz="2400" dirty="0">
                    <a:hlinkClick r:id="rId4"/>
                  </a:rPr>
                  <a:t>F Calculator</a:t>
                </a:r>
                <a:endParaRPr lang="en-US" sz="2400" dirty="0"/>
              </a:p>
              <a:p>
                <a:pPr eaLnBrk="1" hangingPunct="1"/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90600"/>
                <a:ext cx="7772400" cy="4495800"/>
              </a:xfrm>
              <a:blipFill>
                <a:blip r:embed="rId5"/>
                <a:stretch>
                  <a:fillRect l="-1098" t="-950" b="-218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A949EE-02F8-4E24-B346-EA33FC0EA55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1200" y="641246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Source:  Wikipedia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D5DD6F-4276-F810-E10A-5453827DBD88}"/>
              </a:ext>
            </a:extLst>
          </p:cNvPr>
          <p:cNvSpPr txBox="1"/>
          <p:nvPr/>
        </p:nvSpPr>
        <p:spPr>
          <a:xfrm>
            <a:off x="688859" y="6356350"/>
            <a:ext cx="1292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Franklin Gothic Demi Cond" panose="020B0706030402020204" pitchFamily="34" charset="0"/>
                <a:ea typeface="ＭＳ Ｐゴシック" charset="-128"/>
                <a:cs typeface="+mn-cs"/>
                <a:hlinkClick r:id="rId6"/>
              </a:rPr>
              <a:t>Applet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Franklin Gothic Demi Cond" panose="020B0706030402020204" pitchFamily="34" charset="0"/>
              <a:ea typeface="ＭＳ Ｐゴシック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43234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ANOVA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4495800"/>
          </a:xfrm>
        </p:spPr>
        <p:txBody>
          <a:bodyPr/>
          <a:lstStyle/>
          <a:p>
            <a:r>
              <a:rPr lang="en-US" sz="2400" dirty="0"/>
              <a:t>Example 1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You are doing a research study on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employee performance scores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(out of 100) at a company.</a:t>
            </a:r>
          </a:p>
          <a:p>
            <a:endParaRPr lang="en-US" sz="2400" dirty="0"/>
          </a:p>
          <a:p>
            <a:r>
              <a:rPr lang="en-US" sz="2400" dirty="0"/>
              <a:t>Question: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What affects performance?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Does Y (the response) depend on any of the factors?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3</a:t>
            </a:fld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600200" y="3625851"/>
            <a:ext cx="1981200" cy="94615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Performance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H="1">
            <a:off x="3505200" y="3276600"/>
            <a:ext cx="1295400" cy="6096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9" name="Straight Arrow Connector 8"/>
          <p:cNvCxnSpPr/>
          <p:nvPr/>
        </p:nvCxnSpPr>
        <p:spPr>
          <a:xfrm flipH="1">
            <a:off x="3581400" y="4123922"/>
            <a:ext cx="137160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H="1" flipV="1">
            <a:off x="3429000" y="4343400"/>
            <a:ext cx="1371600" cy="6858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4800600" y="2971800"/>
            <a:ext cx="1600200" cy="3810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white"/>
                </a:solidFill>
                <a:latin typeface="Calibri"/>
              </a:rPr>
              <a:t>Department?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white"/>
                </a:solidFill>
                <a:latin typeface="Calibri"/>
              </a:rPr>
              <a:t> Sales / HR / IT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23138" y="3886200"/>
            <a:ext cx="2133600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white"/>
                </a:solidFill>
                <a:latin typeface="Calibri"/>
              </a:rPr>
              <a:t>Work Schedule?</a:t>
            </a:r>
            <a:b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</a:br>
            <a:r>
              <a:rPr lang="en-US" sz="1400" kern="0" dirty="0">
                <a:solidFill>
                  <a:prstClr val="white"/>
                </a:solidFill>
                <a:latin typeface="Calibri"/>
              </a:rPr>
              <a:t>Onsite / Hybrid / Remote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823138" y="4976325"/>
            <a:ext cx="2873062" cy="60959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white"/>
                </a:solidFill>
                <a:latin typeface="Calibri"/>
              </a:rPr>
              <a:t>Education Level?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 dirty="0">
                <a:solidFill>
                  <a:prstClr val="white"/>
                </a:solidFill>
                <a:latin typeface="Calibri"/>
              </a:rPr>
              <a:t>High School / Bachelor Master / PhD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65434169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ANOVA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914400"/>
            <a:ext cx="8305795" cy="4495800"/>
          </a:xfrm>
        </p:spPr>
        <p:txBody>
          <a:bodyPr/>
          <a:lstStyle/>
          <a:p>
            <a:r>
              <a:rPr lang="en-US" sz="2400" dirty="0"/>
              <a:t>Example 2: 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ANOVA in Employee Training Program Evaluation</a:t>
            </a:r>
          </a:p>
          <a:p>
            <a:r>
              <a:rPr lang="en-US" sz="2400" dirty="0"/>
              <a:t>Research Question: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company's HR manager wants to evaluate the effectiveness of three different employee training programs on improving employee productivity.</a:t>
            </a:r>
          </a:p>
          <a:p>
            <a:endParaRPr lang="en-US" sz="2400" dirty="0"/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employee productivity depend on training programs? </a:t>
            </a:r>
          </a:p>
          <a:p>
            <a:pPr marL="457200" lvl="1" indent="0">
              <a:buNone/>
            </a:pPr>
            <a:endParaRPr lang="en-US" sz="18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952500" y="4295372"/>
            <a:ext cx="1714500" cy="952500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rPr>
              <a:t>Productivity</a:t>
            </a:r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H="1">
            <a:off x="2667000" y="4800600"/>
            <a:ext cx="68580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1" name="Rectangle 10"/>
          <p:cNvSpPr/>
          <p:nvPr/>
        </p:nvSpPr>
        <p:spPr>
          <a:xfrm>
            <a:off x="3352800" y="4533900"/>
            <a:ext cx="1371600" cy="5334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Training program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98CB46-20B5-4B04-FAE0-62099CDD2FF0}"/>
              </a:ext>
            </a:extLst>
          </p:cNvPr>
          <p:cNvCxnSpPr>
            <a:cxnSpLocks/>
          </p:cNvCxnSpPr>
          <p:nvPr/>
        </p:nvCxnSpPr>
        <p:spPr>
          <a:xfrm flipH="1">
            <a:off x="4914900" y="4022724"/>
            <a:ext cx="1295400" cy="60960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07A5AE-512C-3E38-3E5F-1E393C1EB532}"/>
              </a:ext>
            </a:extLst>
          </p:cNvPr>
          <p:cNvCxnSpPr/>
          <p:nvPr/>
        </p:nvCxnSpPr>
        <p:spPr>
          <a:xfrm flipH="1">
            <a:off x="4991100" y="4771622"/>
            <a:ext cx="1371600" cy="0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2A30782-D76C-5FD3-E2FD-3CDB15E205E0}"/>
              </a:ext>
            </a:extLst>
          </p:cNvPr>
          <p:cNvCxnSpPr>
            <a:cxnSpLocks/>
          </p:cNvCxnSpPr>
          <p:nvPr/>
        </p:nvCxnSpPr>
        <p:spPr>
          <a:xfrm flipH="1" flipV="1">
            <a:off x="4953000" y="4910921"/>
            <a:ext cx="1257300" cy="613579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84FAAFC-461C-71A4-3B05-E86B8DAA87E8}"/>
              </a:ext>
            </a:extLst>
          </p:cNvPr>
          <p:cNvSpPr/>
          <p:nvPr/>
        </p:nvSpPr>
        <p:spPr>
          <a:xfrm>
            <a:off x="6210300" y="4529921"/>
            <a:ext cx="1600200" cy="3810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chemeClr val="bg1"/>
                </a:solidFill>
              </a:rPr>
              <a:t>Online Self-Paced Learning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8D7098E-E78F-D43F-58A3-C53CE6D59211}"/>
              </a:ext>
            </a:extLst>
          </p:cNvPr>
          <p:cNvSpPr/>
          <p:nvPr/>
        </p:nvSpPr>
        <p:spPr>
          <a:xfrm>
            <a:off x="6189980" y="3767921"/>
            <a:ext cx="1844362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0" dirty="0">
                <a:solidFill>
                  <a:prstClr val="white"/>
                </a:solidFill>
                <a:latin typeface="Calibri"/>
              </a:rPr>
              <a:t>Instructor-Led Classroom Training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04DEEA-8A34-E432-0892-035B2BC04BF1}"/>
              </a:ext>
            </a:extLst>
          </p:cNvPr>
          <p:cNvSpPr/>
          <p:nvPr/>
        </p:nvSpPr>
        <p:spPr>
          <a:xfrm>
            <a:off x="6232838" y="5219701"/>
            <a:ext cx="1158562" cy="609598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kern="0">
                <a:solidFill>
                  <a:prstClr val="white"/>
                </a:solidFill>
                <a:latin typeface="Calibri"/>
              </a:rPr>
              <a:t> On-the-Job Shadowing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F1E85A-DCF2-B667-FD94-DBD8A150246D}"/>
              </a:ext>
            </a:extLst>
          </p:cNvPr>
          <p:cNvSpPr/>
          <p:nvPr/>
        </p:nvSpPr>
        <p:spPr>
          <a:xfrm>
            <a:off x="1265081" y="6324600"/>
            <a:ext cx="990600" cy="304800"/>
          </a:xfrm>
          <a:prstGeom prst="rect">
            <a:avLst/>
          </a:prstGeom>
          <a:solidFill>
            <a:srgbClr val="FFCC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69F8F8-AAD9-2A4D-E129-AC9C6D886A76}"/>
              </a:ext>
            </a:extLst>
          </p:cNvPr>
          <p:cNvSpPr/>
          <p:nvPr/>
        </p:nvSpPr>
        <p:spPr>
          <a:xfrm>
            <a:off x="3543300" y="6324600"/>
            <a:ext cx="990600" cy="304800"/>
          </a:xfrm>
          <a:prstGeom prst="rect">
            <a:avLst/>
          </a:prstGeom>
          <a:solidFill>
            <a:srgbClr val="FFCC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Factor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6721B55-BA68-5EFA-858C-18C936311593}"/>
              </a:ext>
            </a:extLst>
          </p:cNvPr>
          <p:cNvSpPr/>
          <p:nvPr/>
        </p:nvSpPr>
        <p:spPr>
          <a:xfrm>
            <a:off x="6316818" y="6324600"/>
            <a:ext cx="1158561" cy="304800"/>
          </a:xfrm>
          <a:prstGeom prst="rect">
            <a:avLst/>
          </a:prstGeom>
          <a:solidFill>
            <a:srgbClr val="FFCC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Treatments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86224AC-B734-6B6A-3DF5-C1CD0D5B7033}"/>
              </a:ext>
            </a:extLst>
          </p:cNvPr>
          <p:cNvCxnSpPr>
            <a:cxnSpLocks/>
          </p:cNvCxnSpPr>
          <p:nvPr/>
        </p:nvCxnSpPr>
        <p:spPr>
          <a:xfrm>
            <a:off x="1752600" y="5324072"/>
            <a:ext cx="0" cy="924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CF55511-F182-6A09-5F03-1AA45B80060A}"/>
              </a:ext>
            </a:extLst>
          </p:cNvPr>
          <p:cNvCxnSpPr>
            <a:cxnSpLocks/>
          </p:cNvCxnSpPr>
          <p:nvPr/>
        </p:nvCxnSpPr>
        <p:spPr>
          <a:xfrm>
            <a:off x="6858000" y="5943600"/>
            <a:ext cx="0" cy="347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2F499DB-E082-F53B-B73A-90503498F2C2}"/>
              </a:ext>
            </a:extLst>
          </p:cNvPr>
          <p:cNvCxnSpPr>
            <a:cxnSpLocks/>
          </p:cNvCxnSpPr>
          <p:nvPr/>
        </p:nvCxnSpPr>
        <p:spPr>
          <a:xfrm>
            <a:off x="4038600" y="5138419"/>
            <a:ext cx="0" cy="1109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742484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4" grpId="0" animBg="1"/>
      <p:bldP spid="15" grpId="0" animBg="1"/>
      <p:bldP spid="16" grpId="0" animBg="1"/>
      <p:bldP spid="20" grpId="0" animBg="1"/>
      <p:bldP spid="21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179EA62-1646-7307-AAAE-306AAE381967}"/>
              </a:ext>
            </a:extLst>
          </p:cNvPr>
          <p:cNvSpPr txBox="1"/>
          <p:nvPr/>
        </p:nvSpPr>
        <p:spPr>
          <a:xfrm>
            <a:off x="457200" y="838200"/>
            <a:ext cx="8229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3366"/>
                </a:solidFill>
                <a:latin typeface="+mn-lt"/>
              </a:rPr>
              <a:t>Data</a:t>
            </a:r>
            <a:r>
              <a:rPr lang="en-US" b="1" dirty="0"/>
              <a:t>:</a:t>
            </a:r>
            <a:r>
              <a:rPr lang="en-US" dirty="0"/>
              <a:t> Suppose 10 employees were randomly assigned to each training program. After completion, their productivity was measured using a standardized score.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983014-CD0E-1A90-C18C-AFE272A47A1A}"/>
              </a:ext>
            </a:extLst>
          </p:cNvPr>
          <p:cNvSpPr txBox="1"/>
          <p:nvPr/>
        </p:nvSpPr>
        <p:spPr>
          <a:xfrm>
            <a:off x="450669" y="2880480"/>
            <a:ext cx="4419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solidFill>
                  <a:srgbClr val="003366"/>
                </a:solidFill>
                <a:latin typeface="+mn-lt"/>
              </a:rPr>
              <a:t>Objective:</a:t>
            </a:r>
            <a:r>
              <a:rPr lang="en-US" dirty="0">
                <a:solidFill>
                  <a:srgbClr val="003366"/>
                </a:solidFill>
                <a:latin typeface="+mn-lt"/>
              </a:rPr>
              <a:t> </a:t>
            </a:r>
            <a:r>
              <a:rPr lang="en-US" dirty="0"/>
              <a:t>Determine if there is a statistically significant difference in the mean productivity scores of employees who participated in the three different training programs.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E50284A-A42E-EB2F-9235-32FCAD1DC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831226"/>
            <a:ext cx="3691724" cy="37104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3C40F45-CC08-25DA-6DD2-587FD7798E24}"/>
              </a:ext>
            </a:extLst>
          </p:cNvPr>
          <p:cNvSpPr txBox="1"/>
          <p:nvPr/>
        </p:nvSpPr>
        <p:spPr>
          <a:xfrm>
            <a:off x="4968606" y="5655537"/>
            <a:ext cx="76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Mean: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13CDD59-DED3-0026-53E9-D3AA2E2F1EA4}"/>
                  </a:ext>
                </a:extLst>
              </p:cNvPr>
              <p:cNvSpPr txBox="1"/>
              <p:nvPr/>
            </p:nvSpPr>
            <p:spPr>
              <a:xfrm>
                <a:off x="5755548" y="5670924"/>
                <a:ext cx="8637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=70.34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13CDD59-DED3-0026-53E9-D3AA2E2F1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5548" y="5670924"/>
                <a:ext cx="863763" cy="307777"/>
              </a:xfrm>
              <a:prstGeom prst="rect">
                <a:avLst/>
              </a:prstGeom>
              <a:blipFill>
                <a:blip r:embed="rId3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8CFAF80-82E8-9EB3-E64A-F077FF840600}"/>
                  </a:ext>
                </a:extLst>
              </p:cNvPr>
              <p:cNvSpPr txBox="1"/>
              <p:nvPr/>
            </p:nvSpPr>
            <p:spPr>
              <a:xfrm>
                <a:off x="6776577" y="5670925"/>
                <a:ext cx="9128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= 71.82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8CFAF80-82E8-9EB3-E64A-F077FF840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577" y="5670925"/>
                <a:ext cx="912814" cy="307777"/>
              </a:xfrm>
              <a:prstGeom prst="rect">
                <a:avLst/>
              </a:prstGeom>
              <a:blipFill>
                <a:blip r:embed="rId4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E8458E-57AB-D167-2B75-D60B72C3D57D}"/>
                  </a:ext>
                </a:extLst>
              </p:cNvPr>
              <p:cNvSpPr txBox="1"/>
              <p:nvPr/>
            </p:nvSpPr>
            <p:spPr>
              <a:xfrm>
                <a:off x="7803740" y="5670924"/>
                <a:ext cx="9061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 dirty="0"/>
                  <a:t>= 69.11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2E8458E-57AB-D167-2B75-D60B72C3D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740" y="5670924"/>
                <a:ext cx="906145" cy="307777"/>
              </a:xfrm>
              <a:prstGeom prst="rect">
                <a:avLst/>
              </a:prstGeom>
              <a:blipFill>
                <a:blip r:embed="rId5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F43F3E45-FF29-748E-88E0-6043F1B27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Example 2 </a:t>
            </a:r>
            <a:r>
              <a:rPr lang="en-US" dirty="0" err="1"/>
              <a:t>Cont’D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23101524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 descr="A graph of productivity scores and training methods&#10;&#10;AI-generated content may be incorrect.">
            <a:extLst>
              <a:ext uri="{FF2B5EF4-FFF2-40B4-BE49-F238E27FC236}">
                <a16:creationId xmlns:a16="http://schemas.microsoft.com/office/drawing/2014/main" id="{EDC4555B-0558-8A9F-684E-1C608686E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4476" y="1526850"/>
            <a:ext cx="5318424" cy="4381500"/>
          </a:xfrm>
        </p:spPr>
      </p:pic>
      <p:pic>
        <p:nvPicPr>
          <p:cNvPr id="19" name="Picture 18" descr="A graph showing the amount of productivity scores and training methods&#10;&#10;AI-generated content may be incorrect.">
            <a:extLst>
              <a:ext uri="{FF2B5EF4-FFF2-40B4-BE49-F238E27FC236}">
                <a16:creationId xmlns:a16="http://schemas.microsoft.com/office/drawing/2014/main" id="{27343BAA-C7D5-3F74-A911-61479624F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4476" y="1526850"/>
            <a:ext cx="5318424" cy="4381500"/>
          </a:xfrm>
          <a:prstGeom prst="rect">
            <a:avLst/>
          </a:prstGeom>
        </p:spPr>
      </p:pic>
      <p:pic>
        <p:nvPicPr>
          <p:cNvPr id="22" name="Picture 21" descr="A graph showing the results of a training method&#10;&#10;AI-generated content may be incorrect.">
            <a:extLst>
              <a:ext uri="{FF2B5EF4-FFF2-40B4-BE49-F238E27FC236}">
                <a16:creationId xmlns:a16="http://schemas.microsoft.com/office/drawing/2014/main" id="{2FE078A6-8AA3-41D8-8871-42BB6546F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1744" y="1526850"/>
            <a:ext cx="5318424" cy="4381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F01F908-6AE0-B10F-53F4-3D91BC8E31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3110" y="1526238"/>
            <a:ext cx="5315692" cy="4382112"/>
          </a:xfrm>
          <a:prstGeom prst="rect">
            <a:avLst/>
          </a:prstGeom>
        </p:spPr>
      </p:pic>
      <p:pic>
        <p:nvPicPr>
          <p:cNvPr id="21" name="Picture 20" descr="A graph showing the results of a training method&#10;&#10;AI-generated content may be incorrect.">
            <a:extLst>
              <a:ext uri="{FF2B5EF4-FFF2-40B4-BE49-F238E27FC236}">
                <a16:creationId xmlns:a16="http://schemas.microsoft.com/office/drawing/2014/main" id="{36DC53F0-012D-E1FB-9349-2FDE2D72A2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4476" y="1526850"/>
            <a:ext cx="5318424" cy="4381500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4FDF61-AF28-CCE7-26DD-BCA21CB3784E}"/>
                  </a:ext>
                </a:extLst>
              </p:cNvPr>
              <p:cNvSpPr txBox="1"/>
              <p:nvPr/>
            </p:nvSpPr>
            <p:spPr>
              <a:xfrm>
                <a:off x="381000" y="978225"/>
                <a:ext cx="3927859" cy="7865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+mn-lt"/>
                  </a:rPr>
                  <a:t> </a:t>
                </a:r>
                <a:r>
                  <a:rPr lang="en-US" sz="1600" dirty="0">
                    <a:solidFill>
                      <a:srgbClr val="003366"/>
                    </a:solidFill>
                    <a:latin typeface="+mn-lt"/>
                  </a:rPr>
                  <a:t>:  Observations</a:t>
                </a: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acc>
                      </m:e>
                    </m:acc>
                  </m:oMath>
                </a14:m>
                <a:r>
                  <a:rPr lang="en-US" sz="1600" dirty="0">
                    <a:solidFill>
                      <a:srgbClr val="003366"/>
                    </a:solidFill>
                    <a:latin typeface="+mn-lt"/>
                  </a:rPr>
                  <a:t>: Grand Mean</a:t>
                </a: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0000"/>
                    </a:solidFill>
                    <a:latin typeface="Franklin Gothic Demi Cond"/>
                  </a:rPr>
                  <a:t>: </a:t>
                </a:r>
                <a:r>
                  <a:rPr lang="en-US" sz="1600" dirty="0">
                    <a:solidFill>
                      <a:srgbClr val="003366"/>
                    </a:solidFill>
                    <a:latin typeface="Franklin Gothic Demi Cond"/>
                  </a:rPr>
                  <a:t>Mean for </a:t>
                </a:r>
                <a:r>
                  <a:rPr lang="en-US" sz="1600" dirty="0" err="1">
                    <a:solidFill>
                      <a:srgbClr val="003366"/>
                    </a:solidFill>
                    <a:latin typeface="Franklin Gothic Demi Cond"/>
                  </a:rPr>
                  <a:t>i</a:t>
                </a:r>
                <a:r>
                  <a:rPr lang="en-US" sz="1600" baseline="30000" dirty="0" err="1">
                    <a:solidFill>
                      <a:srgbClr val="003366"/>
                    </a:solidFill>
                    <a:latin typeface="Franklin Gothic Demi Cond"/>
                  </a:rPr>
                  <a:t>th</a:t>
                </a:r>
                <a:r>
                  <a:rPr lang="en-US" sz="1600" dirty="0">
                    <a:solidFill>
                      <a:srgbClr val="003366"/>
                    </a:solidFill>
                    <a:latin typeface="Franklin Gothic Demi Cond"/>
                  </a:rPr>
                  <a:t> treatment</a:t>
                </a:r>
                <a:endParaRPr lang="en-US" sz="1600" dirty="0">
                  <a:solidFill>
                    <a:srgbClr val="003366"/>
                  </a:solidFill>
                  <a:latin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600" dirty="0">
                    <a:solidFill>
                      <a:srgbClr val="003366"/>
                    </a:solidFill>
                    <a:latin typeface="+mn-lt"/>
                  </a:rPr>
                  <a:t>Sum of Squares </a:t>
                </a:r>
                <a:r>
                  <a:rPr lang="en-US" sz="1600" dirty="0">
                    <a:solidFill>
                      <a:srgbClr val="FF0000"/>
                    </a:solidFill>
                    <a:latin typeface="+mn-lt"/>
                  </a:rPr>
                  <a:t>TOTAL</a:t>
                </a:r>
                <a:r>
                  <a:rPr lang="en-US" sz="1600" dirty="0">
                    <a:solidFill>
                      <a:srgbClr val="003366"/>
                    </a:solidFill>
                    <a:latin typeface="+mn-lt"/>
                  </a:rPr>
                  <a:t> (SST)</a:t>
                </a:r>
                <a:br>
                  <a:rPr lang="en-US" sz="1600" dirty="0">
                    <a:solidFill>
                      <a:srgbClr val="003366"/>
                    </a:solidFill>
                    <a:latin typeface="+mn-lt"/>
                  </a:rPr>
                </a:b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sz="1600" dirty="0">
                    <a:solidFill>
                      <a:srgbClr val="003366"/>
                    </a:solidFill>
                  </a:rPr>
                  <a:t>: </a:t>
                </a:r>
                <a:br>
                  <a:rPr lang="en-US" sz="1600" dirty="0">
                    <a:solidFill>
                      <a:srgbClr val="003366"/>
                    </a:solidFill>
                  </a:rPr>
                </a:br>
                <a:r>
                  <a:rPr lang="en-US" sz="1600" dirty="0">
                    <a:solidFill>
                      <a:srgbClr val="003366"/>
                    </a:solidFill>
                    <a:latin typeface="+mn-lt"/>
                  </a:rPr>
                  <a:t>can be partitioned into two parts:</a:t>
                </a:r>
                <a:br>
                  <a:rPr lang="en-US" sz="1600" dirty="0">
                    <a:solidFill>
                      <a:srgbClr val="003366"/>
                    </a:solidFill>
                    <a:latin typeface="+mn-lt"/>
                  </a:rPr>
                </a:br>
                <a:endParaRPr lang="en-US" sz="800" dirty="0">
                  <a:solidFill>
                    <a:srgbClr val="003366"/>
                  </a:solidFill>
                  <a:latin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600" dirty="0">
                    <a:solidFill>
                      <a:srgbClr val="003366"/>
                    </a:solidFill>
                    <a:latin typeface="Franklin Gothic Demi Cond"/>
                  </a:rPr>
                  <a:t>Sum of squares </a:t>
                </a:r>
                <a:r>
                  <a:rPr lang="en-US" sz="1600" dirty="0">
                    <a:solidFill>
                      <a:srgbClr val="FF0000"/>
                    </a:solidFill>
                    <a:latin typeface="Franklin Gothic Demi Cond"/>
                  </a:rPr>
                  <a:t>BETWEEN</a:t>
                </a:r>
                <a:r>
                  <a:rPr lang="en-US" sz="1600" dirty="0">
                    <a:solidFill>
                      <a:srgbClr val="003366"/>
                    </a:solidFill>
                    <a:latin typeface="Franklin Gothic Demi Cond"/>
                  </a:rPr>
                  <a:t> the treatments (SSB)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1600" i="1">
                                    <a:latin typeface="Cambria Math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</m:e>
                    </m:nary>
                  </m:oMath>
                </a14:m>
                <a:endParaRPr lang="en-US" sz="1600" dirty="0">
                  <a:solidFill>
                    <a:srgbClr val="003366"/>
                  </a:solidFill>
                  <a:latin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sz="800" dirty="0">
                  <a:solidFill>
                    <a:srgbClr val="003366"/>
                  </a:solidFill>
                  <a:latin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1600" dirty="0">
                    <a:solidFill>
                      <a:srgbClr val="003366"/>
                    </a:solidFill>
                    <a:latin typeface="+mn-lt"/>
                  </a:rPr>
                  <a:t>Sum of squares </a:t>
                </a:r>
                <a:r>
                  <a:rPr lang="en-US" sz="1600" dirty="0">
                    <a:solidFill>
                      <a:srgbClr val="FF0000"/>
                    </a:solidFill>
                    <a:latin typeface="+mn-lt"/>
                  </a:rPr>
                  <a:t>WITHIN</a:t>
                </a:r>
                <a:r>
                  <a:rPr lang="en-US" sz="1600" dirty="0">
                    <a:solidFill>
                      <a:srgbClr val="003366"/>
                    </a:solidFill>
                    <a:latin typeface="+mn-lt"/>
                  </a:rPr>
                  <a:t> the treatment </a:t>
                </a:r>
                <a:br>
                  <a:rPr lang="en-US" sz="1600" dirty="0">
                    <a:solidFill>
                      <a:srgbClr val="003366"/>
                    </a:solidFill>
                    <a:latin typeface="+mn-lt"/>
                  </a:rPr>
                </a:br>
                <a:r>
                  <a:rPr lang="en-US" sz="1600" dirty="0">
                    <a:solidFill>
                      <a:srgbClr val="003366"/>
                    </a:solidFill>
                    <a:latin typeface="+mn-lt"/>
                  </a:rPr>
                  <a:t>(SSW or SSE)</a:t>
                </a: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6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  <m:e>
                            <m:sSup>
                              <m:sSup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600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16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en-US" sz="1600" dirty="0">
                  <a:solidFill>
                    <a:srgbClr val="003366"/>
                  </a:solidFill>
                  <a:latin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sz="1600" dirty="0">
                  <a:solidFill>
                    <a:srgbClr val="003366"/>
                  </a:solidFill>
                  <a:latin typeface="+mn-lt"/>
                </a:endParaRPr>
              </a:p>
              <a:p>
                <a:pPr marL="342900" lvl="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sz="1600" dirty="0">
                  <a:solidFill>
                    <a:srgbClr val="003366"/>
                  </a:solidFill>
                  <a:latin typeface="Franklin Gothic Demi Cond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sz="1600" dirty="0">
                  <a:solidFill>
                    <a:srgbClr val="003366"/>
                  </a:solidFill>
                  <a:latin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sz="1600" dirty="0">
                  <a:solidFill>
                    <a:srgbClr val="003366"/>
                  </a:solidFill>
                  <a:latin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sz="1600" dirty="0">
                  <a:solidFill>
                    <a:srgbClr val="003366"/>
                  </a:solidFill>
                  <a:latin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endParaRPr lang="en-US" sz="1600" dirty="0">
                  <a:solidFill>
                    <a:srgbClr val="003366"/>
                  </a:solidFill>
                  <a:latin typeface="+mn-lt"/>
                </a:endParaRPr>
              </a:p>
              <a:p>
                <a:pPr marL="342900" indent="-342900">
                  <a:lnSpc>
                    <a:spcPct val="250000"/>
                  </a:lnSpc>
                  <a:buFont typeface="Wingdings" panose="05000000000000000000" pitchFamily="2" charset="2"/>
                  <a:buChar char="Ø"/>
                </a:pPr>
                <a:endParaRPr lang="en-US" sz="1600" dirty="0">
                  <a:solidFill>
                    <a:srgbClr val="003366"/>
                  </a:solidFill>
                  <a:latin typeface="+mn-lt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4FDF61-AF28-CCE7-26DD-BCA21CB37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978225"/>
                <a:ext cx="3927859" cy="7865871"/>
              </a:xfrm>
              <a:prstGeom prst="rect">
                <a:avLst/>
              </a:prstGeom>
              <a:blipFill>
                <a:blip r:embed="rId6"/>
                <a:stretch>
                  <a:fillRect l="-621" t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AA984A1-D3DC-85F2-4552-7901B1BFAEA1}"/>
              </a:ext>
            </a:extLst>
          </p:cNvPr>
          <p:cNvCxnSpPr/>
          <p:nvPr/>
        </p:nvCxnSpPr>
        <p:spPr>
          <a:xfrm>
            <a:off x="533400" y="2057400"/>
            <a:ext cx="2895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E9D9BE-85C3-04A5-84FE-F28747645BEB}"/>
                  </a:ext>
                </a:extLst>
              </p:cNvPr>
              <p:cNvSpPr txBox="1"/>
              <p:nvPr/>
            </p:nvSpPr>
            <p:spPr>
              <a:xfrm>
                <a:off x="7387977" y="3054223"/>
                <a:ext cx="91281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>
                    <a:solidFill>
                      <a:srgbClr val="FF0000"/>
                    </a:solidFill>
                  </a:rPr>
                  <a:t>= 71.82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E9D9BE-85C3-04A5-84FE-F28747645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7977" y="3054223"/>
                <a:ext cx="912814" cy="307777"/>
              </a:xfrm>
              <a:prstGeom prst="rect">
                <a:avLst/>
              </a:prstGeom>
              <a:blipFill>
                <a:blip r:embed="rId7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EB9852-E18B-0B8C-5239-36A2C444ECE1}"/>
              </a:ext>
            </a:extLst>
          </p:cNvPr>
          <p:cNvCxnSpPr>
            <a:cxnSpLocks/>
          </p:cNvCxnSpPr>
          <p:nvPr/>
        </p:nvCxnSpPr>
        <p:spPr>
          <a:xfrm>
            <a:off x="6400800" y="3200400"/>
            <a:ext cx="914400" cy="0"/>
          </a:xfrm>
          <a:prstGeom prst="line">
            <a:avLst/>
          </a:prstGeom>
          <a:ln>
            <a:solidFill>
              <a:srgbClr val="C0000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4F0CD6-593D-17C7-C828-0317A9AA0D19}"/>
                  </a:ext>
                </a:extLst>
              </p:cNvPr>
              <p:cNvSpPr txBox="1"/>
              <p:nvPr/>
            </p:nvSpPr>
            <p:spPr>
              <a:xfrm>
                <a:off x="4842434" y="3372033"/>
                <a:ext cx="8637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4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>
                    <a:solidFill>
                      <a:schemeClr val="accent2"/>
                    </a:solidFill>
                  </a:rPr>
                  <a:t>=70.34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B4F0CD6-593D-17C7-C828-0317A9AA0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434" y="3372033"/>
                <a:ext cx="863763" cy="307777"/>
              </a:xfrm>
              <a:prstGeom prst="rect">
                <a:avLst/>
              </a:prstGeom>
              <a:blipFill>
                <a:blip r:embed="rId8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FAE9FA-FBA1-604F-E895-6D0A5E1D1289}"/>
                  </a:ext>
                </a:extLst>
              </p:cNvPr>
              <p:cNvSpPr txBox="1"/>
              <p:nvPr/>
            </p:nvSpPr>
            <p:spPr>
              <a:xfrm>
                <a:off x="8005127" y="3810000"/>
                <a:ext cx="9061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4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400">
                    <a:solidFill>
                      <a:srgbClr val="00B050"/>
                    </a:solidFill>
                  </a:rPr>
                  <a:t>= 69.11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FAE9FA-FBA1-604F-E895-6D0A5E1D1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127" y="3810000"/>
                <a:ext cx="906145" cy="307777"/>
              </a:xfrm>
              <a:prstGeom prst="rect">
                <a:avLst/>
              </a:prstGeom>
              <a:blipFill>
                <a:blip r:embed="rId9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6CEEF8-85F0-3410-AE00-FE67E8CAEB49}"/>
              </a:ext>
            </a:extLst>
          </p:cNvPr>
          <p:cNvCxnSpPr>
            <a:cxnSpLocks/>
          </p:cNvCxnSpPr>
          <p:nvPr/>
        </p:nvCxnSpPr>
        <p:spPr>
          <a:xfrm>
            <a:off x="7387184" y="4117777"/>
            <a:ext cx="914400" cy="0"/>
          </a:xfrm>
          <a:prstGeom prst="line">
            <a:avLst/>
          </a:prstGeom>
          <a:ln>
            <a:solidFill>
              <a:srgbClr val="92D050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6194B7-6519-C28D-AFAF-3F9915B3655A}"/>
              </a:ext>
            </a:extLst>
          </p:cNvPr>
          <p:cNvCxnSpPr>
            <a:cxnSpLocks/>
          </p:cNvCxnSpPr>
          <p:nvPr/>
        </p:nvCxnSpPr>
        <p:spPr>
          <a:xfrm>
            <a:off x="5410200" y="3689916"/>
            <a:ext cx="914400" cy="0"/>
          </a:xfrm>
          <a:prstGeom prst="line">
            <a:avLst/>
          </a:prstGeom>
          <a:ln>
            <a:solidFill>
              <a:schemeClr val="accent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A08F4B0-A789-25BF-DF98-7C63D1728873}"/>
                  </a:ext>
                </a:extLst>
              </p:cNvPr>
              <p:cNvSpPr txBox="1"/>
              <p:nvPr/>
            </p:nvSpPr>
            <p:spPr>
              <a:xfrm>
                <a:off x="8005127" y="3362000"/>
                <a:ext cx="86132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acc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=70.</m:t>
                    </m:r>
                  </m:oMath>
                </a14:m>
                <a:r>
                  <a:rPr lang="en-US" sz="1600" dirty="0"/>
                  <a:t>43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A08F4B0-A789-25BF-DF98-7C63D1728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127" y="3362000"/>
                <a:ext cx="861326" cy="246221"/>
              </a:xfrm>
              <a:prstGeom prst="rect">
                <a:avLst/>
              </a:prstGeom>
              <a:blipFill>
                <a:blip r:embed="rId10"/>
                <a:stretch>
                  <a:fillRect l="-8511" t="-27500" r="-1489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D41C18E2-3FB5-7185-A059-B3F04D14F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7772400" cy="762000"/>
          </a:xfrm>
        </p:spPr>
        <p:txBody>
          <a:bodyPr/>
          <a:lstStyle/>
          <a:p>
            <a:r>
              <a:rPr lang="en-US" dirty="0"/>
              <a:t>ANOVA concept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BF5843-D681-732F-10A6-5A6A909CE531}"/>
              </a:ext>
            </a:extLst>
          </p:cNvPr>
          <p:cNvCxnSpPr/>
          <p:nvPr/>
        </p:nvCxnSpPr>
        <p:spPr>
          <a:xfrm>
            <a:off x="847060" y="3362000"/>
            <a:ext cx="2895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AFA4DE-6695-1F66-9BCA-1BF9B1992393}"/>
              </a:ext>
            </a:extLst>
          </p:cNvPr>
          <p:cNvCxnSpPr/>
          <p:nvPr/>
        </p:nvCxnSpPr>
        <p:spPr>
          <a:xfrm>
            <a:off x="847060" y="4724400"/>
            <a:ext cx="2895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37862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7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8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8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9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5" grpId="0"/>
      <p:bldP spid="18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8077200" cy="4267200"/>
          </a:xfrm>
        </p:spPr>
        <p:txBody>
          <a:bodyPr/>
          <a:lstStyle/>
          <a:p>
            <a:r>
              <a:rPr lang="en-US" sz="2400" dirty="0"/>
              <a:t> Variation(Productivity)  =  Variation(Method ) + Variation(Error) 	</a:t>
            </a:r>
          </a:p>
          <a:p>
            <a:endParaRPr lang="en-US" sz="2400" dirty="0"/>
          </a:p>
          <a:p>
            <a:endParaRPr lang="en-US" sz="2400" dirty="0">
              <a:solidFill>
                <a:srgbClr val="003366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7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F4642E-0960-056A-496A-1BC5710F7AA4}"/>
                  </a:ext>
                </a:extLst>
              </p:cNvPr>
              <p:cNvSpPr txBox="1"/>
              <p:nvPr/>
            </p:nvSpPr>
            <p:spPr>
              <a:xfrm>
                <a:off x="706120" y="2435840"/>
                <a:ext cx="8077200" cy="3046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Franklin Gothic Demi Cond" panose="020B0706030402020204" pitchFamily="34" charset="0"/>
                    <a:ea typeface="ＭＳ Ｐゴシック" charset="-128"/>
                    <a:cs typeface="+mn-cs"/>
                  </a:rPr>
                  <a:t>These variations can be described by 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Franklin Gothic Demi Cond" panose="020B0706030402020204" pitchFamily="34" charset="0"/>
                    <a:ea typeface="ＭＳ Ｐゴシック" charset="-128"/>
                    <a:cs typeface="+mn-cs"/>
                  </a:rPr>
                  <a:t>Sums of Squares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kumimoji="0" 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kumimoji="0" lang="en-US" sz="2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kumimoji="0" lang="en-US" sz="24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en-US" sz="2400" b="0" i="1" u="none" strike="noStrike" kern="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/>
                                    <a:cs typeface="+mn-cs"/>
                                  </a:rPr>
                                  <m:t>…</m:t>
                                </m:r>
                              </m:e>
                            </m:d>
                          </m:e>
                          <m:sup>
                            <m:r>
                              <a:rPr kumimoji="0" lang="en-US" sz="2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cs typeface="+mn-cs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Franklin Gothic Demi Cond" panose="020B0706030402020204" pitchFamily="34" charset="0"/>
                  <a:ea typeface="ＭＳ Ｐゴシック" charset="-128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Franklin Gothic Demi Cond" panose="020B0706030402020204" pitchFamily="34" charset="0"/>
                  <a:ea typeface="ＭＳ Ｐゴシック" charset="-128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Franklin Gothic Demi Cond" panose="020B0706030402020204" pitchFamily="34" charset="0"/>
                    <a:ea typeface="ＭＳ Ｐゴシック" charset="-128"/>
                    <a:cs typeface="+mn-cs"/>
                  </a:rPr>
                  <a:t>	SS(Productivity) = SS(Method) + SS(Error)</a:t>
                </a: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Franklin Gothic Demi Cond" panose="020B0706030402020204" pitchFamily="34" charset="0"/>
                    <a:ea typeface="ＭＳ Ｐゴシック" charset="-128"/>
                    <a:cs typeface="+mn-cs"/>
                  </a:rPr>
                  <a:t>	       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𝑑</m:t>
                    </m:r>
                    <m:sSub>
                      <m:sSubPr>
                        <m:ctrlPr>
                          <a:rPr kumimoji="0" 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𝑓</m:t>
                        </m:r>
                      </m:e>
                      <m:sub>
                        <m: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𝑃</m:t>
                        </m:r>
                      </m:sub>
                    </m:sSub>
                    <m:r>
                      <a:rPr kumimoji="0" lang="en-US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 </m:t>
                    </m:r>
                    <m:r>
                      <a:rPr kumimoji="0" lang="en-US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= </m:t>
                    </m:r>
                    <m:r>
                      <a:rPr kumimoji="0" lang="en-US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r>
                      <a:rPr kumimoji="0" lang="en-US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 </m:t>
                    </m:r>
                    <m:r>
                      <a:rPr kumimoji="0" lang="en-US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</m:t>
                    </m:r>
                    <m:r>
                      <a:rPr kumimoji="0" lang="en-US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           </m:t>
                    </m:r>
                    <m:r>
                      <a:rPr kumimoji="0" lang="en-US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𝑑</m:t>
                    </m:r>
                    <m:sSub>
                      <m:sSubPr>
                        <m:ctrlPr>
                          <a:rPr kumimoji="0" 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𝑓</m:t>
                        </m:r>
                      </m:e>
                      <m:sub>
                        <m:r>
                          <a:rPr kumimoji="0" lang="en-US" sz="2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𝑀</m:t>
                        </m:r>
                      </m:sub>
                    </m:sSub>
                    <m:r>
                      <a:rPr kumimoji="0" lang="en-US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    </m:t>
                    </m:r>
                    <m:r>
                      <a:rPr kumimoji="0" lang="en-US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   </m:t>
                    </m:r>
                    <m:r>
                      <a:rPr kumimoji="0" lang="en-US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+ </m:t>
                    </m:r>
                    <m:r>
                      <a:rPr kumimoji="0" lang="en-US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 </m:t>
                    </m:r>
                    <m:r>
                      <a:rPr kumimoji="0" lang="en-US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   </m:t>
                    </m:r>
                    <m:r>
                      <a:rPr kumimoji="0" lang="en-US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𝑑</m:t>
                    </m:r>
                    <m:sSub>
                      <m:sSubPr>
                        <m:ctrlPr>
                          <a:rPr kumimoji="0" 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/>
                            <a:cs typeface="+mn-cs"/>
                          </a:rPr>
                          <m:t>𝑓</m:t>
                        </m:r>
                      </m:e>
                      <m:sub>
                        <m:r>
                          <a:rPr kumimoji="0" 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𝐸</m:t>
                        </m:r>
                      </m:sub>
                    </m:sSub>
                  </m:oMath>
                </a14:m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Franklin Gothic Demi Cond" panose="020B0706030402020204" pitchFamily="34" charset="0"/>
                  <a:ea typeface="ＭＳ Ｐゴシック" charset="-128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Franklin Gothic Demi Cond" panose="020B0706030402020204" pitchFamily="34" charset="0"/>
                  <a:ea typeface="ＭＳ Ｐゴシック" charset="-128"/>
                  <a:cs typeface="+mn-cs"/>
                </a:endParaRPr>
              </a:p>
              <a:p>
                <a:pPr marL="342900" marR="0" lvl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/>
                        <a:cs typeface="+mn-cs"/>
                      </a:rPr>
                      <m:t>𝑑𝑓</m:t>
                    </m:r>
                  </m:oMath>
                </a14:m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Franklin Gothic Demi Cond" panose="020B0706030402020204" pitchFamily="34" charset="0"/>
                    <a:ea typeface="ＭＳ Ｐゴシック" charset="-128"/>
                    <a:cs typeface="+mn-cs"/>
                  </a:rPr>
                  <a:t>  is the 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Franklin Gothic Demi Cond" panose="020B0706030402020204" pitchFamily="34" charset="0"/>
                    <a:ea typeface="ＭＳ Ｐゴシック" charset="-128"/>
                    <a:cs typeface="+mn-cs"/>
                  </a:rPr>
                  <a:t>degrees of freedom </a:t>
                </a: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3366"/>
                    </a:solidFill>
                    <a:effectLst/>
                    <a:uLnTx/>
                    <a:uFillTx/>
                    <a:latin typeface="Franklin Gothic Demi Cond" panose="020B0706030402020204" pitchFamily="34" charset="0"/>
                    <a:ea typeface="ＭＳ Ｐゴシック" charset="-128"/>
                    <a:cs typeface="+mn-cs"/>
                  </a:rPr>
                  <a:t>that represent the effective number of terms in the sums of squares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0F4642E-0960-056A-496A-1BC5710F7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120" y="2435840"/>
                <a:ext cx="8077200" cy="3046988"/>
              </a:xfrm>
              <a:prstGeom prst="rect">
                <a:avLst/>
              </a:prstGeom>
              <a:blipFill>
                <a:blip r:embed="rId2"/>
                <a:stretch>
                  <a:fillRect l="-1132" t="-19439" r="-1660" b="-4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115408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dirty="0"/>
              <a:t>Test Statistic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1066800"/>
                <a:ext cx="7772400" cy="3276600"/>
              </a:xfrm>
            </p:spPr>
            <p:txBody>
              <a:bodyPr/>
              <a:lstStyle/>
              <a:p>
                <a:r>
                  <a:rPr lang="en-US" sz="2400" b="1" dirty="0"/>
                  <a:t>F-Statistic</a:t>
                </a:r>
              </a:p>
              <a:p>
                <a:endParaRPr lang="en-US" sz="800" dirty="0"/>
              </a:p>
              <a:p>
                <a:pPr marL="0" indent="0">
                  <a:buNone/>
                </a:pPr>
                <a:r>
                  <a:rPr lang="en-US" sz="2400" b="0" dirty="0"/>
                  <a:t>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𝑆𝑆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𝑀𝑒𝑡h𝑜𝑑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/>
                              </a:rPr>
                              <m:t>𝑆𝑆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𝐸𝑟𝑟𝑜𝑟</m:t>
                                </m:r>
                              </m:e>
                            </m:d>
                          </m:num>
                          <m:den>
                            <m:r>
                              <a:rPr lang="en-US" sz="2400" i="1">
                                <a:latin typeface="Cambria Math"/>
                              </a:rPr>
                              <m:t>𝑑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sub>
                            </m:sSub>
                          </m:den>
                        </m:f>
                      </m:den>
                    </m:f>
                    <m:r>
                      <a:rPr lang="en-US" sz="24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/>
                          </a:rPr>
                          <m:t>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𝑆𝑇</m:t>
                        </m:r>
                      </m:num>
                      <m:den>
                        <m:r>
                          <a:rPr lang="en-US" sz="2400" i="1">
                            <a:latin typeface="Cambria Math"/>
                          </a:rPr>
                          <m:t>𝑀𝑆𝐸</m:t>
                        </m:r>
                      </m:den>
                    </m:f>
                  </m:oMath>
                </a14:m>
                <a:endParaRPr lang="en-US" sz="2400" dirty="0"/>
              </a:p>
              <a:p>
                <a:endParaRPr lang="en-US" sz="2400" dirty="0"/>
              </a:p>
              <a:p>
                <a:endParaRPr lang="en-US" sz="800" dirty="0"/>
              </a:p>
              <a:p>
                <a:pPr lvl="1"/>
                <a:r>
                  <a:rPr lang="en-US" sz="2400" dirty="0"/>
                  <a:t>If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, then </a:t>
                </a:r>
              </a:p>
              <a:p>
                <a:pPr marL="457200" lvl="1" indent="0">
                  <a:buNone/>
                </a:pPr>
                <a:r>
                  <a:rPr lang="en-US" sz="2400" dirty="0">
                    <a:solidFill>
                      <a:srgbClr val="FF0000"/>
                    </a:solidFill>
                  </a:rPr>
                  <a:t>	Training method is a significant factor</a:t>
                </a:r>
              </a:p>
              <a:p>
                <a:pPr marL="457200" lvl="1" indent="0">
                  <a:buNone/>
                </a:pP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sz="2400" dirty="0">
                  <a:solidFill>
                    <a:srgbClr val="FF0000"/>
                  </a:solidFill>
                </a:endParaRPr>
              </a:p>
              <a:p>
                <a:pPr marL="457200" lvl="1" indent="0">
                  <a:buNone/>
                </a:pPr>
                <a:endParaRPr lang="en-US" sz="2400" dirty="0">
                  <a:solidFill>
                    <a:srgbClr val="FF0000"/>
                  </a:solidFill>
                </a:endParaRPr>
              </a:p>
              <a:p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1066800"/>
                <a:ext cx="7772400" cy="3276600"/>
              </a:xfrm>
              <a:blipFill>
                <a:blip r:embed="rId2"/>
                <a:stretch>
                  <a:fillRect l="-1098" t="-1301" b="-2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02361"/>
      </p:ext>
    </p:extLst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dirty="0"/>
              <a:t>Back to Concept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85800" y="914400"/>
                <a:ext cx="8077200" cy="4495800"/>
              </a:xfrm>
            </p:spPr>
            <p:txBody>
              <a:bodyPr/>
              <a:lstStyle/>
              <a:p>
                <a:endParaRPr lang="en-US" sz="1600" dirty="0"/>
              </a:p>
              <a:p>
                <a:r>
                  <a:rPr lang="en-US" sz="2400" dirty="0">
                    <a:solidFill>
                      <a:srgbClr val="C00000"/>
                    </a:solidFill>
                  </a:rPr>
                  <a:t>One Factor ANOVA:</a:t>
                </a:r>
              </a:p>
              <a:p>
                <a:pPr marL="0" indent="0">
                  <a:buNone/>
                </a:pPr>
                <a:r>
                  <a:rPr lang="en-US" sz="2400" dirty="0"/>
                  <a:t>			   	Treatment Levels</a:t>
                </a:r>
              </a:p>
              <a:p>
                <a:pPr marL="0" indent="0">
                  <a:buNone/>
                </a:pPr>
                <a:r>
                  <a:rPr lang="en-US" sz="1800" dirty="0"/>
                  <a:t>			</a:t>
                </a:r>
                <a:r>
                  <a:rPr lang="en-US" sz="1800" dirty="0">
                    <a:solidFill>
                      <a:srgbClr val="FF0000"/>
                    </a:solidFill>
                  </a:rPr>
                  <a:t>1	2	3              .	.     .	t</a:t>
                </a:r>
              </a:p>
              <a:p>
                <a:pPr marL="0" indent="0">
                  <a:buNone/>
                </a:pPr>
                <a:r>
                  <a:rPr lang="en-US" sz="18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21</m:t>
                        </m:r>
                      </m:sub>
                    </m:sSub>
                  </m:oMath>
                </a14:m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31</m:t>
                        </m:r>
                      </m:sub>
                    </m:sSub>
                  </m:oMath>
                </a14:m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𝑡</m:t>
                        </m:r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22</m:t>
                        </m:r>
                      </m:sub>
                    </m:sSub>
                  </m:oMath>
                </a14:m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32</m:t>
                        </m:r>
                      </m:sub>
                    </m:sSub>
                  </m:oMath>
                </a14:m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𝑡</m:t>
                        </m:r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			  .	  .	  .		  .</a:t>
                </a:r>
              </a:p>
              <a:p>
                <a:pPr marL="0" indent="0">
                  <a:buNone/>
                </a:pPr>
                <a:r>
                  <a:rPr lang="en-US" sz="1800" dirty="0"/>
                  <a:t>			  .	  .	  .	   	  .</a:t>
                </a:r>
              </a:p>
              <a:p>
                <a:pPr marL="0" indent="0">
                  <a:buNone/>
                </a:pPr>
                <a:r>
                  <a:rPr lang="en-US" sz="1800" dirty="0"/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80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𝑡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		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≡≡≡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≡≡≡≡≡≡≡≡≡≡≡≡≡≡≡≡≡≡≡≡≡</m:t>
                    </m:r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	Mean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/>
                  <a:t>   	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/>
                  <a:t>	St. Dev.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/>
                  <a:t>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1800" dirty="0"/>
                  <a:t>		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5800" y="914400"/>
                <a:ext cx="8077200" cy="4495800"/>
              </a:xfrm>
              <a:blipFill>
                <a:blip r:embed="rId2"/>
                <a:stretch>
                  <a:fillRect l="-10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A9A949EE-02F8-4E24-B346-EA33FC0EA55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74779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CLSC_Overview">
  <a:themeElements>
    <a:clrScheme name="CLSC_Overview 8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3333FF"/>
      </a:hlink>
      <a:folHlink>
        <a:srgbClr val="3333FF"/>
      </a:folHlink>
    </a:clrScheme>
    <a:fontScheme name="MU">
      <a:majorFont>
        <a:latin typeface="Baskerville Old Face"/>
        <a:ea typeface=""/>
        <a:cs typeface=""/>
      </a:majorFont>
      <a:minorFont>
        <a:latin typeface="Franklin Gothic Demi C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CLSC_Overview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SC_Overview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SC_Overview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3333FF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abe32f68-c72d-420d-b5bd-750c63a268e4}" enabled="0" method="" siteId="{abe32f68-c72d-420d-b5bd-750c63a268e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Chapt7</Template>
  <TotalTime>16855</TotalTime>
  <Words>1808</Words>
  <Application>Microsoft Office PowerPoint</Application>
  <PresentationFormat>On-screen Show (4:3)</PresentationFormat>
  <Paragraphs>343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8" baseType="lpstr">
      <vt:lpstr>Arial</vt:lpstr>
      <vt:lpstr>Arial-BoldMT</vt:lpstr>
      <vt:lpstr>Arial-ItalicMT</vt:lpstr>
      <vt:lpstr>ArialMT</vt:lpstr>
      <vt:lpstr>Baskerville Old Face</vt:lpstr>
      <vt:lpstr>Book Antiqua</vt:lpstr>
      <vt:lpstr>Calibri</vt:lpstr>
      <vt:lpstr>Cambria</vt:lpstr>
      <vt:lpstr>Cambria Math</vt:lpstr>
      <vt:lpstr>Cascadia Code SemiBold</vt:lpstr>
      <vt:lpstr>Franklin Gothic Demi Cond</vt:lpstr>
      <vt:lpstr>Times New Roman</vt:lpstr>
      <vt:lpstr>Wingdings</vt:lpstr>
      <vt:lpstr>CLSC_Overview</vt:lpstr>
      <vt:lpstr>PowerPoint Presentation</vt:lpstr>
      <vt:lpstr>Analysis of Variance (ANOVA)</vt:lpstr>
      <vt:lpstr>ANOVA Examples</vt:lpstr>
      <vt:lpstr>ANOVA Examples</vt:lpstr>
      <vt:lpstr>Example 2 Cont’D:</vt:lpstr>
      <vt:lpstr>ANOVA concept</vt:lpstr>
      <vt:lpstr>ANOVA Concept</vt:lpstr>
      <vt:lpstr>Test Statistic</vt:lpstr>
      <vt:lpstr>Back to Concept</vt:lpstr>
      <vt:lpstr>Back To Concept</vt:lpstr>
      <vt:lpstr>Back to Concept</vt:lpstr>
      <vt:lpstr>Formulation in terms of  Hypothesis Problem</vt:lpstr>
      <vt:lpstr>Formulation in terms of  Hypothesis Problem </vt:lpstr>
      <vt:lpstr>Anova Table</vt:lpstr>
      <vt:lpstr>Example 2 Cont’D</vt:lpstr>
      <vt:lpstr>Example 2 Cont’D</vt:lpstr>
      <vt:lpstr>Example 2 Cont’D</vt:lpstr>
      <vt:lpstr>Example 2 Anova table</vt:lpstr>
      <vt:lpstr>PowerPoint Presentation</vt:lpstr>
      <vt:lpstr>PowerPoint Presentation</vt:lpstr>
      <vt:lpstr>PowerPoint Presentation</vt:lpstr>
      <vt:lpstr>Normality Assumption Fails Non-Parametric Method</vt:lpstr>
      <vt:lpstr>What if Equality of the Variances  FAIL?</vt:lpstr>
      <vt:lpstr>F Distribution</vt:lpstr>
    </vt:vector>
  </TitlesOfParts>
  <Company>Texas A&amp;M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Department of Statistics</dc:creator>
  <cp:lastModifiedBy>Reza Jalil Mozhdehi</cp:lastModifiedBy>
  <cp:revision>444</cp:revision>
  <dcterms:created xsi:type="dcterms:W3CDTF">2006-07-17T20:20:48Z</dcterms:created>
  <dcterms:modified xsi:type="dcterms:W3CDTF">2025-05-02T03:56:46Z</dcterms:modified>
</cp:coreProperties>
</file>