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1"/>
  </p:notesMasterIdLst>
  <p:handoutMasterIdLst>
    <p:handoutMasterId r:id="rId22"/>
  </p:handoutMasterIdLst>
  <p:sldIdLst>
    <p:sldId id="392" r:id="rId2"/>
    <p:sldId id="369" r:id="rId3"/>
    <p:sldId id="370" r:id="rId4"/>
    <p:sldId id="372" r:id="rId5"/>
    <p:sldId id="393" r:id="rId6"/>
    <p:sldId id="373" r:id="rId7"/>
    <p:sldId id="381" r:id="rId8"/>
    <p:sldId id="374" r:id="rId9"/>
    <p:sldId id="375" r:id="rId10"/>
    <p:sldId id="358" r:id="rId11"/>
    <p:sldId id="376" r:id="rId12"/>
    <p:sldId id="371" r:id="rId13"/>
    <p:sldId id="363" r:id="rId14"/>
    <p:sldId id="382" r:id="rId15"/>
    <p:sldId id="377" r:id="rId16"/>
    <p:sldId id="383" r:id="rId17"/>
    <p:sldId id="378" r:id="rId18"/>
    <p:sldId id="385" r:id="rId19"/>
    <p:sldId id="38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64" d="100"/>
          <a:sy n="64" d="100"/>
        </p:scale>
        <p:origin x="772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6C31CAEB-C525-873F-C1D3-C1310E5D3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218" r="3612" b="2726"/>
          <a:stretch/>
        </p:blipFill>
        <p:spPr bwMode="auto">
          <a:xfrm>
            <a:off x="4114799" y="781236"/>
            <a:ext cx="50292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2469704-EF7C-0B16-45FB-989DBCD13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4231CE7-22D0-3EAC-A8B3-D7E0469E0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2A2BFB-B2CD-331A-7568-12FB3A30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MSSC 5720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A89C7BC-43F9-F3F7-9199-76A1407E5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D9BD916-7178-5971-8D11-315BF6245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EC5F350D-5A80-471E-D388-2AEA50AB3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39BDE584-B517-92CF-AC1D-BA17BACBB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16D4976-1185-05BB-556F-4E6D06365C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22033ED9-F1CB-4FED-3A0A-3318ABEA9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48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34523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4027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0564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204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4370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68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662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8236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4735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8300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92563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://content.bfwpub.com/webroot_pubcontent/Content/BCS_4/IPS7e/Student/Statistical%20Applets/ano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igitalfirst.bfwpub.com/stats_applet/stats_applet_1_anov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hyperlink" Target="http://dna.mscsnet.mu.edu:3838/mlab/DistCal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121-9620-95CE-CB69-2C658060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blue and yellow logo with white text&#10;&#10;AI-generated content may be incorrect.">
            <a:extLst>
              <a:ext uri="{FF2B5EF4-FFF2-40B4-BE49-F238E27FC236}">
                <a16:creationId xmlns:a16="http://schemas.microsoft.com/office/drawing/2014/main" id="{8FEA2D16-2934-578E-BF9B-021D16DC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1634699"/>
            <a:ext cx="3962399" cy="39623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B8B60-A264-54E2-EB71-E6EE905D2C49}"/>
              </a:ext>
            </a:extLst>
          </p:cNvPr>
          <p:cNvSpPr txBox="1"/>
          <p:nvPr/>
        </p:nvSpPr>
        <p:spPr>
          <a:xfrm>
            <a:off x="579727" y="4419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Shirin Nezampour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E496-A6F7-92F1-5E4C-DEFFCBC02FA5}"/>
              </a:ext>
            </a:extLst>
          </p:cNvPr>
          <p:cNvSpPr txBox="1"/>
          <p:nvPr/>
        </p:nvSpPr>
        <p:spPr>
          <a:xfrm>
            <a:off x="860681" y="1752600"/>
            <a:ext cx="3105993" cy="207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Chapter 9:</a:t>
            </a:r>
          </a:p>
          <a:p>
            <a:pPr algn="ctr"/>
            <a:r>
              <a:rPr lang="en-US" sz="44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E69AA-2E55-857E-39F0-69264E7699B5}"/>
              </a:ext>
            </a:extLst>
          </p:cNvPr>
          <p:cNvSpPr/>
          <p:nvPr/>
        </p:nvSpPr>
        <p:spPr>
          <a:xfrm>
            <a:off x="6990080" y="136525"/>
            <a:ext cx="2133600" cy="625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CC2F8-0851-1169-8D27-A2C23DD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5" y="399261"/>
            <a:ext cx="1505555" cy="1203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96B91-5863-2521-A4FB-C41E69C5C6D0}"/>
              </a:ext>
            </a:extLst>
          </p:cNvPr>
          <p:cNvSpPr txBox="1"/>
          <p:nvPr/>
        </p:nvSpPr>
        <p:spPr>
          <a:xfrm>
            <a:off x="664520" y="5181600"/>
            <a:ext cx="3549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Management</a:t>
            </a:r>
          </a:p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927378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</p:spPr>
            <p:txBody>
              <a:bodyPr/>
              <a:lstStyle/>
              <a:p>
                <a:r>
                  <a:rPr lang="en-US" sz="2400" dirty="0"/>
                  <a:t>Grand Mean: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Total</a:t>
                </a:r>
                <a:r>
                  <a:rPr lang="en-US" sz="2400" dirty="0"/>
                  <a:t> Variability: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Between</a:t>
                </a:r>
                <a:r>
                  <a:rPr lang="en-US" sz="2400" dirty="0"/>
                  <a:t> Samples: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Within</a:t>
                </a:r>
                <a:r>
                  <a:rPr lang="en-US" sz="2400" dirty="0"/>
                  <a:t> Samples: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  <a:blipFill>
                <a:blip r:embed="rId2"/>
                <a:stretch>
                  <a:fillRect l="-1243" b="-20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69255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6858000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80511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Treatments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treatment is different from the rest</a:t>
                </a:r>
              </a:p>
              <a:p>
                <a:endParaRPr lang="en-US" sz="1100" dirty="0"/>
              </a:p>
              <a:p>
                <a:r>
                  <a:rPr lang="en-US" sz="2400" dirty="0"/>
                  <a:t>Test Statistics: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Decision Rule:</a:t>
                </a:r>
              </a:p>
              <a:p>
                <a:pPr marL="0" indent="0">
                  <a:buNone/>
                </a:pPr>
                <a:r>
                  <a:rPr lang="en-US" sz="2200" dirty="0"/>
                  <a:t>	The Factor is significant if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𝐹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 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1100" dirty="0">
                  <a:hlinkClick r:id="rId2"/>
                </a:endParaRPr>
              </a:p>
              <a:p>
                <a:r>
                  <a:rPr lang="en-US" sz="2400" dirty="0">
                    <a:hlinkClick r:id="rId3"/>
                  </a:rPr>
                  <a:t>Applet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>
                <a:blip r:embed="rId4"/>
                <a:stretch>
                  <a:fillRect l="-1255" b="-34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69255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>
          <a:xfrm flipV="1">
            <a:off x="6858000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 flipV="1">
            <a:off x="2480511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89072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endParaRPr lang="en-US" sz="9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   	       </a:t>
                </a:r>
                <a:r>
                  <a:rPr lang="en-US" sz="2800" dirty="0"/>
                  <a:t>Treatment Levels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1		2		3 	    .      .     .	t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.		  .		  .		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 .		  .		  .	   	  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≡≡≡≡≡≡≡≡≡≡≡≡≡≡≡≡≡≡≡≡≡≡≡≡≡≡≡≡≡≡≡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   .   .   .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  <a:blipFill>
                <a:blip r:embed="rId2"/>
                <a:stretch>
                  <a:fillRect l="-1034" t="-950" b="-30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34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4753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Assumptions: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Data is generated from a normal distribution for each treatment.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400" dirty="0">
                  <a:hlinkClick r:id="rId2"/>
                </a:endParaRPr>
              </a:p>
              <a:p>
                <a:r>
                  <a:rPr lang="en-US" sz="2400" dirty="0">
                    <a:hlinkClick r:id="rId2"/>
                  </a:rPr>
                  <a:t>Applet</a:t>
                </a:r>
                <a:endParaRPr lang="en-US" sz="30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47530"/>
                <a:ext cx="7772400" cy="4495800"/>
              </a:xfrm>
              <a:blipFill>
                <a:blip r:embed="rId3"/>
                <a:stretch>
                  <a:fillRect l="-1176" t="-813" r="-392" b="-3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  <a:blipFill>
                <a:blip r:embed="rId2"/>
                <a:stretch>
                  <a:fillRect l="-1121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1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70306"/>
              </p:ext>
            </p:extLst>
          </p:nvPr>
        </p:nvGraphicFramePr>
        <p:xfrm>
          <a:off x="363538" y="1295400"/>
          <a:ext cx="8497887" cy="2785618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(Between)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(Within)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/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SSB</a:t>
                </a:r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blipFill>
                <a:blip r:embed="rId3"/>
                <a:stretch>
                  <a:fillRect l="-14019" t="-105263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/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𝑀𝑆𝐵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/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SSE</a:t>
                </a:r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blipFill>
                <a:blip r:embed="rId5"/>
                <a:stretch>
                  <a:fillRect l="-13514" t="-71429" r="-300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/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SST</a:t>
                </a:r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blipFill>
                <a:blip r:embed="rId6"/>
                <a:stretch>
                  <a:fillRect l="-14241" t="-71429" r="-619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/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𝑀𝑆𝐵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/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</m:t>
                    </m:r>
                  </m:oMath>
                </a14:m>
                <a:r>
                  <a:rPr lang="en-US" sz="1600" dirty="0"/>
                  <a:t>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blipFill>
                <a:blip r:embed="rId8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/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52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graph showing different colored boxes&#10;&#10;AI-generated content may be incorrect.">
            <a:extLst>
              <a:ext uri="{FF2B5EF4-FFF2-40B4-BE49-F238E27FC236}">
                <a16:creationId xmlns:a16="http://schemas.microsoft.com/office/drawing/2014/main" id="{BF4BA3EE-CBCF-E937-56C7-871C11F2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4902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0320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Instructor-Led: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=9.20,  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=33.7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Online Self-Paced 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=10.00,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=29.0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Shadowing: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=13.80,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=46.7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Is </a:t>
                </a:r>
                <a:r>
                  <a:rPr lang="en-US" sz="2400" dirty="0" err="1"/>
                  <a:t>therea</a:t>
                </a:r>
                <a:r>
                  <a:rPr lang="en-US" sz="2400" dirty="0"/>
                  <a:t> statistically significant difference in the mean productivity scores of employees who participated in the three different training programs?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=0.05.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Data is generated from normal distribution for each training methods.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>
                <a:blip r:embed="rId2"/>
                <a:stretch>
                  <a:fillRect l="-1176" t="-950" r="-392" b="-36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5∗9.2+5∗10.0+5∗13.8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=11.0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=3−1=2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−3=12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 rotWithShape="0">
                <a:blip r:embed="rId2"/>
                <a:stretch>
                  <a:fillRect l="-1176" b="-3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𝑆𝑆</m:t>
                    </m:r>
                    <m:r>
                      <a:rPr lang="en-US" sz="2400" i="1" baseline="-25000" smtClean="0">
                        <a:latin typeface="Cambria Math"/>
                      </a:rPr>
                      <m:t>𝐵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950" b="0" dirty="0"/>
                  <a:t>	 </a:t>
                </a:r>
                <a14:m>
                  <m:oMath xmlns:m="http://schemas.openxmlformats.org/officeDocument/2006/math">
                    <m:r>
                      <a:rPr lang="en-US" sz="19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50">
                        <a:latin typeface="Cambria Math"/>
                      </a:rPr>
                      <m:t>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9.2−11.0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10.0−11.0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13.8−11.0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950" dirty="0"/>
                      <m:t> </m:t>
                    </m:r>
                  </m:oMath>
                </a14:m>
                <a:endParaRPr lang="en-US" sz="1950" dirty="0"/>
              </a:p>
              <a:p>
                <a:pPr marL="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60.40</m:t>
                    </m:r>
                  </m:oMath>
                </a14:m>
                <a:endParaRPr lang="en-US" sz="2400" dirty="0"/>
              </a:p>
              <a:p>
                <a:pPr marL="0" indent="-400050"/>
                <a:endParaRPr lang="en-US" sz="1200" i="1" dirty="0">
                  <a:latin typeface="Cambria Math"/>
                </a:endParaRPr>
              </a:p>
              <a:p>
                <a:pPr marL="0" indent="-400050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i="1" baseline="-25000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∗33.0+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∗29.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∗46.7</m:t>
                    </m:r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=437.60</m:t>
                    </m:r>
                  </m:oMath>
                </a14:m>
                <a:endParaRPr lang="en-US" sz="2400" dirty="0"/>
              </a:p>
              <a:p>
                <a:endParaRPr lang="en-US" sz="1200" dirty="0"/>
              </a:p>
              <a:p>
                <a:r>
                  <a:rPr lang="en-US" sz="2400" dirty="0"/>
                  <a:t>TS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60.40/2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437.60/12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=0.83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=2, 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=12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=3.89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Conclusion</a:t>
                </a:r>
                <a:r>
                  <a:rPr lang="en-US" sz="2400" dirty="0"/>
                  <a:t>: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&gt;3.89?</m:t>
                    </m:r>
                  </m:oMath>
                </a14:m>
                <a:r>
                  <a:rPr lang="en-US" sz="2400" dirty="0"/>
                  <a:t> No.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We cannot conclude that the amount of </a:t>
                </a:r>
                <a:r>
                  <a:rPr lang="en-US" sz="2400" dirty="0" err="1"/>
                  <a:t>isoflavones</a:t>
                </a:r>
                <a:r>
                  <a:rPr lang="en-US" sz="2400" dirty="0"/>
                  <a:t> vary among the food items.</a:t>
                </a:r>
              </a:p>
              <a:p>
                <a:r>
                  <a:rPr lang="en-US" sz="2400" dirty="0">
                    <a:hlinkClick r:id="rId2"/>
                  </a:rPr>
                  <a:t>F Calculator</a:t>
                </a:r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3"/>
                <a:stretch>
                  <a:fillRect l="-1176" t="-13161" b="-36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~ source, data=exmp8.1))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  <p:pic>
        <p:nvPicPr>
          <p:cNvPr id="15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9656" y="1295400"/>
            <a:ext cx="5504688" cy="18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56" y="4648200"/>
            <a:ext cx="527208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26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 is one of the most popular statistical tools of analyzing data.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14700" y="3352800"/>
            <a:ext cx="914400" cy="914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29100" y="2743200"/>
            <a:ext cx="1600200" cy="838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4267200" y="38100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4229100" y="40386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829300" y="2362200"/>
            <a:ext cx="11049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9300" y="4648200"/>
            <a:ext cx="1143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57500" y="3810000"/>
            <a:ext cx="8382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5000" y="4090381"/>
            <a:ext cx="9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Example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doing a research study 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performance scores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 of 100) at a company.</a:t>
            </a:r>
          </a:p>
          <a:p>
            <a:endParaRPr lang="en-US" sz="2400" dirty="0"/>
          </a:p>
          <a:p>
            <a:r>
              <a:rPr lang="en-US" sz="2400" dirty="0"/>
              <a:t>Question: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affects performance?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625851"/>
            <a:ext cx="1981200" cy="9461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Performance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505200" y="3276600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3581400" y="41239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429000" y="4343400"/>
            <a:ext cx="13716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00600" y="2971800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Department?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 Sales / HR / IT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3138" y="3886200"/>
            <a:ext cx="2133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Work Schedule?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lang="en-US" sz="1400" kern="0" dirty="0">
                <a:solidFill>
                  <a:prstClr val="white"/>
                </a:solidFill>
                <a:latin typeface="Calibri"/>
              </a:rPr>
              <a:t>Onsite / Hybrid / Remote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138" y="4976325"/>
            <a:ext cx="28730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Education Level?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High School / Bachelor Master / PhD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914400"/>
            <a:ext cx="8305795" cy="4495800"/>
          </a:xfrm>
        </p:spPr>
        <p:txBody>
          <a:bodyPr/>
          <a:lstStyle/>
          <a:p>
            <a:r>
              <a:rPr lang="en-US" sz="2400" dirty="0"/>
              <a:t>Example 2: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</a:p>
          <a:p>
            <a:r>
              <a:rPr lang="en-US" sz="2400" b="1" dirty="0"/>
              <a:t>Research Question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company's HR manager wants to evaluate the effectiveness of three different employee training programs on improving employee productivity.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employee productivity depend on training programs?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2500" y="4295372"/>
            <a:ext cx="1714500" cy="9525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Productivity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667000" y="48006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352800" y="4533900"/>
            <a:ext cx="13716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Training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8CB46-20B5-4B04-FAE0-62099CDD2FF0}"/>
              </a:ext>
            </a:extLst>
          </p:cNvPr>
          <p:cNvCxnSpPr>
            <a:cxnSpLocks/>
          </p:cNvCxnSpPr>
          <p:nvPr/>
        </p:nvCxnSpPr>
        <p:spPr>
          <a:xfrm flipH="1">
            <a:off x="4914900" y="4022724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7A5AE-512C-3E38-3E5F-1E393C1EB532}"/>
              </a:ext>
            </a:extLst>
          </p:cNvPr>
          <p:cNvCxnSpPr/>
          <p:nvPr/>
        </p:nvCxnSpPr>
        <p:spPr>
          <a:xfrm flipH="1">
            <a:off x="4991100" y="47716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A30782-D76C-5FD3-E2FD-3CDB15E205E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910921"/>
            <a:ext cx="1257300" cy="61357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FAAFC-461C-71A4-3B05-E86B8DAA87E8}"/>
              </a:ext>
            </a:extLst>
          </p:cNvPr>
          <p:cNvSpPr/>
          <p:nvPr/>
        </p:nvSpPr>
        <p:spPr>
          <a:xfrm>
            <a:off x="6210300" y="4529921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Online Self-Paced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098E-E78F-D43F-58A3-C53CE6D59211}"/>
              </a:ext>
            </a:extLst>
          </p:cNvPr>
          <p:cNvSpPr/>
          <p:nvPr/>
        </p:nvSpPr>
        <p:spPr>
          <a:xfrm>
            <a:off x="6189980" y="3767921"/>
            <a:ext cx="1844362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Instructor-Led Classroom Training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4DEEA-8A34-E432-0892-035B2BC04BF1}"/>
              </a:ext>
            </a:extLst>
          </p:cNvPr>
          <p:cNvSpPr/>
          <p:nvPr/>
        </p:nvSpPr>
        <p:spPr>
          <a:xfrm>
            <a:off x="6232838" y="5219701"/>
            <a:ext cx="11585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prstClr val="white"/>
                </a:solidFill>
                <a:latin typeface="Calibri"/>
              </a:rPr>
              <a:t> On-the-Job Shadowing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1E85A-DCF2-B667-FD94-DBD8A150246D}"/>
              </a:ext>
            </a:extLst>
          </p:cNvPr>
          <p:cNvSpPr/>
          <p:nvPr/>
        </p:nvSpPr>
        <p:spPr>
          <a:xfrm>
            <a:off x="1265081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9F8F8-AAD9-2A4D-E129-AC9C6D886A76}"/>
              </a:ext>
            </a:extLst>
          </p:cNvPr>
          <p:cNvSpPr/>
          <p:nvPr/>
        </p:nvSpPr>
        <p:spPr>
          <a:xfrm>
            <a:off x="3543300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721B55-BA68-5EFA-858C-18C936311593}"/>
              </a:ext>
            </a:extLst>
          </p:cNvPr>
          <p:cNvSpPr/>
          <p:nvPr/>
        </p:nvSpPr>
        <p:spPr>
          <a:xfrm>
            <a:off x="6316818" y="6324600"/>
            <a:ext cx="1158561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224AC-B734-6B6A-3DF5-C1CD0D5B7033}"/>
              </a:ext>
            </a:extLst>
          </p:cNvPr>
          <p:cNvCxnSpPr>
            <a:cxnSpLocks/>
          </p:cNvCxnSpPr>
          <p:nvPr/>
        </p:nvCxnSpPr>
        <p:spPr>
          <a:xfrm>
            <a:off x="1752600" y="5324072"/>
            <a:ext cx="0" cy="9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55511-F182-6A09-5F03-1AA45B80060A}"/>
              </a:ext>
            </a:extLst>
          </p:cNvPr>
          <p:cNvCxnSpPr>
            <a:cxnSpLocks/>
          </p:cNvCxnSpPr>
          <p:nvPr/>
        </p:nvCxnSpPr>
        <p:spPr>
          <a:xfrm>
            <a:off x="6858000" y="5943600"/>
            <a:ext cx="0" cy="3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F499DB-E082-F53B-B73A-90503498F2C2}"/>
              </a:ext>
            </a:extLst>
          </p:cNvPr>
          <p:cNvCxnSpPr>
            <a:cxnSpLocks/>
          </p:cNvCxnSpPr>
          <p:nvPr/>
        </p:nvCxnSpPr>
        <p:spPr>
          <a:xfrm>
            <a:off x="4038600" y="5138419"/>
            <a:ext cx="0" cy="110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9EA62-1646-7307-AAAE-306AAE381967}"/>
              </a:ext>
            </a:extLst>
          </p:cNvPr>
          <p:cNvSpPr txBox="1"/>
          <p:nvPr/>
        </p:nvSpPr>
        <p:spPr>
          <a:xfrm>
            <a:off x="457200" y="8382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Data</a:t>
            </a:r>
            <a:r>
              <a:rPr lang="en-US" b="1" dirty="0"/>
              <a:t>:</a:t>
            </a:r>
            <a:r>
              <a:rPr lang="en-US" dirty="0"/>
              <a:t> Suppose 10 employees were randomly assigned to each training program. After completion, their productivity was measured using a standardized score.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83014-CD0E-1A90-C18C-AFE272A47A1A}"/>
              </a:ext>
            </a:extLst>
          </p:cNvPr>
          <p:cNvSpPr txBox="1"/>
          <p:nvPr/>
        </p:nvSpPr>
        <p:spPr>
          <a:xfrm>
            <a:off x="457200" y="2244193"/>
            <a:ext cx="434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Objective: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/>
              <a:t>Determine if there is a statistically significant difference in the mean productivity scores of employees who participated in the three different training programs.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statistical terms, we write the hypotheses as follows: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0284A-A42E-EB2F-9235-32FCAD1D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31226"/>
            <a:ext cx="3691724" cy="3710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16E8D3-63DE-9154-2C77-FC633132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" y="5037798"/>
            <a:ext cx="4101230" cy="787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C40F45-CC08-25DA-6DD2-587FD7798E24}"/>
              </a:ext>
            </a:extLst>
          </p:cNvPr>
          <p:cNvSpPr txBox="1"/>
          <p:nvPr/>
        </p:nvSpPr>
        <p:spPr>
          <a:xfrm>
            <a:off x="4968606" y="56555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9AADDC-C1EC-C5F1-83D2-501BC9E96DCA}"/>
              </a:ext>
            </a:extLst>
          </p:cNvPr>
          <p:cNvSpPr txBox="1"/>
          <p:nvPr/>
        </p:nvSpPr>
        <p:spPr>
          <a:xfrm>
            <a:off x="4968606" y="606412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St.D</a:t>
            </a:r>
            <a:r>
              <a:rPr lang="en-US" sz="16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/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=70.34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/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= 71.82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/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= 69.11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0A6A1A-F11B-7D18-F64E-CC077EC0B2F8}"/>
                  </a:ext>
                </a:extLst>
              </p:cNvPr>
              <p:cNvSpPr txBox="1"/>
              <p:nvPr/>
            </p:nvSpPr>
            <p:spPr>
              <a:xfrm>
                <a:off x="5711218" y="6064120"/>
                <a:ext cx="840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1.24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0A6A1A-F11B-7D18-F64E-CC077EC0B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18" y="6064120"/>
                <a:ext cx="840999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D099B8-70D9-BE05-C158-5D2CF8957F45}"/>
                  </a:ext>
                </a:extLst>
              </p:cNvPr>
              <p:cNvSpPr txBox="1"/>
              <p:nvPr/>
            </p:nvSpPr>
            <p:spPr>
              <a:xfrm>
                <a:off x="6737441" y="6050577"/>
                <a:ext cx="8852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/>
                  <a:t>1.28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D099B8-70D9-BE05-C158-5D2CF895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41" y="6050577"/>
                <a:ext cx="88524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F07E4A-CF1F-4E27-7DB5-F757A6302004}"/>
                  </a:ext>
                </a:extLst>
              </p:cNvPr>
              <p:cNvSpPr txBox="1"/>
              <p:nvPr/>
            </p:nvSpPr>
            <p:spPr>
              <a:xfrm>
                <a:off x="7803740" y="6050577"/>
                <a:ext cx="1130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/>
                  <a:t>1.18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F07E4A-CF1F-4E27-7DB5-F757A63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6050577"/>
                <a:ext cx="1130697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152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200" y="1143000"/>
            <a:ext cx="3505200" cy="183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The variation in </a:t>
            </a:r>
            <a:r>
              <a:rPr lang="en-US" sz="1600" dirty="0">
                <a:latin typeface="+mn-lt"/>
              </a:rPr>
              <a:t>Productivity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some is due to 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training method</a:t>
            </a:r>
            <a:endParaRPr lang="en-US" sz="1600" dirty="0">
              <a:solidFill>
                <a:srgbClr val="003366"/>
              </a:solidFill>
              <a:latin typeface="+mn-lt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and some is due to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error</a:t>
            </a:r>
            <a:endParaRPr lang="en-US" sz="1600" dirty="0">
              <a:solidFill>
                <a:srgbClr val="003366"/>
              </a:solidFill>
              <a:latin typeface="+mn-lt"/>
            </a:endParaRPr>
          </a:p>
        </p:txBody>
      </p:sp>
      <p:pic>
        <p:nvPicPr>
          <p:cNvPr id="17" name="Content Placeholder 16" descr="A graph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EDC4555B-0558-8A9F-684E-1C608686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158" y="914400"/>
            <a:ext cx="6659592" cy="5486400"/>
          </a:xfrm>
        </p:spPr>
      </p:pic>
      <p:pic>
        <p:nvPicPr>
          <p:cNvPr id="19" name="Picture 18" descr="A graph showing the amount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27343BAA-C7D5-3F74-A911-6147962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58" y="915529"/>
            <a:ext cx="6659592" cy="5486400"/>
          </a:xfrm>
          <a:prstGeom prst="rect">
            <a:avLst/>
          </a:prstGeom>
        </p:spPr>
      </p:pic>
      <p:pic>
        <p:nvPicPr>
          <p:cNvPr id="21" name="Picture 20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B225904B-D9AC-89DF-F702-1AE14433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3" name="Picture 22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0F4CEC45-0F09-6DE1-2849-0554E1670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5" name="Picture 24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63BC397E-CA9B-B059-80C3-EA9BF1BE5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7" name="Picture 26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C0DA5C4F-CD45-5195-496C-AB22C54A4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71600"/>
                <a:ext cx="8077200" cy="4495800"/>
              </a:xfrm>
            </p:spPr>
            <p:txBody>
              <a:bodyPr/>
              <a:lstStyle/>
              <a:p>
                <a:r>
                  <a:rPr lang="en-US" sz="2400" dirty="0"/>
                  <a:t> Variation(Productivity)  =  Variation(Training ) + Variation(Error) 	</a:t>
                </a:r>
              </a:p>
              <a:p>
                <a:r>
                  <a:rPr lang="en-US" sz="2400" dirty="0"/>
                  <a:t>These variations can be described by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Sums of Squares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SS(Productivity) = SS(Method) + SS(Error)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+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𝑑𝑓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 is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degrees of freedom </a:t>
                </a:r>
                <a:r>
                  <a:rPr lang="en-US" sz="2400" dirty="0">
                    <a:solidFill>
                      <a:srgbClr val="003366"/>
                    </a:solidFill>
                  </a:rPr>
                  <a:t>that represent the effective number of terms in the sums of squares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R:		</a:t>
                </a: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aov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(Productivity ~ Method, data=training)</a:t>
                </a:r>
                <a:endParaRPr lang="en-US" sz="2400" dirty="0">
                  <a:solidFill>
                    <a:srgbClr val="00336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71600"/>
                <a:ext cx="8077200" cy="4495800"/>
              </a:xfrm>
              <a:blipFill>
                <a:blip r:embed="rId2"/>
                <a:stretch>
                  <a:fillRect l="-1132" t="-949" r="-1660" b="-7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5594"/>
                <a:ext cx="7772400" cy="4495800"/>
              </a:xfrm>
            </p:spPr>
            <p:txBody>
              <a:bodyPr/>
              <a:lstStyle/>
              <a:p>
                <a:r>
                  <a:rPr lang="en-US" sz="2400" b="1" dirty="0"/>
                  <a:t>F-Statistic</a:t>
                </a:r>
              </a:p>
              <a:p>
                <a:endParaRPr lang="en-US" sz="800" dirty="0"/>
              </a:p>
              <a:p>
                <a:r>
                  <a:rPr lang="en-US" sz="2400" b="1" dirty="0"/>
                  <a:t>Training  method</a:t>
                </a:r>
                <a:r>
                  <a:rPr lang="en-US" sz="2400" dirty="0"/>
                  <a:t>:    Test Statistic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𝑀𝑒𝑡h𝑜𝑑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/>
                  <a:t>If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then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Training method is a significant factor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5594"/>
                <a:ext cx="7772400" cy="4495800"/>
              </a:xfrm>
              <a:blipFill>
                <a:blip r:embed="rId2"/>
                <a:stretch>
                  <a:fillRect l="-109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sums of squares are not always easily available. For different factor designs, there are different sums of squares.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For One-Factor design, the sums of squares are easy to compute.</a:t>
                </a:r>
              </a:p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pPr marL="0" indent="0">
                  <a:buNone/>
                </a:pPr>
                <a:r>
                  <a:rPr lang="en-US" sz="2400" dirty="0"/>
                  <a:t>			   	Treatment Levels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1	2	3              .	.     .	t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.	  .	  .	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.	  .	  .	   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Mean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St. Dev.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  <a:blipFill>
                <a:blip r:embed="rId2"/>
                <a:stretch>
                  <a:fillRect l="-1208" t="-1220" r="-22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Chapt7</Template>
  <TotalTime>14746</TotalTime>
  <Words>1367</Words>
  <Application>Microsoft Office PowerPoint</Application>
  <PresentationFormat>On-screen Show (4:3)</PresentationFormat>
  <Paragraphs>265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Baskerville Old Face</vt:lpstr>
      <vt:lpstr>Book Antiqua</vt:lpstr>
      <vt:lpstr>Calibri</vt:lpstr>
      <vt:lpstr>Cambria Math</vt:lpstr>
      <vt:lpstr>Franklin Gothic Demi Cond</vt:lpstr>
      <vt:lpstr>Times New Roman</vt:lpstr>
      <vt:lpstr>Wingdings</vt:lpstr>
      <vt:lpstr>CLSC_Overview</vt:lpstr>
      <vt:lpstr>PowerPoint Presentation</vt:lpstr>
      <vt:lpstr>Analysis of Variance (ANOVA)</vt:lpstr>
      <vt:lpstr>ANOVA Examples</vt:lpstr>
      <vt:lpstr>ANOVA Examples</vt:lpstr>
      <vt:lpstr>PowerPoint Presentation</vt:lpstr>
      <vt:lpstr>Example Cont’D</vt:lpstr>
      <vt:lpstr>Concept</vt:lpstr>
      <vt:lpstr>Test Statistic</vt:lpstr>
      <vt:lpstr>Back to Concept</vt:lpstr>
      <vt:lpstr>Back To Concept</vt:lpstr>
      <vt:lpstr>Back to Concept</vt:lpstr>
      <vt:lpstr>Formulation in terms of  Hypothesis Problem</vt:lpstr>
      <vt:lpstr>Formulation in terms of  Hypothesis Problem Cont’D</vt:lpstr>
      <vt:lpstr>Anova Table</vt:lpstr>
      <vt:lpstr>Example 2 CONT’D</vt:lpstr>
      <vt:lpstr>Example 2 Cont’D</vt:lpstr>
      <vt:lpstr>Example 2 Cont’D</vt:lpstr>
      <vt:lpstr>Example 2 Cont’D</vt:lpstr>
      <vt:lpstr>Example 8.1 Anova table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Reza Jalil Mozhdehi</cp:lastModifiedBy>
  <cp:revision>415</cp:revision>
  <dcterms:created xsi:type="dcterms:W3CDTF">2006-07-17T20:20:48Z</dcterms:created>
  <dcterms:modified xsi:type="dcterms:W3CDTF">2025-04-30T16:15:37Z</dcterms:modified>
</cp:coreProperties>
</file>