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5"/>
  </p:notesMasterIdLst>
  <p:handoutMasterIdLst>
    <p:handoutMasterId r:id="rId26"/>
  </p:handoutMasterIdLst>
  <p:sldIdLst>
    <p:sldId id="392" r:id="rId2"/>
    <p:sldId id="369" r:id="rId3"/>
    <p:sldId id="370" r:id="rId4"/>
    <p:sldId id="372" r:id="rId5"/>
    <p:sldId id="393" r:id="rId6"/>
    <p:sldId id="373" r:id="rId7"/>
    <p:sldId id="381" r:id="rId8"/>
    <p:sldId id="374" r:id="rId9"/>
    <p:sldId id="396" r:id="rId10"/>
    <p:sldId id="375" r:id="rId11"/>
    <p:sldId id="358" r:id="rId12"/>
    <p:sldId id="363" r:id="rId13"/>
    <p:sldId id="382" r:id="rId14"/>
    <p:sldId id="377" r:id="rId15"/>
    <p:sldId id="383" r:id="rId16"/>
    <p:sldId id="378" r:id="rId17"/>
    <p:sldId id="385" r:id="rId18"/>
    <p:sldId id="386" r:id="rId19"/>
    <p:sldId id="397" r:id="rId20"/>
    <p:sldId id="398" r:id="rId21"/>
    <p:sldId id="395" r:id="rId22"/>
    <p:sldId id="379" r:id="rId23"/>
    <p:sldId id="39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 autoAdjust="0"/>
    <p:restoredTop sz="94660"/>
  </p:normalViewPr>
  <p:slideViewPr>
    <p:cSldViewPr>
      <p:cViewPr>
        <p:scale>
          <a:sx n="63" d="100"/>
          <a:sy n="63" d="100"/>
        </p:scale>
        <p:origin x="8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4114799" y="781236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MSSC 5720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8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34523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4027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0564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0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4370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68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62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8236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473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830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9256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igitalfirst.bfwpub.com/stats_applet/stats_applet_1_anov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tatab.net/tutorial/f-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121-9620-95CE-CB69-2C65806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and yellow logo with white text&#10;&#10;AI-generated content may be incorrect.">
            <a:extLst>
              <a:ext uri="{FF2B5EF4-FFF2-40B4-BE49-F238E27FC236}">
                <a16:creationId xmlns:a16="http://schemas.microsoft.com/office/drawing/2014/main" id="{8FEA2D16-2934-578E-BF9B-021D16D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67" y="1828799"/>
            <a:ext cx="3768299" cy="37682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B8B60-A264-54E2-EB71-E6EE905D2C49}"/>
              </a:ext>
            </a:extLst>
          </p:cNvPr>
          <p:cNvSpPr txBox="1"/>
          <p:nvPr/>
        </p:nvSpPr>
        <p:spPr>
          <a:xfrm>
            <a:off x="564926" y="4343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Shirin Nezampour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E496-A6F7-92F1-5E4C-DEFFCBC02FA5}"/>
              </a:ext>
            </a:extLst>
          </p:cNvPr>
          <p:cNvSpPr txBox="1"/>
          <p:nvPr/>
        </p:nvSpPr>
        <p:spPr>
          <a:xfrm>
            <a:off x="860681" y="1752600"/>
            <a:ext cx="3105993" cy="207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Chapter 13:</a:t>
            </a:r>
          </a:p>
          <a:p>
            <a:pPr algn="ctr"/>
            <a:r>
              <a:rPr lang="en-US" sz="44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E69AA-2E55-857E-39F0-69264E7699B5}"/>
              </a:ext>
            </a:extLst>
          </p:cNvPr>
          <p:cNvSpPr/>
          <p:nvPr/>
        </p:nvSpPr>
        <p:spPr>
          <a:xfrm>
            <a:off x="6990080" y="136525"/>
            <a:ext cx="2133600" cy="625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CC2F8-0851-1169-8D27-A2C23DD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5" y="399261"/>
            <a:ext cx="1505555" cy="1203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96B91-5863-2521-A4FB-C41E69C5C6D0}"/>
              </a:ext>
            </a:extLst>
          </p:cNvPr>
          <p:cNvSpPr txBox="1"/>
          <p:nvPr/>
        </p:nvSpPr>
        <p:spPr>
          <a:xfrm>
            <a:off x="664520" y="5181600"/>
            <a:ext cx="3549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Management</a:t>
            </a:r>
          </a:p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927378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</p:spPr>
            <p:txBody>
              <a:bodyPr/>
              <a:lstStyle/>
              <a:p>
                <a:r>
                  <a:rPr lang="en-US" sz="2400" dirty="0"/>
                  <a:t>For One-Factor design, the sums of squares are easy to compute.</a:t>
                </a:r>
              </a:p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    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Mean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St. Dev.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  <a:blipFill>
                <a:blip r:embed="rId2"/>
                <a:stretch>
                  <a:fillRect l="-1057" t="-94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/>
                  <a:t>Grand Mean: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>
                <a:blip r:embed="rId2"/>
                <a:stretch>
                  <a:fillRect l="-1243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47530"/>
                <a:ext cx="8839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Assumptions:  </a:t>
                </a:r>
              </a:p>
              <a:p>
                <a:pPr lvl="1"/>
                <a:r>
                  <a:rPr lang="en-US" sz="2200" dirty="0"/>
                  <a:t> </a:t>
                </a:r>
                <a:r>
                  <a:rPr lang="en-US" dirty="0"/>
                  <a:t>Variances are the same for all of the populations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dirty="0"/>
                  <a:t>Data is generated from a normal distribution for each treatment.</a:t>
                </a:r>
              </a:p>
              <a:p>
                <a:pPr lvl="1"/>
                <a:r>
                  <a:rPr lang="en-US" dirty="0"/>
                  <a:t>The observations must be independent.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400" dirty="0">
                  <a:hlinkClick r:id="rId2"/>
                </a:endParaRPr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47530"/>
                <a:ext cx="8839200" cy="4495800"/>
              </a:xfrm>
              <a:blipFill>
                <a:blip r:embed="rId3"/>
                <a:stretch>
                  <a:fillRect l="-1034" t="-813" b="-26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>
                <a:blip r:embed="rId2"/>
                <a:stretch>
                  <a:fillRect l="-1121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008382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N-t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/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SSB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blipFill>
                <a:blip r:embed="rId3"/>
                <a:stretch>
                  <a:fillRect l="-14019" t="-105263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/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𝑀𝑆𝐵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/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SSE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blipFill>
                <a:blip r:embed="rId5"/>
                <a:stretch>
                  <a:fillRect l="-13514" t="-71429" r="-3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/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SST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blipFill>
                <a:blip r:embed="rId6"/>
                <a:stretch>
                  <a:fillRect l="-14241" t="-71429" r="-619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/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𝑀𝑆𝐵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/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r>
                  <a:rPr lang="en-US" sz="1600" dirty="0"/>
                  <a:t>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blipFill>
                <a:blip r:embed="rId8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/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diagram of a box plot&#10;&#10;AI-generated content may be incorrect.">
            <a:extLst>
              <a:ext uri="{FF2B5EF4-FFF2-40B4-BE49-F238E27FC236}">
                <a16:creationId xmlns:a16="http://schemas.microsoft.com/office/drawing/2014/main" id="{80FF34E2-3A5D-1E14-AC23-BAE6DD92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4902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0320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64504"/>
                <a:ext cx="7772400" cy="4495800"/>
              </a:xfrm>
            </p:spPr>
            <p:txBody>
              <a:bodyPr/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Hypothesis test: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Training methods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methods is different from the rest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OR in statistical terms: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training methods.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64504"/>
                <a:ext cx="7772400" cy="4495800"/>
              </a:xfrm>
              <a:blipFill>
                <a:blip r:embed="rId2"/>
                <a:stretch>
                  <a:fillRect l="-1176" t="-1084" b="-1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Test Statistic: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 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70.02+72.18+…+69.01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70.43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>
                <a:blip r:embed="rId2"/>
                <a:stretch>
                  <a:fillRect l="-1176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514600"/>
                <a:ext cx="9220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sz="20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70.34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71.82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69.01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36.88</m:t>
                    </m:r>
                  </m:oMath>
                </a14:m>
                <a:endParaRPr lang="en-US" dirty="0"/>
              </a:p>
              <a:p>
                <a:pPr marL="0" indent="-400050"/>
                <a:endParaRPr lang="en-US" sz="2000" i="1" dirty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  <a:p>
                <a:pPr marL="40005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1.54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.92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1.31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=42.83</m:t>
                    </m:r>
                  </m:oMath>
                </a14:m>
                <a:endParaRPr lang="en-US" dirty="0"/>
              </a:p>
              <a:p>
                <a:endParaRPr lang="en-US" sz="2000" dirty="0"/>
              </a:p>
              <a:p>
                <a:r>
                  <a:rPr lang="en-US" sz="2000" dirty="0"/>
                  <a:t>Test Statistic: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36.88</m:t>
                        </m:r>
                        <m:r>
                          <a:rPr lang="en-US" sz="2000">
                            <a:latin typeface="Cambria Math"/>
                          </a:rPr>
                          <m:t>/2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42.83</m:t>
                        </m:r>
                        <m:r>
                          <a:rPr lang="en-US" sz="2000"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11.59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=2, 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=3.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000" dirty="0"/>
                  <a:t>   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000" dirty="0"/>
                  <a:t>   (</a:t>
                </a:r>
                <a:r>
                  <a:rPr lang="en-US" sz="2000" dirty="0">
                    <a:hlinkClick r:id="rId2"/>
                  </a:rPr>
                  <a:t>F Calculator</a:t>
                </a:r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514600"/>
                <a:ext cx="9220200" cy="4495800"/>
              </a:xfrm>
              <a:blipFill>
                <a:blip r:embed="rId3"/>
                <a:stretch>
                  <a:fillRect l="-661" t="-10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30249-6528-8409-72F2-8636BC3FE51A}"/>
                  </a:ext>
                </a:extLst>
              </p:cNvPr>
              <p:cNvSpPr txBox="1"/>
              <p:nvPr/>
            </p:nvSpPr>
            <p:spPr>
              <a:xfrm>
                <a:off x="0" y="762000"/>
                <a:ext cx="8722290" cy="1666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Instructor-Led:   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34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1.54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Online Self-Paced :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71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82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1.92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Shadowing:    	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69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.0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 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1.31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lvl="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200" kern="0" dirty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rPr>
                  <a:t>Total:                                             </a:t>
                </a:r>
                <a14:m>
                  <m:oMath xmlns:m="http://schemas.openxmlformats.org/officeDocument/2006/math">
                    <m:r>
                      <a:rPr lang="en-US" sz="2200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sz="22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𝑁</m:t>
                    </m:r>
                    <m:r>
                      <a:rPr lang="en-US" sz="22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=30,        </m:t>
                    </m:r>
                    <m:acc>
                      <m:accPr>
                        <m:chr m:val="̿"/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=70.43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30249-6528-8409-72F2-8636BC3F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8722290" cy="1666867"/>
              </a:xfrm>
              <a:prstGeom prst="rect">
                <a:avLst/>
              </a:prstGeom>
              <a:blipFill>
                <a:blip r:embed="rId4"/>
                <a:stretch>
                  <a:fillRect l="-769" t="-2198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2 Anova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429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A7584-005D-311E-8B83-1C6DBF23CF3B}"/>
                  </a:ext>
                </a:extLst>
              </p:cNvPr>
              <p:cNvSpPr txBox="1"/>
              <p:nvPr/>
            </p:nvSpPr>
            <p:spPr>
              <a:xfrm>
                <a:off x="668055" y="4063917"/>
                <a:ext cx="4191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Conclusion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: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𝐹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&gt;3.35?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  Yes!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A7584-005D-311E-8B83-1C6DBF23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" y="4063917"/>
                <a:ext cx="4191000" cy="461665"/>
              </a:xfrm>
              <a:prstGeom prst="rect">
                <a:avLst/>
              </a:prstGeom>
              <a:blipFill>
                <a:blip r:embed="rId2"/>
                <a:stretch>
                  <a:fillRect l="-2038" t="-9333" r="-58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6175CF-50F8-5A15-1EB7-FE0B1CD2DCBC}"/>
              </a:ext>
            </a:extLst>
          </p:cNvPr>
          <p:cNvCxnSpPr/>
          <p:nvPr/>
        </p:nvCxnSpPr>
        <p:spPr>
          <a:xfrm>
            <a:off x="4876800" y="4343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F47D0-F04F-C3E8-999E-42B35B4EE901}"/>
              </a:ext>
            </a:extLst>
          </p:cNvPr>
          <p:cNvSpPr/>
          <p:nvPr/>
        </p:nvSpPr>
        <p:spPr>
          <a:xfrm>
            <a:off x="7790145" y="1413901"/>
            <a:ext cx="685800" cy="277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284BED0-DABA-C66E-B0B9-2D2738A3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81230"/>
              </p:ext>
            </p:extLst>
          </p:nvPr>
        </p:nvGraphicFramePr>
        <p:xfrm>
          <a:off x="615850" y="1219200"/>
          <a:ext cx="8153400" cy="2500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684">
                  <a:extLst>
                    <a:ext uri="{9D8B030D-6E8A-4147-A177-3AD203B41FA5}">
                      <a16:colId xmlns:a16="http://schemas.microsoft.com/office/drawing/2014/main" val="2206132774"/>
                    </a:ext>
                  </a:extLst>
                </a:gridCol>
                <a:gridCol w="837266">
                  <a:extLst>
                    <a:ext uri="{9D8B030D-6E8A-4147-A177-3AD203B41FA5}">
                      <a16:colId xmlns:a16="http://schemas.microsoft.com/office/drawing/2014/main" val="134296470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34126290"/>
                    </a:ext>
                  </a:extLst>
                </a:gridCol>
                <a:gridCol w="1825697">
                  <a:extLst>
                    <a:ext uri="{9D8B030D-6E8A-4147-A177-3AD203B41FA5}">
                      <a16:colId xmlns:a16="http://schemas.microsoft.com/office/drawing/2014/main" val="1833878164"/>
                    </a:ext>
                  </a:extLst>
                </a:gridCol>
                <a:gridCol w="1298503">
                  <a:extLst>
                    <a:ext uri="{9D8B030D-6E8A-4147-A177-3AD203B41FA5}">
                      <a16:colId xmlns:a16="http://schemas.microsoft.com/office/drawing/2014/main" val="153602119"/>
                    </a:ext>
                  </a:extLst>
                </a:gridCol>
                <a:gridCol w="1758850">
                  <a:extLst>
                    <a:ext uri="{9D8B030D-6E8A-4147-A177-3AD203B41FA5}">
                      <a16:colId xmlns:a16="http://schemas.microsoft.com/office/drawing/2014/main" val="832383762"/>
                    </a:ext>
                  </a:extLst>
                </a:gridCol>
              </a:tblGrid>
              <a:tr h="580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</a:t>
                      </a:r>
                    </a:p>
                    <a:p>
                      <a:pPr algn="ctr"/>
                      <a:r>
                        <a:rPr lang="en-US" dirty="0"/>
                        <a:t>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25035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  <a:p>
                      <a:r>
                        <a:rPr lang="en-US" dirty="0"/>
                        <a:t>(Between)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728518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  <a:p>
                      <a:r>
                        <a:rPr lang="en-US" dirty="0"/>
                        <a:t> (Within)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68673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5353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A6A82E5-E45E-F7E7-D85A-5EFFC5F1F4A8}"/>
              </a:ext>
            </a:extLst>
          </p:cNvPr>
          <p:cNvSpPr txBox="1"/>
          <p:nvPr/>
        </p:nvSpPr>
        <p:spPr>
          <a:xfrm>
            <a:off x="685800" y="4648200"/>
            <a:ext cx="838200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We can conclude that: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mean of productivity scores of employees who participated in the three different training programs are NOT equal. 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3366"/>
                </a:solidFill>
                <a:latin typeface="+mn-lt"/>
              </a:rPr>
              <a:t>OR training method is a significant factor in productivity score!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1336C-1A26-8241-8698-44E9CE03B8A8}"/>
                  </a:ext>
                </a:extLst>
              </p:cNvPr>
              <p:cNvSpPr txBox="1"/>
              <p:nvPr/>
            </p:nvSpPr>
            <p:spPr>
              <a:xfrm>
                <a:off x="5629275" y="4058118"/>
                <a:ext cx="1533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1336C-1A26-8241-8698-44E9CE03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5" y="4058118"/>
                <a:ext cx="1533525" cy="461665"/>
              </a:xfrm>
              <a:prstGeom prst="rect">
                <a:avLst/>
              </a:prstGeom>
              <a:blipFill>
                <a:blip r:embed="rId3"/>
                <a:stretch>
                  <a:fillRect l="-5952" t="-10667" r="-198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8C5BC77-1E41-6B2A-77C7-266DFBB9703B}"/>
              </a:ext>
            </a:extLst>
          </p:cNvPr>
          <p:cNvSpPr txBox="1"/>
          <p:nvPr/>
        </p:nvSpPr>
        <p:spPr>
          <a:xfrm>
            <a:off x="1758850" y="202017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3-1=2</a:t>
            </a:r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7ADEB-D8FF-3D05-C364-C51D08AABBBA}"/>
              </a:ext>
            </a:extLst>
          </p:cNvPr>
          <p:cNvSpPr txBox="1"/>
          <p:nvPr/>
        </p:nvSpPr>
        <p:spPr>
          <a:xfrm>
            <a:off x="1758850" y="266974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30-3=27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B8EDF-9322-F494-5294-4F67DFD80D8D}"/>
              </a:ext>
            </a:extLst>
          </p:cNvPr>
          <p:cNvSpPr txBox="1"/>
          <p:nvPr/>
        </p:nvSpPr>
        <p:spPr>
          <a:xfrm>
            <a:off x="1758850" y="323022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30-1=29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088449-E72B-FD69-9B89-AEAD06F027A8}"/>
              </a:ext>
            </a:extLst>
          </p:cNvPr>
          <p:cNvSpPr txBox="1"/>
          <p:nvPr/>
        </p:nvSpPr>
        <p:spPr>
          <a:xfrm>
            <a:off x="2807390" y="2026114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SSB=36.88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E500D-A482-A4B6-CE95-8B5279C3F9A2}"/>
              </a:ext>
            </a:extLst>
          </p:cNvPr>
          <p:cNvSpPr txBox="1"/>
          <p:nvPr/>
        </p:nvSpPr>
        <p:spPr>
          <a:xfrm>
            <a:off x="2813802" y="265456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SSE=42.83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DF491-9745-6ECD-1931-A0D24F963465}"/>
                  </a:ext>
                </a:extLst>
              </p:cNvPr>
              <p:cNvSpPr txBox="1"/>
              <p:nvPr/>
            </p:nvSpPr>
            <p:spPr>
              <a:xfrm>
                <a:off x="4026590" y="1942909"/>
                <a:ext cx="1673856" cy="430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MSB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36.88</m:t>
                            </m:r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=18.44</m:t>
                        </m:r>
                      </m:e>
                    </m:box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DF491-9745-6ECD-1931-A0D24F963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90" y="1942909"/>
                <a:ext cx="1673856" cy="430182"/>
              </a:xfrm>
              <a:prstGeom prst="rect">
                <a:avLst/>
              </a:prstGeom>
              <a:blipFill>
                <a:blip r:embed="rId4"/>
                <a:stretch>
                  <a:fillRect l="-1095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B2A2D-AD35-EE42-F65B-40322C346B02}"/>
                  </a:ext>
                </a:extLst>
              </p:cNvPr>
              <p:cNvSpPr txBox="1"/>
              <p:nvPr/>
            </p:nvSpPr>
            <p:spPr>
              <a:xfrm>
                <a:off x="4026590" y="2589654"/>
                <a:ext cx="1552028" cy="430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MSE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42.83</m:t>
                            </m:r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27</m:t>
                            </m:r>
                          </m:den>
                        </m:f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=1.59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B2A2D-AD35-EE42-F65B-40322C34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90" y="2589654"/>
                <a:ext cx="1552028" cy="430631"/>
              </a:xfrm>
              <a:prstGeom prst="rect">
                <a:avLst/>
              </a:prstGeom>
              <a:blipFill>
                <a:blip r:embed="rId5"/>
                <a:stretch>
                  <a:fillRect l="-1181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5A37D-45C5-926A-6E0E-0135CA2D83F5}"/>
                  </a:ext>
                </a:extLst>
              </p:cNvPr>
              <p:cNvSpPr txBox="1"/>
              <p:nvPr/>
            </p:nvSpPr>
            <p:spPr>
              <a:xfrm>
                <a:off x="5715000" y="1936153"/>
                <a:ext cx="1329210" cy="397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18.44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1.59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=11.59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5A37D-45C5-926A-6E0E-0135CA2D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936153"/>
                <a:ext cx="1329210" cy="397738"/>
              </a:xfrm>
              <a:prstGeom prst="rect">
                <a:avLst/>
              </a:prstGeom>
              <a:blipFill>
                <a:blip r:embed="rId6"/>
                <a:stretch>
                  <a:fillRect l="-4128" t="-10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A49DF3-3E7F-BA93-AD6A-E997126778AE}"/>
                  </a:ext>
                </a:extLst>
              </p:cNvPr>
              <p:cNvSpPr txBox="1"/>
              <p:nvPr/>
            </p:nvSpPr>
            <p:spPr>
              <a:xfrm>
                <a:off x="6963365" y="1934171"/>
                <a:ext cx="1875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0.05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2, 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27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A49DF3-3E7F-BA93-AD6A-E997126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365" y="1934171"/>
                <a:ext cx="1875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1C469-732E-D246-B8B9-61C4AEB7901B}"/>
              </a:ext>
            </a:extLst>
          </p:cNvPr>
          <p:cNvSpPr txBox="1"/>
          <p:nvPr/>
        </p:nvSpPr>
        <p:spPr>
          <a:xfrm>
            <a:off x="762000" y="1447800"/>
            <a:ext cx="495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Click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Data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tab on the Ribbon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Analyze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group, click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Data Analysis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Choose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ANOVA: Single Factor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from the list of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Analysis Tools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In the dialog box: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Enter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-ItalicMT"/>
              </a:rPr>
              <a:t>A1:C11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Input Range: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box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Select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Columns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Grouped By: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area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Select the check box for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Labels in First Row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Output options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area, select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Output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Range: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and enter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-ItalicMT"/>
              </a:rPr>
              <a:t>A14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Click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OK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A260F-3C8F-4D5B-ABC5-3E158C70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94544"/>
            <a:ext cx="4008120" cy="2729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C5EF0-2473-E1F4-83D0-7ED9899312F8}"/>
              </a:ext>
            </a:extLst>
          </p:cNvPr>
          <p:cNvSpPr txBox="1"/>
          <p:nvPr/>
        </p:nvSpPr>
        <p:spPr>
          <a:xfrm>
            <a:off x="685800" y="8082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Excel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9C0B8F-1A1B-6409-D9A1-338BE864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60" y="914400"/>
            <a:ext cx="2362200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930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is one of the most popular statistical tools of analyzing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EC706-F15A-617A-DB20-F920E4E6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838200"/>
            <a:ext cx="4304123" cy="4592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9FD8F-0F0D-BAF2-CB5B-DF8DEF11EB8D}"/>
              </a:ext>
            </a:extLst>
          </p:cNvPr>
          <p:cNvSpPr txBox="1"/>
          <p:nvPr/>
        </p:nvSpPr>
        <p:spPr>
          <a:xfrm>
            <a:off x="685800" y="8082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Excel: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C80B6-BB73-56E6-DD13-2BDB9AD580D9}"/>
              </a:ext>
            </a:extLst>
          </p:cNvPr>
          <p:cNvSpPr txBox="1"/>
          <p:nvPr/>
        </p:nvSpPr>
        <p:spPr>
          <a:xfrm>
            <a:off x="1083807" y="565046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66"/>
                </a:solidFill>
              </a:rPr>
              <a:t>P-value</a:t>
            </a:r>
            <a:r>
              <a:rPr lang="en-US" sz="1800" dirty="0"/>
              <a:t> = 0.00023 &lt; 0.05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9C785B-B4EF-D51C-0FF2-CCFB0D3F0715}"/>
              </a:ext>
            </a:extLst>
          </p:cNvPr>
          <p:cNvCxnSpPr/>
          <p:nvPr/>
        </p:nvCxnSpPr>
        <p:spPr>
          <a:xfrm>
            <a:off x="4122325" y="5867400"/>
            <a:ext cx="944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0B27CC-B7B8-6E94-8E76-511AEEC6215A}"/>
                  </a:ext>
                </a:extLst>
              </p:cNvPr>
              <p:cNvSpPr txBox="1"/>
              <p:nvPr/>
            </p:nvSpPr>
            <p:spPr>
              <a:xfrm>
                <a:off x="5606436" y="5650468"/>
                <a:ext cx="109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003366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0B27CC-B7B8-6E94-8E76-511AEEC6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36" y="5650468"/>
                <a:ext cx="1094402" cy="369332"/>
              </a:xfrm>
              <a:prstGeom prst="rect">
                <a:avLst/>
              </a:prstGeom>
              <a:blipFill>
                <a:blip r:embed="rId3"/>
                <a:stretch>
                  <a:fillRect l="-50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88BC1-D643-BBB1-8219-0241ABD2C850}"/>
              </a:ext>
            </a:extLst>
          </p:cNvPr>
          <p:cNvSpPr txBox="1"/>
          <p:nvPr/>
        </p:nvSpPr>
        <p:spPr>
          <a:xfrm>
            <a:off x="490603" y="6239254"/>
            <a:ext cx="85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03366"/>
                </a:solidFill>
                <a:latin typeface="+mn-lt"/>
              </a:rPr>
              <a:t>Training method is a significant factor in the productivity score!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87442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53012-14A3-EB83-7F6C-2E6B48FAB071}"/>
              </a:ext>
            </a:extLst>
          </p:cNvPr>
          <p:cNvSpPr txBox="1"/>
          <p:nvPr/>
        </p:nvSpPr>
        <p:spPr>
          <a:xfrm>
            <a:off x="490602" y="670129"/>
            <a:ext cx="7891398" cy="167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anova_result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= summary(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aov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(Productivity ~ Method, data = training))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2393D-DC91-1E20-1808-DA7A1964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78"/>
          <a:stretch/>
        </p:blipFill>
        <p:spPr>
          <a:xfrm>
            <a:off x="1066800" y="2590800"/>
            <a:ext cx="7178398" cy="1371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5525D9-217F-FE2F-20D5-40BAC109759F}"/>
              </a:ext>
            </a:extLst>
          </p:cNvPr>
          <p:cNvSpPr/>
          <p:nvPr/>
        </p:nvSpPr>
        <p:spPr>
          <a:xfrm>
            <a:off x="5105400" y="2763520"/>
            <a:ext cx="990600" cy="304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D441-F3F7-3A68-3439-81BD7C673773}"/>
              </a:ext>
            </a:extLst>
          </p:cNvPr>
          <p:cNvSpPr txBox="1"/>
          <p:nvPr/>
        </p:nvSpPr>
        <p:spPr>
          <a:xfrm>
            <a:off x="1083807" y="4691366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P-value</a:t>
            </a:r>
            <a:r>
              <a:rPr lang="en-US" dirty="0"/>
              <a:t> = 0.00023 &lt; 0.05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FD272-B7CB-C604-D389-E98A9EBA51E7}"/>
              </a:ext>
            </a:extLst>
          </p:cNvPr>
          <p:cNvCxnSpPr/>
          <p:nvPr/>
        </p:nvCxnSpPr>
        <p:spPr>
          <a:xfrm>
            <a:off x="4655999" y="4953000"/>
            <a:ext cx="944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163A8-6569-3AD9-2ABA-D2692D04BE0B}"/>
                  </a:ext>
                </a:extLst>
              </p:cNvPr>
              <p:cNvSpPr txBox="1"/>
              <p:nvPr/>
            </p:nvSpPr>
            <p:spPr>
              <a:xfrm>
                <a:off x="5943600" y="4691366"/>
                <a:ext cx="139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366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163A8-6569-3AD9-2ABA-D2692D04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691366"/>
                <a:ext cx="1394484" cy="461665"/>
              </a:xfrm>
              <a:prstGeom prst="rect">
                <a:avLst/>
              </a:prstGeom>
              <a:blipFill>
                <a:blip r:embed="rId3"/>
                <a:stretch>
                  <a:fillRect l="-655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7AC1140-014C-EE50-2903-2F910B66888F}"/>
              </a:ext>
            </a:extLst>
          </p:cNvPr>
          <p:cNvSpPr txBox="1"/>
          <p:nvPr/>
        </p:nvSpPr>
        <p:spPr>
          <a:xfrm>
            <a:off x="544874" y="5453366"/>
            <a:ext cx="8599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3366"/>
                </a:solidFill>
                <a:latin typeface="+mn-lt"/>
              </a:rPr>
              <a:t>T</a:t>
            </a:r>
            <a:r>
              <a:rPr lang="en-US" sz="2400" dirty="0">
                <a:solidFill>
                  <a:srgbClr val="003366"/>
                </a:solidFill>
                <a:latin typeface="+mn-lt"/>
              </a:rPr>
              <a:t>raining method is a significant factor in the productivity score!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7626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Normality Assumption Fails</a:t>
            </a:r>
            <a:br>
              <a:rPr lang="en-US" sz="2800" dirty="0"/>
            </a:br>
            <a:r>
              <a:rPr lang="en-US" sz="2800" dirty="0"/>
              <a:t>Non-Parametric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the ANOVA method, we assume that the sample from each treatment level is drawn from normal population. What if the distribution is non-normal.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The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Kruskal</a:t>
                </a:r>
                <a:r>
                  <a:rPr lang="en-US" sz="2400" dirty="0">
                    <a:solidFill>
                      <a:srgbClr val="C00000"/>
                    </a:solidFill>
                  </a:rPr>
                  <a:t>-Wallis Test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distributions are identical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Not all distributions are the same.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TS: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Rank all samples from the lowest to the highest.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similar to the F-statistic based on the ranks.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In R:</a:t>
                </a: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kruskal.test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(x, 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255" t="-949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What if Equality of the Variances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FAIL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assumption that the sample are generated from normal distribution is not very important as long as the total sample size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large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conceptually the test statistic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still makes sense.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major problem is with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  If this cannot be assumed, F- test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must not be used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rejected</a:t>
                </a:r>
                <a:r>
                  <a:rPr lang="en-US" sz="2400" dirty="0"/>
                  <a:t>, then one approach is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transform</a:t>
                </a:r>
                <a:r>
                  <a:rPr lang="en-US" sz="2400" dirty="0"/>
                  <a:t> the data if the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a function of the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r="-2353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doing a research study 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scores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 of 100) at a company.</a:t>
            </a:r>
          </a:p>
          <a:p>
            <a:endParaRPr lang="en-US" sz="2400" dirty="0"/>
          </a:p>
          <a:p>
            <a:r>
              <a:rPr lang="en-US" sz="2400" dirty="0"/>
              <a:t>Question: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affects performance?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625851"/>
            <a:ext cx="1981200" cy="9461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Performance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05200" y="3276600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1239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429000" y="4343400"/>
            <a:ext cx="13716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00600" y="29718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Department?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 Sales / HR / IT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38" y="3886200"/>
            <a:ext cx="2133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Work Schedule?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lang="en-US" sz="1400" kern="0" dirty="0">
                <a:solidFill>
                  <a:prstClr val="white"/>
                </a:solidFill>
                <a:latin typeface="Calibri"/>
              </a:rPr>
              <a:t>Onsite / Hybrid / Remote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4976325"/>
            <a:ext cx="28730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Education Level?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High School / Bachelor Master / PhD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914400"/>
            <a:ext cx="8305795" cy="44958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</a:p>
          <a:p>
            <a:r>
              <a:rPr lang="en-US" sz="2400" dirty="0"/>
              <a:t>Research Question: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company's HR manager wants to evaluate the effectiveness of three different employee training programs on improving employee productivity.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employee productivity depend on training programs?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2500" y="4295372"/>
            <a:ext cx="1714500" cy="9525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Productivity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667000" y="4800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352800" y="45339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Training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8CB46-20B5-4B04-FAE0-62099CDD2FF0}"/>
              </a:ext>
            </a:extLst>
          </p:cNvPr>
          <p:cNvCxnSpPr>
            <a:cxnSpLocks/>
          </p:cNvCxnSpPr>
          <p:nvPr/>
        </p:nvCxnSpPr>
        <p:spPr>
          <a:xfrm flipH="1">
            <a:off x="4914900" y="4022724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7A5AE-512C-3E38-3E5F-1E393C1EB532}"/>
              </a:ext>
            </a:extLst>
          </p:cNvPr>
          <p:cNvCxnSpPr/>
          <p:nvPr/>
        </p:nvCxnSpPr>
        <p:spPr>
          <a:xfrm flipH="1">
            <a:off x="4991100" y="47716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30782-D76C-5FD3-E2FD-3CDB15E205E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910921"/>
            <a:ext cx="1257300" cy="6135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AAFC-461C-71A4-3B05-E86B8DAA87E8}"/>
              </a:ext>
            </a:extLst>
          </p:cNvPr>
          <p:cNvSpPr/>
          <p:nvPr/>
        </p:nvSpPr>
        <p:spPr>
          <a:xfrm>
            <a:off x="6210300" y="4529921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Online Self-Paced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098E-E78F-D43F-58A3-C53CE6D59211}"/>
              </a:ext>
            </a:extLst>
          </p:cNvPr>
          <p:cNvSpPr/>
          <p:nvPr/>
        </p:nvSpPr>
        <p:spPr>
          <a:xfrm>
            <a:off x="6189980" y="3767921"/>
            <a:ext cx="18443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Instructor-Led Classroom Training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4DEEA-8A34-E432-0892-035B2BC04BF1}"/>
              </a:ext>
            </a:extLst>
          </p:cNvPr>
          <p:cNvSpPr/>
          <p:nvPr/>
        </p:nvSpPr>
        <p:spPr>
          <a:xfrm>
            <a:off x="6232838" y="5219701"/>
            <a:ext cx="11585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prstClr val="white"/>
                </a:solidFill>
                <a:latin typeface="Calibri"/>
              </a:rPr>
              <a:t> On-the-Job Shadowing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1E85A-DCF2-B667-FD94-DBD8A150246D}"/>
              </a:ext>
            </a:extLst>
          </p:cNvPr>
          <p:cNvSpPr/>
          <p:nvPr/>
        </p:nvSpPr>
        <p:spPr>
          <a:xfrm>
            <a:off x="1265081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9F8F8-AAD9-2A4D-E129-AC9C6D886A76}"/>
              </a:ext>
            </a:extLst>
          </p:cNvPr>
          <p:cNvSpPr/>
          <p:nvPr/>
        </p:nvSpPr>
        <p:spPr>
          <a:xfrm>
            <a:off x="3543300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21B55-BA68-5EFA-858C-18C936311593}"/>
              </a:ext>
            </a:extLst>
          </p:cNvPr>
          <p:cNvSpPr/>
          <p:nvPr/>
        </p:nvSpPr>
        <p:spPr>
          <a:xfrm>
            <a:off x="6316818" y="6324600"/>
            <a:ext cx="1158561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224AC-B734-6B6A-3DF5-C1CD0D5B7033}"/>
              </a:ext>
            </a:extLst>
          </p:cNvPr>
          <p:cNvCxnSpPr>
            <a:cxnSpLocks/>
          </p:cNvCxnSpPr>
          <p:nvPr/>
        </p:nvCxnSpPr>
        <p:spPr>
          <a:xfrm>
            <a:off x="1752600" y="5324072"/>
            <a:ext cx="0" cy="9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55511-F182-6A09-5F03-1AA45B80060A}"/>
              </a:ext>
            </a:extLst>
          </p:cNvPr>
          <p:cNvCxnSpPr>
            <a:cxnSpLocks/>
          </p:cNvCxnSpPr>
          <p:nvPr/>
        </p:nvCxnSpPr>
        <p:spPr>
          <a:xfrm>
            <a:off x="6858000" y="5943600"/>
            <a:ext cx="0" cy="3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F499DB-E082-F53B-B73A-90503498F2C2}"/>
              </a:ext>
            </a:extLst>
          </p:cNvPr>
          <p:cNvCxnSpPr>
            <a:cxnSpLocks/>
          </p:cNvCxnSpPr>
          <p:nvPr/>
        </p:nvCxnSpPr>
        <p:spPr>
          <a:xfrm>
            <a:off x="4038600" y="5138419"/>
            <a:ext cx="0" cy="110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9EA62-1646-7307-AAAE-306AAE381967}"/>
              </a:ext>
            </a:extLst>
          </p:cNvPr>
          <p:cNvSpPr txBox="1"/>
          <p:nvPr/>
        </p:nvSpPr>
        <p:spPr>
          <a:xfrm>
            <a:off x="457200" y="8382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Data</a:t>
            </a:r>
            <a:r>
              <a:rPr lang="en-US" b="1" dirty="0"/>
              <a:t>:</a:t>
            </a:r>
            <a:r>
              <a:rPr lang="en-US" dirty="0"/>
              <a:t> Suppose 10 employees were randomly assigned to each training program. After completion, their productivity was measured using a standardized score.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3014-CD0E-1A90-C18C-AFE272A47A1A}"/>
              </a:ext>
            </a:extLst>
          </p:cNvPr>
          <p:cNvSpPr txBox="1"/>
          <p:nvPr/>
        </p:nvSpPr>
        <p:spPr>
          <a:xfrm>
            <a:off x="450669" y="2880480"/>
            <a:ext cx="441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Objective: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/>
              <a:t>Determine if there is a statistically significant difference in the mean productivity scores of employees who participated in the three different training programs.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0284A-A42E-EB2F-9235-32FCAD1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1226"/>
            <a:ext cx="3691724" cy="37104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40F45-CC08-25DA-6DD2-587FD7798E24}"/>
              </a:ext>
            </a:extLst>
          </p:cNvPr>
          <p:cNvSpPr txBox="1"/>
          <p:nvPr/>
        </p:nvSpPr>
        <p:spPr>
          <a:xfrm>
            <a:off x="4968606" y="56555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/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=70.34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/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= 71.82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/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= 69.11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3F3E45-FF29-748E-88E0-6043F1B2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10152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graph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EDC4555B-0558-8A9F-684E-1C608686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476" y="1526850"/>
            <a:ext cx="5318424" cy="4381500"/>
          </a:xfrm>
        </p:spPr>
      </p:pic>
      <p:pic>
        <p:nvPicPr>
          <p:cNvPr id="19" name="Picture 18" descr="A graph showing the amount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27343BAA-C7D5-3F74-A911-6147962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76" y="1526850"/>
            <a:ext cx="5318424" cy="4381500"/>
          </a:xfrm>
          <a:prstGeom prst="rect">
            <a:avLst/>
          </a:prstGeom>
        </p:spPr>
      </p:pic>
      <p:pic>
        <p:nvPicPr>
          <p:cNvPr id="22" name="Picture 21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2FE078A6-8AA3-41D8-8871-42BB6546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744" y="1526850"/>
            <a:ext cx="5318424" cy="438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01F908-6AE0-B10F-53F4-3D91BC8E3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110" y="1526238"/>
            <a:ext cx="5315692" cy="4382112"/>
          </a:xfrm>
          <a:prstGeom prst="rect">
            <a:avLst/>
          </a:prstGeom>
        </p:spPr>
      </p:pic>
      <p:pic>
        <p:nvPicPr>
          <p:cNvPr id="21" name="Picture 20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36DC53F0-012D-E1FB-9349-2FDE2D72A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76" y="1526850"/>
            <a:ext cx="5318424" cy="4381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/>
              <p:nvPr/>
            </p:nvSpPr>
            <p:spPr>
              <a:xfrm>
                <a:off x="381000" y="978225"/>
                <a:ext cx="3927859" cy="786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:  Observations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: Grand Mean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>
                    <a:solidFill>
                      <a:srgbClr val="000000"/>
                    </a:solidFill>
                    <a:latin typeface="Franklin Gothic Demi Cond"/>
                  </a:rPr>
                  <a:t>: </a:t>
                </a:r>
                <a:r>
                  <a:rPr lang="en-US" sz="1600">
                    <a:solidFill>
                      <a:srgbClr val="003366"/>
                    </a:solidFill>
                    <a:latin typeface="Franklin Gothic Demi Cond"/>
                  </a:rPr>
                  <a:t>Mean for </a:t>
                </a:r>
                <a:r>
                  <a:rPr lang="en-US" sz="1600" err="1">
                    <a:solidFill>
                      <a:srgbClr val="003366"/>
                    </a:solidFill>
                    <a:latin typeface="Franklin Gothic Demi Cond"/>
                  </a:rPr>
                  <a:t>i</a:t>
                </a:r>
                <a:r>
                  <a:rPr lang="en-US" sz="1600" baseline="30000" err="1">
                    <a:solidFill>
                      <a:srgbClr val="003366"/>
                    </a:solidFill>
                    <a:latin typeface="Franklin Gothic Demi Cond"/>
                  </a:rPr>
                  <a:t>th</a:t>
                </a:r>
                <a:r>
                  <a:rPr lang="en-US" sz="1600">
                    <a:solidFill>
                      <a:srgbClr val="003366"/>
                    </a:solidFill>
                    <a:latin typeface="Franklin Gothic Demi Cond"/>
                  </a:rPr>
                  <a:t> treatment</a:t>
                </a: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Sum of Squares </a:t>
                </a:r>
                <a:r>
                  <a:rPr lang="en-US" sz="1600">
                    <a:solidFill>
                      <a:srgbClr val="FF0000"/>
                    </a:solidFill>
                    <a:latin typeface="+mn-lt"/>
                  </a:rPr>
                  <a:t>TOTAL</a:t>
                </a: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 (SST)</a:t>
                </a:r>
                <a:br>
                  <a:rPr lang="en-US" sz="1600">
                    <a:solidFill>
                      <a:srgbClr val="003366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1600">
                    <a:solidFill>
                      <a:srgbClr val="003366"/>
                    </a:solidFill>
                  </a:rPr>
                  <a:t>: </a:t>
                </a:r>
                <a:br>
                  <a:rPr lang="en-US" sz="1600">
                    <a:solidFill>
                      <a:srgbClr val="003366"/>
                    </a:solidFill>
                  </a:rPr>
                </a:b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can be partitioned into two parts:</a:t>
                </a:r>
                <a:br>
                  <a:rPr lang="en-US" sz="1600">
                    <a:solidFill>
                      <a:srgbClr val="003366"/>
                    </a:solidFill>
                    <a:latin typeface="+mn-lt"/>
                  </a:rPr>
                </a:br>
                <a:endParaRPr lang="en-US" sz="8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>
                    <a:solidFill>
                      <a:srgbClr val="003366"/>
                    </a:solidFill>
                    <a:latin typeface="Franklin Gothic Demi Cond"/>
                  </a:rPr>
                  <a:t>Sum of squares </a:t>
                </a:r>
                <a:r>
                  <a:rPr lang="en-US" sz="1600">
                    <a:solidFill>
                      <a:srgbClr val="FF0000"/>
                    </a:solidFill>
                    <a:latin typeface="Franklin Gothic Demi Cond"/>
                  </a:rPr>
                  <a:t>BETWEEN</a:t>
                </a:r>
                <a:r>
                  <a:rPr lang="en-US" sz="1600">
                    <a:solidFill>
                      <a:srgbClr val="003366"/>
                    </a:solidFill>
                    <a:latin typeface="Franklin Gothic Demi Cond"/>
                  </a:rPr>
                  <a:t> the treatments (SSB)</a:t>
                </a:r>
                <a:endParaRPr lang="en-US" sz="1600" i="1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8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Sum of squares </a:t>
                </a:r>
                <a:r>
                  <a:rPr lang="en-US" sz="1600">
                    <a:solidFill>
                      <a:srgbClr val="FF0000"/>
                    </a:solidFill>
                    <a:latin typeface="+mn-lt"/>
                  </a:rPr>
                  <a:t>WITHIN</a:t>
                </a: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 the treatment </a:t>
                </a:r>
                <a:br>
                  <a:rPr lang="en-US" sz="1600">
                    <a:solidFill>
                      <a:srgbClr val="003366"/>
                    </a:solidFill>
                    <a:latin typeface="+mn-lt"/>
                  </a:rPr>
                </a:b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(SSE)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Franklin Gothic Demi Cond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78225"/>
                <a:ext cx="3927859" cy="7865871"/>
              </a:xfrm>
              <a:prstGeom prst="rect">
                <a:avLst/>
              </a:prstGeom>
              <a:blipFill>
                <a:blip r:embed="rId6"/>
                <a:stretch>
                  <a:fillRect l="-621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984A1-D3DC-85F2-4552-7901B1BFAEA1}"/>
              </a:ext>
            </a:extLst>
          </p:cNvPr>
          <p:cNvCxnSpPr/>
          <p:nvPr/>
        </p:nvCxnSpPr>
        <p:spPr>
          <a:xfrm>
            <a:off x="533400" y="20574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9D9BE-85C3-04A5-84FE-F28747645BEB}"/>
                  </a:ext>
                </a:extLst>
              </p:cNvPr>
              <p:cNvSpPr txBox="1"/>
              <p:nvPr/>
            </p:nvSpPr>
            <p:spPr>
              <a:xfrm>
                <a:off x="7387977" y="3054223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rgbClr val="FF0000"/>
                    </a:solidFill>
                  </a:rPr>
                  <a:t>= 71.82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9D9BE-85C3-04A5-84FE-F2874764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77" y="3054223"/>
                <a:ext cx="912814" cy="307777"/>
              </a:xfrm>
              <a:prstGeom prst="rect">
                <a:avLst/>
              </a:prstGeom>
              <a:blipFill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EB9852-E18B-0B8C-5239-36A2C444ECE1}"/>
              </a:ext>
            </a:extLst>
          </p:cNvPr>
          <p:cNvCxnSpPr>
            <a:cxnSpLocks/>
          </p:cNvCxnSpPr>
          <p:nvPr/>
        </p:nvCxnSpPr>
        <p:spPr>
          <a:xfrm>
            <a:off x="6400800" y="3200400"/>
            <a:ext cx="9144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0CD6-593D-17C7-C828-0317A9AA0D19}"/>
                  </a:ext>
                </a:extLst>
              </p:cNvPr>
              <p:cNvSpPr txBox="1"/>
              <p:nvPr/>
            </p:nvSpPr>
            <p:spPr>
              <a:xfrm>
                <a:off x="4842434" y="3372033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chemeClr val="accent2"/>
                    </a:solidFill>
                  </a:rPr>
                  <a:t>=70.34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0CD6-593D-17C7-C828-0317A9AA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34" y="3372033"/>
                <a:ext cx="863763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AE9FA-FBA1-604F-E895-6D0A5E1D1289}"/>
                  </a:ext>
                </a:extLst>
              </p:cNvPr>
              <p:cNvSpPr txBox="1"/>
              <p:nvPr/>
            </p:nvSpPr>
            <p:spPr>
              <a:xfrm>
                <a:off x="8005127" y="3810000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rgbClr val="00B050"/>
                    </a:solidFill>
                  </a:rPr>
                  <a:t>= 69.11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AE9FA-FBA1-604F-E895-6D0A5E1D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27" y="3810000"/>
                <a:ext cx="906145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6CEEF8-85F0-3410-AE00-FE67E8CAEB49}"/>
              </a:ext>
            </a:extLst>
          </p:cNvPr>
          <p:cNvCxnSpPr>
            <a:cxnSpLocks/>
          </p:cNvCxnSpPr>
          <p:nvPr/>
        </p:nvCxnSpPr>
        <p:spPr>
          <a:xfrm>
            <a:off x="7387184" y="4117777"/>
            <a:ext cx="914400" cy="0"/>
          </a:xfrm>
          <a:prstGeom prst="line">
            <a:avLst/>
          </a:prstGeom>
          <a:ln>
            <a:solidFill>
              <a:srgbClr val="92D05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6194B7-6519-C28D-AFAF-3F9915B3655A}"/>
              </a:ext>
            </a:extLst>
          </p:cNvPr>
          <p:cNvCxnSpPr>
            <a:cxnSpLocks/>
          </p:cNvCxnSpPr>
          <p:nvPr/>
        </p:nvCxnSpPr>
        <p:spPr>
          <a:xfrm>
            <a:off x="5410200" y="3689916"/>
            <a:ext cx="914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F4B0-A789-25BF-DF98-7C63D1728873}"/>
                  </a:ext>
                </a:extLst>
              </p:cNvPr>
              <p:cNvSpPr txBox="1"/>
              <p:nvPr/>
            </p:nvSpPr>
            <p:spPr>
              <a:xfrm>
                <a:off x="8005127" y="3362000"/>
                <a:ext cx="8613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=70.</m:t>
                    </m:r>
                  </m:oMath>
                </a14:m>
                <a:r>
                  <a:rPr lang="en-US" sz="1600" dirty="0"/>
                  <a:t>43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F4B0-A789-25BF-DF98-7C63D172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27" y="3362000"/>
                <a:ext cx="861326" cy="246221"/>
              </a:xfrm>
              <a:prstGeom prst="rect">
                <a:avLst/>
              </a:prstGeom>
              <a:blipFill>
                <a:blip r:embed="rId10"/>
                <a:stretch>
                  <a:fillRect l="-8511" t="-27500" r="-148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41C18E2-3FB5-7185-A059-B3F04D14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BF5843-D681-732F-10A6-5A6A909CE531}"/>
              </a:ext>
            </a:extLst>
          </p:cNvPr>
          <p:cNvCxnSpPr/>
          <p:nvPr/>
        </p:nvCxnSpPr>
        <p:spPr>
          <a:xfrm>
            <a:off x="847060" y="33620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AFA4DE-6695-1F66-9BCA-1BF9B1992393}"/>
              </a:ext>
            </a:extLst>
          </p:cNvPr>
          <p:cNvCxnSpPr/>
          <p:nvPr/>
        </p:nvCxnSpPr>
        <p:spPr>
          <a:xfrm>
            <a:off x="847060" y="47244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r>
              <a:rPr lang="en-US" sz="2400" dirty="0"/>
              <a:t> Variation(Productivity)  =  Variation(Method ) + Variation(Error) 	</a:t>
            </a:r>
          </a:p>
          <a:p>
            <a:endParaRPr lang="en-US" sz="2400" dirty="0"/>
          </a:p>
          <a:p>
            <a:endParaRPr lang="en-US" sz="2400" dirty="0">
              <a:solidFill>
                <a:srgbClr val="0033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4642E-0960-056A-496A-1BC5710F7AA4}"/>
                  </a:ext>
                </a:extLst>
              </p:cNvPr>
              <p:cNvSpPr txBox="1"/>
              <p:nvPr/>
            </p:nvSpPr>
            <p:spPr>
              <a:xfrm>
                <a:off x="706120" y="2435840"/>
                <a:ext cx="80772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These variations can be described by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	SS(Productivity) = SS(Method) + SS(Error)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	 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𝑑𝑓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  is the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degrees of freedom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that represent the effective number of terms in the sums of squares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4642E-0960-056A-496A-1BC5710F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" y="2435840"/>
                <a:ext cx="8077200" cy="3046988"/>
              </a:xfrm>
              <a:prstGeom prst="rect">
                <a:avLst/>
              </a:prstGeom>
              <a:blipFill>
                <a:blip r:embed="rId2"/>
                <a:stretch>
                  <a:fillRect l="-1132" t="-19439" r="-1660" b="-4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3276600"/>
              </a:xfrm>
            </p:spPr>
            <p:txBody>
              <a:bodyPr/>
              <a:lstStyle/>
              <a:p>
                <a:r>
                  <a:rPr lang="en-US" sz="2400" b="1" dirty="0"/>
                  <a:t>F-Statistic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𝑀𝑒𝑡h𝑜𝑑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/>
                  <a:t>If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Training method is a significant factor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3276600"/>
              </a:xfrm>
              <a:blipFill>
                <a:blip r:embed="rId2"/>
                <a:stretch>
                  <a:fillRect l="-1098" t="-1301" b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DD6F-4276-F810-E10A-5453827DBD88}"/>
              </a:ext>
            </a:extLst>
          </p:cNvPr>
          <p:cNvSpPr txBox="1"/>
          <p:nvPr/>
        </p:nvSpPr>
        <p:spPr>
          <a:xfrm>
            <a:off x="685800" y="502920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  <a:hlinkClick r:id="rId3"/>
              </a:rPr>
              <a:t>Applet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67679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abe32f68-c72d-420d-b5bd-750c63a268e4}" enabled="0" method="" siteId="{abe32f68-c72d-420d-b5bd-750c63a268e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Chapt7</Template>
  <TotalTime>16271</TotalTime>
  <Words>1534</Words>
  <Application>Microsoft Office PowerPoint</Application>
  <PresentationFormat>On-screen Show (4:3)</PresentationFormat>
  <Paragraphs>304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Arial-BoldMT</vt:lpstr>
      <vt:lpstr>Arial-ItalicMT</vt:lpstr>
      <vt:lpstr>ArialMT</vt:lpstr>
      <vt:lpstr>Baskerville Old Face</vt:lpstr>
      <vt:lpstr>Book Antiqua</vt:lpstr>
      <vt:lpstr>Calibri</vt:lpstr>
      <vt:lpstr>Cambria</vt:lpstr>
      <vt:lpstr>Cambria Math</vt:lpstr>
      <vt:lpstr>Cascadia Code SemiBold</vt:lpstr>
      <vt:lpstr>Franklin Gothic Demi Cond</vt:lpstr>
      <vt:lpstr>Times New Roman</vt:lpstr>
      <vt:lpstr>Wingdings</vt:lpstr>
      <vt:lpstr>CLSC_Overview</vt:lpstr>
      <vt:lpstr>PowerPoint Presentation</vt:lpstr>
      <vt:lpstr>Analysis of Variance (ANOVA)</vt:lpstr>
      <vt:lpstr>ANOVA Examples</vt:lpstr>
      <vt:lpstr>ANOVA Examples</vt:lpstr>
      <vt:lpstr>Example 2 Cont’D:</vt:lpstr>
      <vt:lpstr>Analysis of Variance (ANOVA) concept</vt:lpstr>
      <vt:lpstr>ANOVA Concept</vt:lpstr>
      <vt:lpstr>Test Statistic</vt:lpstr>
      <vt:lpstr>PowerPoint Presentation</vt:lpstr>
      <vt:lpstr>Back to Concept</vt:lpstr>
      <vt:lpstr>Back To Concept</vt:lpstr>
      <vt:lpstr>Formulation in terms of  Hypothesis Problem </vt:lpstr>
      <vt:lpstr>Anova Table</vt:lpstr>
      <vt:lpstr>Example 2 CONT’D</vt:lpstr>
      <vt:lpstr>Example 2 Cont’D</vt:lpstr>
      <vt:lpstr>Example 2 Cont’D</vt:lpstr>
      <vt:lpstr>Example 2 Cont’D</vt:lpstr>
      <vt:lpstr>Example 2 Anova table</vt:lpstr>
      <vt:lpstr>PowerPoint Presentation</vt:lpstr>
      <vt:lpstr>PowerPoint Presentation</vt:lpstr>
      <vt:lpstr>PowerPoint Presentation</vt:lpstr>
      <vt:lpstr>Normality Assumption Fails Non-Parametric Method</vt:lpstr>
      <vt:lpstr>What if Equality of the Variances  FAIL?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Reza Jalil Mozhdehi</cp:lastModifiedBy>
  <cp:revision>434</cp:revision>
  <dcterms:created xsi:type="dcterms:W3CDTF">2006-07-17T20:20:48Z</dcterms:created>
  <dcterms:modified xsi:type="dcterms:W3CDTF">2025-05-01T18:12:07Z</dcterms:modified>
</cp:coreProperties>
</file>