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2"/>
  </p:notesMasterIdLst>
  <p:handoutMasterIdLst>
    <p:handoutMasterId r:id="rId23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63" r:id="rId13"/>
    <p:sldId id="382" r:id="rId14"/>
    <p:sldId id="377" r:id="rId15"/>
    <p:sldId id="383" r:id="rId16"/>
    <p:sldId id="378" r:id="rId17"/>
    <p:sldId id="385" r:id="rId18"/>
    <p:sldId id="386" r:id="rId19"/>
    <p:sldId id="379" r:id="rId20"/>
    <p:sldId id="39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660"/>
  </p:normalViewPr>
  <p:slideViewPr>
    <p:cSldViewPr>
      <p:cViewPr>
        <p:scale>
          <a:sx n="63" d="100"/>
          <a:sy n="63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hyperlink" Target="http://dna.mscsnet.mu.edu:3838/mlab/DistCal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634699"/>
            <a:ext cx="3962399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79727" y="441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860681" y="1752600"/>
            <a:ext cx="3105993" cy="20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13:</a:t>
            </a:r>
          </a:p>
          <a:p>
            <a:pPr algn="ctr"/>
            <a:r>
              <a:rPr lang="en-US" sz="44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Data is generated from a normal distribution for each treatment.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r>
                  <a:rPr lang="en-US" sz="2400" dirty="0">
                    <a:hlinkClick r:id="rId2"/>
                  </a:rPr>
                  <a:t>Applet</a:t>
                </a:r>
                <a:endParaRPr lang="en-US" sz="30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7772400" cy="4495800"/>
              </a:xfrm>
              <a:blipFill>
                <a:blip r:embed="rId3"/>
                <a:stretch>
                  <a:fillRect l="-1176" t="-813" r="-392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08382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N-t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graph showing different colored boxes&#10;&#10;AI-generated content may be incorrect.">
            <a:extLst>
              <a:ext uri="{FF2B5EF4-FFF2-40B4-BE49-F238E27FC236}">
                <a16:creationId xmlns:a16="http://schemas.microsoft.com/office/drawing/2014/main" id="{BF4BA3EE-CBCF-E937-56C7-871C11F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490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Instructor-Led: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5</m:t>
                    </m:r>
                    <m:r>
                      <a:rPr lang="en-US" sz="2400" i="1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9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20</m:t>
                    </m:r>
                    <m:r>
                      <a:rPr lang="en-US" sz="2400" i="1">
                        <a:latin typeface="Cambria Math"/>
                      </a:rPr>
                      <m:t>,  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33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Online Self-Paced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5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00</m:t>
                    </m:r>
                    <m:r>
                      <a:rPr lang="en-US" sz="2400" i="1">
                        <a:latin typeface="Cambria Math"/>
                      </a:rPr>
                      <m:t>,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29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Shadowing: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5</m:t>
                    </m:r>
                    <m:r>
                      <a:rPr lang="en-US" sz="2400" i="1">
                        <a:latin typeface="Cambria Math"/>
                      </a:rPr>
                      <m:t>,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13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80</m:t>
                    </m:r>
                    <m:r>
                      <a:rPr lang="en-US" sz="2400" i="1">
                        <a:latin typeface="Cambria Math"/>
                      </a:rPr>
                      <m:t>,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46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there a statistically significant difference in the mean productivity scores of employees who participated in the three different training programs?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05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>
                <a:blip r:embed="rId2"/>
                <a:stretch>
                  <a:fillRect l="-1176" t="-950" r="-392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5∗9.2+5∗10.0+5∗13.8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=11.0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−3=12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176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𝑆𝑆</m:t>
                    </m:r>
                    <m:r>
                      <a:rPr lang="en-US" sz="2400" i="1" baseline="-25000" smtClean="0">
                        <a:latin typeface="Cambria Math"/>
                      </a:rPr>
                      <m:t>𝐵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50" b="0" dirty="0"/>
                  <a:t>	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50">
                        <a:latin typeface="Cambria Math"/>
                      </a:rPr>
                      <m:t>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9.2−11.0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10.0−11.0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13.8−11.0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950" dirty="0"/>
                      <m:t> </m:t>
                    </m:r>
                  </m:oMath>
                </a14:m>
                <a:endParaRPr lang="en-US" sz="1950" dirty="0"/>
              </a:p>
              <a:p>
                <a:pPr marL="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60.40</m:t>
                    </m:r>
                  </m:oMath>
                </a14:m>
                <a:endParaRPr lang="en-US" sz="2400" dirty="0"/>
              </a:p>
              <a:p>
                <a:pPr marL="0" indent="-400050"/>
                <a:endParaRPr lang="en-US" sz="12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∗33.0+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∗29.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∗46.7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=437.60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60.40/2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437.60/12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=0.83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=3.89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&gt;3.89?</m:t>
                    </m:r>
                  </m:oMath>
                </a14:m>
                <a:r>
                  <a:rPr lang="en-US" sz="2400" dirty="0"/>
                  <a:t> No.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cannot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vary among the food items.</a:t>
                </a:r>
              </a:p>
              <a:p>
                <a:r>
                  <a:rPr lang="en-US" sz="2400" dirty="0">
                    <a:hlinkClick r:id="rId2"/>
                  </a:rPr>
                  <a:t>F Calculator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13161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 source, data=exmp8.1))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56" y="4648200"/>
            <a:ext cx="5272088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626D7-9060-2A19-7420-64A057AD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30" y="1268896"/>
            <a:ext cx="6613470" cy="21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b="1" dirty="0"/>
              <a:t>Research Question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7200" y="2244193"/>
            <a:ext cx="441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statistical terms, we write the hypotheses as follows: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16E8D3-63DE-9154-2C77-FC633132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8" y="4921849"/>
            <a:ext cx="4101230" cy="787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AADDC-C1EC-C5F1-83D2-501BC9E96DCA}"/>
              </a:ext>
            </a:extLst>
          </p:cNvPr>
          <p:cNvSpPr txBox="1"/>
          <p:nvPr/>
        </p:nvSpPr>
        <p:spPr>
          <a:xfrm>
            <a:off x="4968606" y="60641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St.D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/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1.24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/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1.28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/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1.18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276600" y="2209800"/>
            <a:ext cx="3505200" cy="183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The variation in </a:t>
            </a:r>
            <a:r>
              <a:rPr lang="en-US" sz="1600" dirty="0">
                <a:latin typeface="+mn-lt"/>
              </a:rPr>
              <a:t>Productivity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some is due to 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training method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and some is due to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error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58" y="914400"/>
            <a:ext cx="6659592" cy="54864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58" y="915529"/>
            <a:ext cx="6659592" cy="5486400"/>
          </a:xfrm>
          <a:prstGeom prst="rect">
            <a:avLst/>
          </a:prstGeom>
        </p:spPr>
      </p:pic>
      <p:pic>
        <p:nvPicPr>
          <p:cNvPr id="21" name="Picture 20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B225904B-D9AC-89DF-F702-1AE14433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3" name="Picture 22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0F4CEC45-0F09-6DE1-2849-0554E167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5" name="Picture 24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63BC397E-CA9B-B059-80C3-EA9BF1BE5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7" name="Picture 26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C0DA5C4F-CD45-5195-496C-AB22C54A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3657600" cy="563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 Observation (Productivity)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Grand Mean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Total Sum of Square (The variation in Productivity)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Some of this total variation is due to error within each method: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: 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Mean for </a:t>
                </a:r>
                <a:r>
                  <a:rPr lang="en-US" sz="1600" dirty="0" err="1">
                    <a:solidFill>
                      <a:srgbClr val="003366"/>
                    </a:solidFill>
                    <a:latin typeface="+mn-lt"/>
                  </a:rPr>
                  <a:t>ith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 treatment (method)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3657600" cy="5632376"/>
              </a:xfrm>
              <a:prstGeom prst="rect">
                <a:avLst/>
              </a:prstGeom>
              <a:blipFill>
                <a:blip r:embed="rId8"/>
                <a:stretch>
                  <a:fillRect l="-667" t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984A1-D3DC-85F2-4552-7901B1BFAEA1}"/>
              </a:ext>
            </a:extLst>
          </p:cNvPr>
          <p:cNvCxnSpPr/>
          <p:nvPr/>
        </p:nvCxnSpPr>
        <p:spPr>
          <a:xfrm>
            <a:off x="228600" y="2638524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8077200" cy="4267200"/>
              </a:xfrm>
            </p:spPr>
            <p:txBody>
              <a:bodyPr/>
              <a:lstStyle/>
              <a:p>
                <a:r>
                  <a:rPr lang="en-US" sz="2400" dirty="0"/>
                  <a:t> Variation(Productivity)  =  Variation(Method ) + Variation(Error) 	</a:t>
                </a:r>
              </a:p>
              <a:p>
                <a:r>
                  <a:rPr lang="en-US" sz="2400" dirty="0"/>
                  <a:t>These variations can be described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SS(Productivity) = SS(Method) + SS(Error)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+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degrees of freedom </a:t>
                </a:r>
                <a:r>
                  <a:rPr lang="en-US" sz="2400" dirty="0">
                    <a:solidFill>
                      <a:srgbClr val="003366"/>
                    </a:solidFill>
                  </a:rPr>
                  <a:t>that represent the effective number of terms in the sums of squares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33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8077200" cy="4267200"/>
              </a:xfrm>
              <a:blipFill>
                <a:blip r:embed="rId2"/>
                <a:stretch>
                  <a:fillRect l="-1132" t="-1000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r>
                  <a:rPr lang="en-US" sz="2400" b="1" dirty="0"/>
                  <a:t>Training  method</a:t>
                </a:r>
                <a:r>
                  <a:rPr lang="en-US" sz="2400" dirty="0"/>
                  <a:t>:    Test Statistic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057" t="-94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14971</TotalTime>
  <Words>1418</Words>
  <Application>Microsoft Office PowerPoint</Application>
  <PresentationFormat>On-screen Show (4:3)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PowerPoint Presentation</vt:lpstr>
      <vt:lpstr>Example Cont’D</vt:lpstr>
      <vt:lpstr>Concept</vt:lpstr>
      <vt:lpstr>Test Statistic</vt:lpstr>
      <vt:lpstr>Back to Concept</vt:lpstr>
      <vt:lpstr>Back To Concept</vt:lpstr>
      <vt:lpstr>Back to Concept</vt:lpstr>
      <vt:lpstr>Formulation in terms of  Hypothesis Problem Cont’D</vt:lpstr>
      <vt:lpstr>Anova Table</vt:lpstr>
      <vt:lpstr>Example 2 CONT’D</vt:lpstr>
      <vt:lpstr>Example 2 Cont’D</vt:lpstr>
      <vt:lpstr>Example 2 Cont’D</vt:lpstr>
      <vt:lpstr>Example 2 Cont’D</vt:lpstr>
      <vt:lpstr>Example 8.1 Anova table</vt:lpstr>
      <vt:lpstr>Normality Assumption Fails Non-Parametric Method</vt:lpstr>
      <vt:lpstr>What if Equality of the Variances  FAIL?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421</cp:revision>
  <dcterms:created xsi:type="dcterms:W3CDTF">2006-07-17T20:20:48Z</dcterms:created>
  <dcterms:modified xsi:type="dcterms:W3CDTF">2025-04-30T20:24:44Z</dcterms:modified>
</cp:coreProperties>
</file>