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D581FF-68B5-41CE-AAB1-15FC69CE46D3}">
  <a:tblStyle styleId="{59D581FF-68B5-41CE-AAB1-15FC69CE46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3926e37a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3926e37a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926e37a1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3926e37a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3926e37a1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3926e37a1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926e37a1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926e37a1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926e37a1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3926e37a1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3926e37a1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3926e37a1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3926e37a1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3926e37a1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397bd28e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397bd28e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3926e37a1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3926e37a1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3926e37a1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3926e37a1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f1f593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f1f593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397bd28e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397bd28e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3926e37a1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3926e37a1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397bd28ea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397bd28e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3b3d8547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3b3d8547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3b3d8547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3b3d8547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5f8da0c4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5f8da0c4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3926e37a1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3926e37a1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3b3d854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3b3d854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5f8da0c4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5f8da0c4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5f8da0c4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5f8da0c4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1c6e6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381c6e6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97bd28e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397bd28e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3926e37a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3926e37a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3926e37a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3926e37a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926e37a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3926e37a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3926e37a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3926e37a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3926e37a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3926e37a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visualvm.github.io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Сборщик мусора в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Жохов О.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Морщинин Н.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5030102/20201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2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 сборщика мусора: Minor GC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5" y="677800"/>
            <a:ext cx="4498126" cy="37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900" y="677800"/>
            <a:ext cx="4927175" cy="37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734425" y="4465675"/>
            <a:ext cx="780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Рис.1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6741600" y="4465675"/>
            <a:ext cx="780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Рис.2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2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 сборщика мусора: Minor GC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5" y="1287475"/>
            <a:ext cx="4335750" cy="31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476" y="1219900"/>
            <a:ext cx="4610374" cy="324578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734425" y="4465675"/>
            <a:ext cx="780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Рис.1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6741600" y="4465675"/>
            <a:ext cx="780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Рис.2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Алгоритм работы сборщика мусора: Minor GC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9: изначальное состояние кучи.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10: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	Рис. 1: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Нашли GC roots (безусловно достижимые объекты).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	Рис. 2: Итеративно пометили их и всех, от кого они зависят.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Слайд 11: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	Рис. 1: Помеченных переложили в регион Survivor. Остальных можно уничтожить (освободить память).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	Рис. 2: Если объект переживает несколько Minor GC в Survivor, то он переносится в регион Old.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2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работы сборщика мусора: Major GC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550" y="696925"/>
            <a:ext cx="5883060" cy="41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2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работы сборщика мусора: Major GC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774475"/>
            <a:ext cx="4176599" cy="29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924" y="653275"/>
            <a:ext cx="4520901" cy="31827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551250" y="3944725"/>
            <a:ext cx="8219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Работает т</a:t>
            </a:r>
            <a:r>
              <a:rPr lang="ru" sz="1800">
                <a:solidFill>
                  <a:schemeClr val="dk2"/>
                </a:solidFill>
              </a:rPr>
              <a:t>ак же как Minor GC, но помечает и Old секцию, что делает процесс более долгим.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удалять?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311700" y="1091050"/>
            <a:ext cx="74160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student </a:t>
            </a:r>
            <a:r>
              <a:rPr lang="ru" sz="18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8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ru" sz="18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8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					  </a:t>
            </a:r>
            <a:r>
              <a:rPr lang="ru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//Сделать ссылку нулевой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11700" y="2000050"/>
            <a:ext cx="74160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studentOne </a:t>
            </a:r>
            <a:r>
              <a:rPr lang="ru" sz="18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8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studentTwo </a:t>
            </a:r>
            <a:r>
              <a:rPr lang="ru" sz="18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8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//Назначить ссылку другому объекту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studentOne </a:t>
            </a:r>
            <a:r>
              <a:rPr lang="ru" sz="18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studentTwo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800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11700" y="3416950"/>
            <a:ext cx="74160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()); 			 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//анонимный объект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 сборкой: finalize()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311700" y="1186725"/>
            <a:ext cx="448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@deprecated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lang="ru" sz="18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//освобождаем ресурсы</a:t>
            </a:r>
            <a:endParaRPr sz="1800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3029250"/>
            <a:ext cx="453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Ненадежный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Непредсказуемый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Заменен актуальной альтернативой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 сборкой: </a:t>
            </a:r>
            <a:r>
              <a:rPr lang="ru"/>
              <a:t>Try-with-resources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311700" y="1038438"/>
            <a:ext cx="7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Решение проблемы громоздких try-catch-finally для закрытия ресурсов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11700" y="1459375"/>
            <a:ext cx="672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 output </a:t>
            </a:r>
            <a:r>
              <a:rPr lang="ru" sz="15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FileOutputStream</a:t>
            </a:r>
            <a:r>
              <a:rPr lang="ru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ru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ru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ru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 //close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11700" y="2498350"/>
            <a:ext cx="600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Для объекта, указанного в круглых скобках, компилятор сам добавит секцию finally и вызов метода close() 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AutoClosable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311700" y="1155500"/>
            <a:ext cx="6279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MyResource 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AutoCloseable 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8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u" sz="18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 Ресурс будет корректно освобожден</a:t>
            </a:r>
            <a:endParaRPr sz="1800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сборки (пометки &amp; память)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333333"/>
                </a:solidFill>
              </a:rPr>
              <a:t>Для сборки мусора используется </a:t>
            </a:r>
            <a:r>
              <a:rPr lang="ru" sz="1300">
                <a:solidFill>
                  <a:srgbClr val="333333"/>
                </a:solidFill>
              </a:rPr>
              <a:t>несколько </a:t>
            </a:r>
            <a:r>
              <a:rPr lang="ru" sz="1300">
                <a:solidFill>
                  <a:srgbClr val="333333"/>
                </a:solidFill>
              </a:rPr>
              <a:t>алгоритмов пометок. Самые частые: Mark&amp;Sweep и Mark&amp;Compact.</a:t>
            </a:r>
            <a:endParaRPr sz="1300"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AutoNum type="arabicPeriod"/>
            </a:pPr>
            <a:r>
              <a:rPr b="1" lang="ru" sz="1300">
                <a:solidFill>
                  <a:srgbClr val="333333"/>
                </a:solidFill>
              </a:rPr>
              <a:t>Маркировка</a:t>
            </a:r>
            <a:r>
              <a:rPr lang="ru" sz="1300">
                <a:solidFill>
                  <a:srgbClr val="333333"/>
                </a:solidFill>
              </a:rPr>
              <a:t>. На первом этапе GC сканирует все объекты и помечает живые (объекты,  которые все еще используются). На этом шаге выполнение программы* приостанавливается. Поэтому этот шаг также называется "Stop the World" .</a:t>
            </a:r>
            <a:endParaRPr sz="1300"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AutoNum type="arabicPeriod"/>
            </a:pPr>
            <a:r>
              <a:rPr b="1" lang="ru" sz="1300">
                <a:solidFill>
                  <a:srgbClr val="333333"/>
                </a:solidFill>
              </a:rPr>
              <a:t>Освобождение</a:t>
            </a:r>
            <a:endParaRPr b="1" sz="1300">
              <a:solidFill>
                <a:srgbClr val="33333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AutoNum type="alphaLcPeriod"/>
            </a:pPr>
            <a:r>
              <a:rPr lang="ru" sz="1300">
                <a:solidFill>
                  <a:srgbClr val="333333"/>
                </a:solidFill>
              </a:rPr>
              <a:t>M&amp;S: Неотмеченные объекты попадают в free list и непрерывные куски памяти объединяются</a:t>
            </a:r>
            <a:endParaRPr sz="1300">
              <a:solidFill>
                <a:srgbClr val="33333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AutoNum type="alphaLcPeriod"/>
            </a:pPr>
            <a:r>
              <a:rPr lang="ru" sz="1300">
                <a:solidFill>
                  <a:srgbClr val="333333"/>
                </a:solidFill>
              </a:rPr>
              <a:t>M&amp;C: Неотмеченные объекты удаляются, а оставшиеся уплотняются (перемещаются в единый непрерывный блок памяти. Это уменьшает фрагментацию кучи и позволяет проще и быстрее  размещать новые объекты).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</a:t>
            </a:r>
            <a:r>
              <a:rPr lang="ru"/>
              <a:t>то это?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Плюсы и минусы, сравнение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другими языками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Устройство памяти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Поколения объектов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Перед сборкой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Пометка на удаление/подготовка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(пример кода)</a:t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Процесс сборки мусора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Виды сборщиков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Пример </a:t>
            </a:r>
            <a:r>
              <a:rPr i="1" lang="ru"/>
              <a:t>(ide)</a:t>
            </a:r>
            <a:endParaRPr i="1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Подтемы: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350" y="445025"/>
            <a:ext cx="4648800" cy="2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сборки</a:t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300" y="1017733"/>
            <a:ext cx="9143999" cy="382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</a:t>
            </a:r>
            <a:r>
              <a:rPr lang="ru"/>
              <a:t>сборщиков</a:t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{59D581FF-68B5-41CE-AAB1-15FC69CE46D3}</a:tableStyleId>
              </a:tblPr>
              <a:tblGrid>
                <a:gridCol w="1079775"/>
                <a:gridCol w="1541300"/>
                <a:gridCol w="1941850"/>
                <a:gridCol w="2098600"/>
                <a:gridCol w="1698050"/>
              </a:tblGrid>
              <a:tr h="50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Сборщик мусора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Преимущества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Когда использовать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Флаги для включения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Serial GC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Использует один поток.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Эффективный, т.к. нет накладных расходов на взаимодействие потоков.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Однопроцессорные машины. Работа с небольшими наборами данных.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-XX:+UseSerialGC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Parallel GC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Использует несколько потоков.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Многопоточность ускоряет сборку мусора.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Работа со средними и большими наборами данных. Для приложений, работающих на многопроцессорном или многопоточном оборудовании.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-XX:+UseParallelGC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Concurrent Mark-Sweep (CMS) GC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Сборщик с низкими паузами, работающий параллельно с программой.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Короткие паузы, подходит для интерактивных приложений.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Для серверов с требованием минимизации пауз, например веб-серверов.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-XX:+UseConcMarkSweepGC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сборщиков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{59D581FF-68B5-41CE-AAB1-15FC69CE46D3}</a:tableStyleId>
              </a:tblPr>
              <a:tblGrid>
                <a:gridCol w="1350575"/>
                <a:gridCol w="1270500"/>
                <a:gridCol w="1941850"/>
                <a:gridCol w="2378750"/>
                <a:gridCol w="1417900"/>
              </a:tblGrid>
              <a:tr h="50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Сборщик мусора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Преимущества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Когда использовать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Флаги для включения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G1 (Garbage-First) GC</a:t>
                      </a:r>
                      <a:endParaRPr b="1"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Сборщик, разделяющий память на регионы и очищающий самые "грязные" регионы в первую очередь.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Может использоваться как на небольших системах, так и на больших с большим количеством процессоров и большим количеством памяти.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Для приложений с большими объемами памяти и требованием коротких пауз.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-XX:+UseG1GC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Z GC</a:t>
                      </a:r>
                      <a:endParaRPr b="1"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Выполняет всю тяжелую работу параллельно с работой приложения.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Низкая задержка.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В приоритете время отклика.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+UseZGC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Shenandoah GC</a:t>
                      </a:r>
                      <a:endParaRPr b="1"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Сборщик с низкими паузами, работающий параллельно с программой.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Очень короткие паузы, низкая задержка, хорош для больших данных.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Для крупных приложений с высокими требованиями к задержкам.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-XX:+UseShenandoahGC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вызвать в программе GC?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-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Runtime.getRuntime().gc()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-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System.gc()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221613" y="9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Флаги для управления </a:t>
            </a:r>
            <a:r>
              <a:rPr lang="ru"/>
              <a:t>памятью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311713" y="582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{59D581FF-68B5-41CE-AAB1-15FC69CE46D3}</a:tableStyleId>
              </a:tblPr>
              <a:tblGrid>
                <a:gridCol w="2150975"/>
                <a:gridCol w="4577975"/>
                <a:gridCol w="1980475"/>
              </a:tblGrid>
              <a:tr h="14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Параметр</a:t>
                      </a:r>
                      <a:endParaRPr b="1"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Пример</a:t>
                      </a:r>
                      <a:endParaRPr b="1"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-Xms&lt;size&gt;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Устанавливает начальный размер кучи.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-Xms512m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-Xmx&lt;size&gt;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Устанавливает максимальный размер кучи.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-Xmx4g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-XX:NewRatio=&lt;N&gt;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Соотношение памяти между молодым и старым поколениями, где N — доля старого поколения.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-XX:NewRatio=2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-XX:SurvivorRatio=&lt;N&gt;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Соотношение между Eden и Survivor областями в новом поколении.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-XX:SurvivorRatio=6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-XX:MaxMetaspaceSize=&lt;size&gt;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Максимальный размер Metaspace.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-XX:MaxMetaspaceSize=256m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-XX:InitialSurvivorRatio=&lt;N&gt;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Начальное соотношение Survivor к Eden (альтернативный способ установки SurvivorRatio).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-XX:InitialSurvivorRatio=8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-XX:MaxTenuringThreshold=&lt;N&gt;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Максимальный возраст объектов, при котором они переходят в старое поколение.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-XX:MaxTenuringThreshold=15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-XX:MinHeapFreeRatio=&lt;N&gt;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Минимальный процент свободной кучи до триггера расширения кучи.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-XX:MinHeapFreeRatio=40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-XX:MaxHeapFreeRatio=&lt;N&gt;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Максимальный процент свободной кучи до триггера сжатия кучи.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-XX:MaxHeapFreeRatio=70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-XX:G1NewSizePercent=&lt;N&gt;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Начальный процент кучи, выделенный для Young Generation в G1GC.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-XX:G1NewSizePercent=5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-XX:G1MaxNewSizePercent=&lt;N&gt;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Максимальный процент кучи для Young Generation в G1GC.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-XX:G1MaxNewSizePercent=60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-XX:MaxGCPauseMillis=&lt;N&gt;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Максимальная целевая пауза GC в миллисекундах.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-XX:MaxGCPauseMillis=200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-XX:InitiatingHeapOccupancyPercent=&lt;N&gt;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Порог загрузки кучи, при котором начинается фоновая сборка мусора (для CMS и G1GC).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-XX:InitiatingHeapOccupancyPercent=45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-XX:ConcGCThreads=&lt;N&gt;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Число потоков для фоновой сборки мусора в многопоточных режимах.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-XX:ConcGCThreads=4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-XX:ParallelGCThreads=&lt;N&gt;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Число потоков для параллельной сборки мусора (для ParallelGC и G1GC).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solidFill>
                            <a:srgbClr val="333333"/>
                          </a:solidFill>
                          <a:highlight>
                            <a:srgbClr val="F3F4F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-XX:ParallelGCThreads=8</a:t>
                      </a:r>
                      <a:endParaRPr sz="700">
                        <a:solidFill>
                          <a:srgbClr val="333333"/>
                        </a:solidFill>
                        <a:highlight>
                          <a:srgbClr val="F3F4F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Размеры памяти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31128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ru"/>
              <a:t>Как отследить GC?</a:t>
            </a:r>
            <a:endParaRPr b="1" sz="19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ru" u="sng">
                <a:solidFill>
                  <a:srgbClr val="4183C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VM</a:t>
            </a:r>
            <a:endParaRPr u="sng">
              <a:solidFill>
                <a:srgbClr val="4183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ru"/>
              <a:t>Параметр JVM для логирования -Xlog:gc*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ru"/>
              <a:t>Анализ логов GC https://gceasy.io/gc-dashboard.jsp</a:t>
            </a:r>
            <a:endParaRPr>
              <a:solidFill>
                <a:srgbClr val="333333"/>
              </a:solidFill>
              <a:highlight>
                <a:srgbClr val="F3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Пример: код в IDE</a:t>
            </a:r>
            <a:endParaRPr/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ru" sz="1450"/>
              <a:t>JAVA </a:t>
            </a:r>
            <a:r>
              <a:rPr lang="ru" sz="1450"/>
              <a:t>from EPAM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ru" sz="1450"/>
              <a:t>https://habr.com/ru/companies/otus/articles/553996/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ru" sz="1450"/>
              <a:t>https://habr.com/ru/articles/112676/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ru" sz="1450"/>
              <a:t>https://www.geeksforgeeks.org/garbage-collection-java/</a:t>
            </a:r>
            <a:endParaRPr sz="14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/>
              <a:t>https://www.freecodecamp.org/news/garbage-collection-in-java-what-is-gc-and-how-it-works-in-the-jvm/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ru" sz="1450"/>
              <a:t>https://habr.com/ru/articles/148322/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ru" sz="1450"/>
              <a:t>https://axiomjdk.ru/announcements/2022/12/15/sborka-musora-v-java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ru" sz="1450"/>
              <a:t>https://vc.ru/dev/397062-sborka-musora-v-java-chto-eto-takoe-i-kak-rabotaet-v-jvmim7iyaz837721710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ru" sz="1450"/>
              <a:t>https://habr.com/ru/articles/148322/</a:t>
            </a:r>
            <a:endParaRPr sz="1450"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Тестовый код </a:t>
            </a:r>
            <a:r>
              <a:rPr lang="ru"/>
              <a:t>(пример в IDE)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GCDemoLarge 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</a:t>
            </a:r>
            <a:r>
              <a:rPr lang="ru" sz="12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</a:t>
            </a:r>
            <a:r>
              <a:rPr lang="ru" sz="12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10_000_000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ru" sz="12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throws InterruptedException 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"\t\tStarting GC Demo..."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createObjects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"Iteration completed, waiting for GC."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"\t\tGC Demo completed."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ru" sz="12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createObjects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lang="ru" sz="12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2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ru" sz="12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ru" sz="12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ru" sz="1200">
                <a:solidFill>
                  <a:srgbClr val="981A1A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200">
                <a:solidFill>
                  <a:srgbClr val="008855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тестирование GC (пример в IDE)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</a:rPr>
              <a:t>максимальный размер кучи</a:t>
            </a:r>
            <a:endParaRPr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-Xmx256m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-Xmx2048m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</a:rPr>
              <a:t>тест максимальной паузы</a:t>
            </a:r>
            <a:endParaRPr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-XX:MaxGCPauseMillis=30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-XX:MaxGCPauseMillis=200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показ результатов </a:t>
            </a:r>
            <a:endParaRPr>
              <a:solidFill>
                <a:srgbClr val="333333"/>
              </a:solidFill>
            </a:endParaRPr>
          </a:p>
          <a:p>
            <a:pPr indent="-323850" lvl="0" marL="45720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500"/>
              <a:buChar char="-"/>
            </a:pPr>
            <a:r>
              <a:rPr lang="ru" sz="1500">
                <a:solidFill>
                  <a:srgbClr val="333333"/>
                </a:solidFill>
              </a:rPr>
              <a:t>сравнение результатов в сервисе анализа логов https://gceasy.io/gc-dashboard.jsp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5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сборщика мусора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Сборщик мусора в Java — это механизм автоматического управления памятью в JVM, предназначенный для освобождения памяти, занятой объектами, которые больше не используются в программе.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75" y="1737358"/>
            <a:ext cx="9143999" cy="3598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87675" y="1929075"/>
            <a:ext cx="87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сборщиков мусора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28344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</a:rPr>
              <a:t>Java</a:t>
            </a:r>
            <a:br>
              <a:rPr lang="ru" sz="1900">
                <a:solidFill>
                  <a:schemeClr val="dk1"/>
                </a:solidFill>
              </a:rPr>
            </a:br>
            <a:r>
              <a:rPr lang="ru" sz="1900">
                <a:solidFill>
                  <a:schemeClr val="dk1"/>
                </a:solidFill>
              </a:rPr>
              <a:t>Производительный и гибкий, хорош для долгоживущих и ресурсозатратных приложений. Предоставляет несколько вариантов GC для разных сценариев. Однако может быть сложен в настройке для начинающего пользователя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045500" y="1340950"/>
            <a:ext cx="509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46100" y="1017725"/>
            <a:ext cx="34221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Python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Простой в использовании и автоматический, не требующий сложных настроек. Из - за более простой поколенческой структуры подсчёт циклических ссылок иногда приводит к утечкам памяти, если циклы не собираются вовремя. Хорош для простых приложений, где управление памятью не является критическим фактором.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3124600" y="1062925"/>
            <a:ext cx="0" cy="38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6568075" y="1017725"/>
            <a:ext cx="0" cy="38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6681450" y="1062925"/>
            <a:ext cx="23397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С++</a:t>
            </a:r>
            <a:br>
              <a:rPr lang="ru" sz="1800">
                <a:solidFill>
                  <a:schemeClr val="dk1"/>
                </a:solidFill>
              </a:rPr>
            </a:br>
            <a:r>
              <a:rPr lang="ru" sz="1800">
                <a:solidFill>
                  <a:schemeClr val="dk1"/>
                </a:solidFill>
              </a:rPr>
              <a:t>GC отсутствует, аллокация и удаление памяти производится пользователем вручную. Очень высокая гибкость, однако и высокая сложность в управлении памятью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0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Устройство памяти в Java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25" y="821075"/>
            <a:ext cx="7473332" cy="4002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Устройство</a:t>
            </a:r>
            <a:r>
              <a:rPr lang="ru"/>
              <a:t> памяти в Java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Native Memory — вся доступная системная память.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Stack - используется для хр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а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нения локальных переменных и стека вызовов метода.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Metaspace - в этой памяти хранятся метаданные классов и статические переменные. Это пространство также является общим для всех.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CodeCache (кэш кода) используется для хранения кэша от  скомпилированного часто исполняемого кода в нативный машинный код.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Heap - часть native memory, выделенная для кучи. Здесь JVM хранит объекты.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Устройство памяти в Java: Heap </a:t>
            </a:r>
            <a:r>
              <a:rPr lang="ru"/>
              <a:t>(поколения объектов)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80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Устройство памяти в Java: Heap (поколения объектов)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ru">
                <a:solidFill>
                  <a:schemeClr val="dk1"/>
                </a:solidFill>
              </a:rPr>
              <a:t>Young Generation: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 	Eden – только созданные объекты.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 	S0, S1 – объекты, которые «пережили» несколько итераций выполнения.</a:t>
            </a:r>
            <a:endParaRPr>
              <a:solidFill>
                <a:schemeClr val="dk1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  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b="1" lang="ru">
                <a:solidFill>
                  <a:schemeClr val="dk1"/>
                </a:solidFill>
              </a:rPr>
              <a:t>Old Generation: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 	Old – область долгоживущих объектов, которые пережили много чисток в молодом поколении.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</a:rPr>
              <a:t>Недостаток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: В каждый момент времени одно из пространств Survivor (S0 или S1) пустое и не используется.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2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 сборщика мусора: Minor</a:t>
            </a:r>
            <a:r>
              <a:rPr lang="ru"/>
              <a:t> GC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00" y="753100"/>
            <a:ext cx="5883060" cy="41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