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/>
    <p:restoredTop sz="94124"/>
  </p:normalViewPr>
  <p:slideViewPr>
    <p:cSldViewPr snapToGrid="0">
      <p:cViewPr varScale="1">
        <p:scale>
          <a:sx n="126" d="100"/>
          <a:sy n="126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3528F-C6A8-AE4D-BDD4-5C31FF6D49DA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FBD26D-C046-7F48-ADA4-21950CDE4556}">
      <dgm:prSet phldrT="[Text]"/>
      <dgm:spPr/>
      <dgm:t>
        <a:bodyPr/>
        <a:lstStyle/>
        <a:p>
          <a:pPr rtl="0"/>
          <a:r>
            <a:rPr lang="en-GB" dirty="0"/>
            <a:t>priorities</a:t>
          </a:r>
        </a:p>
      </dgm:t>
    </dgm:pt>
    <dgm:pt modelId="{FC0EA761-782E-DE4F-8315-6CFAF7B8D2DE}" type="parTrans" cxnId="{6F5C56F0-4DC7-7942-A942-7DA80828A485}">
      <dgm:prSet/>
      <dgm:spPr/>
      <dgm:t>
        <a:bodyPr/>
        <a:lstStyle/>
        <a:p>
          <a:endParaRPr lang="en-GB"/>
        </a:p>
      </dgm:t>
    </dgm:pt>
    <dgm:pt modelId="{2898A20E-FE3F-FC4B-BCD7-20673EE416DF}" type="sibTrans" cxnId="{6F5C56F0-4DC7-7942-A942-7DA80828A485}">
      <dgm:prSet/>
      <dgm:spPr/>
      <dgm:t>
        <a:bodyPr/>
        <a:lstStyle/>
        <a:p>
          <a:endParaRPr lang="en-GB"/>
        </a:p>
      </dgm:t>
    </dgm:pt>
    <dgm:pt modelId="{3E3BE7EB-28EC-7441-8CA4-F2295725F03B}">
      <dgm:prSet phldrT="[Text]"/>
      <dgm:spPr/>
      <dgm:t>
        <a:bodyPr/>
        <a:lstStyle/>
        <a:p>
          <a:r>
            <a:rPr lang="de-DE" dirty="0" err="1"/>
            <a:t>buy</a:t>
          </a:r>
          <a:r>
            <a:rPr lang="de-DE" dirty="0"/>
            <a:t> </a:t>
          </a:r>
          <a:r>
            <a:rPr lang="de-DE" dirty="0" err="1"/>
            <a:t>properties</a:t>
          </a:r>
          <a:r>
            <a:rPr lang="de-DE" dirty="0"/>
            <a:t> in </a:t>
          </a:r>
          <a:r>
            <a:rPr lang="de-DE" dirty="0" err="1"/>
            <a:t>poor</a:t>
          </a:r>
          <a:r>
            <a:rPr lang="de-DE" dirty="0"/>
            <a:t> </a:t>
          </a:r>
          <a:r>
            <a:rPr lang="de-DE" dirty="0" err="1"/>
            <a:t>condition</a:t>
          </a:r>
          <a:endParaRPr lang="en-GB" dirty="0"/>
        </a:p>
      </dgm:t>
    </dgm:pt>
    <dgm:pt modelId="{343A2E45-4600-7B44-A027-276788DCA753}" type="parTrans" cxnId="{A88E825C-A410-134B-97CE-3FE70CB5A4B9}">
      <dgm:prSet/>
      <dgm:spPr/>
      <dgm:t>
        <a:bodyPr/>
        <a:lstStyle/>
        <a:p>
          <a:endParaRPr lang="en-GB"/>
        </a:p>
      </dgm:t>
    </dgm:pt>
    <dgm:pt modelId="{E77A965D-D233-F44C-9868-601BA0ECEF3F}" type="sibTrans" cxnId="{A88E825C-A410-134B-97CE-3FE70CB5A4B9}">
      <dgm:prSet/>
      <dgm:spPr/>
      <dgm:t>
        <a:bodyPr/>
        <a:lstStyle/>
        <a:p>
          <a:endParaRPr lang="en-GB"/>
        </a:p>
      </dgm:t>
    </dgm:pt>
    <dgm:pt modelId="{C5BD0025-9695-3C49-9B72-F45447070AE3}">
      <dgm:prSet phldrT="[Text]"/>
      <dgm:spPr/>
      <dgm:t>
        <a:bodyPr/>
        <a:lstStyle/>
        <a:p>
          <a:pPr rtl="0"/>
          <a:r>
            <a:rPr lang="en-GB" dirty="0"/>
            <a:t>buy properties sold in winter</a:t>
          </a:r>
        </a:p>
      </dgm:t>
    </dgm:pt>
    <dgm:pt modelId="{68BB3168-2399-334F-AEC3-AD7857BE7556}" type="parTrans" cxnId="{03276BFF-69FC-8B42-B0D4-7F3F980051AF}">
      <dgm:prSet/>
      <dgm:spPr/>
      <dgm:t>
        <a:bodyPr/>
        <a:lstStyle/>
        <a:p>
          <a:endParaRPr lang="en-GB"/>
        </a:p>
      </dgm:t>
    </dgm:pt>
    <dgm:pt modelId="{B4CA14C0-2109-BF46-8005-EB65C26994AA}" type="sibTrans" cxnId="{03276BFF-69FC-8B42-B0D4-7F3F980051AF}">
      <dgm:prSet/>
      <dgm:spPr/>
      <dgm:t>
        <a:bodyPr/>
        <a:lstStyle/>
        <a:p>
          <a:endParaRPr lang="en-GB"/>
        </a:p>
      </dgm:t>
    </dgm:pt>
    <dgm:pt modelId="{8C9252FA-D376-AF4F-A928-7B07D3A9F14C}">
      <dgm:prSet phldrT="[Text]"/>
      <dgm:spPr/>
      <dgm:t>
        <a:bodyPr/>
        <a:lstStyle/>
        <a:p>
          <a:pPr rtl="0"/>
          <a:r>
            <a:rPr lang="en-GB" dirty="0"/>
            <a:t>sell properties in winter / fall</a:t>
          </a:r>
        </a:p>
      </dgm:t>
    </dgm:pt>
    <dgm:pt modelId="{E1013537-5BD9-8E4A-9813-7DA83B4B71FE}" type="parTrans" cxnId="{7619544C-A4F3-4443-B4B3-2B4DFC67E16A}">
      <dgm:prSet/>
      <dgm:spPr/>
      <dgm:t>
        <a:bodyPr/>
        <a:lstStyle/>
        <a:p>
          <a:endParaRPr lang="en-GB"/>
        </a:p>
      </dgm:t>
    </dgm:pt>
    <dgm:pt modelId="{5C7D4E4C-E97E-374D-BA78-1E77594837C5}" type="sibTrans" cxnId="{7619544C-A4F3-4443-B4B3-2B4DFC67E16A}">
      <dgm:prSet/>
      <dgm:spPr/>
      <dgm:t>
        <a:bodyPr/>
        <a:lstStyle/>
        <a:p>
          <a:endParaRPr lang="en-GB"/>
        </a:p>
      </dgm:t>
    </dgm:pt>
    <dgm:pt modelId="{5D104622-0EA2-294B-86D7-57E2FF95A8B2}">
      <dgm:prSet phldrT="[Text]"/>
      <dgm:spPr/>
      <dgm:t>
        <a:bodyPr/>
        <a:lstStyle/>
        <a:p>
          <a:pPr rtl="0"/>
          <a:r>
            <a:rPr lang="en-GB" dirty="0"/>
            <a:t>distance to city </a:t>
          </a:r>
          <a:r>
            <a:rPr lang="en-GB" dirty="0" err="1"/>
            <a:t>center</a:t>
          </a:r>
          <a:r>
            <a:rPr lang="en-GB" dirty="0"/>
            <a:t> secondary</a:t>
          </a:r>
        </a:p>
      </dgm:t>
    </dgm:pt>
    <dgm:pt modelId="{ACDD642F-C00F-ED47-A37D-808AD9A43899}" type="parTrans" cxnId="{8EF647CD-B8BE-574B-9FEC-6D77E5EA1C44}">
      <dgm:prSet/>
      <dgm:spPr/>
      <dgm:t>
        <a:bodyPr/>
        <a:lstStyle/>
        <a:p>
          <a:endParaRPr lang="en-GB"/>
        </a:p>
      </dgm:t>
    </dgm:pt>
    <dgm:pt modelId="{575E344E-476A-294A-9923-38A01FC4D462}" type="sibTrans" cxnId="{8EF647CD-B8BE-574B-9FEC-6D77E5EA1C44}">
      <dgm:prSet/>
      <dgm:spPr/>
      <dgm:t>
        <a:bodyPr/>
        <a:lstStyle/>
        <a:p>
          <a:endParaRPr lang="en-GB"/>
        </a:p>
      </dgm:t>
    </dgm:pt>
    <dgm:pt modelId="{89F2BC82-E34C-A844-A2B8-C215ECE2C2A6}" type="pres">
      <dgm:prSet presAssocID="{FA53528F-C6A8-AE4D-BDD4-5C31FF6D49D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ABC3E3-179E-C84B-BB3C-A1959175682C}" type="pres">
      <dgm:prSet presAssocID="{CAFBD26D-C046-7F48-ADA4-21950CDE4556}" presName="root1" presStyleCnt="0"/>
      <dgm:spPr/>
    </dgm:pt>
    <dgm:pt modelId="{6D3963DE-8BEF-BF45-A216-738BB3F07DCE}" type="pres">
      <dgm:prSet presAssocID="{CAFBD26D-C046-7F48-ADA4-21950CDE4556}" presName="LevelOneTextNode" presStyleLbl="node0" presStyleIdx="0" presStyleCnt="1">
        <dgm:presLayoutVars>
          <dgm:chPref val="3"/>
        </dgm:presLayoutVars>
      </dgm:prSet>
      <dgm:spPr/>
    </dgm:pt>
    <dgm:pt modelId="{92A1214F-95CF-E841-9063-0FBC32526F22}" type="pres">
      <dgm:prSet presAssocID="{CAFBD26D-C046-7F48-ADA4-21950CDE4556}" presName="level2hierChild" presStyleCnt="0"/>
      <dgm:spPr/>
    </dgm:pt>
    <dgm:pt modelId="{9E796050-EBAC-5040-8C49-3CFDEE770182}" type="pres">
      <dgm:prSet presAssocID="{343A2E45-4600-7B44-A027-276788DCA753}" presName="conn2-1" presStyleLbl="parChTrans1D2" presStyleIdx="0" presStyleCnt="4"/>
      <dgm:spPr/>
    </dgm:pt>
    <dgm:pt modelId="{9EA7FF45-9EF8-1D46-9C23-E328890FB863}" type="pres">
      <dgm:prSet presAssocID="{343A2E45-4600-7B44-A027-276788DCA753}" presName="connTx" presStyleLbl="parChTrans1D2" presStyleIdx="0" presStyleCnt="4"/>
      <dgm:spPr/>
    </dgm:pt>
    <dgm:pt modelId="{8E85A8A6-5D0C-344D-9078-A2017F51CA01}" type="pres">
      <dgm:prSet presAssocID="{3E3BE7EB-28EC-7441-8CA4-F2295725F03B}" presName="root2" presStyleCnt="0"/>
      <dgm:spPr/>
    </dgm:pt>
    <dgm:pt modelId="{73EE4934-696B-BE49-9A93-B2285611320A}" type="pres">
      <dgm:prSet presAssocID="{3E3BE7EB-28EC-7441-8CA4-F2295725F03B}" presName="LevelTwoTextNode" presStyleLbl="node2" presStyleIdx="0" presStyleCnt="4">
        <dgm:presLayoutVars>
          <dgm:chPref val="3"/>
        </dgm:presLayoutVars>
      </dgm:prSet>
      <dgm:spPr/>
    </dgm:pt>
    <dgm:pt modelId="{4093BBD6-8113-2642-9997-86F3637B083B}" type="pres">
      <dgm:prSet presAssocID="{3E3BE7EB-28EC-7441-8CA4-F2295725F03B}" presName="level3hierChild" presStyleCnt="0"/>
      <dgm:spPr/>
    </dgm:pt>
    <dgm:pt modelId="{0F3E52B3-48E7-6747-A479-D7585FD3039F}" type="pres">
      <dgm:prSet presAssocID="{68BB3168-2399-334F-AEC3-AD7857BE7556}" presName="conn2-1" presStyleLbl="parChTrans1D2" presStyleIdx="1" presStyleCnt="4"/>
      <dgm:spPr/>
    </dgm:pt>
    <dgm:pt modelId="{0D17DBEF-8DC5-BB41-91D0-3BBA58B1E50C}" type="pres">
      <dgm:prSet presAssocID="{68BB3168-2399-334F-AEC3-AD7857BE7556}" presName="connTx" presStyleLbl="parChTrans1D2" presStyleIdx="1" presStyleCnt="4"/>
      <dgm:spPr/>
    </dgm:pt>
    <dgm:pt modelId="{45D669EC-AA98-0B4E-AF0F-1AF1D9AABF38}" type="pres">
      <dgm:prSet presAssocID="{C5BD0025-9695-3C49-9B72-F45447070AE3}" presName="root2" presStyleCnt="0"/>
      <dgm:spPr/>
    </dgm:pt>
    <dgm:pt modelId="{DCA2FF94-A906-CE41-B9DC-FCE09ACFD9D6}" type="pres">
      <dgm:prSet presAssocID="{C5BD0025-9695-3C49-9B72-F45447070AE3}" presName="LevelTwoTextNode" presStyleLbl="node2" presStyleIdx="1" presStyleCnt="4">
        <dgm:presLayoutVars>
          <dgm:chPref val="3"/>
        </dgm:presLayoutVars>
      </dgm:prSet>
      <dgm:spPr/>
    </dgm:pt>
    <dgm:pt modelId="{081F5F59-844D-4C48-80ED-CDFEA5582FE4}" type="pres">
      <dgm:prSet presAssocID="{C5BD0025-9695-3C49-9B72-F45447070AE3}" presName="level3hierChild" presStyleCnt="0"/>
      <dgm:spPr/>
    </dgm:pt>
    <dgm:pt modelId="{62FA0D57-77A0-0E48-8BBB-A7A5A7361916}" type="pres">
      <dgm:prSet presAssocID="{E1013537-5BD9-8E4A-9813-7DA83B4B71FE}" presName="conn2-1" presStyleLbl="parChTrans1D2" presStyleIdx="2" presStyleCnt="4"/>
      <dgm:spPr/>
    </dgm:pt>
    <dgm:pt modelId="{80140ABF-2B66-5242-ACC9-D73148E16FE4}" type="pres">
      <dgm:prSet presAssocID="{E1013537-5BD9-8E4A-9813-7DA83B4B71FE}" presName="connTx" presStyleLbl="parChTrans1D2" presStyleIdx="2" presStyleCnt="4"/>
      <dgm:spPr/>
    </dgm:pt>
    <dgm:pt modelId="{246BC75B-9347-C543-837C-2EC8984AD8E8}" type="pres">
      <dgm:prSet presAssocID="{8C9252FA-D376-AF4F-A928-7B07D3A9F14C}" presName="root2" presStyleCnt="0"/>
      <dgm:spPr/>
    </dgm:pt>
    <dgm:pt modelId="{5B8994BC-26C2-9242-BC45-F7C2A1C7DAA3}" type="pres">
      <dgm:prSet presAssocID="{8C9252FA-D376-AF4F-A928-7B07D3A9F14C}" presName="LevelTwoTextNode" presStyleLbl="node2" presStyleIdx="2" presStyleCnt="4">
        <dgm:presLayoutVars>
          <dgm:chPref val="3"/>
        </dgm:presLayoutVars>
      </dgm:prSet>
      <dgm:spPr/>
    </dgm:pt>
    <dgm:pt modelId="{33018489-FC93-3045-ABC0-071BA7D9E263}" type="pres">
      <dgm:prSet presAssocID="{8C9252FA-D376-AF4F-A928-7B07D3A9F14C}" presName="level3hierChild" presStyleCnt="0"/>
      <dgm:spPr/>
    </dgm:pt>
    <dgm:pt modelId="{757D7BA7-9BA1-714D-800E-D6AD1DCF49AB}" type="pres">
      <dgm:prSet presAssocID="{ACDD642F-C00F-ED47-A37D-808AD9A43899}" presName="conn2-1" presStyleLbl="parChTrans1D2" presStyleIdx="3" presStyleCnt="4"/>
      <dgm:spPr/>
    </dgm:pt>
    <dgm:pt modelId="{1D76E050-00FB-E845-AC83-A08C39D98A6C}" type="pres">
      <dgm:prSet presAssocID="{ACDD642F-C00F-ED47-A37D-808AD9A43899}" presName="connTx" presStyleLbl="parChTrans1D2" presStyleIdx="3" presStyleCnt="4"/>
      <dgm:spPr/>
    </dgm:pt>
    <dgm:pt modelId="{A859E0CF-8AB4-6D49-B917-C9245D9A0705}" type="pres">
      <dgm:prSet presAssocID="{5D104622-0EA2-294B-86D7-57E2FF95A8B2}" presName="root2" presStyleCnt="0"/>
      <dgm:spPr/>
    </dgm:pt>
    <dgm:pt modelId="{48B1D92B-7B44-AA49-8C05-5A1ED090558B}" type="pres">
      <dgm:prSet presAssocID="{5D104622-0EA2-294B-86D7-57E2FF95A8B2}" presName="LevelTwoTextNode" presStyleLbl="node2" presStyleIdx="3" presStyleCnt="4">
        <dgm:presLayoutVars>
          <dgm:chPref val="3"/>
        </dgm:presLayoutVars>
      </dgm:prSet>
      <dgm:spPr/>
    </dgm:pt>
    <dgm:pt modelId="{392E6534-B1F3-9C4B-ABF8-2D3F9A415E3F}" type="pres">
      <dgm:prSet presAssocID="{5D104622-0EA2-294B-86D7-57E2FF95A8B2}" presName="level3hierChild" presStyleCnt="0"/>
      <dgm:spPr/>
    </dgm:pt>
  </dgm:ptLst>
  <dgm:cxnLst>
    <dgm:cxn modelId="{81DCB820-292F-1441-96F9-9ACF28AE6BAA}" type="presOf" srcId="{3E3BE7EB-28EC-7441-8CA4-F2295725F03B}" destId="{73EE4934-696B-BE49-9A93-B2285611320A}" srcOrd="0" destOrd="0" presId="urn:microsoft.com/office/officeart/2008/layout/HorizontalMultiLevelHierarchy"/>
    <dgm:cxn modelId="{1C136635-42CA-D049-B6AA-4E69C9D2F5A1}" type="presOf" srcId="{68BB3168-2399-334F-AEC3-AD7857BE7556}" destId="{0F3E52B3-48E7-6747-A479-D7585FD3039F}" srcOrd="0" destOrd="0" presId="urn:microsoft.com/office/officeart/2008/layout/HorizontalMultiLevelHierarchy"/>
    <dgm:cxn modelId="{7619544C-A4F3-4443-B4B3-2B4DFC67E16A}" srcId="{CAFBD26D-C046-7F48-ADA4-21950CDE4556}" destId="{8C9252FA-D376-AF4F-A928-7B07D3A9F14C}" srcOrd="2" destOrd="0" parTransId="{E1013537-5BD9-8E4A-9813-7DA83B4B71FE}" sibTransId="{5C7D4E4C-E97E-374D-BA78-1E77594837C5}"/>
    <dgm:cxn modelId="{A88E825C-A410-134B-97CE-3FE70CB5A4B9}" srcId="{CAFBD26D-C046-7F48-ADA4-21950CDE4556}" destId="{3E3BE7EB-28EC-7441-8CA4-F2295725F03B}" srcOrd="0" destOrd="0" parTransId="{343A2E45-4600-7B44-A027-276788DCA753}" sibTransId="{E77A965D-D233-F44C-9868-601BA0ECEF3F}"/>
    <dgm:cxn modelId="{21A94D75-5C32-0948-8ECF-FA7B27ABE38D}" type="presOf" srcId="{CAFBD26D-C046-7F48-ADA4-21950CDE4556}" destId="{6D3963DE-8BEF-BF45-A216-738BB3F07DCE}" srcOrd="0" destOrd="0" presId="urn:microsoft.com/office/officeart/2008/layout/HorizontalMultiLevelHierarchy"/>
    <dgm:cxn modelId="{D44FB07A-7B31-C444-92CC-8A7440DA51FF}" type="presOf" srcId="{ACDD642F-C00F-ED47-A37D-808AD9A43899}" destId="{757D7BA7-9BA1-714D-800E-D6AD1DCF49AB}" srcOrd="0" destOrd="0" presId="urn:microsoft.com/office/officeart/2008/layout/HorizontalMultiLevelHierarchy"/>
    <dgm:cxn modelId="{5C13FC8B-CB3F-4A4C-A6AF-DB6C7AA6294D}" type="presOf" srcId="{5D104622-0EA2-294B-86D7-57E2FF95A8B2}" destId="{48B1D92B-7B44-AA49-8C05-5A1ED090558B}" srcOrd="0" destOrd="0" presId="urn:microsoft.com/office/officeart/2008/layout/HorizontalMultiLevelHierarchy"/>
    <dgm:cxn modelId="{2E8B028F-0DCD-F647-A5DA-77E5CBD68A4F}" type="presOf" srcId="{343A2E45-4600-7B44-A027-276788DCA753}" destId="{9EA7FF45-9EF8-1D46-9C23-E328890FB863}" srcOrd="1" destOrd="0" presId="urn:microsoft.com/office/officeart/2008/layout/HorizontalMultiLevelHierarchy"/>
    <dgm:cxn modelId="{C765B09D-4EA6-164A-9DD8-693E53325FC9}" type="presOf" srcId="{343A2E45-4600-7B44-A027-276788DCA753}" destId="{9E796050-EBAC-5040-8C49-3CFDEE770182}" srcOrd="0" destOrd="0" presId="urn:microsoft.com/office/officeart/2008/layout/HorizontalMultiLevelHierarchy"/>
    <dgm:cxn modelId="{DBA81DA9-CCBC-484F-8388-11B58DA95D7E}" type="presOf" srcId="{E1013537-5BD9-8E4A-9813-7DA83B4B71FE}" destId="{80140ABF-2B66-5242-ACC9-D73148E16FE4}" srcOrd="1" destOrd="0" presId="urn:microsoft.com/office/officeart/2008/layout/HorizontalMultiLevelHierarchy"/>
    <dgm:cxn modelId="{2E6CC2A9-CD86-094D-9D62-F5314ECFA53F}" type="presOf" srcId="{FA53528F-C6A8-AE4D-BDD4-5C31FF6D49DA}" destId="{89F2BC82-E34C-A844-A2B8-C215ECE2C2A6}" srcOrd="0" destOrd="0" presId="urn:microsoft.com/office/officeart/2008/layout/HorizontalMultiLevelHierarchy"/>
    <dgm:cxn modelId="{60CADEA9-B079-C240-B731-D40AF934C451}" type="presOf" srcId="{C5BD0025-9695-3C49-9B72-F45447070AE3}" destId="{DCA2FF94-A906-CE41-B9DC-FCE09ACFD9D6}" srcOrd="0" destOrd="0" presId="urn:microsoft.com/office/officeart/2008/layout/HorizontalMultiLevelHierarchy"/>
    <dgm:cxn modelId="{36BC8DB6-BACB-E74F-ABA0-99407462FCD3}" type="presOf" srcId="{68BB3168-2399-334F-AEC3-AD7857BE7556}" destId="{0D17DBEF-8DC5-BB41-91D0-3BBA58B1E50C}" srcOrd="1" destOrd="0" presId="urn:microsoft.com/office/officeart/2008/layout/HorizontalMultiLevelHierarchy"/>
    <dgm:cxn modelId="{D1F4EABB-CFEF-F542-A72C-5FE698AEDDBA}" type="presOf" srcId="{E1013537-5BD9-8E4A-9813-7DA83B4B71FE}" destId="{62FA0D57-77A0-0E48-8BBB-A7A5A7361916}" srcOrd="0" destOrd="0" presId="urn:microsoft.com/office/officeart/2008/layout/HorizontalMultiLevelHierarchy"/>
    <dgm:cxn modelId="{8EF647CD-B8BE-574B-9FEC-6D77E5EA1C44}" srcId="{CAFBD26D-C046-7F48-ADA4-21950CDE4556}" destId="{5D104622-0EA2-294B-86D7-57E2FF95A8B2}" srcOrd="3" destOrd="0" parTransId="{ACDD642F-C00F-ED47-A37D-808AD9A43899}" sibTransId="{575E344E-476A-294A-9923-38A01FC4D462}"/>
    <dgm:cxn modelId="{4A6327EB-A962-7044-85ED-C44763F06DD4}" type="presOf" srcId="{ACDD642F-C00F-ED47-A37D-808AD9A43899}" destId="{1D76E050-00FB-E845-AC83-A08C39D98A6C}" srcOrd="1" destOrd="0" presId="urn:microsoft.com/office/officeart/2008/layout/HorizontalMultiLevelHierarchy"/>
    <dgm:cxn modelId="{6F5C56F0-4DC7-7942-A942-7DA80828A485}" srcId="{FA53528F-C6A8-AE4D-BDD4-5C31FF6D49DA}" destId="{CAFBD26D-C046-7F48-ADA4-21950CDE4556}" srcOrd="0" destOrd="0" parTransId="{FC0EA761-782E-DE4F-8315-6CFAF7B8D2DE}" sibTransId="{2898A20E-FE3F-FC4B-BCD7-20673EE416DF}"/>
    <dgm:cxn modelId="{1681DFF7-2983-8341-A05B-B015D4150EAD}" type="presOf" srcId="{8C9252FA-D376-AF4F-A928-7B07D3A9F14C}" destId="{5B8994BC-26C2-9242-BC45-F7C2A1C7DAA3}" srcOrd="0" destOrd="0" presId="urn:microsoft.com/office/officeart/2008/layout/HorizontalMultiLevelHierarchy"/>
    <dgm:cxn modelId="{03276BFF-69FC-8B42-B0D4-7F3F980051AF}" srcId="{CAFBD26D-C046-7F48-ADA4-21950CDE4556}" destId="{C5BD0025-9695-3C49-9B72-F45447070AE3}" srcOrd="1" destOrd="0" parTransId="{68BB3168-2399-334F-AEC3-AD7857BE7556}" sibTransId="{B4CA14C0-2109-BF46-8005-EB65C26994AA}"/>
    <dgm:cxn modelId="{F9E4BF29-890F-ED45-A6D7-ECB9424B18B5}" type="presParOf" srcId="{89F2BC82-E34C-A844-A2B8-C215ECE2C2A6}" destId="{69ABC3E3-179E-C84B-BB3C-A1959175682C}" srcOrd="0" destOrd="0" presId="urn:microsoft.com/office/officeart/2008/layout/HorizontalMultiLevelHierarchy"/>
    <dgm:cxn modelId="{18432A8E-C31B-2044-80C4-871865227108}" type="presParOf" srcId="{69ABC3E3-179E-C84B-BB3C-A1959175682C}" destId="{6D3963DE-8BEF-BF45-A216-738BB3F07DCE}" srcOrd="0" destOrd="0" presId="urn:microsoft.com/office/officeart/2008/layout/HorizontalMultiLevelHierarchy"/>
    <dgm:cxn modelId="{7DB4C242-6435-7B4C-A261-46C8DDBE13BB}" type="presParOf" srcId="{69ABC3E3-179E-C84B-BB3C-A1959175682C}" destId="{92A1214F-95CF-E841-9063-0FBC32526F22}" srcOrd="1" destOrd="0" presId="urn:microsoft.com/office/officeart/2008/layout/HorizontalMultiLevelHierarchy"/>
    <dgm:cxn modelId="{540394EB-657B-6642-A8F6-AE0BC8F71424}" type="presParOf" srcId="{92A1214F-95CF-E841-9063-0FBC32526F22}" destId="{9E796050-EBAC-5040-8C49-3CFDEE770182}" srcOrd="0" destOrd="0" presId="urn:microsoft.com/office/officeart/2008/layout/HorizontalMultiLevelHierarchy"/>
    <dgm:cxn modelId="{EB9059C9-AE9D-6448-8B33-9807D5CC9F71}" type="presParOf" srcId="{9E796050-EBAC-5040-8C49-3CFDEE770182}" destId="{9EA7FF45-9EF8-1D46-9C23-E328890FB863}" srcOrd="0" destOrd="0" presId="urn:microsoft.com/office/officeart/2008/layout/HorizontalMultiLevelHierarchy"/>
    <dgm:cxn modelId="{0C2D8F4C-B153-674E-9B43-A14E4AB167FE}" type="presParOf" srcId="{92A1214F-95CF-E841-9063-0FBC32526F22}" destId="{8E85A8A6-5D0C-344D-9078-A2017F51CA01}" srcOrd="1" destOrd="0" presId="urn:microsoft.com/office/officeart/2008/layout/HorizontalMultiLevelHierarchy"/>
    <dgm:cxn modelId="{B6EF4943-30CB-8944-933A-3BA7B83F5922}" type="presParOf" srcId="{8E85A8A6-5D0C-344D-9078-A2017F51CA01}" destId="{73EE4934-696B-BE49-9A93-B2285611320A}" srcOrd="0" destOrd="0" presId="urn:microsoft.com/office/officeart/2008/layout/HorizontalMultiLevelHierarchy"/>
    <dgm:cxn modelId="{D5F3E06E-F836-424B-B20A-A3DD3434EADD}" type="presParOf" srcId="{8E85A8A6-5D0C-344D-9078-A2017F51CA01}" destId="{4093BBD6-8113-2642-9997-86F3637B083B}" srcOrd="1" destOrd="0" presId="urn:microsoft.com/office/officeart/2008/layout/HorizontalMultiLevelHierarchy"/>
    <dgm:cxn modelId="{5993CE1A-8AF4-8147-9B14-919816670A66}" type="presParOf" srcId="{92A1214F-95CF-E841-9063-0FBC32526F22}" destId="{0F3E52B3-48E7-6747-A479-D7585FD3039F}" srcOrd="2" destOrd="0" presId="urn:microsoft.com/office/officeart/2008/layout/HorizontalMultiLevelHierarchy"/>
    <dgm:cxn modelId="{45A70223-9CE9-CE4E-A20A-1720D7902C77}" type="presParOf" srcId="{0F3E52B3-48E7-6747-A479-D7585FD3039F}" destId="{0D17DBEF-8DC5-BB41-91D0-3BBA58B1E50C}" srcOrd="0" destOrd="0" presId="urn:microsoft.com/office/officeart/2008/layout/HorizontalMultiLevelHierarchy"/>
    <dgm:cxn modelId="{0C701E62-2439-7D46-9CE8-F222A1BC6D21}" type="presParOf" srcId="{92A1214F-95CF-E841-9063-0FBC32526F22}" destId="{45D669EC-AA98-0B4E-AF0F-1AF1D9AABF38}" srcOrd="3" destOrd="0" presId="urn:microsoft.com/office/officeart/2008/layout/HorizontalMultiLevelHierarchy"/>
    <dgm:cxn modelId="{543474A7-0524-934A-BB8D-C422C41E0696}" type="presParOf" srcId="{45D669EC-AA98-0B4E-AF0F-1AF1D9AABF38}" destId="{DCA2FF94-A906-CE41-B9DC-FCE09ACFD9D6}" srcOrd="0" destOrd="0" presId="urn:microsoft.com/office/officeart/2008/layout/HorizontalMultiLevelHierarchy"/>
    <dgm:cxn modelId="{D813250F-123C-F94E-8C59-419AB18CF575}" type="presParOf" srcId="{45D669EC-AA98-0B4E-AF0F-1AF1D9AABF38}" destId="{081F5F59-844D-4C48-80ED-CDFEA5582FE4}" srcOrd="1" destOrd="0" presId="urn:microsoft.com/office/officeart/2008/layout/HorizontalMultiLevelHierarchy"/>
    <dgm:cxn modelId="{A8D6DE4F-E2DA-7E45-9F7A-CD9B4DAB4778}" type="presParOf" srcId="{92A1214F-95CF-E841-9063-0FBC32526F22}" destId="{62FA0D57-77A0-0E48-8BBB-A7A5A7361916}" srcOrd="4" destOrd="0" presId="urn:microsoft.com/office/officeart/2008/layout/HorizontalMultiLevelHierarchy"/>
    <dgm:cxn modelId="{3B40A7BD-C18C-7649-BBFE-8568FD10AC0E}" type="presParOf" srcId="{62FA0D57-77A0-0E48-8BBB-A7A5A7361916}" destId="{80140ABF-2B66-5242-ACC9-D73148E16FE4}" srcOrd="0" destOrd="0" presId="urn:microsoft.com/office/officeart/2008/layout/HorizontalMultiLevelHierarchy"/>
    <dgm:cxn modelId="{5E4B3AB4-899C-C748-8B7C-5D6659A5BA24}" type="presParOf" srcId="{92A1214F-95CF-E841-9063-0FBC32526F22}" destId="{246BC75B-9347-C543-837C-2EC8984AD8E8}" srcOrd="5" destOrd="0" presId="urn:microsoft.com/office/officeart/2008/layout/HorizontalMultiLevelHierarchy"/>
    <dgm:cxn modelId="{4C64A594-6980-1644-A9E6-F546A6873261}" type="presParOf" srcId="{246BC75B-9347-C543-837C-2EC8984AD8E8}" destId="{5B8994BC-26C2-9242-BC45-F7C2A1C7DAA3}" srcOrd="0" destOrd="0" presId="urn:microsoft.com/office/officeart/2008/layout/HorizontalMultiLevelHierarchy"/>
    <dgm:cxn modelId="{0747B530-B6C7-844E-952F-3C47C98B3001}" type="presParOf" srcId="{246BC75B-9347-C543-837C-2EC8984AD8E8}" destId="{33018489-FC93-3045-ABC0-071BA7D9E263}" srcOrd="1" destOrd="0" presId="urn:microsoft.com/office/officeart/2008/layout/HorizontalMultiLevelHierarchy"/>
    <dgm:cxn modelId="{74F05CB8-DE58-A140-9990-F8B672523EB5}" type="presParOf" srcId="{92A1214F-95CF-E841-9063-0FBC32526F22}" destId="{757D7BA7-9BA1-714D-800E-D6AD1DCF49AB}" srcOrd="6" destOrd="0" presId="urn:microsoft.com/office/officeart/2008/layout/HorizontalMultiLevelHierarchy"/>
    <dgm:cxn modelId="{9BB0B792-2847-8144-B398-A1A516F74C84}" type="presParOf" srcId="{757D7BA7-9BA1-714D-800E-D6AD1DCF49AB}" destId="{1D76E050-00FB-E845-AC83-A08C39D98A6C}" srcOrd="0" destOrd="0" presId="urn:microsoft.com/office/officeart/2008/layout/HorizontalMultiLevelHierarchy"/>
    <dgm:cxn modelId="{154A0C3B-94E1-6746-8C28-DBCED28B916C}" type="presParOf" srcId="{92A1214F-95CF-E841-9063-0FBC32526F22}" destId="{A859E0CF-8AB4-6D49-B917-C9245D9A0705}" srcOrd="7" destOrd="0" presId="urn:microsoft.com/office/officeart/2008/layout/HorizontalMultiLevelHierarchy"/>
    <dgm:cxn modelId="{BE9BB965-C93B-2040-8291-C0D650533283}" type="presParOf" srcId="{A859E0CF-8AB4-6D49-B917-C9245D9A0705}" destId="{48B1D92B-7B44-AA49-8C05-5A1ED090558B}" srcOrd="0" destOrd="0" presId="urn:microsoft.com/office/officeart/2008/layout/HorizontalMultiLevelHierarchy"/>
    <dgm:cxn modelId="{D9119F09-0C56-4C46-AB2B-59B22561EB68}" type="presParOf" srcId="{A859E0CF-8AB4-6D49-B917-C9245D9A0705}" destId="{392E6534-B1F3-9C4B-ABF8-2D3F9A415E3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D7BA7-9BA1-714D-800E-D6AD1DCF49AB}">
      <dsp:nvSpPr>
        <dsp:cNvPr id="0" name=""/>
        <dsp:cNvSpPr/>
      </dsp:nvSpPr>
      <dsp:spPr>
        <a:xfrm>
          <a:off x="1465505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752068" y="3623405"/>
        <a:ext cx="102256" cy="102256"/>
      </dsp:txXfrm>
    </dsp:sp>
    <dsp:sp modelId="{62FA0D57-77A0-0E48-8BBB-A7A5A7361916}">
      <dsp:nvSpPr>
        <dsp:cNvPr id="0" name=""/>
        <dsp:cNvSpPr/>
      </dsp:nvSpPr>
      <dsp:spPr>
        <a:xfrm>
          <a:off x="1465505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779875" y="3007745"/>
        <a:ext cx="46642" cy="46642"/>
      </dsp:txXfrm>
    </dsp:sp>
    <dsp:sp modelId="{0F3E52B3-48E7-6747-A479-D7585FD3039F}">
      <dsp:nvSpPr>
        <dsp:cNvPr id="0" name=""/>
        <dsp:cNvSpPr/>
      </dsp:nvSpPr>
      <dsp:spPr>
        <a:xfrm>
          <a:off x="1465505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779875" y="2364279"/>
        <a:ext cx="46642" cy="46642"/>
      </dsp:txXfrm>
    </dsp:sp>
    <dsp:sp modelId="{9E796050-EBAC-5040-8C49-3CFDEE770182}">
      <dsp:nvSpPr>
        <dsp:cNvPr id="0" name=""/>
        <dsp:cNvSpPr/>
      </dsp:nvSpPr>
      <dsp:spPr>
        <a:xfrm>
          <a:off x="1465505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752068" y="1693005"/>
        <a:ext cx="102256" cy="102256"/>
      </dsp:txXfrm>
    </dsp:sp>
    <dsp:sp modelId="{6D3963DE-8BEF-BF45-A216-738BB3F07DCE}">
      <dsp:nvSpPr>
        <dsp:cNvPr id="0" name=""/>
        <dsp:cNvSpPr/>
      </dsp:nvSpPr>
      <dsp:spPr>
        <a:xfrm rot="16200000">
          <a:off x="-175860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priorities</a:t>
          </a:r>
        </a:p>
      </dsp:txBody>
      <dsp:txXfrm>
        <a:off x="-1758601" y="2194560"/>
        <a:ext cx="5418667" cy="1029546"/>
      </dsp:txXfrm>
    </dsp:sp>
    <dsp:sp modelId="{73EE4934-696B-BE49-9A93-B2285611320A}">
      <dsp:nvSpPr>
        <dsp:cNvPr id="0" name=""/>
        <dsp:cNvSpPr/>
      </dsp:nvSpPr>
      <dsp:spPr>
        <a:xfrm>
          <a:off x="2140888" y="2641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 err="1"/>
            <a:t>buy</a:t>
          </a:r>
          <a:r>
            <a:rPr lang="de-DE" sz="3700" kern="1200" dirty="0"/>
            <a:t> </a:t>
          </a:r>
          <a:r>
            <a:rPr lang="de-DE" sz="3700" kern="1200" dirty="0" err="1"/>
            <a:t>properties</a:t>
          </a:r>
          <a:r>
            <a:rPr lang="de-DE" sz="3700" kern="1200" dirty="0"/>
            <a:t> in </a:t>
          </a:r>
          <a:r>
            <a:rPr lang="de-DE" sz="3700" kern="1200" dirty="0" err="1"/>
            <a:t>poor</a:t>
          </a:r>
          <a:r>
            <a:rPr lang="de-DE" sz="3700" kern="1200" dirty="0"/>
            <a:t> </a:t>
          </a:r>
          <a:r>
            <a:rPr lang="de-DE" sz="3700" kern="1200" dirty="0" err="1"/>
            <a:t>condition</a:t>
          </a:r>
          <a:endParaRPr lang="en-GB" sz="3700" kern="1200" dirty="0"/>
        </a:p>
      </dsp:txBody>
      <dsp:txXfrm>
        <a:off x="2140888" y="264160"/>
        <a:ext cx="3376913" cy="1029546"/>
      </dsp:txXfrm>
    </dsp:sp>
    <dsp:sp modelId="{DCA2FF94-A906-CE41-B9DC-FCE09ACFD9D6}">
      <dsp:nvSpPr>
        <dsp:cNvPr id="0" name=""/>
        <dsp:cNvSpPr/>
      </dsp:nvSpPr>
      <dsp:spPr>
        <a:xfrm>
          <a:off x="2140888" y="15510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buy properties sold in winter</a:t>
          </a:r>
        </a:p>
      </dsp:txBody>
      <dsp:txXfrm>
        <a:off x="2140888" y="1551093"/>
        <a:ext cx="3376913" cy="1029546"/>
      </dsp:txXfrm>
    </dsp:sp>
    <dsp:sp modelId="{5B8994BC-26C2-9242-BC45-F7C2A1C7DAA3}">
      <dsp:nvSpPr>
        <dsp:cNvPr id="0" name=""/>
        <dsp:cNvSpPr/>
      </dsp:nvSpPr>
      <dsp:spPr>
        <a:xfrm>
          <a:off x="2140888" y="28380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sell properties in winter / fall</a:t>
          </a:r>
        </a:p>
      </dsp:txBody>
      <dsp:txXfrm>
        <a:off x="2140888" y="2838026"/>
        <a:ext cx="3376913" cy="1029546"/>
      </dsp:txXfrm>
    </dsp:sp>
    <dsp:sp modelId="{48B1D92B-7B44-AA49-8C05-5A1ED090558B}">
      <dsp:nvSpPr>
        <dsp:cNvPr id="0" name=""/>
        <dsp:cNvSpPr/>
      </dsp:nvSpPr>
      <dsp:spPr>
        <a:xfrm>
          <a:off x="2140888" y="41249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distance to city </a:t>
          </a:r>
          <a:r>
            <a:rPr lang="en-GB" sz="3700" kern="1200" dirty="0" err="1"/>
            <a:t>center</a:t>
          </a:r>
          <a:r>
            <a:rPr lang="en-GB" sz="3700" kern="1200" dirty="0"/>
            <a:t> secondary</a:t>
          </a:r>
        </a:p>
      </dsp:txBody>
      <dsp:txXfrm>
        <a:off x="2140888" y="4124960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9/18/25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9/18/25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9/18/25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22CB-E087-85E1-0292-A2A2E94D3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DE" dirty="0"/>
              <a:t>uying &amp; selling </a:t>
            </a:r>
            <a:br>
              <a:rPr lang="en-DE" dirty="0"/>
            </a:br>
            <a:r>
              <a:rPr lang="en-DE" dirty="0"/>
              <a:t>for a good cause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E16F6-BE9A-C84D-A65F-4E44A22D4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645920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en-DE" dirty="0"/>
              <a:t>socially responsible investor</a:t>
            </a:r>
          </a:p>
          <a:p>
            <a:endParaRPr lang="en-GB" dirty="0"/>
          </a:p>
          <a:p>
            <a:r>
              <a:rPr lang="en-GB" dirty="0"/>
              <a:t>a</a:t>
            </a:r>
            <a:r>
              <a:rPr lang="en-DE" dirty="0"/>
              <a:t> proposal by real estate data analysts MJR &amp; TD</a:t>
            </a:r>
          </a:p>
          <a:p>
            <a:r>
              <a:rPr lang="en-GB" dirty="0"/>
              <a:t>s</a:t>
            </a:r>
            <a:r>
              <a:rPr lang="en-DE" dirty="0"/>
              <a:t>eptember 2025</a:t>
            </a:r>
          </a:p>
        </p:txBody>
      </p:sp>
    </p:spTree>
    <p:extLst>
      <p:ext uri="{BB962C8B-B14F-4D97-AF65-F5344CB8AC3E}">
        <p14:creationId xmlns:p14="http://schemas.microsoft.com/office/powerpoint/2010/main" val="219050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2980-ECA6-2B3F-ECEB-4264180F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DE" sz="2400"/>
              <a:t>Our client erin robinson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BF27-C62A-1AED-5F36-94C08B144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305877"/>
            <a:ext cx="5925310" cy="4320209"/>
          </a:xfrm>
        </p:spPr>
        <p:txBody>
          <a:bodyPr>
            <a:normAutofit/>
          </a:bodyPr>
          <a:lstStyle/>
          <a:p>
            <a:r>
              <a:rPr lang="en-GB" dirty="0"/>
              <a:t>i</a:t>
            </a:r>
            <a:r>
              <a:rPr lang="en-DE" dirty="0"/>
              <a:t>nvesting in poor neighborhoods</a:t>
            </a:r>
          </a:p>
          <a:p>
            <a:r>
              <a:rPr lang="en-GB" dirty="0"/>
              <a:t>b</a:t>
            </a:r>
            <a:r>
              <a:rPr lang="en-DE" dirty="0"/>
              <a:t>uying &amp; selling</a:t>
            </a:r>
          </a:p>
          <a:p>
            <a:r>
              <a:rPr lang="en-DE" dirty="0"/>
              <a:t>covering costs</a:t>
            </a:r>
          </a:p>
          <a:p>
            <a:r>
              <a:rPr lang="en-GB" dirty="0"/>
              <a:t>s</a:t>
            </a:r>
            <a:r>
              <a:rPr lang="en-DE" dirty="0"/>
              <a:t>mall profit</a:t>
            </a:r>
          </a:p>
          <a:p>
            <a:r>
              <a:rPr lang="en-GB" dirty="0"/>
              <a:t>s</a:t>
            </a:r>
            <a:r>
              <a:rPr lang="en-DE" dirty="0"/>
              <a:t>ocially responsible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QUESTIONS</a:t>
            </a:r>
          </a:p>
          <a:p>
            <a:pPr marL="0" indent="0">
              <a:buNone/>
            </a:pPr>
            <a:r>
              <a:rPr lang="en-GB" dirty="0"/>
              <a:t>w</a:t>
            </a:r>
            <a:r>
              <a:rPr lang="en-DE" dirty="0"/>
              <a:t>hat are good types of properties for erin to invest in? to what extent do prices, the house condition and the season matter for erin’s socially responsible purposes?</a:t>
            </a:r>
          </a:p>
        </p:txBody>
      </p:sp>
      <p:pic>
        <p:nvPicPr>
          <p:cNvPr id="5" name="Picture 4" descr="A person with her hand on her chin&#10;&#10;AI-generated content may be incorrect.">
            <a:extLst>
              <a:ext uri="{FF2B5EF4-FFF2-40B4-BE49-F238E27FC236}">
                <a16:creationId xmlns:a16="http://schemas.microsoft.com/office/drawing/2014/main" id="{70C7A268-D4DC-388D-2FD1-7A474346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1"/>
          <a:stretch>
            <a:fillRect/>
          </a:stretch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9F33-5F8E-D8A3-BDBC-21EE33EE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6533-01D8-CB15-7681-DD2F2C5D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9112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CC37-51AA-7AF4-062D-2C9650F4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4822-4512-8960-BC79-9A95B01F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roperties sold below median price are located further away from the city center</a:t>
            </a:r>
          </a:p>
          <a:p>
            <a:r>
              <a:rPr lang="en-GB" dirty="0"/>
              <a:t>properties built before 1990 and in poor condition have a 10% lower median price</a:t>
            </a:r>
          </a:p>
          <a:p>
            <a:r>
              <a:rPr lang="en-GB" dirty="0"/>
              <a:t>properties sold during the winter season have a median price at least 10% lower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5433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441-E9B2-D2F3-FB18-E2AB9FED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DE" sz="2000" dirty="0"/>
              <a:t>Distance to city center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6EE9-7650-FC1B-7232-6C7C2DBA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261937"/>
            <a:ext cx="3044952" cy="4226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300" dirty="0"/>
              <a:t>FINDING</a:t>
            </a:r>
          </a:p>
          <a:p>
            <a:r>
              <a:rPr lang="de-DE" sz="1300" dirty="0" err="1"/>
              <a:t>typical</a:t>
            </a:r>
            <a:r>
              <a:rPr lang="de-DE" sz="1300" dirty="0"/>
              <a:t> </a:t>
            </a:r>
            <a:r>
              <a:rPr lang="de-DE" sz="1300" dirty="0" err="1"/>
              <a:t>distance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dirty="0" err="1"/>
              <a:t>properties</a:t>
            </a:r>
            <a:r>
              <a:rPr lang="de-DE" sz="1300" dirty="0"/>
              <a:t> </a:t>
            </a:r>
            <a:r>
              <a:rPr lang="de-DE" sz="1300" dirty="0" err="1"/>
              <a:t>sold</a:t>
            </a:r>
            <a:r>
              <a:rPr lang="de-DE" sz="1300" dirty="0"/>
              <a:t> </a:t>
            </a:r>
            <a:r>
              <a:rPr lang="de-DE" sz="1300" dirty="0" err="1"/>
              <a:t>under</a:t>
            </a:r>
            <a:r>
              <a:rPr lang="de-DE" sz="1300" dirty="0"/>
              <a:t> median </a:t>
            </a:r>
            <a:r>
              <a:rPr lang="de-DE" sz="1300" dirty="0" err="1"/>
              <a:t>price</a:t>
            </a:r>
            <a:r>
              <a:rPr lang="de-DE" sz="1300" dirty="0"/>
              <a:t> = 19,5 km (</a:t>
            </a:r>
            <a:r>
              <a:rPr lang="de-DE" sz="1300" dirty="0" err="1"/>
              <a:t>red</a:t>
            </a:r>
            <a:r>
              <a:rPr lang="de-DE" sz="1300" dirty="0"/>
              <a:t> </a:t>
            </a:r>
            <a:r>
              <a:rPr lang="de-DE" sz="1300" dirty="0" err="1"/>
              <a:t>circle</a:t>
            </a:r>
            <a:r>
              <a:rPr lang="de-DE" sz="1300" dirty="0"/>
              <a:t>)</a:t>
            </a:r>
          </a:p>
          <a:p>
            <a:r>
              <a:rPr lang="de-DE" sz="1300" dirty="0" err="1"/>
              <a:t>typical</a:t>
            </a:r>
            <a:r>
              <a:rPr lang="de-DE" sz="1300" dirty="0"/>
              <a:t> </a:t>
            </a:r>
            <a:r>
              <a:rPr lang="de-DE" sz="1300" dirty="0" err="1"/>
              <a:t>distance</a:t>
            </a:r>
            <a:r>
              <a:rPr lang="de-DE" sz="1300" dirty="0"/>
              <a:t> </a:t>
            </a:r>
            <a:r>
              <a:rPr lang="de-DE" sz="1300" dirty="0" err="1"/>
              <a:t>of</a:t>
            </a:r>
            <a:r>
              <a:rPr lang="de-DE" sz="1300" dirty="0"/>
              <a:t> </a:t>
            </a:r>
            <a:r>
              <a:rPr lang="de-DE" sz="1300" dirty="0" err="1"/>
              <a:t>properties</a:t>
            </a:r>
            <a:r>
              <a:rPr lang="de-DE" sz="1300" dirty="0"/>
              <a:t> </a:t>
            </a:r>
            <a:r>
              <a:rPr lang="de-DE" sz="1300" dirty="0" err="1"/>
              <a:t>sold</a:t>
            </a:r>
            <a:r>
              <a:rPr lang="de-DE" sz="1300" dirty="0"/>
              <a:t> </a:t>
            </a:r>
            <a:r>
              <a:rPr lang="de-DE" sz="1300" dirty="0" err="1"/>
              <a:t>above</a:t>
            </a:r>
            <a:r>
              <a:rPr lang="de-DE" sz="1300" dirty="0"/>
              <a:t> median </a:t>
            </a:r>
            <a:r>
              <a:rPr lang="de-DE" sz="1300" dirty="0" err="1"/>
              <a:t>price</a:t>
            </a:r>
            <a:r>
              <a:rPr lang="de-DE" sz="1300" dirty="0"/>
              <a:t> = 14 km (</a:t>
            </a:r>
            <a:r>
              <a:rPr lang="de-DE" sz="1300" dirty="0" err="1"/>
              <a:t>blue</a:t>
            </a:r>
            <a:r>
              <a:rPr lang="de-DE" sz="1300" dirty="0"/>
              <a:t> </a:t>
            </a:r>
            <a:r>
              <a:rPr lang="de-DE" sz="1300" dirty="0" err="1"/>
              <a:t>circle</a:t>
            </a:r>
            <a:r>
              <a:rPr lang="de-DE" sz="1300" dirty="0"/>
              <a:t>)</a:t>
            </a:r>
          </a:p>
          <a:p>
            <a:r>
              <a:rPr lang="de-DE" sz="1300" dirty="0" err="1"/>
              <a:t>property</a:t>
            </a:r>
            <a:r>
              <a:rPr lang="de-DE" sz="1300" dirty="0"/>
              <a:t> </a:t>
            </a:r>
            <a:r>
              <a:rPr lang="de-DE" sz="1300" dirty="0" err="1"/>
              <a:t>price</a:t>
            </a:r>
            <a:r>
              <a:rPr lang="de-DE" sz="1300" dirty="0"/>
              <a:t> </a:t>
            </a:r>
            <a:r>
              <a:rPr lang="de-DE" sz="1300" dirty="0" err="1"/>
              <a:t>decreases</a:t>
            </a:r>
            <a:r>
              <a:rPr lang="de-DE" sz="1300" dirty="0"/>
              <a:t> </a:t>
            </a:r>
            <a:r>
              <a:rPr lang="de-DE" sz="1300" dirty="0" err="1"/>
              <a:t>slightly</a:t>
            </a:r>
            <a:r>
              <a:rPr lang="de-DE" sz="1300" dirty="0"/>
              <a:t> </a:t>
            </a:r>
            <a:r>
              <a:rPr lang="de-DE" sz="1300" dirty="0" err="1"/>
              <a:t>as</a:t>
            </a:r>
            <a:r>
              <a:rPr lang="de-DE" sz="1300" dirty="0"/>
              <a:t> </a:t>
            </a:r>
            <a:r>
              <a:rPr lang="de-DE" sz="1300" dirty="0" err="1"/>
              <a:t>we</a:t>
            </a:r>
            <a:r>
              <a:rPr lang="de-DE" sz="1300" dirty="0"/>
              <a:t> </a:t>
            </a:r>
            <a:r>
              <a:rPr lang="de-DE" sz="1300" dirty="0" err="1"/>
              <a:t>move</a:t>
            </a:r>
            <a:r>
              <a:rPr lang="de-DE" sz="1300" dirty="0"/>
              <a:t> </a:t>
            </a:r>
            <a:r>
              <a:rPr lang="de-DE" sz="1300" dirty="0" err="1"/>
              <a:t>away</a:t>
            </a:r>
            <a:r>
              <a:rPr lang="de-DE" sz="1300" dirty="0"/>
              <a:t> </a:t>
            </a:r>
            <a:r>
              <a:rPr lang="de-DE" sz="1300" dirty="0" err="1"/>
              <a:t>from</a:t>
            </a:r>
            <a:r>
              <a:rPr lang="de-DE" sz="1300" dirty="0"/>
              <a:t> </a:t>
            </a:r>
            <a:r>
              <a:rPr lang="de-DE" sz="1300" dirty="0" err="1"/>
              <a:t>city</a:t>
            </a:r>
            <a:r>
              <a:rPr lang="de-DE" sz="1300" dirty="0"/>
              <a:t> </a:t>
            </a:r>
            <a:r>
              <a:rPr lang="de-DE" sz="1300" dirty="0" err="1"/>
              <a:t>center</a:t>
            </a:r>
            <a:endParaRPr lang="de-DE" sz="1300" dirty="0"/>
          </a:p>
          <a:p>
            <a:pPr marL="0" indent="0">
              <a:buNone/>
            </a:pPr>
            <a:endParaRPr lang="de-DE" sz="1300" dirty="0"/>
          </a:p>
          <a:p>
            <a:pPr marL="0" indent="0">
              <a:buNone/>
            </a:pPr>
            <a:r>
              <a:rPr lang="de-DE" sz="1300" dirty="0"/>
              <a:t>RECOMMENDATION</a:t>
            </a:r>
          </a:p>
          <a:p>
            <a:r>
              <a:rPr lang="de-DE" sz="1300" dirty="0" err="1"/>
              <a:t>generally</a:t>
            </a:r>
            <a:r>
              <a:rPr lang="de-DE" sz="1300" dirty="0"/>
              <a:t>, </a:t>
            </a:r>
            <a:r>
              <a:rPr lang="de-DE" sz="1300" dirty="0" err="1"/>
              <a:t>properties</a:t>
            </a:r>
            <a:r>
              <a:rPr lang="de-DE" sz="1300" dirty="0"/>
              <a:t> </a:t>
            </a:r>
            <a:r>
              <a:rPr lang="de-DE" sz="1300" dirty="0" err="1"/>
              <a:t>further</a:t>
            </a:r>
            <a:r>
              <a:rPr lang="de-DE" sz="1300" dirty="0"/>
              <a:t> </a:t>
            </a:r>
            <a:r>
              <a:rPr lang="de-DE" sz="1300" dirty="0" err="1"/>
              <a:t>away</a:t>
            </a:r>
            <a:r>
              <a:rPr lang="de-DE" sz="1300" dirty="0"/>
              <a:t> </a:t>
            </a:r>
            <a:r>
              <a:rPr lang="de-DE" sz="1300" dirty="0" err="1"/>
              <a:t>from</a:t>
            </a:r>
            <a:r>
              <a:rPr lang="de-DE" sz="1300" dirty="0"/>
              <a:t> </a:t>
            </a:r>
            <a:r>
              <a:rPr lang="de-DE" sz="1300" dirty="0" err="1"/>
              <a:t>the</a:t>
            </a:r>
            <a:r>
              <a:rPr lang="de-DE" sz="1300" dirty="0"/>
              <a:t> </a:t>
            </a:r>
            <a:r>
              <a:rPr lang="de-DE" sz="1300" dirty="0" err="1"/>
              <a:t>city</a:t>
            </a:r>
            <a:r>
              <a:rPr lang="de-DE" sz="1300" dirty="0"/>
              <a:t> </a:t>
            </a:r>
            <a:r>
              <a:rPr lang="de-DE" sz="1300" dirty="0" err="1"/>
              <a:t>center</a:t>
            </a:r>
            <a:r>
              <a:rPr lang="de-DE" sz="1300" dirty="0"/>
              <a:t> </a:t>
            </a:r>
            <a:r>
              <a:rPr lang="de-DE" sz="1300" dirty="0" err="1"/>
              <a:t>are</a:t>
            </a:r>
            <a:r>
              <a:rPr lang="de-DE" sz="1300" dirty="0"/>
              <a:t> </a:t>
            </a:r>
            <a:r>
              <a:rPr lang="de-DE" sz="1300" dirty="0" err="1"/>
              <a:t>more</a:t>
            </a:r>
            <a:r>
              <a:rPr lang="de-DE" sz="1300" dirty="0"/>
              <a:t> </a:t>
            </a:r>
            <a:r>
              <a:rPr lang="de-DE" sz="1300" dirty="0" err="1"/>
              <a:t>suitable</a:t>
            </a:r>
            <a:r>
              <a:rPr lang="de-DE" sz="1300" dirty="0"/>
              <a:t> </a:t>
            </a:r>
            <a:r>
              <a:rPr lang="de-DE" sz="1300" dirty="0" err="1"/>
              <a:t>for</a:t>
            </a:r>
            <a:r>
              <a:rPr lang="de-DE" sz="1300" dirty="0"/>
              <a:t> </a:t>
            </a:r>
            <a:r>
              <a:rPr lang="de-DE" sz="1300" dirty="0" err="1"/>
              <a:t>socially</a:t>
            </a:r>
            <a:r>
              <a:rPr lang="de-DE" sz="1300" dirty="0"/>
              <a:t> </a:t>
            </a:r>
            <a:r>
              <a:rPr lang="de-DE" sz="1300" dirty="0" err="1"/>
              <a:t>responsible</a:t>
            </a:r>
            <a:r>
              <a:rPr lang="de-DE" sz="1300" dirty="0"/>
              <a:t> </a:t>
            </a:r>
            <a:r>
              <a:rPr lang="de-DE" sz="1300" dirty="0" err="1"/>
              <a:t>investment</a:t>
            </a:r>
            <a:endParaRPr lang="en-DE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3383F-5343-1731-3B37-C6B66270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18" r="21812" b="2"/>
          <a:stretch>
            <a:fillRect/>
          </a:stretch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4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05E2-CF18-DE19-A25B-7AB6417C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GB" sz="1500" dirty="0"/>
              <a:t>P</a:t>
            </a:r>
            <a:r>
              <a:rPr lang="en-DE" sz="1500" dirty="0"/>
              <a:t>roperties in poor condition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6C87-AF80-C498-706E-164489CB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FINDING</a:t>
            </a:r>
          </a:p>
          <a:p>
            <a:r>
              <a:rPr lang="en-GB" dirty="0"/>
              <a:t>typical price for properties in poor condition and built pre-1990 is below 300K</a:t>
            </a:r>
          </a:p>
          <a:p>
            <a:r>
              <a:rPr lang="en-GB" dirty="0"/>
              <a:t>pr</a:t>
            </a:r>
            <a:r>
              <a:rPr lang="en-DE" dirty="0"/>
              <a:t>operties built pre-1990 and in poor condition are 38% lower in price than other properties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RECOMMENDATION</a:t>
            </a:r>
          </a:p>
          <a:p>
            <a:r>
              <a:rPr lang="en-GB" dirty="0"/>
              <a:t>properties in poor condition regardless of construction year are suitable for socially responsible investment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graph&#10;&#10;AI-generated content may be incorrect.">
            <a:extLst>
              <a:ext uri="{FF2B5EF4-FFF2-40B4-BE49-F238E27FC236}">
                <a16:creationId xmlns:a16="http://schemas.microsoft.com/office/drawing/2014/main" id="{6F07DD76-9836-C88B-1EEE-6AD08963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88203"/>
            <a:ext cx="6227064" cy="36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4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DAAE-D60D-E956-C6D7-BA7BAA66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de-DE" sz="2000" dirty="0"/>
              <a:t>Winter </a:t>
            </a:r>
            <a:r>
              <a:rPr lang="de-DE" sz="2000" dirty="0" err="1"/>
              <a:t>is</a:t>
            </a:r>
            <a:r>
              <a:rPr lang="de-DE" sz="2000" dirty="0"/>
              <a:t> an </a:t>
            </a:r>
            <a:r>
              <a:rPr lang="de-DE" sz="2000" dirty="0" err="1"/>
              <a:t>attractive</a:t>
            </a:r>
            <a:r>
              <a:rPr lang="de-DE" sz="2000" dirty="0"/>
              <a:t> </a:t>
            </a:r>
            <a:r>
              <a:rPr lang="de-DE" sz="2000" dirty="0" err="1"/>
              <a:t>month</a:t>
            </a:r>
            <a:endParaRPr lang="en-D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sales in the season&#10;&#10;AI-generated content may be incorrect.">
            <a:extLst>
              <a:ext uri="{FF2B5EF4-FFF2-40B4-BE49-F238E27FC236}">
                <a16:creationId xmlns:a16="http://schemas.microsoft.com/office/drawing/2014/main" id="{8EB37FEE-C54C-4966-E94A-C636DD366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41" y="1293275"/>
            <a:ext cx="5724939" cy="4279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EF8F-53BE-AF94-2762-88A431EE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FINDING</a:t>
            </a:r>
          </a:p>
          <a:p>
            <a:r>
              <a:rPr lang="en-GB" dirty="0"/>
              <a:t>typical selling price for properties lowest in winter, highest in spring</a:t>
            </a:r>
          </a:p>
          <a:p>
            <a:r>
              <a:rPr lang="en-GB" dirty="0"/>
              <a:t>selling price for properties is 5.5% lower in winter than in other seasons</a:t>
            </a:r>
          </a:p>
          <a:p>
            <a:pPr marL="0" indent="0">
              <a:buNone/>
            </a:pPr>
            <a:r>
              <a:rPr lang="en-GB" dirty="0"/>
              <a:t>RECOMMENDATION</a:t>
            </a:r>
          </a:p>
          <a:p>
            <a:r>
              <a:rPr lang="en-GB" dirty="0"/>
              <a:t>buying properties in winter recommended</a:t>
            </a:r>
          </a:p>
          <a:p>
            <a:r>
              <a:rPr lang="en-GB" dirty="0"/>
              <a:t>selling properties in winter gives lower-income buyers an opportunity to buy</a:t>
            </a:r>
          </a:p>
          <a:p>
            <a:r>
              <a:rPr lang="en-GB" dirty="0"/>
              <a:t>for small profit, consider selling in fall</a:t>
            </a:r>
          </a:p>
        </p:txBody>
      </p:sp>
    </p:spTree>
    <p:extLst>
      <p:ext uri="{BB962C8B-B14F-4D97-AF65-F5344CB8AC3E}">
        <p14:creationId xmlns:p14="http://schemas.microsoft.com/office/powerpoint/2010/main" val="403990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1F56-5181-A038-177F-065C5DE2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883295"/>
            <a:ext cx="4200144" cy="5418667"/>
          </a:xfrm>
        </p:spPr>
        <p:txBody>
          <a:bodyPr/>
          <a:lstStyle/>
          <a:p>
            <a:r>
              <a:rPr lang="en-GB" dirty="0"/>
              <a:t>R</a:t>
            </a:r>
            <a:r>
              <a:rPr lang="en-DE" dirty="0"/>
              <a:t>ecommendations for a socially responsible investment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09D18F9-A794-D725-D518-1A914E7AA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267051"/>
              </p:ext>
            </p:extLst>
          </p:nvPr>
        </p:nvGraphicFramePr>
        <p:xfrm>
          <a:off x="863600" y="883294"/>
          <a:ext cx="59537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7187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895</TotalTime>
  <Words>330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Buying &amp; selling  for a good cause</vt:lpstr>
      <vt:lpstr>Our client erin robinson</vt:lpstr>
      <vt:lpstr>data set</vt:lpstr>
      <vt:lpstr>hypotheses</vt:lpstr>
      <vt:lpstr>Distance to city center matters</vt:lpstr>
      <vt:lpstr>Properties in poor condition </vt:lpstr>
      <vt:lpstr>Winter is an attractive month</vt:lpstr>
      <vt:lpstr>Recommendations for a socially responsible investment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mjrutner@gmail.com</dc:creator>
  <cp:lastModifiedBy>mjrutner@gmail.com</cp:lastModifiedBy>
  <cp:revision>7</cp:revision>
  <dcterms:created xsi:type="dcterms:W3CDTF">2025-09-17T11:23:31Z</dcterms:created>
  <dcterms:modified xsi:type="dcterms:W3CDTF">2025-09-18T13:37:16Z</dcterms:modified>
</cp:coreProperties>
</file>