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7" r:id="rId4"/>
    <p:sldId id="258" r:id="rId5"/>
    <p:sldId id="259" r:id="rId6"/>
    <p:sldId id="266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D7B"/>
    <a:srgbClr val="5068E6"/>
    <a:srgbClr val="324190"/>
    <a:srgbClr val="26326F"/>
    <a:srgbClr val="3E51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4"/>
    <p:restoredTop sz="93998"/>
  </p:normalViewPr>
  <p:slideViewPr>
    <p:cSldViewPr snapToGrid="0">
      <p:cViewPr varScale="1">
        <p:scale>
          <a:sx n="177" d="100"/>
          <a:sy n="177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53528F-C6A8-AE4D-BDD4-5C31FF6D49DA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AFBD26D-C046-7F48-ADA4-21950CDE4556}">
      <dgm:prSet phldrT="[Text]"/>
      <dgm:spPr>
        <a:solidFill>
          <a:srgbClr val="3E51A9"/>
        </a:solidFill>
      </dgm:spPr>
      <dgm:t>
        <a:bodyPr/>
        <a:lstStyle/>
        <a:p>
          <a:pPr rtl="0"/>
          <a:r>
            <a:rPr lang="en-GB" dirty="0"/>
            <a:t>roadmap</a:t>
          </a:r>
        </a:p>
      </dgm:t>
    </dgm:pt>
    <dgm:pt modelId="{FC0EA761-782E-DE4F-8315-6CFAF7B8D2DE}" type="parTrans" cxnId="{6F5C56F0-4DC7-7942-A942-7DA80828A485}">
      <dgm:prSet/>
      <dgm:spPr/>
      <dgm:t>
        <a:bodyPr/>
        <a:lstStyle/>
        <a:p>
          <a:endParaRPr lang="en-GB"/>
        </a:p>
      </dgm:t>
    </dgm:pt>
    <dgm:pt modelId="{2898A20E-FE3F-FC4B-BCD7-20673EE416DF}" type="sibTrans" cxnId="{6F5C56F0-4DC7-7942-A942-7DA80828A485}">
      <dgm:prSet/>
      <dgm:spPr/>
      <dgm:t>
        <a:bodyPr/>
        <a:lstStyle/>
        <a:p>
          <a:endParaRPr lang="en-GB"/>
        </a:p>
      </dgm:t>
    </dgm:pt>
    <dgm:pt modelId="{3E3BE7EB-28EC-7441-8CA4-F2295725F03B}">
      <dgm:prSet phldrT="[Text]"/>
      <dgm:spPr>
        <a:solidFill>
          <a:srgbClr val="26326F"/>
        </a:solidFill>
      </dgm:spPr>
      <dgm:t>
        <a:bodyPr/>
        <a:lstStyle/>
        <a:p>
          <a:r>
            <a:rPr lang="de-DE" dirty="0" err="1"/>
            <a:t>buy</a:t>
          </a:r>
          <a:r>
            <a:rPr lang="de-DE" dirty="0"/>
            <a:t> </a:t>
          </a:r>
          <a:r>
            <a:rPr lang="de-DE" dirty="0" err="1"/>
            <a:t>properties</a:t>
          </a:r>
          <a:r>
            <a:rPr lang="de-DE" dirty="0"/>
            <a:t> in </a:t>
          </a:r>
          <a:r>
            <a:rPr lang="de-DE" dirty="0" err="1"/>
            <a:t>poor</a:t>
          </a:r>
          <a:r>
            <a:rPr lang="de-DE" dirty="0"/>
            <a:t> </a:t>
          </a:r>
          <a:r>
            <a:rPr lang="de-DE" dirty="0" err="1"/>
            <a:t>condition</a:t>
          </a:r>
          <a:endParaRPr lang="en-GB" dirty="0"/>
        </a:p>
      </dgm:t>
    </dgm:pt>
    <dgm:pt modelId="{343A2E45-4600-7B44-A027-276788DCA753}" type="parTrans" cxnId="{A88E825C-A410-134B-97CE-3FE70CB5A4B9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E77A965D-D233-F44C-9868-601BA0ECEF3F}" type="sibTrans" cxnId="{A88E825C-A410-134B-97CE-3FE70CB5A4B9}">
      <dgm:prSet/>
      <dgm:spPr/>
      <dgm:t>
        <a:bodyPr/>
        <a:lstStyle/>
        <a:p>
          <a:endParaRPr lang="en-GB"/>
        </a:p>
      </dgm:t>
    </dgm:pt>
    <dgm:pt modelId="{C5BD0025-9695-3C49-9B72-F45447070AE3}">
      <dgm:prSet phldrT="[Text]"/>
      <dgm:spPr>
        <a:solidFill>
          <a:srgbClr val="324190"/>
        </a:solidFill>
      </dgm:spPr>
      <dgm:t>
        <a:bodyPr/>
        <a:lstStyle/>
        <a:p>
          <a:pPr rtl="0"/>
          <a:r>
            <a:rPr lang="en-GB" dirty="0"/>
            <a:t>buy properties </a:t>
          </a:r>
          <a:br>
            <a:rPr lang="en-GB" dirty="0"/>
          </a:br>
          <a:r>
            <a:rPr lang="en-GB" dirty="0"/>
            <a:t>in winter</a:t>
          </a:r>
        </a:p>
      </dgm:t>
    </dgm:pt>
    <dgm:pt modelId="{68BB3168-2399-334F-AEC3-AD7857BE7556}" type="parTrans" cxnId="{03276BFF-69FC-8B42-B0D4-7F3F980051AF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B4CA14C0-2109-BF46-8005-EB65C26994AA}" type="sibTrans" cxnId="{03276BFF-69FC-8B42-B0D4-7F3F980051AF}">
      <dgm:prSet/>
      <dgm:spPr/>
      <dgm:t>
        <a:bodyPr/>
        <a:lstStyle/>
        <a:p>
          <a:endParaRPr lang="en-GB"/>
        </a:p>
      </dgm:t>
    </dgm:pt>
    <dgm:pt modelId="{8C9252FA-D376-AF4F-A928-7B07D3A9F14C}">
      <dgm:prSet phldrT="[Text]"/>
      <dgm:spPr>
        <a:solidFill>
          <a:srgbClr val="3E51A9"/>
        </a:solidFill>
      </dgm:spPr>
      <dgm:t>
        <a:bodyPr/>
        <a:lstStyle/>
        <a:p>
          <a:pPr rtl="0"/>
          <a:r>
            <a:rPr lang="en-GB" dirty="0"/>
            <a:t>sell properties in winter / fall</a:t>
          </a:r>
        </a:p>
      </dgm:t>
    </dgm:pt>
    <dgm:pt modelId="{E1013537-5BD9-8E4A-9813-7DA83B4B71FE}" type="parTrans" cxnId="{7619544C-A4F3-4443-B4B3-2B4DFC67E16A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5C7D4E4C-E97E-374D-BA78-1E77594837C5}" type="sibTrans" cxnId="{7619544C-A4F3-4443-B4B3-2B4DFC67E16A}">
      <dgm:prSet/>
      <dgm:spPr/>
      <dgm:t>
        <a:bodyPr/>
        <a:lstStyle/>
        <a:p>
          <a:endParaRPr lang="en-GB"/>
        </a:p>
      </dgm:t>
    </dgm:pt>
    <dgm:pt modelId="{5D104622-0EA2-294B-86D7-57E2FF95A8B2}">
      <dgm:prSet phldrT="[Text]"/>
      <dgm:spPr>
        <a:solidFill>
          <a:srgbClr val="5068E6"/>
        </a:solidFill>
      </dgm:spPr>
      <dgm:t>
        <a:bodyPr/>
        <a:lstStyle/>
        <a:p>
          <a:pPr rtl="0"/>
          <a:r>
            <a:rPr lang="en-GB" dirty="0"/>
            <a:t>distance to city </a:t>
          </a:r>
          <a:r>
            <a:rPr lang="en-GB" dirty="0" err="1"/>
            <a:t>center</a:t>
          </a:r>
          <a:r>
            <a:rPr lang="en-GB" dirty="0"/>
            <a:t> secondary</a:t>
          </a:r>
        </a:p>
      </dgm:t>
    </dgm:pt>
    <dgm:pt modelId="{ACDD642F-C00F-ED47-A37D-808AD9A43899}" type="parTrans" cxnId="{8EF647CD-B8BE-574B-9FEC-6D77E5EA1C44}">
      <dgm:prSet/>
      <dgm:spPr>
        <a:ln>
          <a:solidFill>
            <a:srgbClr val="2F3D7B"/>
          </a:solidFill>
        </a:ln>
      </dgm:spPr>
      <dgm:t>
        <a:bodyPr/>
        <a:lstStyle/>
        <a:p>
          <a:pPr rtl="0"/>
          <a:endParaRPr lang="en-GB"/>
        </a:p>
      </dgm:t>
    </dgm:pt>
    <dgm:pt modelId="{575E344E-476A-294A-9923-38A01FC4D462}" type="sibTrans" cxnId="{8EF647CD-B8BE-574B-9FEC-6D77E5EA1C44}">
      <dgm:prSet/>
      <dgm:spPr/>
      <dgm:t>
        <a:bodyPr/>
        <a:lstStyle/>
        <a:p>
          <a:endParaRPr lang="en-GB"/>
        </a:p>
      </dgm:t>
    </dgm:pt>
    <dgm:pt modelId="{89F2BC82-E34C-A844-A2B8-C215ECE2C2A6}" type="pres">
      <dgm:prSet presAssocID="{FA53528F-C6A8-AE4D-BDD4-5C31FF6D49D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ABC3E3-179E-C84B-BB3C-A1959175682C}" type="pres">
      <dgm:prSet presAssocID="{CAFBD26D-C046-7F48-ADA4-21950CDE4556}" presName="root1" presStyleCnt="0"/>
      <dgm:spPr/>
    </dgm:pt>
    <dgm:pt modelId="{6D3963DE-8BEF-BF45-A216-738BB3F07DCE}" type="pres">
      <dgm:prSet presAssocID="{CAFBD26D-C046-7F48-ADA4-21950CDE4556}" presName="LevelOneTextNode" presStyleLbl="node0" presStyleIdx="0" presStyleCnt="1">
        <dgm:presLayoutVars>
          <dgm:chPref val="3"/>
        </dgm:presLayoutVars>
      </dgm:prSet>
      <dgm:spPr/>
    </dgm:pt>
    <dgm:pt modelId="{92A1214F-95CF-E841-9063-0FBC32526F22}" type="pres">
      <dgm:prSet presAssocID="{CAFBD26D-C046-7F48-ADA4-21950CDE4556}" presName="level2hierChild" presStyleCnt="0"/>
      <dgm:spPr/>
    </dgm:pt>
    <dgm:pt modelId="{9E796050-EBAC-5040-8C49-3CFDEE770182}" type="pres">
      <dgm:prSet presAssocID="{343A2E45-4600-7B44-A027-276788DCA753}" presName="conn2-1" presStyleLbl="parChTrans1D2" presStyleIdx="0" presStyleCnt="4"/>
      <dgm:spPr/>
    </dgm:pt>
    <dgm:pt modelId="{9EA7FF45-9EF8-1D46-9C23-E328890FB863}" type="pres">
      <dgm:prSet presAssocID="{343A2E45-4600-7B44-A027-276788DCA753}" presName="connTx" presStyleLbl="parChTrans1D2" presStyleIdx="0" presStyleCnt="4"/>
      <dgm:spPr/>
    </dgm:pt>
    <dgm:pt modelId="{8E85A8A6-5D0C-344D-9078-A2017F51CA01}" type="pres">
      <dgm:prSet presAssocID="{3E3BE7EB-28EC-7441-8CA4-F2295725F03B}" presName="root2" presStyleCnt="0"/>
      <dgm:spPr/>
    </dgm:pt>
    <dgm:pt modelId="{73EE4934-696B-BE49-9A93-B2285611320A}" type="pres">
      <dgm:prSet presAssocID="{3E3BE7EB-28EC-7441-8CA4-F2295725F03B}" presName="LevelTwoTextNode" presStyleLbl="node2" presStyleIdx="0" presStyleCnt="4">
        <dgm:presLayoutVars>
          <dgm:chPref val="3"/>
        </dgm:presLayoutVars>
      </dgm:prSet>
      <dgm:spPr/>
    </dgm:pt>
    <dgm:pt modelId="{4093BBD6-8113-2642-9997-86F3637B083B}" type="pres">
      <dgm:prSet presAssocID="{3E3BE7EB-28EC-7441-8CA4-F2295725F03B}" presName="level3hierChild" presStyleCnt="0"/>
      <dgm:spPr/>
    </dgm:pt>
    <dgm:pt modelId="{0F3E52B3-48E7-6747-A479-D7585FD3039F}" type="pres">
      <dgm:prSet presAssocID="{68BB3168-2399-334F-AEC3-AD7857BE7556}" presName="conn2-1" presStyleLbl="parChTrans1D2" presStyleIdx="1" presStyleCnt="4"/>
      <dgm:spPr/>
    </dgm:pt>
    <dgm:pt modelId="{0D17DBEF-8DC5-BB41-91D0-3BBA58B1E50C}" type="pres">
      <dgm:prSet presAssocID="{68BB3168-2399-334F-AEC3-AD7857BE7556}" presName="connTx" presStyleLbl="parChTrans1D2" presStyleIdx="1" presStyleCnt="4"/>
      <dgm:spPr/>
    </dgm:pt>
    <dgm:pt modelId="{45D669EC-AA98-0B4E-AF0F-1AF1D9AABF38}" type="pres">
      <dgm:prSet presAssocID="{C5BD0025-9695-3C49-9B72-F45447070AE3}" presName="root2" presStyleCnt="0"/>
      <dgm:spPr/>
    </dgm:pt>
    <dgm:pt modelId="{DCA2FF94-A906-CE41-B9DC-FCE09ACFD9D6}" type="pres">
      <dgm:prSet presAssocID="{C5BD0025-9695-3C49-9B72-F45447070AE3}" presName="LevelTwoTextNode" presStyleLbl="node2" presStyleIdx="1" presStyleCnt="4">
        <dgm:presLayoutVars>
          <dgm:chPref val="3"/>
        </dgm:presLayoutVars>
      </dgm:prSet>
      <dgm:spPr/>
    </dgm:pt>
    <dgm:pt modelId="{081F5F59-844D-4C48-80ED-CDFEA5582FE4}" type="pres">
      <dgm:prSet presAssocID="{C5BD0025-9695-3C49-9B72-F45447070AE3}" presName="level3hierChild" presStyleCnt="0"/>
      <dgm:spPr/>
    </dgm:pt>
    <dgm:pt modelId="{62FA0D57-77A0-0E48-8BBB-A7A5A7361916}" type="pres">
      <dgm:prSet presAssocID="{E1013537-5BD9-8E4A-9813-7DA83B4B71FE}" presName="conn2-1" presStyleLbl="parChTrans1D2" presStyleIdx="2" presStyleCnt="4"/>
      <dgm:spPr/>
    </dgm:pt>
    <dgm:pt modelId="{80140ABF-2B66-5242-ACC9-D73148E16FE4}" type="pres">
      <dgm:prSet presAssocID="{E1013537-5BD9-8E4A-9813-7DA83B4B71FE}" presName="connTx" presStyleLbl="parChTrans1D2" presStyleIdx="2" presStyleCnt="4"/>
      <dgm:spPr/>
    </dgm:pt>
    <dgm:pt modelId="{246BC75B-9347-C543-837C-2EC8984AD8E8}" type="pres">
      <dgm:prSet presAssocID="{8C9252FA-D376-AF4F-A928-7B07D3A9F14C}" presName="root2" presStyleCnt="0"/>
      <dgm:spPr/>
    </dgm:pt>
    <dgm:pt modelId="{5B8994BC-26C2-9242-BC45-F7C2A1C7DAA3}" type="pres">
      <dgm:prSet presAssocID="{8C9252FA-D376-AF4F-A928-7B07D3A9F14C}" presName="LevelTwoTextNode" presStyleLbl="node2" presStyleIdx="2" presStyleCnt="4">
        <dgm:presLayoutVars>
          <dgm:chPref val="3"/>
        </dgm:presLayoutVars>
      </dgm:prSet>
      <dgm:spPr/>
    </dgm:pt>
    <dgm:pt modelId="{33018489-FC93-3045-ABC0-071BA7D9E263}" type="pres">
      <dgm:prSet presAssocID="{8C9252FA-D376-AF4F-A928-7B07D3A9F14C}" presName="level3hierChild" presStyleCnt="0"/>
      <dgm:spPr/>
    </dgm:pt>
    <dgm:pt modelId="{757D7BA7-9BA1-714D-800E-D6AD1DCF49AB}" type="pres">
      <dgm:prSet presAssocID="{ACDD642F-C00F-ED47-A37D-808AD9A43899}" presName="conn2-1" presStyleLbl="parChTrans1D2" presStyleIdx="3" presStyleCnt="4"/>
      <dgm:spPr/>
    </dgm:pt>
    <dgm:pt modelId="{1D76E050-00FB-E845-AC83-A08C39D98A6C}" type="pres">
      <dgm:prSet presAssocID="{ACDD642F-C00F-ED47-A37D-808AD9A43899}" presName="connTx" presStyleLbl="parChTrans1D2" presStyleIdx="3" presStyleCnt="4"/>
      <dgm:spPr/>
    </dgm:pt>
    <dgm:pt modelId="{A859E0CF-8AB4-6D49-B917-C9245D9A0705}" type="pres">
      <dgm:prSet presAssocID="{5D104622-0EA2-294B-86D7-57E2FF95A8B2}" presName="root2" presStyleCnt="0"/>
      <dgm:spPr/>
    </dgm:pt>
    <dgm:pt modelId="{48B1D92B-7B44-AA49-8C05-5A1ED090558B}" type="pres">
      <dgm:prSet presAssocID="{5D104622-0EA2-294B-86D7-57E2FF95A8B2}" presName="LevelTwoTextNode" presStyleLbl="node2" presStyleIdx="3" presStyleCnt="4">
        <dgm:presLayoutVars>
          <dgm:chPref val="3"/>
        </dgm:presLayoutVars>
      </dgm:prSet>
      <dgm:spPr/>
    </dgm:pt>
    <dgm:pt modelId="{392E6534-B1F3-9C4B-ABF8-2D3F9A415E3F}" type="pres">
      <dgm:prSet presAssocID="{5D104622-0EA2-294B-86D7-57E2FF95A8B2}" presName="level3hierChild" presStyleCnt="0"/>
      <dgm:spPr/>
    </dgm:pt>
  </dgm:ptLst>
  <dgm:cxnLst>
    <dgm:cxn modelId="{5D772402-A4B4-594B-913A-999AF714E31F}" type="presOf" srcId="{C5BD0025-9695-3C49-9B72-F45447070AE3}" destId="{DCA2FF94-A906-CE41-B9DC-FCE09ACFD9D6}" srcOrd="0" destOrd="0" presId="urn:microsoft.com/office/officeart/2008/layout/HorizontalMultiLevelHierarchy"/>
    <dgm:cxn modelId="{AA9A3713-0658-524C-A1AD-5FE6A88AEEAC}" type="presOf" srcId="{5D104622-0EA2-294B-86D7-57E2FF95A8B2}" destId="{48B1D92B-7B44-AA49-8C05-5A1ED090558B}" srcOrd="0" destOrd="0" presId="urn:microsoft.com/office/officeart/2008/layout/HorizontalMultiLevelHierarchy"/>
    <dgm:cxn modelId="{FAED951F-388C-A544-8E6A-0D7FC296EC07}" type="presOf" srcId="{ACDD642F-C00F-ED47-A37D-808AD9A43899}" destId="{1D76E050-00FB-E845-AC83-A08C39D98A6C}" srcOrd="1" destOrd="0" presId="urn:microsoft.com/office/officeart/2008/layout/HorizontalMultiLevelHierarchy"/>
    <dgm:cxn modelId="{B636A723-EC38-044D-84BB-B535367555BD}" type="presOf" srcId="{343A2E45-4600-7B44-A027-276788DCA753}" destId="{9EA7FF45-9EF8-1D46-9C23-E328890FB863}" srcOrd="1" destOrd="0" presId="urn:microsoft.com/office/officeart/2008/layout/HorizontalMultiLevelHierarchy"/>
    <dgm:cxn modelId="{7EB62F38-66E0-4140-9ABF-0F15509B78E7}" type="presOf" srcId="{FA53528F-C6A8-AE4D-BDD4-5C31FF6D49DA}" destId="{89F2BC82-E34C-A844-A2B8-C215ECE2C2A6}" srcOrd="0" destOrd="0" presId="urn:microsoft.com/office/officeart/2008/layout/HorizontalMultiLevelHierarchy"/>
    <dgm:cxn modelId="{9EC00941-8AA2-1C4D-B4E8-95731582319D}" type="presOf" srcId="{3E3BE7EB-28EC-7441-8CA4-F2295725F03B}" destId="{73EE4934-696B-BE49-9A93-B2285611320A}" srcOrd="0" destOrd="0" presId="urn:microsoft.com/office/officeart/2008/layout/HorizontalMultiLevelHierarchy"/>
    <dgm:cxn modelId="{7619544C-A4F3-4443-B4B3-2B4DFC67E16A}" srcId="{CAFBD26D-C046-7F48-ADA4-21950CDE4556}" destId="{8C9252FA-D376-AF4F-A928-7B07D3A9F14C}" srcOrd="2" destOrd="0" parTransId="{E1013537-5BD9-8E4A-9813-7DA83B4B71FE}" sibTransId="{5C7D4E4C-E97E-374D-BA78-1E77594837C5}"/>
    <dgm:cxn modelId="{19E8E150-E1A8-2E4B-B8E6-74A45C1BB777}" type="presOf" srcId="{68BB3168-2399-334F-AEC3-AD7857BE7556}" destId="{0D17DBEF-8DC5-BB41-91D0-3BBA58B1E50C}" srcOrd="1" destOrd="0" presId="urn:microsoft.com/office/officeart/2008/layout/HorizontalMultiLevelHierarchy"/>
    <dgm:cxn modelId="{9F132551-EB9F-A34E-BA35-06627DC079FA}" type="presOf" srcId="{8C9252FA-D376-AF4F-A928-7B07D3A9F14C}" destId="{5B8994BC-26C2-9242-BC45-F7C2A1C7DAA3}" srcOrd="0" destOrd="0" presId="urn:microsoft.com/office/officeart/2008/layout/HorizontalMultiLevelHierarchy"/>
    <dgm:cxn modelId="{A88E825C-A410-134B-97CE-3FE70CB5A4B9}" srcId="{CAFBD26D-C046-7F48-ADA4-21950CDE4556}" destId="{3E3BE7EB-28EC-7441-8CA4-F2295725F03B}" srcOrd="0" destOrd="0" parTransId="{343A2E45-4600-7B44-A027-276788DCA753}" sibTransId="{E77A965D-D233-F44C-9868-601BA0ECEF3F}"/>
    <dgm:cxn modelId="{E36EF38E-D17F-7D40-B2ED-91755C33EDCC}" type="presOf" srcId="{ACDD642F-C00F-ED47-A37D-808AD9A43899}" destId="{757D7BA7-9BA1-714D-800E-D6AD1DCF49AB}" srcOrd="0" destOrd="0" presId="urn:microsoft.com/office/officeart/2008/layout/HorizontalMultiLevelHierarchy"/>
    <dgm:cxn modelId="{5499ADC1-5CA1-3843-9824-3CC0BF4A8A6C}" type="presOf" srcId="{E1013537-5BD9-8E4A-9813-7DA83B4B71FE}" destId="{80140ABF-2B66-5242-ACC9-D73148E16FE4}" srcOrd="1" destOrd="0" presId="urn:microsoft.com/office/officeart/2008/layout/HorizontalMultiLevelHierarchy"/>
    <dgm:cxn modelId="{3E2E07CA-19F9-644E-A370-CFEECDEAD17C}" type="presOf" srcId="{CAFBD26D-C046-7F48-ADA4-21950CDE4556}" destId="{6D3963DE-8BEF-BF45-A216-738BB3F07DCE}" srcOrd="0" destOrd="0" presId="urn:microsoft.com/office/officeart/2008/layout/HorizontalMultiLevelHierarchy"/>
    <dgm:cxn modelId="{4CAA27CC-7796-CD48-8BB5-E88D7A2C87B6}" type="presOf" srcId="{68BB3168-2399-334F-AEC3-AD7857BE7556}" destId="{0F3E52B3-48E7-6747-A479-D7585FD3039F}" srcOrd="0" destOrd="0" presId="urn:microsoft.com/office/officeart/2008/layout/HorizontalMultiLevelHierarchy"/>
    <dgm:cxn modelId="{8EF647CD-B8BE-574B-9FEC-6D77E5EA1C44}" srcId="{CAFBD26D-C046-7F48-ADA4-21950CDE4556}" destId="{5D104622-0EA2-294B-86D7-57E2FF95A8B2}" srcOrd="3" destOrd="0" parTransId="{ACDD642F-C00F-ED47-A37D-808AD9A43899}" sibTransId="{575E344E-476A-294A-9923-38A01FC4D462}"/>
    <dgm:cxn modelId="{B73742D5-6F3F-B242-A756-1B7FAD9E0031}" type="presOf" srcId="{E1013537-5BD9-8E4A-9813-7DA83B4B71FE}" destId="{62FA0D57-77A0-0E48-8BBB-A7A5A7361916}" srcOrd="0" destOrd="0" presId="urn:microsoft.com/office/officeart/2008/layout/HorizontalMultiLevelHierarchy"/>
    <dgm:cxn modelId="{D8A2F0E1-02D6-8244-8AA7-58A1F2701C36}" type="presOf" srcId="{343A2E45-4600-7B44-A027-276788DCA753}" destId="{9E796050-EBAC-5040-8C49-3CFDEE770182}" srcOrd="0" destOrd="0" presId="urn:microsoft.com/office/officeart/2008/layout/HorizontalMultiLevelHierarchy"/>
    <dgm:cxn modelId="{6F5C56F0-4DC7-7942-A942-7DA80828A485}" srcId="{FA53528F-C6A8-AE4D-BDD4-5C31FF6D49DA}" destId="{CAFBD26D-C046-7F48-ADA4-21950CDE4556}" srcOrd="0" destOrd="0" parTransId="{FC0EA761-782E-DE4F-8315-6CFAF7B8D2DE}" sibTransId="{2898A20E-FE3F-FC4B-BCD7-20673EE416DF}"/>
    <dgm:cxn modelId="{03276BFF-69FC-8B42-B0D4-7F3F980051AF}" srcId="{CAFBD26D-C046-7F48-ADA4-21950CDE4556}" destId="{C5BD0025-9695-3C49-9B72-F45447070AE3}" srcOrd="1" destOrd="0" parTransId="{68BB3168-2399-334F-AEC3-AD7857BE7556}" sibTransId="{B4CA14C0-2109-BF46-8005-EB65C26994AA}"/>
    <dgm:cxn modelId="{1DC08EFC-C5A9-B14E-B5DA-95DB0EA38C13}" type="presParOf" srcId="{89F2BC82-E34C-A844-A2B8-C215ECE2C2A6}" destId="{69ABC3E3-179E-C84B-BB3C-A1959175682C}" srcOrd="0" destOrd="0" presId="urn:microsoft.com/office/officeart/2008/layout/HorizontalMultiLevelHierarchy"/>
    <dgm:cxn modelId="{EADF258E-EF10-334B-9A40-48D117080E18}" type="presParOf" srcId="{69ABC3E3-179E-C84B-BB3C-A1959175682C}" destId="{6D3963DE-8BEF-BF45-A216-738BB3F07DCE}" srcOrd="0" destOrd="0" presId="urn:microsoft.com/office/officeart/2008/layout/HorizontalMultiLevelHierarchy"/>
    <dgm:cxn modelId="{E59E637E-994B-5843-84C9-512453969F08}" type="presParOf" srcId="{69ABC3E3-179E-C84B-BB3C-A1959175682C}" destId="{92A1214F-95CF-E841-9063-0FBC32526F22}" srcOrd="1" destOrd="0" presId="urn:microsoft.com/office/officeart/2008/layout/HorizontalMultiLevelHierarchy"/>
    <dgm:cxn modelId="{26069BC8-2036-524C-A4AD-C9E0EB19EE8B}" type="presParOf" srcId="{92A1214F-95CF-E841-9063-0FBC32526F22}" destId="{9E796050-EBAC-5040-8C49-3CFDEE770182}" srcOrd="0" destOrd="0" presId="urn:microsoft.com/office/officeart/2008/layout/HorizontalMultiLevelHierarchy"/>
    <dgm:cxn modelId="{E85F5A5F-CE6D-334F-BB40-6FCF61954ADF}" type="presParOf" srcId="{9E796050-EBAC-5040-8C49-3CFDEE770182}" destId="{9EA7FF45-9EF8-1D46-9C23-E328890FB863}" srcOrd="0" destOrd="0" presId="urn:microsoft.com/office/officeart/2008/layout/HorizontalMultiLevelHierarchy"/>
    <dgm:cxn modelId="{56C29D3F-DCFB-884B-8372-CA7AE862B648}" type="presParOf" srcId="{92A1214F-95CF-E841-9063-0FBC32526F22}" destId="{8E85A8A6-5D0C-344D-9078-A2017F51CA01}" srcOrd="1" destOrd="0" presId="urn:microsoft.com/office/officeart/2008/layout/HorizontalMultiLevelHierarchy"/>
    <dgm:cxn modelId="{41489F60-D770-A64B-AB1A-4DA6F84EAA63}" type="presParOf" srcId="{8E85A8A6-5D0C-344D-9078-A2017F51CA01}" destId="{73EE4934-696B-BE49-9A93-B2285611320A}" srcOrd="0" destOrd="0" presId="urn:microsoft.com/office/officeart/2008/layout/HorizontalMultiLevelHierarchy"/>
    <dgm:cxn modelId="{AC4CC01A-E472-B148-91E2-F124D655DA90}" type="presParOf" srcId="{8E85A8A6-5D0C-344D-9078-A2017F51CA01}" destId="{4093BBD6-8113-2642-9997-86F3637B083B}" srcOrd="1" destOrd="0" presId="urn:microsoft.com/office/officeart/2008/layout/HorizontalMultiLevelHierarchy"/>
    <dgm:cxn modelId="{DD3BE6BB-2054-2E46-B0B5-768BEC9EC2EB}" type="presParOf" srcId="{92A1214F-95CF-E841-9063-0FBC32526F22}" destId="{0F3E52B3-48E7-6747-A479-D7585FD3039F}" srcOrd="2" destOrd="0" presId="urn:microsoft.com/office/officeart/2008/layout/HorizontalMultiLevelHierarchy"/>
    <dgm:cxn modelId="{8DE83FF5-17D2-114B-B952-416794144879}" type="presParOf" srcId="{0F3E52B3-48E7-6747-A479-D7585FD3039F}" destId="{0D17DBEF-8DC5-BB41-91D0-3BBA58B1E50C}" srcOrd="0" destOrd="0" presId="urn:microsoft.com/office/officeart/2008/layout/HorizontalMultiLevelHierarchy"/>
    <dgm:cxn modelId="{99878A7E-EA79-6C46-97CD-39A44E893134}" type="presParOf" srcId="{92A1214F-95CF-E841-9063-0FBC32526F22}" destId="{45D669EC-AA98-0B4E-AF0F-1AF1D9AABF38}" srcOrd="3" destOrd="0" presId="urn:microsoft.com/office/officeart/2008/layout/HorizontalMultiLevelHierarchy"/>
    <dgm:cxn modelId="{5E5197B2-740B-794D-AAFA-9D39C89CBF3D}" type="presParOf" srcId="{45D669EC-AA98-0B4E-AF0F-1AF1D9AABF38}" destId="{DCA2FF94-A906-CE41-B9DC-FCE09ACFD9D6}" srcOrd="0" destOrd="0" presId="urn:microsoft.com/office/officeart/2008/layout/HorizontalMultiLevelHierarchy"/>
    <dgm:cxn modelId="{5593E859-4873-F84F-8096-D7404123134C}" type="presParOf" srcId="{45D669EC-AA98-0B4E-AF0F-1AF1D9AABF38}" destId="{081F5F59-844D-4C48-80ED-CDFEA5582FE4}" srcOrd="1" destOrd="0" presId="urn:microsoft.com/office/officeart/2008/layout/HorizontalMultiLevelHierarchy"/>
    <dgm:cxn modelId="{3CAD3C58-2900-2B4D-B821-C96D7F7F75A9}" type="presParOf" srcId="{92A1214F-95CF-E841-9063-0FBC32526F22}" destId="{62FA0D57-77A0-0E48-8BBB-A7A5A7361916}" srcOrd="4" destOrd="0" presId="urn:microsoft.com/office/officeart/2008/layout/HorizontalMultiLevelHierarchy"/>
    <dgm:cxn modelId="{CC2E639B-A0E4-5446-8C42-E79A1FCEEE77}" type="presParOf" srcId="{62FA0D57-77A0-0E48-8BBB-A7A5A7361916}" destId="{80140ABF-2B66-5242-ACC9-D73148E16FE4}" srcOrd="0" destOrd="0" presId="urn:microsoft.com/office/officeart/2008/layout/HorizontalMultiLevelHierarchy"/>
    <dgm:cxn modelId="{3C277F0F-31A2-3C44-B5B9-ACDD6153947D}" type="presParOf" srcId="{92A1214F-95CF-E841-9063-0FBC32526F22}" destId="{246BC75B-9347-C543-837C-2EC8984AD8E8}" srcOrd="5" destOrd="0" presId="urn:microsoft.com/office/officeart/2008/layout/HorizontalMultiLevelHierarchy"/>
    <dgm:cxn modelId="{46754F04-6402-A14B-B2B3-F99F5AC34BD5}" type="presParOf" srcId="{246BC75B-9347-C543-837C-2EC8984AD8E8}" destId="{5B8994BC-26C2-9242-BC45-F7C2A1C7DAA3}" srcOrd="0" destOrd="0" presId="urn:microsoft.com/office/officeart/2008/layout/HorizontalMultiLevelHierarchy"/>
    <dgm:cxn modelId="{B05ECFA2-9B7E-D145-8668-91E6A80ABE46}" type="presParOf" srcId="{246BC75B-9347-C543-837C-2EC8984AD8E8}" destId="{33018489-FC93-3045-ABC0-071BA7D9E263}" srcOrd="1" destOrd="0" presId="urn:microsoft.com/office/officeart/2008/layout/HorizontalMultiLevelHierarchy"/>
    <dgm:cxn modelId="{A03DA63E-EB39-1447-AE3E-D0BE1883B963}" type="presParOf" srcId="{92A1214F-95CF-E841-9063-0FBC32526F22}" destId="{757D7BA7-9BA1-714D-800E-D6AD1DCF49AB}" srcOrd="6" destOrd="0" presId="urn:microsoft.com/office/officeart/2008/layout/HorizontalMultiLevelHierarchy"/>
    <dgm:cxn modelId="{8625D4CE-81B5-FD4D-95B3-D728EF2B8B48}" type="presParOf" srcId="{757D7BA7-9BA1-714D-800E-D6AD1DCF49AB}" destId="{1D76E050-00FB-E845-AC83-A08C39D98A6C}" srcOrd="0" destOrd="0" presId="urn:microsoft.com/office/officeart/2008/layout/HorizontalMultiLevelHierarchy"/>
    <dgm:cxn modelId="{4CDA5A9F-E2C2-6F48-B4C4-4CAAA481A2E1}" type="presParOf" srcId="{92A1214F-95CF-E841-9063-0FBC32526F22}" destId="{A859E0CF-8AB4-6D49-B917-C9245D9A0705}" srcOrd="7" destOrd="0" presId="urn:microsoft.com/office/officeart/2008/layout/HorizontalMultiLevelHierarchy"/>
    <dgm:cxn modelId="{FE22F5EF-72A9-DD40-836C-AEE69B6E6B5D}" type="presParOf" srcId="{A859E0CF-8AB4-6D49-B917-C9245D9A0705}" destId="{48B1D92B-7B44-AA49-8C05-5A1ED090558B}" srcOrd="0" destOrd="0" presId="urn:microsoft.com/office/officeart/2008/layout/HorizontalMultiLevelHierarchy"/>
    <dgm:cxn modelId="{4114583E-ACE9-F444-96E9-B0312B1C3F82}" type="presParOf" srcId="{A859E0CF-8AB4-6D49-B917-C9245D9A0705}" destId="{392E6534-B1F3-9C4B-ABF8-2D3F9A415E3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D7BA7-9BA1-714D-800E-D6AD1DCF49AB}">
      <dsp:nvSpPr>
        <dsp:cNvPr id="0" name=""/>
        <dsp:cNvSpPr/>
      </dsp:nvSpPr>
      <dsp:spPr>
        <a:xfrm>
          <a:off x="1465505" y="27093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1930400"/>
              </a:lnTo>
              <a:lnTo>
                <a:pt x="675382" y="1930400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752068" y="3623405"/>
        <a:ext cx="102256" cy="102256"/>
      </dsp:txXfrm>
    </dsp:sp>
    <dsp:sp modelId="{62FA0D57-77A0-0E48-8BBB-A7A5A7361916}">
      <dsp:nvSpPr>
        <dsp:cNvPr id="0" name=""/>
        <dsp:cNvSpPr/>
      </dsp:nvSpPr>
      <dsp:spPr>
        <a:xfrm>
          <a:off x="1465505" y="2709333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7691" y="0"/>
              </a:lnTo>
              <a:lnTo>
                <a:pt x="337691" y="643466"/>
              </a:lnTo>
              <a:lnTo>
                <a:pt x="675382" y="643466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79875" y="3007745"/>
        <a:ext cx="46642" cy="46642"/>
      </dsp:txXfrm>
    </dsp:sp>
    <dsp:sp modelId="{0F3E52B3-48E7-6747-A479-D7585FD3039F}">
      <dsp:nvSpPr>
        <dsp:cNvPr id="0" name=""/>
        <dsp:cNvSpPr/>
      </dsp:nvSpPr>
      <dsp:spPr>
        <a:xfrm>
          <a:off x="1465505" y="2065866"/>
          <a:ext cx="675382" cy="643466"/>
        </a:xfrm>
        <a:custGeom>
          <a:avLst/>
          <a:gdLst/>
          <a:ahLst/>
          <a:cxnLst/>
          <a:rect l="0" t="0" r="0" b="0"/>
          <a:pathLst>
            <a:path>
              <a:moveTo>
                <a:pt x="0" y="643466"/>
              </a:moveTo>
              <a:lnTo>
                <a:pt x="337691" y="643466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779875" y="2364279"/>
        <a:ext cx="46642" cy="46642"/>
      </dsp:txXfrm>
    </dsp:sp>
    <dsp:sp modelId="{9E796050-EBAC-5040-8C49-3CFDEE770182}">
      <dsp:nvSpPr>
        <dsp:cNvPr id="0" name=""/>
        <dsp:cNvSpPr/>
      </dsp:nvSpPr>
      <dsp:spPr>
        <a:xfrm>
          <a:off x="1465505" y="778933"/>
          <a:ext cx="675382" cy="1930400"/>
        </a:xfrm>
        <a:custGeom>
          <a:avLst/>
          <a:gdLst/>
          <a:ahLst/>
          <a:cxnLst/>
          <a:rect l="0" t="0" r="0" b="0"/>
          <a:pathLst>
            <a:path>
              <a:moveTo>
                <a:pt x="0" y="1930400"/>
              </a:moveTo>
              <a:lnTo>
                <a:pt x="337691" y="1930400"/>
              </a:lnTo>
              <a:lnTo>
                <a:pt x="337691" y="0"/>
              </a:lnTo>
              <a:lnTo>
                <a:pt x="675382" y="0"/>
              </a:lnTo>
            </a:path>
          </a:pathLst>
        </a:custGeom>
        <a:noFill/>
        <a:ln w="12700" cap="flat" cmpd="sng" algn="ctr">
          <a:solidFill>
            <a:srgbClr val="2F3D7B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752068" y="1693005"/>
        <a:ext cx="102256" cy="102256"/>
      </dsp:txXfrm>
    </dsp:sp>
    <dsp:sp modelId="{6D3963DE-8BEF-BF45-A216-738BB3F07DCE}">
      <dsp:nvSpPr>
        <dsp:cNvPr id="0" name=""/>
        <dsp:cNvSpPr/>
      </dsp:nvSpPr>
      <dsp:spPr>
        <a:xfrm rot="16200000">
          <a:off x="-1758601" y="2194560"/>
          <a:ext cx="5418667" cy="1029546"/>
        </a:xfrm>
        <a:prstGeom prst="rect">
          <a:avLst/>
        </a:prstGeom>
        <a:solidFill>
          <a:srgbClr val="3E51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roadmap</a:t>
          </a:r>
        </a:p>
      </dsp:txBody>
      <dsp:txXfrm>
        <a:off x="-1758601" y="2194560"/>
        <a:ext cx="5418667" cy="1029546"/>
      </dsp:txXfrm>
    </dsp:sp>
    <dsp:sp modelId="{73EE4934-696B-BE49-9A93-B2285611320A}">
      <dsp:nvSpPr>
        <dsp:cNvPr id="0" name=""/>
        <dsp:cNvSpPr/>
      </dsp:nvSpPr>
      <dsp:spPr>
        <a:xfrm>
          <a:off x="2140888" y="264160"/>
          <a:ext cx="3376913" cy="1029546"/>
        </a:xfrm>
        <a:prstGeom prst="rect">
          <a:avLst/>
        </a:prstGeom>
        <a:solidFill>
          <a:srgbClr val="2632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700" kern="1200" dirty="0" err="1"/>
            <a:t>buy</a:t>
          </a:r>
          <a:r>
            <a:rPr lang="de-DE" sz="3700" kern="1200" dirty="0"/>
            <a:t> </a:t>
          </a:r>
          <a:r>
            <a:rPr lang="de-DE" sz="3700" kern="1200" dirty="0" err="1"/>
            <a:t>properties</a:t>
          </a:r>
          <a:r>
            <a:rPr lang="de-DE" sz="3700" kern="1200" dirty="0"/>
            <a:t> in </a:t>
          </a:r>
          <a:r>
            <a:rPr lang="de-DE" sz="3700" kern="1200" dirty="0" err="1"/>
            <a:t>poor</a:t>
          </a:r>
          <a:r>
            <a:rPr lang="de-DE" sz="3700" kern="1200" dirty="0"/>
            <a:t> </a:t>
          </a:r>
          <a:r>
            <a:rPr lang="de-DE" sz="3700" kern="1200" dirty="0" err="1"/>
            <a:t>condition</a:t>
          </a:r>
          <a:endParaRPr lang="en-GB" sz="3700" kern="1200" dirty="0"/>
        </a:p>
      </dsp:txBody>
      <dsp:txXfrm>
        <a:off x="2140888" y="264160"/>
        <a:ext cx="3376913" cy="1029546"/>
      </dsp:txXfrm>
    </dsp:sp>
    <dsp:sp modelId="{DCA2FF94-A906-CE41-B9DC-FCE09ACFD9D6}">
      <dsp:nvSpPr>
        <dsp:cNvPr id="0" name=""/>
        <dsp:cNvSpPr/>
      </dsp:nvSpPr>
      <dsp:spPr>
        <a:xfrm>
          <a:off x="2140888" y="1551093"/>
          <a:ext cx="3376913" cy="1029546"/>
        </a:xfrm>
        <a:prstGeom prst="rect">
          <a:avLst/>
        </a:prstGeom>
        <a:solidFill>
          <a:srgbClr val="32419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buy properties </a:t>
          </a:r>
          <a:br>
            <a:rPr lang="en-GB" sz="3700" kern="1200" dirty="0"/>
          </a:br>
          <a:r>
            <a:rPr lang="en-GB" sz="3700" kern="1200" dirty="0"/>
            <a:t>in winter</a:t>
          </a:r>
        </a:p>
      </dsp:txBody>
      <dsp:txXfrm>
        <a:off x="2140888" y="1551093"/>
        <a:ext cx="3376913" cy="1029546"/>
      </dsp:txXfrm>
    </dsp:sp>
    <dsp:sp modelId="{5B8994BC-26C2-9242-BC45-F7C2A1C7DAA3}">
      <dsp:nvSpPr>
        <dsp:cNvPr id="0" name=""/>
        <dsp:cNvSpPr/>
      </dsp:nvSpPr>
      <dsp:spPr>
        <a:xfrm>
          <a:off x="2140888" y="2838026"/>
          <a:ext cx="3376913" cy="1029546"/>
        </a:xfrm>
        <a:prstGeom prst="rect">
          <a:avLst/>
        </a:prstGeom>
        <a:solidFill>
          <a:srgbClr val="3E51A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sell properties in winter / fall</a:t>
          </a:r>
        </a:p>
      </dsp:txBody>
      <dsp:txXfrm>
        <a:off x="2140888" y="2838026"/>
        <a:ext cx="3376913" cy="1029546"/>
      </dsp:txXfrm>
    </dsp:sp>
    <dsp:sp modelId="{48B1D92B-7B44-AA49-8C05-5A1ED090558B}">
      <dsp:nvSpPr>
        <dsp:cNvPr id="0" name=""/>
        <dsp:cNvSpPr/>
      </dsp:nvSpPr>
      <dsp:spPr>
        <a:xfrm>
          <a:off x="2140888" y="4124960"/>
          <a:ext cx="3376913" cy="1029546"/>
        </a:xfrm>
        <a:prstGeom prst="rect">
          <a:avLst/>
        </a:prstGeom>
        <a:solidFill>
          <a:srgbClr val="5068E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kern="1200" dirty="0"/>
            <a:t>distance to city </a:t>
          </a:r>
          <a:r>
            <a:rPr lang="en-GB" sz="3700" kern="1200" dirty="0" err="1"/>
            <a:t>center</a:t>
          </a:r>
          <a:r>
            <a:rPr lang="en-GB" sz="3700" kern="1200" dirty="0"/>
            <a:t> secondary</a:t>
          </a:r>
        </a:p>
      </dsp:txBody>
      <dsp:txXfrm>
        <a:off x="2140888" y="4124960"/>
        <a:ext cx="3376913" cy="10295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5A5E9-624E-6142-B5AE-D07B4012F048}" type="datetimeFigureOut">
              <a:rPr lang="en-DE" smtClean="0"/>
              <a:t>19.09.25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34E7DF-76DC-2C48-A080-52D34754B4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868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34E7DF-76DC-2C48-A080-52D34754B412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78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22CB-E087-85E1-0292-A2A2E94D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0" y="978776"/>
            <a:ext cx="3044953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900"/>
              <a:t>Buying &amp; selling </a:t>
            </a:r>
            <a:br>
              <a:rPr lang="en-US" sz="1900"/>
            </a:br>
            <a:r>
              <a:rPr lang="en-US" sz="1900"/>
              <a:t>for a good cause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E16F6-BE9A-C84D-A65F-4E44A22D4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0" y="2640692"/>
            <a:ext cx="3044952" cy="325525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properties for a socially responsible investor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proposal by real estate data analysts MJR &amp; TD</a:t>
            </a:r>
          </a:p>
          <a:p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september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2025</a:t>
            </a:r>
          </a:p>
        </p:txBody>
      </p:sp>
      <p:pic>
        <p:nvPicPr>
          <p:cNvPr id="5" name="Picture 4" descr="Hands holding a bunch of houses&#10;&#10;AI-generated content may be incorrect.">
            <a:extLst>
              <a:ext uri="{FF2B5EF4-FFF2-40B4-BE49-F238E27FC236}">
                <a16:creationId xmlns:a16="http://schemas.microsoft.com/office/drawing/2014/main" id="{F4D885FE-0997-B159-6D6D-06050B71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40"/>
          <a:stretch>
            <a:fillRect/>
          </a:stretch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0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2980-ECA6-2B3F-ECEB-4264180FF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DE" sz="2400"/>
              <a:t>Our client erin robinson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2BF27-C62A-1AED-5F36-94C08B144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305877"/>
            <a:ext cx="5925310" cy="4320209"/>
          </a:xfrm>
        </p:spPr>
        <p:txBody>
          <a:bodyPr>
            <a:normAutofit/>
          </a:bodyPr>
          <a:lstStyle/>
          <a:p>
            <a:r>
              <a:rPr lang="en-GB" dirty="0"/>
              <a:t>i</a:t>
            </a:r>
            <a:r>
              <a:rPr lang="en-DE" dirty="0"/>
              <a:t>nvesting in poor neighborhoods</a:t>
            </a:r>
          </a:p>
          <a:p>
            <a:r>
              <a:rPr lang="en-GB" dirty="0"/>
              <a:t>b</a:t>
            </a:r>
            <a:r>
              <a:rPr lang="en-DE" dirty="0"/>
              <a:t>uying &amp; selling</a:t>
            </a:r>
          </a:p>
          <a:p>
            <a:r>
              <a:rPr lang="en-DE" dirty="0"/>
              <a:t>covering costs</a:t>
            </a:r>
          </a:p>
          <a:p>
            <a:r>
              <a:rPr lang="en-GB" dirty="0"/>
              <a:t>s</a:t>
            </a:r>
            <a:r>
              <a:rPr lang="en-DE" dirty="0"/>
              <a:t>mall profit</a:t>
            </a:r>
          </a:p>
          <a:p>
            <a:r>
              <a:rPr lang="en-GB" dirty="0"/>
              <a:t>s</a:t>
            </a:r>
            <a:r>
              <a:rPr lang="en-DE" dirty="0"/>
              <a:t>ocially responsible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u="sng" dirty="0"/>
              <a:t>QUESTIONS</a:t>
            </a:r>
          </a:p>
          <a:p>
            <a:pPr marL="0" indent="0">
              <a:buNone/>
            </a:pPr>
            <a:r>
              <a:rPr lang="en-GB" dirty="0"/>
              <a:t>w</a:t>
            </a:r>
            <a:r>
              <a:rPr lang="en-DE" dirty="0"/>
              <a:t>hat are good types of properties for erin to invest in? to what extent do prices, property’s condition and season for buying/selling matter for erin’s socially responsible purposes?</a:t>
            </a:r>
          </a:p>
        </p:txBody>
      </p:sp>
      <p:pic>
        <p:nvPicPr>
          <p:cNvPr id="5" name="Picture 4" descr="A person with her hand on her chin&#10;&#10;AI-generated content may be incorrect.">
            <a:extLst>
              <a:ext uri="{FF2B5EF4-FFF2-40B4-BE49-F238E27FC236}">
                <a16:creationId xmlns:a16="http://schemas.microsoft.com/office/drawing/2014/main" id="{70C7A268-D4DC-388D-2FD1-7A474346C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1"/>
          <a:stretch>
            <a:fillRect/>
          </a:stretch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B4D9-F0F5-8EC6-B44F-60A85C07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627" y="964692"/>
            <a:ext cx="6105342" cy="1188720"/>
          </a:xfrm>
        </p:spPr>
        <p:txBody>
          <a:bodyPr/>
          <a:lstStyle/>
          <a:p>
            <a:r>
              <a:rPr lang="en-DE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2136-EA1F-2338-0C00-AD9E2973EC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u="sng" dirty="0"/>
              <a:t>DATA SET</a:t>
            </a:r>
          </a:p>
          <a:p>
            <a:r>
              <a:rPr lang="en-GB" sz="2000" dirty="0"/>
              <a:t>k</a:t>
            </a:r>
            <a:r>
              <a:rPr lang="en-DE" sz="2000" dirty="0"/>
              <a:t>ing county house details &amp; king county house sales datasets merged</a:t>
            </a:r>
          </a:p>
          <a:p>
            <a:r>
              <a:rPr lang="en-DE" sz="2000" dirty="0"/>
              <a:t>21.420 properties listed</a:t>
            </a:r>
          </a:p>
          <a:p>
            <a:r>
              <a:rPr lang="en-GB" sz="2000" dirty="0"/>
              <a:t>c</a:t>
            </a:r>
            <a:r>
              <a:rPr lang="en-DE" sz="2000" dirty="0"/>
              <a:t>overing 05/2014-05/2015</a:t>
            </a:r>
          </a:p>
          <a:p>
            <a:r>
              <a:rPr lang="en-GB" sz="2000" dirty="0"/>
              <a:t>P</a:t>
            </a:r>
            <a:r>
              <a:rPr lang="en-DE" sz="2000" dirty="0"/>
              <a:t>roperty prices range $78K-7.7M</a:t>
            </a:r>
          </a:p>
          <a:p>
            <a:r>
              <a:rPr lang="en-DE" sz="2000" dirty="0"/>
              <a:t>20 original parameters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614C3-FF42-000D-812E-DCEC269D3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DE" sz="2000" u="sng" dirty="0"/>
              <a:t>PARAMETERS</a:t>
            </a:r>
          </a:p>
          <a:p>
            <a:r>
              <a:rPr lang="en-GB" sz="2000" dirty="0"/>
              <a:t>d</a:t>
            </a:r>
            <a:r>
              <a:rPr lang="en-DE" sz="2000" dirty="0"/>
              <a:t>ates: </a:t>
            </a:r>
            <a:r>
              <a:rPr lang="en-DE" sz="2000" b="1" dirty="0"/>
              <a:t>sold</a:t>
            </a:r>
            <a:r>
              <a:rPr lang="en-DE" sz="2000" dirty="0"/>
              <a:t>, </a:t>
            </a:r>
            <a:r>
              <a:rPr lang="en-DE" sz="2000" b="1" dirty="0"/>
              <a:t>built</a:t>
            </a:r>
            <a:r>
              <a:rPr lang="en-DE" sz="2000" dirty="0"/>
              <a:t>, renovated</a:t>
            </a:r>
          </a:p>
          <a:p>
            <a:r>
              <a:rPr lang="en-GB" sz="2000" b="1" dirty="0"/>
              <a:t>p</a:t>
            </a:r>
            <a:r>
              <a:rPr lang="en-DE" sz="2000" b="1" dirty="0"/>
              <a:t>rice</a:t>
            </a:r>
          </a:p>
          <a:p>
            <a:r>
              <a:rPr lang="en-GB" sz="2000" dirty="0"/>
              <a:t>s</a:t>
            </a:r>
            <a:r>
              <a:rPr lang="en-DE" sz="2000" dirty="0"/>
              <a:t>ize: br#, sqft living/lot/above/basement</a:t>
            </a:r>
          </a:p>
          <a:p>
            <a:r>
              <a:rPr lang="en-GB" sz="2000" dirty="0"/>
              <a:t>l</a:t>
            </a:r>
            <a:r>
              <a:rPr lang="en-DE" sz="2000" dirty="0"/>
              <a:t>ocation: waterfront, view, zipcode, </a:t>
            </a:r>
            <a:r>
              <a:rPr lang="en-DE" sz="2000" b="1" dirty="0"/>
              <a:t>coordinates</a:t>
            </a:r>
          </a:p>
          <a:p>
            <a:r>
              <a:rPr lang="en-GB" sz="2000" dirty="0"/>
              <a:t>quality: </a:t>
            </a:r>
            <a:r>
              <a:rPr lang="en-GB" sz="2000" b="1" dirty="0"/>
              <a:t>c</a:t>
            </a:r>
            <a:r>
              <a:rPr lang="en-DE" sz="2000" b="1" dirty="0"/>
              <a:t>ondition</a:t>
            </a:r>
            <a:r>
              <a:rPr lang="en-DE" sz="2000" dirty="0"/>
              <a:t>, grade</a:t>
            </a:r>
          </a:p>
        </p:txBody>
      </p:sp>
      <p:pic>
        <p:nvPicPr>
          <p:cNvPr id="8" name="Picture 7" descr="A map of the state of washington&#10;&#10;AI-generated content may be incorrect.">
            <a:extLst>
              <a:ext uri="{FF2B5EF4-FFF2-40B4-BE49-F238E27FC236}">
                <a16:creationId xmlns:a16="http://schemas.microsoft.com/office/drawing/2014/main" id="{185295AA-8C37-975C-6948-9358F429B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711" y="725076"/>
            <a:ext cx="2835916" cy="174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6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gnifying glass with words&#10;&#10;AI-generated content may be incorrect.">
            <a:extLst>
              <a:ext uri="{FF2B5EF4-FFF2-40B4-BE49-F238E27FC236}">
                <a16:creationId xmlns:a16="http://schemas.microsoft.com/office/drawing/2014/main" id="{A9BC580C-0FFA-B624-0307-3CF8257F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FCC37-51AA-7AF4-062D-2C9650F4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DE">
                <a:solidFill>
                  <a:schemeClr val="tx1"/>
                </a:solidFill>
              </a:rPr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24822-4512-8960-BC79-9A95B01FD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p</a:t>
            </a:r>
            <a:r>
              <a:rPr lang="en-DE" sz="2000" dirty="0"/>
              <a:t>roperties sold below median price are located further away from the city center</a:t>
            </a:r>
          </a:p>
          <a:p>
            <a:r>
              <a:rPr lang="en-GB" sz="2000" dirty="0"/>
              <a:t>properties built before 1990 and in poor condition have a 10% lower median price compared to other properties</a:t>
            </a:r>
          </a:p>
          <a:p>
            <a:r>
              <a:rPr lang="en-GB" sz="2000" dirty="0"/>
              <a:t>properties sold during the winter season have a median price at least 10% lower compared to other properties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105433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4441-E9B2-D2F3-FB18-E2AB9FED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978776"/>
            <a:ext cx="3044953" cy="1174991"/>
          </a:xfrm>
        </p:spPr>
        <p:txBody>
          <a:bodyPr>
            <a:normAutofit/>
          </a:bodyPr>
          <a:lstStyle/>
          <a:p>
            <a:r>
              <a:rPr lang="en-DE" sz="2000" dirty="0"/>
              <a:t>Distance to </a:t>
            </a:r>
            <a:br>
              <a:rPr lang="en-DE" sz="2000" dirty="0"/>
            </a:br>
            <a:r>
              <a:rPr lang="en-DE" sz="2000" dirty="0"/>
              <a:t>city center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26EE9-7650-FC1B-7232-6C7C2DBA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540618"/>
            <a:ext cx="3044952" cy="40185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300" u="sng" dirty="0"/>
              <a:t>FINDING</a:t>
            </a:r>
          </a:p>
          <a:p>
            <a:r>
              <a:rPr lang="de-DE" sz="1300" dirty="0" err="1"/>
              <a:t>properties</a:t>
            </a:r>
            <a:r>
              <a:rPr lang="de-DE" sz="1300" dirty="0"/>
              <a:t> </a:t>
            </a:r>
            <a:r>
              <a:rPr lang="de-DE" sz="1300" dirty="0" err="1"/>
              <a:t>sold</a:t>
            </a:r>
            <a:r>
              <a:rPr lang="de-DE" sz="1300" dirty="0"/>
              <a:t> </a:t>
            </a:r>
            <a:r>
              <a:rPr lang="de-DE" sz="1300" b="1" dirty="0" err="1"/>
              <a:t>below</a:t>
            </a:r>
            <a:r>
              <a:rPr lang="de-DE" sz="1300" b="1" dirty="0"/>
              <a:t> median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dirty="0"/>
              <a:t>(</a:t>
            </a:r>
            <a:r>
              <a:rPr lang="de-DE" sz="1300" dirty="0" err="1"/>
              <a:t>red</a:t>
            </a:r>
            <a:r>
              <a:rPr lang="de-DE" sz="1300" dirty="0"/>
              <a:t> </a:t>
            </a:r>
            <a:r>
              <a:rPr lang="de-DE" sz="1300" dirty="0" err="1"/>
              <a:t>dots</a:t>
            </a:r>
            <a:r>
              <a:rPr lang="de-DE" sz="1300" dirty="0"/>
              <a:t>) </a:t>
            </a:r>
            <a:r>
              <a:rPr lang="de-DE" sz="1300" dirty="0" err="1"/>
              <a:t>are</a:t>
            </a:r>
            <a:r>
              <a:rPr lang="de-DE" sz="1300" dirty="0"/>
              <a:t> </a:t>
            </a:r>
            <a:r>
              <a:rPr lang="de-DE" sz="1300" dirty="0" err="1"/>
              <a:t>typically</a:t>
            </a:r>
            <a:r>
              <a:rPr lang="de-DE" sz="1300" dirty="0"/>
              <a:t> </a:t>
            </a:r>
            <a:r>
              <a:rPr lang="de-DE" sz="1300" b="1" dirty="0"/>
              <a:t>19.5 km</a:t>
            </a:r>
            <a:r>
              <a:rPr lang="de-DE" sz="1300" dirty="0"/>
              <a:t>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r>
              <a:rPr lang="de-DE" sz="1300" dirty="0"/>
              <a:t> (</a:t>
            </a:r>
            <a:r>
              <a:rPr lang="de-DE" sz="1300" dirty="0" err="1"/>
              <a:t>red</a:t>
            </a:r>
            <a:r>
              <a:rPr lang="de-DE" sz="1300" dirty="0"/>
              <a:t> </a:t>
            </a:r>
            <a:r>
              <a:rPr lang="de-DE" sz="1300" dirty="0" err="1"/>
              <a:t>circle</a:t>
            </a:r>
            <a:r>
              <a:rPr lang="de-DE" sz="1300" dirty="0"/>
              <a:t>)</a:t>
            </a:r>
          </a:p>
          <a:p>
            <a:r>
              <a:rPr lang="de-DE" sz="1300" dirty="0" err="1"/>
              <a:t>properties</a:t>
            </a:r>
            <a:r>
              <a:rPr lang="de-DE" sz="1300" dirty="0"/>
              <a:t> </a:t>
            </a:r>
            <a:r>
              <a:rPr lang="de-DE" sz="1300" dirty="0" err="1"/>
              <a:t>sold</a:t>
            </a:r>
            <a:r>
              <a:rPr lang="de-DE" sz="1300" dirty="0"/>
              <a:t> </a:t>
            </a:r>
            <a:r>
              <a:rPr lang="de-DE" sz="1300" b="1" dirty="0" err="1"/>
              <a:t>above</a:t>
            </a:r>
            <a:r>
              <a:rPr lang="de-DE" sz="1300" b="1" dirty="0"/>
              <a:t> median </a:t>
            </a:r>
            <a:r>
              <a:rPr lang="de-DE" sz="1300" b="1" dirty="0" err="1"/>
              <a:t>price</a:t>
            </a:r>
            <a:r>
              <a:rPr lang="de-DE" sz="1300" b="1" dirty="0"/>
              <a:t> </a:t>
            </a:r>
            <a:r>
              <a:rPr lang="de-DE" sz="1300" dirty="0"/>
              <a:t>(</a:t>
            </a:r>
            <a:r>
              <a:rPr lang="de-DE" sz="1300" dirty="0" err="1"/>
              <a:t>blue</a:t>
            </a:r>
            <a:r>
              <a:rPr lang="de-DE" sz="1300" dirty="0"/>
              <a:t> </a:t>
            </a:r>
            <a:r>
              <a:rPr lang="de-DE" sz="1300" dirty="0" err="1"/>
              <a:t>dots</a:t>
            </a:r>
            <a:r>
              <a:rPr lang="de-DE" sz="1300" dirty="0"/>
              <a:t>) </a:t>
            </a:r>
            <a:r>
              <a:rPr lang="de-DE" sz="1300" dirty="0" err="1"/>
              <a:t>are</a:t>
            </a:r>
            <a:r>
              <a:rPr lang="de-DE" sz="1300" dirty="0"/>
              <a:t> </a:t>
            </a:r>
            <a:r>
              <a:rPr lang="de-DE" sz="1300" dirty="0" err="1"/>
              <a:t>typically</a:t>
            </a:r>
            <a:r>
              <a:rPr lang="de-DE" sz="1300" dirty="0"/>
              <a:t> </a:t>
            </a:r>
            <a:r>
              <a:rPr lang="de-DE" sz="1300" b="1" dirty="0"/>
              <a:t>14 km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r>
              <a:rPr lang="de-DE" sz="1300" dirty="0"/>
              <a:t> (</a:t>
            </a:r>
            <a:r>
              <a:rPr lang="de-DE" sz="1300" dirty="0" err="1"/>
              <a:t>blue</a:t>
            </a:r>
            <a:r>
              <a:rPr lang="de-DE" sz="1300" dirty="0"/>
              <a:t> </a:t>
            </a:r>
            <a:r>
              <a:rPr lang="de-DE" sz="1300" dirty="0" err="1"/>
              <a:t>circle</a:t>
            </a:r>
            <a:r>
              <a:rPr lang="de-DE" sz="1300" dirty="0"/>
              <a:t>)</a:t>
            </a:r>
          </a:p>
          <a:p>
            <a:r>
              <a:rPr lang="de-DE" sz="1300" dirty="0" err="1"/>
              <a:t>property</a:t>
            </a:r>
            <a:r>
              <a:rPr lang="de-DE" sz="1300" dirty="0"/>
              <a:t> </a:t>
            </a:r>
            <a:r>
              <a:rPr lang="de-DE" sz="1300" dirty="0" err="1"/>
              <a:t>price</a:t>
            </a:r>
            <a:r>
              <a:rPr lang="de-DE" sz="1300" dirty="0"/>
              <a:t> </a:t>
            </a:r>
            <a:r>
              <a:rPr lang="de-DE" sz="1300" dirty="0" err="1"/>
              <a:t>decreases</a:t>
            </a:r>
            <a:r>
              <a:rPr lang="de-DE" sz="1300" dirty="0"/>
              <a:t> </a:t>
            </a:r>
            <a:r>
              <a:rPr lang="de-DE" sz="1300" dirty="0" err="1"/>
              <a:t>as</a:t>
            </a:r>
            <a:r>
              <a:rPr lang="de-DE" sz="1300" dirty="0"/>
              <a:t> </a:t>
            </a:r>
            <a:r>
              <a:rPr lang="de-DE" sz="1300" dirty="0" err="1"/>
              <a:t>we</a:t>
            </a:r>
            <a:r>
              <a:rPr lang="de-DE" sz="1300" dirty="0"/>
              <a:t> </a:t>
            </a:r>
            <a:r>
              <a:rPr lang="de-DE" sz="1300" dirty="0" err="1"/>
              <a:t>move</a:t>
            </a:r>
            <a:r>
              <a:rPr lang="de-DE" sz="1300" dirty="0"/>
              <a:t> </a:t>
            </a:r>
            <a:r>
              <a:rPr lang="de-DE" sz="1300" dirty="0" err="1"/>
              <a:t>away</a:t>
            </a:r>
            <a:r>
              <a:rPr lang="de-DE" sz="1300" dirty="0"/>
              <a:t> </a:t>
            </a:r>
            <a:r>
              <a:rPr lang="de-DE" sz="1300" dirty="0" err="1"/>
              <a:t>from</a:t>
            </a:r>
            <a:r>
              <a:rPr lang="de-DE" sz="1300" dirty="0"/>
              <a:t> </a:t>
            </a:r>
            <a:r>
              <a:rPr lang="de-DE" sz="1300" dirty="0" err="1"/>
              <a:t>city</a:t>
            </a:r>
            <a:r>
              <a:rPr lang="de-DE" sz="1300" dirty="0"/>
              <a:t> </a:t>
            </a:r>
            <a:r>
              <a:rPr lang="de-DE" sz="1300" dirty="0" err="1"/>
              <a:t>center</a:t>
            </a:r>
            <a:r>
              <a:rPr lang="de-DE" sz="1300" dirty="0"/>
              <a:t> (</a:t>
            </a:r>
            <a:r>
              <a:rPr lang="de-DE" sz="1300" dirty="0" err="1"/>
              <a:t>r</a:t>
            </a:r>
            <a:r>
              <a:rPr lang="de-DE" sz="1300" dirty="0"/>
              <a:t> = -0.28, </a:t>
            </a:r>
            <a:r>
              <a:rPr lang="de-DE" sz="1300" dirty="0" err="1"/>
              <a:t>indicating</a:t>
            </a:r>
            <a:r>
              <a:rPr lang="de-DE" sz="1300" dirty="0"/>
              <a:t> </a:t>
            </a:r>
            <a:r>
              <a:rPr lang="de-DE" sz="1300" dirty="0" err="1"/>
              <a:t>weak</a:t>
            </a:r>
            <a:r>
              <a:rPr lang="de-DE" sz="1300" dirty="0"/>
              <a:t> </a:t>
            </a:r>
            <a:r>
              <a:rPr lang="de-DE" sz="1300" dirty="0" err="1"/>
              <a:t>correlation</a:t>
            </a:r>
            <a:r>
              <a:rPr lang="de-DE" sz="1300" dirty="0"/>
              <a:t>)</a:t>
            </a:r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r>
              <a:rPr lang="de-DE" sz="1300" u="sng" dirty="0"/>
              <a:t>RECOMMENDATION</a:t>
            </a:r>
          </a:p>
          <a:p>
            <a:r>
              <a:rPr lang="de-DE" sz="1300" dirty="0" err="1"/>
              <a:t>inconclusive</a:t>
            </a:r>
            <a:r>
              <a:rPr lang="de-DE" sz="1300" dirty="0"/>
              <a:t> - </a:t>
            </a:r>
            <a:r>
              <a:rPr lang="de-DE" sz="1300" dirty="0" err="1"/>
              <a:t>further</a:t>
            </a:r>
            <a:r>
              <a:rPr lang="de-DE" sz="1300" dirty="0"/>
              <a:t> </a:t>
            </a:r>
            <a:r>
              <a:rPr lang="de-DE" sz="1300" dirty="0" err="1"/>
              <a:t>analysis</a:t>
            </a:r>
            <a:r>
              <a:rPr lang="de-DE" sz="1300" dirty="0"/>
              <a:t> </a:t>
            </a:r>
            <a:r>
              <a:rPr lang="de-DE" sz="1300" dirty="0" err="1"/>
              <a:t>needed</a:t>
            </a:r>
            <a:r>
              <a:rPr lang="de-DE" sz="1300" dirty="0"/>
              <a:t> </a:t>
            </a:r>
            <a:r>
              <a:rPr lang="de-DE" sz="1300" dirty="0" err="1"/>
              <a:t>to</a:t>
            </a:r>
            <a:r>
              <a:rPr lang="de-DE" sz="1300" dirty="0"/>
              <a:t> </a:t>
            </a:r>
            <a:r>
              <a:rPr lang="de-DE" sz="1300" dirty="0" err="1"/>
              <a:t>investigate</a:t>
            </a:r>
            <a:r>
              <a:rPr lang="de-DE" sz="1300" dirty="0"/>
              <a:t> </a:t>
            </a:r>
            <a:r>
              <a:rPr lang="de-DE" sz="1300" dirty="0" err="1"/>
              <a:t>whether</a:t>
            </a:r>
            <a:r>
              <a:rPr lang="de-DE" sz="1300" dirty="0"/>
              <a:t> </a:t>
            </a:r>
            <a:r>
              <a:rPr lang="de-DE" sz="1300" dirty="0" err="1"/>
              <a:t>distance</a:t>
            </a:r>
            <a:r>
              <a:rPr lang="de-DE" sz="1300" dirty="0"/>
              <a:t> </a:t>
            </a:r>
            <a:r>
              <a:rPr lang="de-DE" sz="1300" dirty="0" err="1"/>
              <a:t>makes</a:t>
            </a:r>
            <a:r>
              <a:rPr lang="de-DE" sz="1300" dirty="0"/>
              <a:t> a </a:t>
            </a:r>
            <a:r>
              <a:rPr lang="de-DE" sz="1300" dirty="0" err="1"/>
              <a:t>significant</a:t>
            </a:r>
            <a:r>
              <a:rPr lang="de-DE" sz="1300" dirty="0"/>
              <a:t> </a:t>
            </a:r>
            <a:r>
              <a:rPr lang="de-DE" sz="1300" dirty="0" err="1"/>
              <a:t>difference</a:t>
            </a:r>
            <a:r>
              <a:rPr lang="de-DE" sz="1300" dirty="0"/>
              <a:t> at all</a:t>
            </a:r>
            <a:endParaRPr lang="en-DE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3383F-5343-1731-3B37-C6B66270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18" r="21812" b="2"/>
          <a:stretch>
            <a:fillRect/>
          </a:stretch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EDA0-B36B-6908-924F-48D948727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GB" sz="2000"/>
              <a:t>P</a:t>
            </a:r>
            <a:r>
              <a:rPr lang="en-DE" sz="2000"/>
              <a:t>roperties in poor condition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0141-D7F7-4107-9B48-5D4078B61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596794"/>
            <a:ext cx="3063765" cy="326320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400" u="sng" dirty="0"/>
              <a:t>FINDING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typical price for properties in poor condition and built pre-1990 cost below 300K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pr</a:t>
            </a:r>
            <a:r>
              <a:rPr lang="en-DE" sz="1400" dirty="0"/>
              <a:t>operties built pre-1990 and </a:t>
            </a:r>
            <a:r>
              <a:rPr lang="en-DE" sz="1400" b="1" dirty="0"/>
              <a:t>in poor condition</a:t>
            </a:r>
            <a:r>
              <a:rPr lang="en-DE" sz="1400" dirty="0"/>
              <a:t> are </a:t>
            </a:r>
            <a:r>
              <a:rPr lang="en-DE" sz="1400" b="1" dirty="0"/>
              <a:t>38% lower in price </a:t>
            </a:r>
            <a:r>
              <a:rPr lang="en-DE" sz="1400" dirty="0"/>
              <a:t>than other properties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c</a:t>
            </a:r>
            <a:r>
              <a:rPr lang="en-DE" sz="1400" dirty="0"/>
              <a:t>onstruction year not significant in this context (same results for properties in poor condition only)</a:t>
            </a:r>
          </a:p>
          <a:p>
            <a:pPr marL="0" indent="0">
              <a:lnSpc>
                <a:spcPct val="90000"/>
              </a:lnSpc>
              <a:buNone/>
            </a:pPr>
            <a:endParaRPr lang="en-DE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DE" sz="1400" u="sng" dirty="0"/>
              <a:t>RECOMMENDATION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properties in poor condition regardless of construction year are suitable for socially responsible investment</a:t>
            </a:r>
            <a:endParaRPr lang="en-DE" sz="1400" dirty="0"/>
          </a:p>
          <a:p>
            <a:pPr>
              <a:lnSpc>
                <a:spcPct val="90000"/>
              </a:lnSpc>
            </a:pPr>
            <a:endParaRPr lang="en-DE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556E8F6D-E7D7-819D-E0D1-AFDA4B375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803" y="1404000"/>
            <a:ext cx="6660714" cy="39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83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DAAE-D60D-E956-C6D7-BA7BAA66D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de-DE" sz="2000" dirty="0"/>
              <a:t>Winter </a:t>
            </a:r>
            <a:r>
              <a:rPr lang="de-DE" sz="2000" dirty="0" err="1"/>
              <a:t>season</a:t>
            </a:r>
            <a:endParaRPr lang="en-DE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F94E0-CFE4-AB23-994C-C6EE38050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00" y="1063200"/>
            <a:ext cx="6341407" cy="47560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EF8F-53BE-AF94-2762-88A431EE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1300" u="sng" dirty="0"/>
              <a:t>FINDING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typical selling price for properties lowest in winter, highest in spring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selling price for properties is </a:t>
            </a:r>
            <a:r>
              <a:rPr lang="en-GB" sz="1300" b="1" dirty="0"/>
              <a:t>5.5% lower</a:t>
            </a:r>
            <a:r>
              <a:rPr lang="en-GB" sz="1300" dirty="0"/>
              <a:t> </a:t>
            </a:r>
            <a:r>
              <a:rPr lang="en-GB" sz="1300" b="1" dirty="0"/>
              <a:t>in winter </a:t>
            </a:r>
            <a:r>
              <a:rPr lang="en-GB" sz="1300" dirty="0"/>
              <a:t>than in other seasons</a:t>
            </a:r>
          </a:p>
          <a:p>
            <a:pPr marL="0" indent="0">
              <a:lnSpc>
                <a:spcPct val="90000"/>
              </a:lnSpc>
              <a:buNone/>
            </a:pPr>
            <a:endParaRPr lang="en-GB" sz="13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1300" u="sng" dirty="0"/>
              <a:t>RECOMMENDATION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buying properties in winter recommended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selling properties in winter gives lower-income buyers an opportunity to buy</a:t>
            </a:r>
          </a:p>
          <a:p>
            <a:pPr>
              <a:lnSpc>
                <a:spcPct val="90000"/>
              </a:lnSpc>
            </a:pPr>
            <a:r>
              <a:rPr lang="en-GB" sz="1300" dirty="0"/>
              <a:t>for small profit, consider selling in fall</a:t>
            </a:r>
          </a:p>
        </p:txBody>
      </p:sp>
    </p:spTree>
    <p:extLst>
      <p:ext uri="{BB962C8B-B14F-4D97-AF65-F5344CB8AC3E}">
        <p14:creationId xmlns:p14="http://schemas.microsoft.com/office/powerpoint/2010/main" val="403990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1F56-5181-A038-177F-065C5DE2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883295"/>
            <a:ext cx="4200144" cy="5418667"/>
          </a:xfrm>
        </p:spPr>
        <p:txBody>
          <a:bodyPr/>
          <a:lstStyle/>
          <a:p>
            <a:r>
              <a:rPr lang="en-GB"/>
              <a:t>R</a:t>
            </a:r>
            <a:r>
              <a:rPr lang="en-DE"/>
              <a:t>ecommendations for a socially responsible investment</a:t>
            </a:r>
            <a:endParaRPr lang="en-DE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09D18F9-A794-D725-D518-1A914E7AA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637326"/>
              </p:ext>
            </p:extLst>
          </p:nvPr>
        </p:nvGraphicFramePr>
        <p:xfrm>
          <a:off x="863600" y="883294"/>
          <a:ext cx="595376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6718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1021</TotalTime>
  <Words>442</Words>
  <Application>Microsoft Macintosh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Buying &amp; selling  for a good cause</vt:lpstr>
      <vt:lpstr>Our client erin robinson</vt:lpstr>
      <vt:lpstr>DATA</vt:lpstr>
      <vt:lpstr>hypotheses</vt:lpstr>
      <vt:lpstr>Distance to  city center</vt:lpstr>
      <vt:lpstr>Properties in poor condition </vt:lpstr>
      <vt:lpstr>Winter season</vt:lpstr>
      <vt:lpstr>Recommendations for a socially responsible investment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mjrutner@gmail.com</dc:creator>
  <cp:lastModifiedBy>mjrutner@gmail.com</cp:lastModifiedBy>
  <cp:revision>12</cp:revision>
  <dcterms:created xsi:type="dcterms:W3CDTF">2025-09-17T11:23:31Z</dcterms:created>
  <dcterms:modified xsi:type="dcterms:W3CDTF">2025-09-19T09:50:56Z</dcterms:modified>
</cp:coreProperties>
</file>