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8" r:id="rId3"/>
    <p:sldId id="265" r:id="rId4"/>
    <p:sldId id="257" r:id="rId5"/>
    <p:sldId id="260" r:id="rId6"/>
    <p:sldId id="266" r:id="rId7"/>
    <p:sldId id="261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9월 7일 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연산자의 종류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연산자는 크게 다음과 같이 분류할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(Arithmetic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할당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(Assignment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비교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(Comparison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논리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(Logical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비트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(Bitwise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멤버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(Membership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식별 연산자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(Identity Operator)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산술 연산자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(Arithmetic Operator)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연산자의 우선 순위는 일반적인 사칙 연산과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A0EC497-C780-445C-813B-28AB6B84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44539"/>
              </p:ext>
            </p:extLst>
          </p:nvPr>
        </p:nvGraphicFramePr>
        <p:xfrm>
          <a:off x="6833118" y="2075172"/>
          <a:ext cx="4198775" cy="3708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99825">
                  <a:extLst>
                    <a:ext uri="{9D8B030D-6E8A-4147-A177-3AD203B41FA5}">
                      <a16:colId xmlns:a16="http://schemas.microsoft.com/office/drawing/2014/main" val="140528012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460576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285266314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129456712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487697793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3923733427"/>
                    </a:ext>
                  </a:extLst>
                </a:gridCol>
                <a:gridCol w="599825">
                  <a:extLst>
                    <a:ext uri="{9D8B030D-6E8A-4147-A177-3AD203B41FA5}">
                      <a16:colId xmlns:a16="http://schemas.microsoft.com/office/drawing/2014/main" val="289886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59260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940BF3E-8679-435C-922D-B7309CFA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54" y="2935287"/>
            <a:ext cx="3162300" cy="27813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B7868C-A81E-4B1E-B0FC-BD9A6B6F9A24}"/>
              </a:ext>
            </a:extLst>
          </p:cNvPr>
          <p:cNvSpPr txBox="1"/>
          <p:nvPr/>
        </p:nvSpPr>
        <p:spPr>
          <a:xfrm>
            <a:off x="6833117" y="2565955"/>
            <a:ext cx="419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계산 결과는 아래와 같습니다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72258-322D-4AA4-8B59-81D81D262581}"/>
              </a:ext>
            </a:extLst>
          </p:cNvPr>
          <p:cNvSpPr/>
          <p:nvPr/>
        </p:nvSpPr>
        <p:spPr>
          <a:xfrm>
            <a:off x="7351354" y="2935288"/>
            <a:ext cx="3162300" cy="2781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4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소개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F846FB-F5DA-4F01-97C5-C36D2597F3E2}"/>
              </a:ext>
            </a:extLst>
          </p:cNvPr>
          <p:cNvSpPr txBox="1"/>
          <p:nvPr/>
        </p:nvSpPr>
        <p:spPr>
          <a:xfrm>
            <a:off x="6833117" y="874843"/>
            <a:ext cx="4198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1991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년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Guido van Rossum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발표한 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고급 프로그래밍 언어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“PEP 20 – The Zen of Python”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에서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파이썬의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철학을 확인할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…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Google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에서는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Google Python Style Guide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통해 파이썬  코드 작성에 대한 가이드라인을 제시하고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소개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사람, 남자, 실내, 쥐고있는이(가) 표시된 사진&#10;&#10;자동 생성된 설명">
            <a:extLst>
              <a:ext uri="{FF2B5EF4-FFF2-40B4-BE49-F238E27FC236}">
                <a16:creationId xmlns:a16="http://schemas.microsoft.com/office/drawing/2014/main" id="{9C311E55-5BC3-4774-A830-CDCCCE71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874844"/>
            <a:ext cx="4198776" cy="62981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C777F-FFA8-4EB7-A5EF-B5636B93E0BD}"/>
              </a:ext>
            </a:extLst>
          </p:cNvPr>
          <p:cNvSpPr/>
          <p:nvPr/>
        </p:nvSpPr>
        <p:spPr>
          <a:xfrm>
            <a:off x="737118" y="874844"/>
            <a:ext cx="4198776" cy="62981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Guido van Rossum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81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소개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F846FB-F5DA-4F01-97C5-C36D2597F3E2}"/>
              </a:ext>
            </a:extLst>
          </p:cNvPr>
          <p:cNvSpPr txBox="1"/>
          <p:nvPr/>
        </p:nvSpPr>
        <p:spPr>
          <a:xfrm>
            <a:off x="6833117" y="874843"/>
            <a:ext cx="4198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참고 자료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자습서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https://docs.python.org/ko/3/tutorial/index.html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점프 투 파이썬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https://wikidocs.net/book/1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왕초보를 위한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https://wikidocs.net/book/2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이외에도 유튜브 등 동영상 강의 참고 가능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소개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1FCB67-0F33-4846-900B-EE9CD06B9BC3}"/>
              </a:ext>
            </a:extLst>
          </p:cNvPr>
          <p:cNvSpPr txBox="1"/>
          <p:nvPr/>
        </p:nvSpPr>
        <p:spPr>
          <a:xfrm>
            <a:off x="737118" y="874844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특징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인터프리터 언어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고수준의 자료형 때문에 복잡한 연산을 한 문장으로 표현 가능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문장의 묶음은 괄호 대신 들여쓰기를 통해 이루어짐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변수나 인자의 선언이 필요 없음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확장 가능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다양한 플랫폼에서 활용 가능하며 라이브러리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모듈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풍부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07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설치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F928201-0333-40A9-A009-CFC273E2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8" y="1521175"/>
            <a:ext cx="4198776" cy="19528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D8B052-853D-478F-9030-A6EF5BA71ECF}"/>
              </a:ext>
            </a:extLst>
          </p:cNvPr>
          <p:cNvSpPr/>
          <p:nvPr/>
        </p:nvSpPr>
        <p:spPr>
          <a:xfrm>
            <a:off x="737118" y="1521174"/>
            <a:ext cx="4198776" cy="19528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AC9B95-474A-43B8-93EC-E407A62441DD}"/>
              </a:ext>
            </a:extLst>
          </p:cNvPr>
          <p:cNvSpPr txBox="1"/>
          <p:nvPr/>
        </p:nvSpPr>
        <p:spPr>
          <a:xfrm>
            <a:off x="737118" y="874844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1.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https://www.python.org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접속합니다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21B6C-FC7B-484D-905A-A7631366D9C2}"/>
              </a:ext>
            </a:extLst>
          </p:cNvPr>
          <p:cNvSpPr txBox="1"/>
          <p:nvPr/>
        </p:nvSpPr>
        <p:spPr>
          <a:xfrm>
            <a:off x="737118" y="3749932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2. Downloads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탭을 클릭한 다음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Download Python 3.X.X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눌러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파이썬을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다운로드 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자신이 사용하고 있는 </a:t>
            </a:r>
            <a:r>
              <a:rPr lang="en-US" altLang="ko-KR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OS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에</a:t>
            </a:r>
            <a:r>
              <a:rPr lang="en-US" altLang="ko-KR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맞는 버전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</a:t>
            </a:r>
            <a:r>
              <a:rPr lang="ko-KR" altLang="en-US" dirty="0">
                <a:solidFill>
                  <a:schemeClr val="accent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다운로드 해야 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solidFill>
                <a:schemeClr val="accent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754AA9-928B-40DA-9F54-A83F6964A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117" y="1798173"/>
            <a:ext cx="4198776" cy="25848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6A76BA-ED7B-4E28-8D9B-1C28DAA373E7}"/>
              </a:ext>
            </a:extLst>
          </p:cNvPr>
          <p:cNvSpPr txBox="1"/>
          <p:nvPr/>
        </p:nvSpPr>
        <p:spPr>
          <a:xfrm>
            <a:off x="6833117" y="874843"/>
            <a:ext cx="4198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3. Add Python 3.X to PATH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항목 체크 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Install Now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항목을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클릭하여 다운로드를 진행합니다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solidFill>
                <a:schemeClr val="accent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4D5220-D131-4CF0-9227-98BB9CA4D1B2}"/>
              </a:ext>
            </a:extLst>
          </p:cNvPr>
          <p:cNvSpPr/>
          <p:nvPr/>
        </p:nvSpPr>
        <p:spPr>
          <a:xfrm>
            <a:off x="6833117" y="1798173"/>
            <a:ext cx="4198776" cy="25848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91120B0-82BF-485D-9259-3BDD2C1B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FC6B08-D15C-4380-B7DE-5AD9113C1952}"/>
              </a:ext>
            </a:extLst>
          </p:cNvPr>
          <p:cNvSpPr txBox="1"/>
          <p:nvPr/>
        </p:nvSpPr>
        <p:spPr>
          <a:xfrm>
            <a:off x="6833118" y="13772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설치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736C88-D860-4752-B171-BF9904AC079A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2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설치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91120B0-82BF-485D-9259-3BDD2C1B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FC6B08-D15C-4380-B7DE-5AD9113C1952}"/>
              </a:ext>
            </a:extLst>
          </p:cNvPr>
          <p:cNvSpPr txBox="1"/>
          <p:nvPr/>
        </p:nvSpPr>
        <p:spPr>
          <a:xfrm>
            <a:off x="6833118" y="13772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설치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736C88-D860-4752-B171-BF9904AC079A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7C1320-1A55-4853-BD8C-0062427C9727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4.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설치가 완료되었다면 다음과 같이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IDLE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에디터가 설치되어 있는 것을 확인할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70C7F-2257-4E6D-A866-B499FFDD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9" y="1798174"/>
            <a:ext cx="4198776" cy="1827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6BCC4A-D090-495A-B419-D2E314257127}"/>
              </a:ext>
            </a:extLst>
          </p:cNvPr>
          <p:cNvSpPr/>
          <p:nvPr/>
        </p:nvSpPr>
        <p:spPr>
          <a:xfrm>
            <a:off x="737118" y="1798174"/>
            <a:ext cx="4198776" cy="18271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5A77B-DB43-43B4-A3F9-195EDE16B4B7}"/>
              </a:ext>
            </a:extLst>
          </p:cNvPr>
          <p:cNvSpPr txBox="1"/>
          <p:nvPr/>
        </p:nvSpPr>
        <p:spPr>
          <a:xfrm>
            <a:off x="737118" y="3899221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5. print(“Hello Python”)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입력한 뒤 결과를 확인해봅니다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solidFill>
                <a:schemeClr val="accent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C2CB98-1F71-40A0-9572-06BBD7A1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18" y="4545553"/>
            <a:ext cx="4198776" cy="18485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B6BBA-4A27-4B1F-97E6-F40BC83A6029}"/>
              </a:ext>
            </a:extLst>
          </p:cNvPr>
          <p:cNvSpPr/>
          <p:nvPr/>
        </p:nvSpPr>
        <p:spPr>
          <a:xfrm>
            <a:off x="737118" y="4545552"/>
            <a:ext cx="4198776" cy="1848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ECC74-AE5F-4EA5-8133-2C33E8407460}"/>
              </a:ext>
            </a:extLst>
          </p:cNvPr>
          <p:cNvSpPr txBox="1"/>
          <p:nvPr/>
        </p:nvSpPr>
        <p:spPr>
          <a:xfrm>
            <a:off x="6833117" y="874844"/>
            <a:ext cx="41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6. IDLE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에디터 이외에도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파이썬을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위한 다양한 통합개발환경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(IDE, Integrated Development Environment)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존재합니다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Jupyter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99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391120B0-82BF-485D-9259-3BDD2C1B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FC6B08-D15C-4380-B7DE-5AD9113C1952}"/>
              </a:ext>
            </a:extLst>
          </p:cNvPr>
          <p:cNvSpPr txBox="1"/>
          <p:nvPr/>
        </p:nvSpPr>
        <p:spPr>
          <a:xfrm>
            <a:off x="6833118" y="137726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코드 편집기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C736C88-D860-4752-B171-BF9904AC079A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7C1320-1A55-4853-BD8C-0062427C9727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비교적 짧은 코드이거나 계산기 등으로 활용할 때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쉘을 이용하면 결과를 바로 확인할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70C7F-2257-4E6D-A866-B499FFDD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9" y="1798174"/>
            <a:ext cx="4198776" cy="1827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6BCC4A-D090-495A-B419-D2E314257127}"/>
              </a:ext>
            </a:extLst>
          </p:cNvPr>
          <p:cNvSpPr/>
          <p:nvPr/>
        </p:nvSpPr>
        <p:spPr>
          <a:xfrm>
            <a:off x="737118" y="1798174"/>
            <a:ext cx="4198776" cy="18271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5A77B-DB43-43B4-A3F9-195EDE16B4B7}"/>
              </a:ext>
            </a:extLst>
          </p:cNvPr>
          <p:cNvSpPr txBox="1"/>
          <p:nvPr/>
        </p:nvSpPr>
        <p:spPr>
          <a:xfrm>
            <a:off x="737118" y="3899221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print(“Hello Python”)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입력하면 쉘에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Hello Python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출력되는 것을 확인할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solidFill>
                <a:schemeClr val="accent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C2CB98-1F71-40A0-9572-06BBD7A1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18" y="4822551"/>
            <a:ext cx="4198776" cy="18485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B6BBA-4A27-4B1F-97E6-F40BC83A6029}"/>
              </a:ext>
            </a:extLst>
          </p:cNvPr>
          <p:cNvSpPr/>
          <p:nvPr/>
        </p:nvSpPr>
        <p:spPr>
          <a:xfrm>
            <a:off x="737118" y="4822550"/>
            <a:ext cx="4198776" cy="18485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1ECC74-AE5F-4EA5-8133-2C33E8407460}"/>
                  </a:ext>
                </a:extLst>
              </p:cNvPr>
              <p:cNvSpPr txBox="1"/>
              <p:nvPr/>
            </p:nvSpPr>
            <p:spPr>
              <a:xfrm>
                <a:off x="6833117" y="874844"/>
                <a:ext cx="41987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쉘에서 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File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 New File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을 클릭하면 코드 편집기를 열 수 있습니다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코드 편집기는 코드가 길어질 때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, </a:t>
                </a:r>
                <a:r>
                  <a:rPr lang="ko-KR" altLang="en-US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사용합니다</a:t>
                </a:r>
                <a:r>
                  <a:rPr lang="en-US" altLang="ko-KR" dirty="0">
                    <a:latin typeface="-윤고딕350" panose="02030504000101010101" pitchFamily="18" charset="-127"/>
                    <a:ea typeface="-윤고딕350" panose="02030504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1ECC74-AE5F-4EA5-8133-2C33E840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7" y="874844"/>
                <a:ext cx="4198776" cy="1200329"/>
              </a:xfrm>
              <a:prstGeom prst="rect">
                <a:avLst/>
              </a:prstGeom>
              <a:blipFill>
                <a:blip r:embed="rId5"/>
                <a:stretch>
                  <a:fillRect l="-1016" t="-2551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F30841E-AAFD-4D97-91D4-AB64D4B14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116" y="2075173"/>
            <a:ext cx="4198777" cy="18614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E1678B-AA37-4ACE-BF90-B765A4FA38A4}"/>
              </a:ext>
            </a:extLst>
          </p:cNvPr>
          <p:cNvSpPr/>
          <p:nvPr/>
        </p:nvSpPr>
        <p:spPr>
          <a:xfrm>
            <a:off x="6833116" y="2075173"/>
            <a:ext cx="4198776" cy="18614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8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들여쓰기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50C89B-9E63-42CB-8514-53E56AF06A24}"/>
              </a:ext>
            </a:extLst>
          </p:cNvPr>
          <p:cNvSpPr txBox="1"/>
          <p:nvPr/>
        </p:nvSpPr>
        <p:spPr>
          <a:xfrm>
            <a:off x="735292" y="874844"/>
            <a:ext cx="41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주석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52D53-6E9D-4FAA-B259-A212E7447CB2}"/>
              </a:ext>
            </a:extLst>
          </p:cNvPr>
          <p:cNvSpPr txBox="1"/>
          <p:nvPr/>
        </p:nvSpPr>
        <p:spPr>
          <a:xfrm>
            <a:off x="735293" y="1381902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한 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행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단위 주석은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#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사용합니다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E794E-D9E3-45E2-8025-9F2166D2978C}"/>
              </a:ext>
            </a:extLst>
          </p:cNvPr>
          <p:cNvSpPr txBox="1"/>
          <p:nvPr/>
        </p:nvSpPr>
        <p:spPr>
          <a:xfrm>
            <a:off x="735293" y="2413814"/>
            <a:ext cx="41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블록 단위 주석은 작은 따옴표를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개 사용합니다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CA6B9-42B2-4D27-9EF2-2DD1C10D42B8}"/>
              </a:ext>
            </a:extLst>
          </p:cNvPr>
          <p:cNvSpPr txBox="1"/>
          <p:nvPr/>
        </p:nvSpPr>
        <p:spPr>
          <a:xfrm>
            <a:off x="6833115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들여쓰기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파이썬은 코드 블록을 나누기 위한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{ }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코드 블록은 들여쓰기를 통해 구분됩니다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6278C-B1FB-4FCC-B1B3-DD4D6D667502}"/>
              </a:ext>
            </a:extLst>
          </p:cNvPr>
          <p:cNvSpPr txBox="1"/>
          <p:nvPr/>
        </p:nvSpPr>
        <p:spPr>
          <a:xfrm>
            <a:off x="6833115" y="3886470"/>
            <a:ext cx="41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같은 코드 블록 내에서는 들여쓰기 칸 수가 같아야 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A8E79E6-9D55-424E-B77B-CB9B06FD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55" y="1751234"/>
            <a:ext cx="2762250" cy="381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B8FDA-CAFA-4E31-9599-377844EDFD0A}"/>
              </a:ext>
            </a:extLst>
          </p:cNvPr>
          <p:cNvSpPr/>
          <p:nvPr/>
        </p:nvSpPr>
        <p:spPr>
          <a:xfrm>
            <a:off x="1453555" y="1773199"/>
            <a:ext cx="2762250" cy="35903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D7FB10-EB6A-4D24-AA1D-CBBB5956F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80" y="3060145"/>
            <a:ext cx="2819400" cy="10953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666A29-7676-4042-B895-5012EF64A861}"/>
              </a:ext>
            </a:extLst>
          </p:cNvPr>
          <p:cNvSpPr/>
          <p:nvPr/>
        </p:nvSpPr>
        <p:spPr>
          <a:xfrm>
            <a:off x="1424981" y="3060144"/>
            <a:ext cx="2819399" cy="1095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F0964E0-4C88-48D9-826A-D36098EF9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978" y="2629170"/>
            <a:ext cx="2305050" cy="12573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15D3F1-1D67-40CF-A070-C01497153312}"/>
              </a:ext>
            </a:extLst>
          </p:cNvPr>
          <p:cNvSpPr/>
          <p:nvPr/>
        </p:nvSpPr>
        <p:spPr>
          <a:xfrm>
            <a:off x="7779978" y="2629170"/>
            <a:ext cx="2305050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222D292-AF25-434A-8174-7D38BD344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128" y="4532801"/>
            <a:ext cx="3714750" cy="17145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C870F8-ABE8-464F-B3B8-CA002130B28D}"/>
              </a:ext>
            </a:extLst>
          </p:cNvPr>
          <p:cNvSpPr/>
          <p:nvPr/>
        </p:nvSpPr>
        <p:spPr>
          <a:xfrm>
            <a:off x="7075128" y="4532801"/>
            <a:ext cx="3714750" cy="1714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행 결합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행 분리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식별자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482B31-F9CC-4B46-A79E-25C01E5762CF}"/>
              </a:ext>
            </a:extLst>
          </p:cNvPr>
          <p:cNvSpPr txBox="1"/>
          <p:nvPr/>
        </p:nvSpPr>
        <p:spPr>
          <a:xfrm>
            <a:off x="737118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행 결합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행 분리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C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언어와 다르게 구문의 종료 시 세미콜론이 필요하지 않습니다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한 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행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길어 여러 줄로 작성할 때는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역슬래쉬를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사용합니다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2098A-5BA5-41CC-93C3-62FDA186A78A}"/>
              </a:ext>
            </a:extLst>
          </p:cNvPr>
          <p:cNvSpPr txBox="1"/>
          <p:nvPr/>
        </p:nvSpPr>
        <p:spPr>
          <a:xfrm>
            <a:off x="6833117" y="874843"/>
            <a:ext cx="4198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식별자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변수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 또는 클래스 등을 구별하기 위한 이름입니다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식별자 명명 규칙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밑줄 기호를 사용할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대소문자를 구분합니다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숫자로 시작하거나 공백을 포함할 수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밑줄 이외의 기호는 사용할 수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예약어는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사용할 수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C99385-D612-44D6-A744-B8610735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19" y="2629170"/>
            <a:ext cx="3686175" cy="8858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AA515-4A72-4320-9734-EA7818CF1FBD}"/>
              </a:ext>
            </a:extLst>
          </p:cNvPr>
          <p:cNvSpPr/>
          <p:nvPr/>
        </p:nvSpPr>
        <p:spPr>
          <a:xfrm>
            <a:off x="993419" y="2629170"/>
            <a:ext cx="3686175" cy="8858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예약어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파이썬 입출력 함수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예약어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예약어는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파이썬 프로그램 내에 이미 기능이 존재하는 문자열입니다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505B3B-45F0-4D60-B0F7-BB18A835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64601"/>
              </p:ext>
            </p:extLst>
          </p:nvPr>
        </p:nvGraphicFramePr>
        <p:xfrm>
          <a:off x="737118" y="2075173"/>
          <a:ext cx="4198776" cy="18542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99592">
                  <a:extLst>
                    <a:ext uri="{9D8B030D-6E8A-4147-A177-3AD203B41FA5}">
                      <a16:colId xmlns:a16="http://schemas.microsoft.com/office/drawing/2014/main" val="3847063854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608235538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80964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exec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828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assert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finally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387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break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elif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345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from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28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global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19418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6345963-556F-46A7-90EC-E90899DE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13931"/>
              </p:ext>
            </p:extLst>
          </p:nvPr>
        </p:nvGraphicFramePr>
        <p:xfrm>
          <a:off x="737118" y="3929373"/>
          <a:ext cx="4198776" cy="18542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99592">
                  <a:extLst>
                    <a:ext uri="{9D8B030D-6E8A-4147-A177-3AD203B41FA5}">
                      <a16:colId xmlns:a16="http://schemas.microsoft.com/office/drawing/2014/main" val="397704246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2189939450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272757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643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import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try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17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while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334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with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4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lambda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raise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yield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3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6" y="874843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출력 함수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print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print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함수를 통해 출력할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D74820-F7A1-482A-A424-4A2BA63C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17" y="1798173"/>
            <a:ext cx="2466975" cy="714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06EA65-F70C-476F-B3B6-6E1AA26EF3AD}"/>
              </a:ext>
            </a:extLst>
          </p:cNvPr>
          <p:cNvSpPr/>
          <p:nvPr/>
        </p:nvSpPr>
        <p:spPr>
          <a:xfrm>
            <a:off x="7699017" y="1798173"/>
            <a:ext cx="2466975" cy="714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89560-072F-408F-9E1B-DDDDA0E763FC}"/>
              </a:ext>
            </a:extLst>
          </p:cNvPr>
          <p:cNvSpPr txBox="1"/>
          <p:nvPr/>
        </p:nvSpPr>
        <p:spPr>
          <a:xfrm>
            <a:off x="6833116" y="2789547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입력 함수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input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input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함수를 통해 입력할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ECC0D7-E165-4169-9E66-398721BB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229" y="3717212"/>
            <a:ext cx="2876550" cy="8763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7B4076-89EF-44A3-9EBD-7AFFF81AE3B9}"/>
              </a:ext>
            </a:extLst>
          </p:cNvPr>
          <p:cNvSpPr/>
          <p:nvPr/>
        </p:nvSpPr>
        <p:spPr>
          <a:xfrm>
            <a:off x="7494229" y="3717212"/>
            <a:ext cx="2876550" cy="876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657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-윤고딕350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42</cp:revision>
  <dcterms:created xsi:type="dcterms:W3CDTF">2020-09-06T04:28:59Z</dcterms:created>
  <dcterms:modified xsi:type="dcterms:W3CDTF">2020-09-07T03:07:19Z</dcterms:modified>
</cp:coreProperties>
</file>