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90EB-C2BA-46EB-9355-DDC638D80262}" type="datetimeFigureOut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1983-2D30-47AE-92B3-3E54AC8F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5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7AE76-8C9B-4104-A606-F8250604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2F519-09C9-4B87-8124-C0305988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582AD-E846-4BDF-B7EE-3534196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8A26-678B-47A7-B814-19B00C2F789A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AEB4B-4F2F-4405-9783-D0B78227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0125-AD89-424D-8766-5BE404BA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9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894E-723C-4F5C-B30A-C74C35E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BE6CA-03A1-4B33-A45F-AFF90578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1D4BD-0589-432E-B8A9-FDAFB07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62F-D810-45BE-A83F-A638E72D2469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3E25-6317-4CBB-A13A-679451D7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C7AEB-A0F5-4C4E-A538-EE843B1E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D32E8-F203-4DA0-9E70-824D713D4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27165-8800-4CA3-A06C-FF7EC8156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805C9-3E84-43BB-BEC2-1D541212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B474-316E-40FB-BA3B-1B25736FEF55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E7679-9022-4E54-ABAA-FC23AF4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195C4-7D59-4792-96BB-DB949932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48DEA-1CB7-491E-B72C-36D3C330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ECF6D-1B25-45E6-A27B-1161E608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E2CE1-C948-4F3D-BBFF-0B55F6F9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8D5-876E-403E-8C90-1DC6315CEA9A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1AD-16E2-4F5A-849F-267EF2C2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2D189-7771-49CA-B797-539523F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51EA6-B304-4067-9C71-7B0AB18B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B5EF2-F4A2-4DD7-8C86-1295D890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25B7-8F99-433D-806A-D3F4DEEB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FE9-6E21-48F9-8EE9-A2FEB91B5C5A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144AC-A50A-4E97-A5A6-22799257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807B6-3A3F-48AE-B9E2-04D1EF0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BC71B-1C28-4312-9A1A-83EE0796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A30ED-9AFA-4703-B27D-B225436E8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609CE-E714-4A86-8B15-1FA47E6C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D8E65-A321-4061-AEC2-5EA7AAB1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E908-138D-46A3-8342-2CA361154401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DF3BA-0284-4B8D-9274-17FB4243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254AD-E6A1-4D3F-9F0A-DA8B6ABE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83FD-7C3D-42F3-92DE-492D447E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FC5ED-0796-4ACF-83DF-DB0E34C2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DC851-9A92-46AA-A3B8-8F5BCE05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D0B1E1-F079-43A5-8D5B-EB3C2926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5F715-0E50-4D23-926E-B5A7F72C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97E791-4943-489C-A76F-1B314260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FA44-11B7-41C2-AEAC-74B0AD9508D4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DD66E-5F1F-401E-BCEC-2DA4CDC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2325-24D3-4C36-A514-C359EBBA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3B789-B595-4932-8A29-4D00EC99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C84B4-A976-45B5-AE97-1A3CD6A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DA65-6CD3-40D0-A065-B20BA429561E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ACB6D-77CC-424C-BEFD-11855906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82EBF-5A84-40EE-8256-DAD0D92A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4D206-B8E8-4D17-A02F-2FF10EEA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EC70-F4C1-4B56-82BE-8E6EAABE8F80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1DF88-6755-4F4F-992A-C1BF7D26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D8A8-DC9E-4648-8D1D-F412338A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2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4A5A-3E4C-4BB2-BA78-FCA11FC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54699-AEFF-4453-9F8A-DE01A873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5576B-0FCC-4072-8EEF-0E0F472C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D3749-5053-4A43-9FD9-B8F92C6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7FD-5F41-4FA9-B9C9-1566CE1F9B7E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88FE-F5F3-4276-96FC-3E77272B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C8824-B377-4845-BB31-840B43C5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8E7B0-D264-46D1-A420-15EF3681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1F3DFA-ED10-4907-8D6D-2070743B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7AB9F-3773-4D30-A3D4-7FBEDF36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A6F7A-47C2-4F2D-B1DE-5F024457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8C5-6CC4-4460-B7E7-BE00C6A8D573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159D-453C-4F56-A408-A09F9649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B9304-775D-49E3-B5DB-36D11AE2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6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A68AB-D0A4-4FCB-A04E-1BC5AA7C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8D74B-4731-414E-BD9C-65598DA3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C1E18-60B5-4A81-BA57-573CEBD9B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50D4-D8EC-4527-9A1C-0AF062D0608E}" type="datetime1">
              <a:rPr lang="ko-KR" altLang="en-US" smtClean="0"/>
              <a:t>2020년 9월 15일 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441D8-221A-43F4-B0D9-1A7F3FA4A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B2CB7-8E2D-46B8-BBD6-E24113FA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D8CFA8-EA66-4DDC-B00C-2BACF5980A89}"/>
              </a:ext>
            </a:extLst>
          </p:cNvPr>
          <p:cNvSpPr txBox="1"/>
          <p:nvPr/>
        </p:nvSpPr>
        <p:spPr>
          <a:xfrm>
            <a:off x="3819767" y="2736502"/>
            <a:ext cx="4552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창직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IoT 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종합설계입문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파이썬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312EA5-2C9C-4F27-BB95-801E8AD8D86D}"/>
              </a:ext>
            </a:extLst>
          </p:cNvPr>
          <p:cNvCxnSpPr>
            <a:cxnSpLocks/>
          </p:cNvCxnSpPr>
          <p:nvPr/>
        </p:nvCxnSpPr>
        <p:spPr>
          <a:xfrm>
            <a:off x="4458477" y="2505621"/>
            <a:ext cx="327504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C072CDD9-0CF3-441D-86C2-4C3C96BF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0" y="1035697"/>
            <a:ext cx="1873955" cy="1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산술 연산자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연산자의 종류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연산자는 크게 다음과 같이 분류할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산술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(Arithmetic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할당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(Assignment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비교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(Comparison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논리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(Logical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비트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(Bitwise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멤버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(Membership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식별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(Identity Operator)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산술 연산자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(Arithmetic Operator)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연산자의 우선 순위는 일반적인 사칙 연산과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A0EC497-C780-445C-813B-28AB6B84E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83374"/>
              </p:ext>
            </p:extLst>
          </p:nvPr>
        </p:nvGraphicFramePr>
        <p:xfrm>
          <a:off x="6833118" y="2075172"/>
          <a:ext cx="4198775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99825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394605762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4285266314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2129456712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487697793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3923733427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289886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+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*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**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//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%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940BF3E-8679-435C-922D-B7309CFA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354" y="2935287"/>
            <a:ext cx="3162300" cy="2781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B7868C-A81E-4B1E-B0FC-BD9A6B6F9A24}"/>
              </a:ext>
            </a:extLst>
          </p:cNvPr>
          <p:cNvSpPr txBox="1"/>
          <p:nvPr/>
        </p:nvSpPr>
        <p:spPr>
          <a:xfrm>
            <a:off x="6833117" y="2565955"/>
            <a:ext cx="419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계산 결과는 아래와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72258-322D-4AA4-8B59-81D81D262581}"/>
              </a:ext>
            </a:extLst>
          </p:cNvPr>
          <p:cNvSpPr/>
          <p:nvPr/>
        </p:nvSpPr>
        <p:spPr>
          <a:xfrm>
            <a:off x="7351354" y="2935288"/>
            <a:ext cx="3162300" cy="2781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할당 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비교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할당 연산자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(Assignment Operator)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비교 연산자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(Comparison Operator)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A0EC497-C780-445C-813B-28AB6B84E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94681"/>
              </p:ext>
            </p:extLst>
          </p:nvPr>
        </p:nvGraphicFramePr>
        <p:xfrm>
          <a:off x="6833117" y="1244176"/>
          <a:ext cx="4198776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99796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74061304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638779451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826964514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457216590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08611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==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!=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&gt;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&lt;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&gt;=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&lt;=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75C14FA7-F72E-4792-B8B3-0F450AAA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72912"/>
              </p:ext>
            </p:extLst>
          </p:nvPr>
        </p:nvGraphicFramePr>
        <p:xfrm>
          <a:off x="737119" y="1244176"/>
          <a:ext cx="4198775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99825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394605762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4285266314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2129456712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487697793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3923733427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289886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+=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*=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//=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%=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966941-3CCC-420C-814D-081F478B54AB}"/>
              </a:ext>
            </a:extLst>
          </p:cNvPr>
          <p:cNvSpPr txBox="1"/>
          <p:nvPr/>
        </p:nvSpPr>
        <p:spPr>
          <a:xfrm>
            <a:off x="737118" y="1884820"/>
            <a:ext cx="419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계산 결과는 아래와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B5841-1A81-4726-A19A-5EDB3E10FDF3}"/>
              </a:ext>
            </a:extLst>
          </p:cNvPr>
          <p:cNvSpPr txBox="1"/>
          <p:nvPr/>
        </p:nvSpPr>
        <p:spPr>
          <a:xfrm>
            <a:off x="6833117" y="1884820"/>
            <a:ext cx="419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계산 결과는 아래와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205A212-6847-4A0A-97EE-544FE44B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79" y="2258914"/>
            <a:ext cx="3905250" cy="27717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6C6206-1EDE-45B9-B77D-AFF42AFFF19E}"/>
              </a:ext>
            </a:extLst>
          </p:cNvPr>
          <p:cNvSpPr/>
          <p:nvPr/>
        </p:nvSpPr>
        <p:spPr>
          <a:xfrm>
            <a:off x="6979879" y="2254152"/>
            <a:ext cx="3905250" cy="27765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5C83054-52BD-4CDD-8358-A6EE326CF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942" y="2254152"/>
            <a:ext cx="2905125" cy="26193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E7A84A-7985-482E-ABBE-1D6684154787}"/>
              </a:ext>
            </a:extLst>
          </p:cNvPr>
          <p:cNvSpPr/>
          <p:nvPr/>
        </p:nvSpPr>
        <p:spPr>
          <a:xfrm>
            <a:off x="1383942" y="2254152"/>
            <a:ext cx="2905125" cy="2619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1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논리 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비트 연산자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논리 연산자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(Logical Operator)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비트 연산자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(Bitwise Operator)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A0EC497-C780-445C-813B-28AB6B84E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8822"/>
              </p:ext>
            </p:extLst>
          </p:nvPr>
        </p:nvGraphicFramePr>
        <p:xfrm>
          <a:off x="6833117" y="1244176"/>
          <a:ext cx="4198776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99796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449258890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710090620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906835725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093520031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00540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&amp;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|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^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~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&lt;&lt;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&gt;&gt;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75C14FA7-F72E-4792-B8B3-0F450AAA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79363"/>
              </p:ext>
            </p:extLst>
          </p:nvPr>
        </p:nvGraphicFramePr>
        <p:xfrm>
          <a:off x="737119" y="1244176"/>
          <a:ext cx="4198775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99592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1399591">
                  <a:extLst>
                    <a:ext uri="{9D8B030D-6E8A-4147-A177-3AD203B41FA5}">
                      <a16:colId xmlns:a16="http://schemas.microsoft.com/office/drawing/2014/main" val="1809661146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62470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and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or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not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669A8B4-6EE9-4D01-ADD0-9D277734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67" y="2254152"/>
            <a:ext cx="1971675" cy="417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76524-3593-46CE-A5BA-ED8258EC2621}"/>
              </a:ext>
            </a:extLst>
          </p:cNvPr>
          <p:cNvSpPr txBox="1"/>
          <p:nvPr/>
        </p:nvSpPr>
        <p:spPr>
          <a:xfrm>
            <a:off x="737118" y="1884820"/>
            <a:ext cx="419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계산 결과는 아래와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9904E-D36A-4958-B6AB-247E9B79A946}"/>
              </a:ext>
            </a:extLst>
          </p:cNvPr>
          <p:cNvSpPr txBox="1"/>
          <p:nvPr/>
        </p:nvSpPr>
        <p:spPr>
          <a:xfrm>
            <a:off x="6833117" y="1884820"/>
            <a:ext cx="419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계산 결과는 아래와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8689C4-9287-4ED8-A15E-E67B3F6CC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54" y="2254152"/>
            <a:ext cx="4381500" cy="2609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A102B9-9447-4082-87C5-F89485B0E7BA}"/>
              </a:ext>
            </a:extLst>
          </p:cNvPr>
          <p:cNvSpPr/>
          <p:nvPr/>
        </p:nvSpPr>
        <p:spPr>
          <a:xfrm>
            <a:off x="1850667" y="2254152"/>
            <a:ext cx="1971675" cy="41719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D26539-BDE7-44B6-919C-3BB8B617369D}"/>
              </a:ext>
            </a:extLst>
          </p:cNvPr>
          <p:cNvSpPr/>
          <p:nvPr/>
        </p:nvSpPr>
        <p:spPr>
          <a:xfrm>
            <a:off x="6741754" y="2254151"/>
            <a:ext cx="4381500" cy="26098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2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멤버 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식별 연산자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멤버 연산자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(Membership Operator)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식별 연산자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(Identity Operator)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75C14FA7-F72E-4792-B8B3-0F450AAA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2728"/>
              </p:ext>
            </p:extLst>
          </p:nvPr>
        </p:nvGraphicFramePr>
        <p:xfrm>
          <a:off x="737119" y="1244176"/>
          <a:ext cx="4198776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99388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2099388">
                  <a:extLst>
                    <a:ext uri="{9D8B030D-6E8A-4147-A177-3AD203B41FA5}">
                      <a16:colId xmlns:a16="http://schemas.microsoft.com/office/drawing/2014/main" val="135440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in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Not in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253603C2-CB49-45D6-A504-DA79BCCE6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55640"/>
              </p:ext>
            </p:extLst>
          </p:nvPr>
        </p:nvGraphicFramePr>
        <p:xfrm>
          <a:off x="6833117" y="1244176"/>
          <a:ext cx="4198776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99388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2099388">
                  <a:extLst>
                    <a:ext uri="{9D8B030D-6E8A-4147-A177-3AD203B41FA5}">
                      <a16:colId xmlns:a16="http://schemas.microsoft.com/office/drawing/2014/main" val="135440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is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is not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4B2527-973F-4CFA-AE7B-70926F85FB83}"/>
              </a:ext>
            </a:extLst>
          </p:cNvPr>
          <p:cNvSpPr txBox="1"/>
          <p:nvPr/>
        </p:nvSpPr>
        <p:spPr>
          <a:xfrm>
            <a:off x="737118" y="1884820"/>
            <a:ext cx="419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계산 결과는 아래와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2E2D-AF21-49A3-B99E-37776B7BECF5}"/>
              </a:ext>
            </a:extLst>
          </p:cNvPr>
          <p:cNvSpPr txBox="1"/>
          <p:nvPr/>
        </p:nvSpPr>
        <p:spPr>
          <a:xfrm>
            <a:off x="6833117" y="1884820"/>
            <a:ext cx="419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계산 결과는 아래와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10FF03-0C1E-4CBE-A104-F41D1F13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354" y="2254152"/>
            <a:ext cx="3162300" cy="1790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AC48AA-3818-4159-8E76-0D6FE593A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55" y="2254152"/>
            <a:ext cx="3314700" cy="17907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BD7A8B-8F86-4B5E-959C-6EA33BC158C2}"/>
              </a:ext>
            </a:extLst>
          </p:cNvPr>
          <p:cNvSpPr/>
          <p:nvPr/>
        </p:nvSpPr>
        <p:spPr>
          <a:xfrm>
            <a:off x="1179155" y="2254152"/>
            <a:ext cx="3314700" cy="17907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A9238-698C-404D-BF6C-2E24D086B772}"/>
              </a:ext>
            </a:extLst>
          </p:cNvPr>
          <p:cNvSpPr/>
          <p:nvPr/>
        </p:nvSpPr>
        <p:spPr>
          <a:xfrm>
            <a:off x="7351354" y="2254152"/>
            <a:ext cx="3162300" cy="17907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6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연산자 우선순위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변수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연산자 우선순위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변수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(Variable)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값을 저장하기 위한 메모리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명시적으로 메모리 공간을 예약 선언할 필요가 없음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할당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(=)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사용하여 값을 할당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숫자형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(Numbers),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(String) 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47A8554-A478-4711-ADA6-2EFC41F75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99220"/>
              </p:ext>
            </p:extLst>
          </p:nvPr>
        </p:nvGraphicFramePr>
        <p:xfrm>
          <a:off x="873999" y="1244175"/>
          <a:ext cx="3925017" cy="4064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54169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817712">
                  <a:extLst>
                    <a:ext uri="{9D8B030D-6E8A-4147-A177-3AD203B41FA5}">
                      <a16:colId xmlns:a16="http://schemas.microsoft.com/office/drawing/2014/main" val="394605762"/>
                    </a:ext>
                  </a:extLst>
                </a:gridCol>
                <a:gridCol w="272571">
                  <a:extLst>
                    <a:ext uri="{9D8B030D-6E8A-4147-A177-3AD203B41FA5}">
                      <a16:colId xmlns:a16="http://schemas.microsoft.com/office/drawing/2014/main" val="513117609"/>
                    </a:ext>
                  </a:extLst>
                </a:gridCol>
                <a:gridCol w="545141">
                  <a:extLst>
                    <a:ext uri="{9D8B030D-6E8A-4147-A177-3AD203B41FA5}">
                      <a16:colId xmlns:a16="http://schemas.microsoft.com/office/drawing/2014/main" val="1067029463"/>
                    </a:ext>
                  </a:extLst>
                </a:gridCol>
                <a:gridCol w="545141">
                  <a:extLst>
                    <a:ext uri="{9D8B030D-6E8A-4147-A177-3AD203B41FA5}">
                      <a16:colId xmlns:a16="http://schemas.microsoft.com/office/drawing/2014/main" val="537379659"/>
                    </a:ext>
                  </a:extLst>
                </a:gridCol>
                <a:gridCol w="272571">
                  <a:extLst>
                    <a:ext uri="{9D8B030D-6E8A-4147-A177-3AD203B41FA5}">
                      <a16:colId xmlns:a16="http://schemas.microsoft.com/office/drawing/2014/main" val="507667722"/>
                    </a:ext>
                  </a:extLst>
                </a:gridCol>
                <a:gridCol w="817712">
                  <a:extLst>
                    <a:ext uri="{9D8B030D-6E8A-4147-A177-3AD203B41FA5}">
                      <a16:colId xmlns:a16="http://schemas.microsoft.com/office/drawing/2014/main" val="1020938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**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2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+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~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3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*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//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%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0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4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+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0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5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&lt;&lt;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&gt;&gt;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8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6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&amp;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^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|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7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비교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7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8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할당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485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9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식별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97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10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멤버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1277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11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논리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46214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6C96596E-EE1B-4939-B33E-D3F92655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05" y="2906168"/>
            <a:ext cx="3448050" cy="28384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DEE9A4-5D16-440D-A2CD-80C9CE857265}"/>
              </a:ext>
            </a:extLst>
          </p:cNvPr>
          <p:cNvSpPr/>
          <p:nvPr/>
        </p:nvSpPr>
        <p:spPr>
          <a:xfrm>
            <a:off x="7221205" y="2906167"/>
            <a:ext cx="3448050" cy="28384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숫자형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내장 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숫자형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(Numbers)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complex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내장함수 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인터프리터에는 항상 사용할 수 있는 많은 함수와 형이 내장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숫자형을 지원하는 연산에 대해 소개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abs(x)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int(x), float(x), complex(x)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.conjugate()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divmod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(x,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pow(x, y)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BD7D33-DC4F-428D-8DF8-0E993EE1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43" y="2352172"/>
            <a:ext cx="2828925" cy="28479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FA0402-4353-4FE1-A0B9-5DF8321A1A2E}"/>
              </a:ext>
            </a:extLst>
          </p:cNvPr>
          <p:cNvSpPr/>
          <p:nvPr/>
        </p:nvSpPr>
        <p:spPr>
          <a:xfrm>
            <a:off x="1422043" y="2352171"/>
            <a:ext cx="2828925" cy="28479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7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숫자형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내장 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숫자형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내장 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(3)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AD13AF-9057-4C87-9FA5-C3CC375B39E3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int(x),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float(x),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complex(x)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정수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실수 또는 복소수로 변환된 값을 반환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BE7C67-34E4-4CA9-A794-DFEFA575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909" y="2075172"/>
            <a:ext cx="2038350" cy="278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D73C5-BD4C-4617-B6D6-EB1CB4F98117}"/>
              </a:ext>
            </a:extLst>
          </p:cNvPr>
          <p:cNvSpPr txBox="1"/>
          <p:nvPr/>
        </p:nvSpPr>
        <p:spPr>
          <a:xfrm>
            <a:off x="737118" y="874843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abs(x)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숫자형의 절대값을 반환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D202FE-BFDE-4B80-BF59-734009D0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43" y="1798173"/>
            <a:ext cx="2371725" cy="1581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B9FBB6-800D-43C4-AFC3-3EA6F9F1F207}"/>
              </a:ext>
            </a:extLst>
          </p:cNvPr>
          <p:cNvSpPr/>
          <p:nvPr/>
        </p:nvSpPr>
        <p:spPr>
          <a:xfrm>
            <a:off x="1650643" y="1798174"/>
            <a:ext cx="2371725" cy="15811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84BBC1-7CCC-4BF6-9C1D-6439609BCDFB}"/>
              </a:ext>
            </a:extLst>
          </p:cNvPr>
          <p:cNvSpPr/>
          <p:nvPr/>
        </p:nvSpPr>
        <p:spPr>
          <a:xfrm>
            <a:off x="8024910" y="2075171"/>
            <a:ext cx="2038350" cy="27812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70AF62-3CC5-4F1F-ACBD-715CE75C1180}"/>
              </a:ext>
            </a:extLst>
          </p:cNvPr>
          <p:cNvSpPr txBox="1"/>
          <p:nvPr/>
        </p:nvSpPr>
        <p:spPr>
          <a:xfrm>
            <a:off x="737118" y="3429000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x.conjugate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복소수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켤레 복소수를 반환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14F5C46-291A-4B2D-BA15-BBAC30653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293" y="4352330"/>
            <a:ext cx="1876425" cy="14192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40BADA-04F5-492E-A6E8-1FC121C4EC67}"/>
              </a:ext>
            </a:extLst>
          </p:cNvPr>
          <p:cNvSpPr/>
          <p:nvPr/>
        </p:nvSpPr>
        <p:spPr>
          <a:xfrm>
            <a:off x="1899365" y="4380905"/>
            <a:ext cx="1875353" cy="14192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2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숫자형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내장 함수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(4)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58B9D2-6604-46F0-8BE6-0BCC7CB6EBCC}"/>
              </a:ext>
            </a:extLst>
          </p:cNvPr>
          <p:cNvSpPr txBox="1"/>
          <p:nvPr/>
        </p:nvSpPr>
        <p:spPr>
          <a:xfrm>
            <a:off x="737118" y="874844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divmod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(x,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y)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y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로 나눈 몫과 나머지를 반환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6F2A68-AF6A-428D-BB57-A5723DFF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24" y="1798174"/>
            <a:ext cx="1400175" cy="8858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B67100-0EED-45C7-A038-41648420DE5D}"/>
              </a:ext>
            </a:extLst>
          </p:cNvPr>
          <p:cNvSpPr/>
          <p:nvPr/>
        </p:nvSpPr>
        <p:spPr>
          <a:xfrm>
            <a:off x="2108624" y="1798173"/>
            <a:ext cx="1400175" cy="923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97EBB-B1E1-45BE-A9EF-495D7D3B93E1}"/>
              </a:ext>
            </a:extLst>
          </p:cNvPr>
          <p:cNvSpPr txBox="1"/>
          <p:nvPr/>
        </p:nvSpPr>
        <p:spPr>
          <a:xfrm>
            <a:off x="737118" y="3429000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pow(x,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y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거듭제곱을 반환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DE5B4A9-D6C4-4F04-831E-3978C64E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293" y="4352330"/>
            <a:ext cx="1876425" cy="141922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C053A6-EBD6-4798-B566-F2222AD49FD1}"/>
              </a:ext>
            </a:extLst>
          </p:cNvPr>
          <p:cNvSpPr/>
          <p:nvPr/>
        </p:nvSpPr>
        <p:spPr>
          <a:xfrm>
            <a:off x="1899365" y="4352330"/>
            <a:ext cx="1875353" cy="14192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E79CA572-0822-43D1-B26A-AB1EAE0A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025F01-DD4D-4797-B7CE-57B85D2E2EF2}"/>
              </a:ext>
            </a:extLst>
          </p:cNvPr>
          <p:cNvSpPr txBox="1"/>
          <p:nvPr/>
        </p:nvSpPr>
        <p:spPr>
          <a:xfrm>
            <a:off x="6833118" y="137726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Math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모듈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A75021-9A8F-451D-A526-D3912F3BD5D8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6BC1B1-3321-4247-A0F8-76672EB34651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import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math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다양한 수학에 관련된 메서드 제공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복소수에 대한 지원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B666432-2A0B-4CA1-817B-E8B9ACF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055" y="2072074"/>
            <a:ext cx="2628900" cy="46482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5035C1-1A12-48A6-8DED-A031FA78C9F6}"/>
              </a:ext>
            </a:extLst>
          </p:cNvPr>
          <p:cNvSpPr/>
          <p:nvPr/>
        </p:nvSpPr>
        <p:spPr>
          <a:xfrm>
            <a:off x="7612333" y="2072074"/>
            <a:ext cx="2634622" cy="4648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432</Words>
  <Application>Microsoft Office PowerPoint</Application>
  <PresentationFormat>와이드스크린</PresentationFormat>
  <Paragraphs>151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신지환</dc:creator>
  <cp:lastModifiedBy>신지환</cp:lastModifiedBy>
  <cp:revision>53</cp:revision>
  <dcterms:created xsi:type="dcterms:W3CDTF">2020-09-06T04:28:59Z</dcterms:created>
  <dcterms:modified xsi:type="dcterms:W3CDTF">2020-09-15T01:12:47Z</dcterms:modified>
</cp:coreProperties>
</file>