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890EB-C2BA-46EB-9355-DDC638D80262}" type="datetimeFigureOut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81983-2D30-47AE-92B3-3E54AC8FE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5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7AE76-8C9B-4104-A606-F82506042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72F519-09C9-4B87-8124-C03059887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582AD-E846-4BDF-B7EE-35341963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8A26-678B-47A7-B814-19B00C2F789A}" type="datetime1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AEB4B-4F2F-4405-9783-D0B78227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D0125-AD89-424D-8766-5BE404BA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9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A894E-723C-4F5C-B30A-C74C35EB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9BE6CA-03A1-4B33-A45F-AFF905781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1D4BD-0589-432E-B8A9-FDAFB079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62F-D810-45BE-A83F-A638E72D2469}" type="datetime1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B3E25-6317-4CBB-A13A-679451D7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C7AEB-A0F5-4C4E-A538-EE843B1E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2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D32E8-F203-4DA0-9E70-824D713D4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C27165-8800-4CA3-A06C-FF7EC8156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805C9-3E84-43BB-BEC2-1D541212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B474-316E-40FB-BA3B-1B25736FEF55}" type="datetime1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E7679-9022-4E54-ABAA-FC23AF4B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195C4-7D59-4792-96BB-DB949932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4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48DEA-1CB7-491E-B72C-36D3C330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ECF6D-1B25-45E6-A27B-1161E608F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E2CE1-C948-4F3D-BBFF-0B55F6F9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18D5-876E-403E-8C90-1DC6315CEA9A}" type="datetime1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2F1AD-16E2-4F5A-849F-267EF2C2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2D189-7771-49CA-B797-539523FF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8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51EA6-B304-4067-9C71-7B0AB18B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BB5EF2-F4A2-4DD7-8C86-1295D890D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925B7-8F99-433D-806A-D3F4DEEB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4FE9-6E21-48F9-8EE9-A2FEB91B5C5A}" type="datetime1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144AC-A50A-4E97-A5A6-22799257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807B6-3A3F-48AE-B9E2-04D1EF02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BC71B-1C28-4312-9A1A-83EE0796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A30ED-9AFA-4703-B27D-B225436E8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2609CE-E714-4A86-8B15-1FA47E6C1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D8E65-A321-4061-AEC2-5EA7AAB1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E908-138D-46A3-8342-2CA361154401}" type="datetime1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DF3BA-0284-4B8D-9274-17FB4243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2254AD-E6A1-4D3F-9F0A-DA8B6ABE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1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083FD-7C3D-42F3-92DE-492D447E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BFC5ED-0796-4ACF-83DF-DB0E34C22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DC851-9A92-46AA-A3B8-8F5BCE057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D0B1E1-F079-43A5-8D5B-EB3C2926B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55F715-0E50-4D23-926E-B5A7F72C5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97E791-4943-489C-A76F-1B314260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FA44-11B7-41C2-AEAC-74B0AD9508D4}" type="datetime1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ADD66E-5F1F-401E-BCEC-2DA4CDC4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A72325-24D3-4C36-A514-C359EBBA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3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3B789-B595-4932-8A29-4D00EC99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CC84B4-A976-45B5-AE97-1A3CD6A0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DA65-6CD3-40D0-A065-B20BA429561E}" type="datetime1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1ACB6D-77CC-424C-BEFD-11855906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182EBF-5A84-40EE-8256-DAD0D92A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96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D4D206-B8E8-4D17-A02F-2FF10EEA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EC70-F4C1-4B56-82BE-8E6EAABE8F80}" type="datetime1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61DF88-6755-4F4F-992A-C1BF7D26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CD8A8-DC9E-4648-8D1D-F412338A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2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A4A5A-3E4C-4BB2-BA78-FCA11FCC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54699-AEFF-4453-9F8A-DE01A8739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F5576B-0FCC-4072-8EEF-0E0F472C1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D3749-5053-4A43-9FD9-B8F92C62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F7FD-5F41-4FA9-B9C9-1566CE1F9B7E}" type="datetime1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488FE-F5F3-4276-96FC-3E77272B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0C8824-B377-4845-BB31-840B43C5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8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8E7B0-D264-46D1-A420-15EF3681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1F3DFA-ED10-4907-8D6D-2070743B2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C7AB9F-3773-4D30-A3D4-7FBEDF366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A6F7A-47C2-4F2D-B1DE-5F024457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8C5-6CC4-4460-B7E7-BE00C6A8D573}" type="datetime1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A159D-453C-4F56-A408-A09F9649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B9304-775D-49E3-B5DB-36D11AE2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86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2A68AB-D0A4-4FCB-A04E-1BC5AA7C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8D74B-4731-414E-BD9C-65598DA3C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C1E18-60B5-4A81-BA57-573CEBD9B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150D4-D8EC-4527-9A1C-0AF062D0608E}" type="datetime1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441D8-221A-43F4-B0D9-1A7F3FA4A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B2CB7-8E2D-46B8-BBD6-E24113FA9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45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8D8CFA8-EA66-4DDC-B00C-2BACF5980A89}"/>
              </a:ext>
            </a:extLst>
          </p:cNvPr>
          <p:cNvSpPr txBox="1"/>
          <p:nvPr/>
        </p:nvSpPr>
        <p:spPr>
          <a:xfrm>
            <a:off x="3819767" y="2736502"/>
            <a:ext cx="45524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창직</a:t>
            </a:r>
            <a:r>
              <a:rPr lang="ko-KR" altLang="en-US" sz="3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3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IoT </a:t>
            </a:r>
            <a:r>
              <a:rPr lang="ko-KR" altLang="en-US" sz="3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종합설계입문</a:t>
            </a:r>
            <a:endParaRPr lang="en-US" altLang="ko-KR" sz="3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파이썬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(2) – 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이진수 및 비트 연산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B312EA5-2C9C-4F27-BB95-801E8AD8D86D}"/>
              </a:ext>
            </a:extLst>
          </p:cNvPr>
          <p:cNvCxnSpPr>
            <a:cxnSpLocks/>
          </p:cNvCxnSpPr>
          <p:nvPr/>
        </p:nvCxnSpPr>
        <p:spPr>
          <a:xfrm>
            <a:off x="4458477" y="2505621"/>
            <a:ext cx="327504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C072CDD9-0CF3-441D-86C2-4C3C96BFD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50" y="1035697"/>
            <a:ext cx="1873955" cy="18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0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553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Shift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연산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529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산술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Shift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Shift</a:t>
            </a:r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연산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산술 시프트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논리 시프트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산술 </a:t>
            </a:r>
            <a:r>
              <a:rPr lang="en-US" altLang="ko-KR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Shift</a:t>
            </a:r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와 논리 </a:t>
            </a:r>
            <a:r>
              <a:rPr lang="en-US" altLang="ko-KR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Shift</a:t>
            </a:r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의 차이점은 부호 비트가 보존되지 않는다는 것입니다</a:t>
            </a:r>
            <a:r>
              <a:rPr lang="en-US" altLang="ko-KR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87E557-7CC3-4EC8-A0C3-FAB6897D5DC2}"/>
                  </a:ext>
                </a:extLst>
              </p:cNvPr>
              <p:cNvSpPr txBox="1"/>
              <p:nvPr/>
            </p:nvSpPr>
            <p:spPr>
              <a:xfrm>
                <a:off x="6833117" y="874844"/>
                <a:ext cx="419877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산술 </a:t>
                </a:r>
                <a:r>
                  <a:rPr lang="en-US" altLang="ko-KR" dirty="0">
                    <a:solidFill>
                      <a:schemeClr val="accent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Shift</a:t>
                </a:r>
              </a:p>
              <a:p>
                <a:endParaRPr lang="en-US" altLang="ko-KR" dirty="0">
                  <a:solidFill>
                    <a:schemeClr val="accent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는 </a:t>
                </a:r>
                <a:r>
                  <a:rPr lang="en-US" altLang="ko-KR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a</a:t>
                </a:r>
                <a:r>
                  <a:rPr lang="ko-KR" altLang="en-US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를 좌측으로 </a:t>
                </a:r>
                <a:r>
                  <a:rPr lang="en-US" altLang="ko-KR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n</a:t>
                </a:r>
                <a:r>
                  <a:rPr lang="ko-KR" altLang="en-US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비트만큼 이동</a:t>
                </a:r>
                <a:r>
                  <a:rPr lang="en-US" altLang="ko-KR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는 </a:t>
                </a:r>
                <a:r>
                  <a:rPr lang="en-US" altLang="ko-KR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a</a:t>
                </a:r>
                <a:r>
                  <a:rPr lang="ko-KR" altLang="en-US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를 우측으로 </a:t>
                </a:r>
                <a:r>
                  <a:rPr lang="en-US" altLang="ko-KR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n</a:t>
                </a:r>
                <a:r>
                  <a:rPr lang="ko-KR" altLang="en-US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비트만큼 이동</a:t>
                </a:r>
                <a:r>
                  <a:rPr lang="en-US" altLang="ko-KR" dirty="0">
                    <a:solidFill>
                      <a:schemeClr val="accent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accent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좌측 시프트</a:t>
                </a:r>
                <a:endPara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87E557-7CC3-4EC8-A0C3-FAB6897D5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117" y="874844"/>
                <a:ext cx="4198776" cy="1754326"/>
              </a:xfrm>
              <a:prstGeom prst="rect">
                <a:avLst/>
              </a:prstGeom>
              <a:blipFill>
                <a:blip r:embed="rId3"/>
                <a:stretch>
                  <a:fillRect l="-1306" t="-2091" r="-2903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6255A64-DC2B-4841-BF84-1BB768406A62}"/>
              </a:ext>
            </a:extLst>
          </p:cNvPr>
          <p:cNvGraphicFramePr>
            <a:graphicFrameLocks noGrp="1"/>
          </p:cNvGraphicFramePr>
          <p:nvPr/>
        </p:nvGraphicFramePr>
        <p:xfrm>
          <a:off x="737118" y="2622621"/>
          <a:ext cx="4198776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A616D4-3E59-4DC6-A4FA-14067B424C81}"/>
              </a:ext>
            </a:extLst>
          </p:cNvPr>
          <p:cNvGraphicFramePr>
            <a:graphicFrameLocks noGrp="1"/>
          </p:cNvGraphicFramePr>
          <p:nvPr/>
        </p:nvGraphicFramePr>
        <p:xfrm>
          <a:off x="737118" y="3532003"/>
          <a:ext cx="4198776" cy="3657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201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6A3044A-5CD3-4D3D-9ACB-F4AE11A9E42C}"/>
              </a:ext>
            </a:extLst>
          </p:cNvPr>
          <p:cNvCxnSpPr>
            <a:cxnSpLocks/>
          </p:cNvCxnSpPr>
          <p:nvPr/>
        </p:nvCxnSpPr>
        <p:spPr>
          <a:xfrm>
            <a:off x="2836506" y="3104164"/>
            <a:ext cx="0" cy="3271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10F3003-95EE-4DE1-9763-3194810E1615}"/>
              </a:ext>
            </a:extLst>
          </p:cNvPr>
          <p:cNvGraphicFramePr>
            <a:graphicFrameLocks noGrp="1"/>
          </p:cNvGraphicFramePr>
          <p:nvPr/>
        </p:nvGraphicFramePr>
        <p:xfrm>
          <a:off x="6833117" y="2629170"/>
          <a:ext cx="4198776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4345A0B-DA87-4312-8457-CFDA304DD37B}"/>
              </a:ext>
            </a:extLst>
          </p:cNvPr>
          <p:cNvGraphicFramePr>
            <a:graphicFrameLocks noGrp="1"/>
          </p:cNvGraphicFramePr>
          <p:nvPr/>
        </p:nvGraphicFramePr>
        <p:xfrm>
          <a:off x="6833117" y="3538552"/>
          <a:ext cx="4198776" cy="3657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201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4E15711-43DC-49B8-8474-7DE722F5D039}"/>
              </a:ext>
            </a:extLst>
          </p:cNvPr>
          <p:cNvCxnSpPr>
            <a:cxnSpLocks/>
          </p:cNvCxnSpPr>
          <p:nvPr/>
        </p:nvCxnSpPr>
        <p:spPr>
          <a:xfrm>
            <a:off x="8932505" y="3110713"/>
            <a:ext cx="0" cy="3271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559840-35A0-4E1B-BBF7-9644F7B6C3EF}"/>
              </a:ext>
            </a:extLst>
          </p:cNvPr>
          <p:cNvSpPr txBox="1"/>
          <p:nvPr/>
        </p:nvSpPr>
        <p:spPr>
          <a:xfrm>
            <a:off x="6833117" y="3976426"/>
            <a:ext cx="4198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우측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Shift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340F834-7863-4E73-9696-181C5EFFD3DE}"/>
              </a:ext>
            </a:extLst>
          </p:cNvPr>
          <p:cNvGraphicFramePr>
            <a:graphicFrameLocks noGrp="1"/>
          </p:cNvGraphicFramePr>
          <p:nvPr/>
        </p:nvGraphicFramePr>
        <p:xfrm>
          <a:off x="6833117" y="4345758"/>
          <a:ext cx="4198776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DAA6318-3143-4D9C-9D03-E564863558D0}"/>
              </a:ext>
            </a:extLst>
          </p:cNvPr>
          <p:cNvGraphicFramePr>
            <a:graphicFrameLocks noGrp="1"/>
          </p:cNvGraphicFramePr>
          <p:nvPr/>
        </p:nvGraphicFramePr>
        <p:xfrm>
          <a:off x="6833117" y="5255140"/>
          <a:ext cx="4198776" cy="3657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201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304B98F-4FA6-4AF6-A05A-488D1ECE4D07}"/>
              </a:ext>
            </a:extLst>
          </p:cNvPr>
          <p:cNvCxnSpPr>
            <a:cxnSpLocks/>
          </p:cNvCxnSpPr>
          <p:nvPr/>
        </p:nvCxnSpPr>
        <p:spPr>
          <a:xfrm>
            <a:off x="8932505" y="4827301"/>
            <a:ext cx="0" cy="3271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수 체계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진수 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69A365-306C-4EB2-98C0-2098129C3F9F}"/>
                  </a:ext>
                </a:extLst>
              </p:cNvPr>
              <p:cNvSpPr txBox="1"/>
              <p:nvPr/>
            </p:nvSpPr>
            <p:spPr>
              <a:xfrm>
                <a:off x="737118" y="874844"/>
                <a:ext cx="4198776" cy="396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십진법과 이진법</a:t>
                </a:r>
                <a:endParaRPr lang="en-US" altLang="ko-KR" dirty="0">
                  <a:solidFill>
                    <a:schemeClr val="accent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endParaRPr lang="en-US" altLang="ko-KR" dirty="0">
                  <a:solidFill>
                    <a:schemeClr val="accent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십진법에서는 어떤 수를 나타내기 위해 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0</a:t>
                </a: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부터 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9</a:t>
                </a: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까지 열 개의 숫자를 사용합니다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.</a:t>
                </a:r>
              </a:p>
              <a:p>
                <a:endPara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-윤고딕350" panose="02030504000101010101" pitchFamily="18" charset="-127"/>
                        </a:rPr>
                        <m:t>52=5×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-윤고딕350" panose="02030504000101010101" pitchFamily="18" charset="-127"/>
                        </a:rPr>
                        <m:t>+2×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algn="ctr"/>
                <a:endPara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algn="just"/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이진법에서는 어떤 수를 나타내기 위해 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0</a:t>
                </a: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과 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1, </a:t>
                </a: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두 개의 숫자를 사용합니다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.</a:t>
                </a:r>
              </a:p>
              <a:p>
                <a:pPr algn="just"/>
                <a:endPara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100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1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-윤고딕350" panose="02030504000101010101" pitchFamily="18" charset="-127"/>
                        </a:rPr>
                        <m:t>=1×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-윤고딕350" panose="02030504000101010101" pitchFamily="18" charset="-127"/>
                        </a:rPr>
                        <m:t>+0×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-윤고딕350" panose="02030504000101010101" pitchFamily="18" charset="-127"/>
                        </a:rPr>
                        <m:t>+0×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-윤고딕350" panose="02030504000101010101" pitchFamily="18" charset="-127"/>
                        </a:rPr>
                        <m:t>+1×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algn="ctr"/>
                <a:endPara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algn="just"/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각 숫자의 위치는 가중치를 할당합니다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69A365-306C-4EB2-98C0-2098129C3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18" y="874844"/>
                <a:ext cx="4198776" cy="3963970"/>
              </a:xfrm>
              <a:prstGeom prst="rect">
                <a:avLst/>
              </a:prstGeom>
              <a:blipFill>
                <a:blip r:embed="rId3"/>
                <a:stretch>
                  <a:fillRect l="-1306" t="-923" r="-1161" b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5180DB-EE13-4C2F-B6A6-5DBF29B08B84}"/>
                  </a:ext>
                </a:extLst>
              </p:cNvPr>
              <p:cNvSpPr txBox="1"/>
              <p:nvPr/>
            </p:nvSpPr>
            <p:spPr>
              <a:xfrm>
                <a:off x="6833117" y="874843"/>
                <a:ext cx="4198776" cy="2098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Counting in Binary</a:t>
                </a:r>
              </a:p>
              <a:p>
                <a:endPara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이진법에서 사용되는 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0 </a:t>
                </a: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또는 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1</a:t>
                </a: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은 </a:t>
                </a:r>
                <a:r>
                  <a:rPr lang="ko-KR" altLang="en-US" dirty="0">
                    <a:solidFill>
                      <a:schemeClr val="accent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비트</a:t>
                </a: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라고 합니다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.</a:t>
                </a:r>
              </a:p>
              <a:p>
                <a:endPara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N </a:t>
                </a: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개의 비트로 셀 수 있는 가장 큰 십진수는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  <m:t>N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−1</m:t>
                    </m:r>
                  </m:oMath>
                </a14:m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입니다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5180DB-EE13-4C2F-B6A6-5DBF29B0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117" y="874843"/>
                <a:ext cx="4198776" cy="2098138"/>
              </a:xfrm>
              <a:prstGeom prst="rect">
                <a:avLst/>
              </a:prstGeom>
              <a:blipFill>
                <a:blip r:embed="rId4"/>
                <a:stretch>
                  <a:fillRect l="-1306" t="-1744" r="-1161" b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AA0EC497-C780-445C-813B-28AB6B84E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96159"/>
              </p:ext>
            </p:extLst>
          </p:nvPr>
        </p:nvGraphicFramePr>
        <p:xfrm>
          <a:off x="7133030" y="2966769"/>
          <a:ext cx="3598950" cy="32918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99475">
                  <a:extLst>
                    <a:ext uri="{9D8B030D-6E8A-4147-A177-3AD203B41FA5}">
                      <a16:colId xmlns:a16="http://schemas.microsoft.com/office/drawing/2014/main" val="1405280123"/>
                    </a:ext>
                  </a:extLst>
                </a:gridCol>
                <a:gridCol w="599825">
                  <a:extLst>
                    <a:ext uri="{9D8B030D-6E8A-4147-A177-3AD203B41FA5}">
                      <a16:colId xmlns:a16="http://schemas.microsoft.com/office/drawing/2014/main" val="487697793"/>
                    </a:ext>
                  </a:extLst>
                </a:gridCol>
                <a:gridCol w="599825">
                  <a:extLst>
                    <a:ext uri="{9D8B030D-6E8A-4147-A177-3AD203B41FA5}">
                      <a16:colId xmlns:a16="http://schemas.microsoft.com/office/drawing/2014/main" val="3923733427"/>
                    </a:ext>
                  </a:extLst>
                </a:gridCol>
                <a:gridCol w="599825">
                  <a:extLst>
                    <a:ext uri="{9D8B030D-6E8A-4147-A177-3AD203B41FA5}">
                      <a16:colId xmlns:a16="http://schemas.microsoft.com/office/drawing/2014/main" val="2898868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십진수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이진수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592603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0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0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0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0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63045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0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0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667231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0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0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5210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3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0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876937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4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0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0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043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5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0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295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6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0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8260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7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944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55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진수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- 10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진수 변환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진수의 사칙연산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69A365-306C-4EB2-98C0-2098129C3F9F}"/>
                  </a:ext>
                </a:extLst>
              </p:cNvPr>
              <p:cNvSpPr txBox="1"/>
              <p:nvPr/>
            </p:nvSpPr>
            <p:spPr>
              <a:xfrm>
                <a:off x="737118" y="874844"/>
                <a:ext cx="4198776" cy="2859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Binary to Decimal Conversion</a:t>
                </a:r>
              </a:p>
              <a:p>
                <a:endParaRPr lang="en-US" altLang="ko-KR" dirty="0">
                  <a:solidFill>
                    <a:schemeClr val="accent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111001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  <a:ea typeface="-윤고딕350" panose="0203050400010101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1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×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5</m:t>
                          </m:r>
                        </m:sup>
                      </m:sSup>
                      <m:r>
                        <a:rPr lang="en-US" altLang="ko-KR" i="1" dirty="0">
                          <a:latin typeface="Cambria Math" panose="02040503050406030204" pitchFamily="18" charset="0"/>
                          <a:ea typeface="-윤고딕350" panose="02030504000101010101" pitchFamily="18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1×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4</m:t>
                          </m:r>
                        </m:sup>
                      </m:sSup>
                      <m:r>
                        <a:rPr lang="en-US" altLang="ko-KR" i="1" dirty="0">
                          <a:latin typeface="Cambria Math" panose="02040503050406030204" pitchFamily="18" charset="0"/>
                          <a:ea typeface="-윤고딕350" panose="02030504000101010101" pitchFamily="18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1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×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-윤고딕350" panose="02030504000101010101" pitchFamily="18" charset="-127"/>
                        </a:rPr>
                        <m:t>+0×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-윤고딕350" panose="02030504000101010101" pitchFamily="18" charset="-127"/>
                        </a:rPr>
                        <m:t>+0×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1</m:t>
                          </m:r>
                        </m:sup>
                      </m:sSup>
                      <m:r>
                        <a:rPr lang="en-US" altLang="ko-KR" i="1" dirty="0">
                          <a:latin typeface="Cambria Math" panose="02040503050406030204" pitchFamily="18" charset="0"/>
                          <a:ea typeface="-윤고딕350" panose="02030504000101010101" pitchFamily="18" charset="-127"/>
                        </a:rPr>
                        <m:t>+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-윤고딕350" panose="02030504000101010101" pitchFamily="18" charset="-127"/>
                        </a:rPr>
                        <m:t>1×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0</m:t>
                          </m:r>
                        </m:sup>
                      </m:sSup>
                      <m:r>
                        <a:rPr lang="en-US" altLang="ko-KR" i="1" dirty="0">
                          <a:latin typeface="Cambria Math" panose="02040503050406030204" pitchFamily="18" charset="0"/>
                          <a:ea typeface="-윤고딕350" panose="02030504000101010101" pitchFamily="18" charset="-127"/>
                        </a:rPr>
                        <m:t>=57</m:t>
                      </m:r>
                    </m:oMath>
                  </m:oMathPara>
                </a14:m>
                <a:endPara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algn="ctr"/>
                <a:endPara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가장 오른쪽에 있는 비트를 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LSB (least significant bit), </a:t>
                </a: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가장 왼쪽에 있는 비트를 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MSB (Most significant bit)</a:t>
                </a: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라고 합니다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69A365-306C-4EB2-98C0-2098129C3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18" y="874844"/>
                <a:ext cx="4198776" cy="2859052"/>
              </a:xfrm>
              <a:prstGeom prst="rect">
                <a:avLst/>
              </a:prstGeom>
              <a:blipFill>
                <a:blip r:embed="rId3"/>
                <a:stretch>
                  <a:fillRect l="-1306" t="-1279" r="-1161" b="-2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7" y="874843"/>
            <a:ext cx="4198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이진수의 사칙 연산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덧셈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뺄셈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곱셈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나눗셈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8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284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진수의 덧셈과 뺄셈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3150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진수의 곱셈과 나눗셈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69A365-306C-4EB2-98C0-2098129C3F9F}"/>
                  </a:ext>
                </a:extLst>
              </p:cNvPr>
              <p:cNvSpPr txBox="1"/>
              <p:nvPr/>
            </p:nvSpPr>
            <p:spPr>
              <a:xfrm>
                <a:off x="737118" y="874844"/>
                <a:ext cx="4198776" cy="4525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이진수의 덧셈과 뺄셈</a:t>
                </a:r>
                <a:endParaRPr lang="en-US" altLang="ko-KR" dirty="0">
                  <a:solidFill>
                    <a:schemeClr val="accent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endParaRPr lang="en-US" altLang="ko-KR" dirty="0">
                  <a:solidFill>
                    <a:schemeClr val="accent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덧셈</a:t>
                </a:r>
                <a:endPara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  <m:t>010</m:t>
                              </m:r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+1</m:t>
                          </m:r>
                          <m:r>
                            <a:rPr lang="en-US" altLang="ko-KR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001</m:t>
                          </m:r>
                        </m:e>
                        <m:sub>
                          <m:r>
                            <a:rPr lang="en-US" altLang="ko-KR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accent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algn="ctr"/>
                <a:endParaRPr lang="en-US" altLang="ko-KR" dirty="0">
                  <a:solidFill>
                    <a:schemeClr val="accent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   </m:t>
                          </m:r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010</m:t>
                          </m:r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1</m:t>
                          </m:r>
                        </m:e>
                        <m:sub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50" panose="02030504000101010101" pitchFamily="18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1</m:t>
                          </m:r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00</m:t>
                          </m:r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1</m:t>
                          </m:r>
                        </m:e>
                        <m:sub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  <m:t>11</m:t>
                              </m:r>
                              <m: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  <m:t>1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endPara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뺄셈</a:t>
                </a:r>
                <a:endParaRPr lang="en-US" altLang="ko-KR" dirty="0">
                  <a:solidFill>
                    <a:schemeClr val="tx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  <m:t>1</m:t>
                              </m:r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  <m:t>0</m:t>
                              </m:r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  <m:t>0</m:t>
                              </m:r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−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0110</m:t>
                          </m:r>
                        </m:e>
                        <m:sub>
                          <m:r>
                            <a:rPr lang="en-US" altLang="ko-KR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accent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algn="ctr"/>
                <a:endParaRPr lang="en-US" altLang="ko-KR" dirty="0">
                  <a:solidFill>
                    <a:schemeClr val="accent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  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1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0</m:t>
                          </m:r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0</m:t>
                          </m:r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1</m:t>
                          </m:r>
                        </m:e>
                        <m:sub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01</m:t>
                          </m:r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1</m:t>
                          </m:r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0</m:t>
                          </m:r>
                        </m:e>
                        <m:sub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  <m:t>00</m:t>
                              </m:r>
                              <m: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endParaRPr lang="en-US" altLang="ko-KR" dirty="0">
                  <a:solidFill>
                    <a:schemeClr val="tx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69A365-306C-4EB2-98C0-2098129C3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18" y="874844"/>
                <a:ext cx="4198776" cy="4525470"/>
              </a:xfrm>
              <a:prstGeom prst="rect">
                <a:avLst/>
              </a:prstGeom>
              <a:blipFill>
                <a:blip r:embed="rId3"/>
                <a:stretch>
                  <a:fillRect l="-1306" t="-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87E557-7CC3-4EC8-A0C3-FAB6897D5DC2}"/>
                  </a:ext>
                </a:extLst>
              </p:cNvPr>
              <p:cNvSpPr txBox="1"/>
              <p:nvPr/>
            </p:nvSpPr>
            <p:spPr>
              <a:xfrm>
                <a:off x="6833117" y="874844"/>
                <a:ext cx="4198776" cy="335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이진수의 곱셈과 나눗셈</a:t>
                </a:r>
                <a:endParaRPr lang="en-US" altLang="ko-KR" dirty="0">
                  <a:solidFill>
                    <a:schemeClr val="accent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endParaRPr lang="en-US" altLang="ko-KR" dirty="0">
                  <a:solidFill>
                    <a:schemeClr val="accent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곱셈</a:t>
                </a:r>
                <a:endPara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  <m:t>10</m:t>
                              </m:r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×</m:t>
                          </m:r>
                          <m:r>
                            <a:rPr lang="en-US" altLang="ko-KR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0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1</m:t>
                          </m:r>
                          <m:r>
                            <a:rPr lang="en-US" altLang="ko-KR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1</m:t>
                          </m:r>
                        </m:e>
                        <m:sub>
                          <m:r>
                            <a:rPr lang="en-US" altLang="ko-KR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accent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algn="ctr"/>
                <a:endParaRPr lang="en-US" altLang="ko-KR" dirty="0">
                  <a:solidFill>
                    <a:schemeClr val="accent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   </m:t>
                          </m:r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10</m:t>
                          </m:r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1</m:t>
                          </m:r>
                        </m:e>
                        <m:sub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-윤고딕350" panose="02030504000101010101" pitchFamily="18" charset="-127"/>
                        </a:rPr>
                        <m:t>×</m:t>
                      </m:r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0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1</m:t>
                          </m:r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1</m:t>
                          </m:r>
                        </m:e>
                        <m:sub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acc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-윤고딕350" panose="02030504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-윤고딕350" panose="02030504000101010101" pitchFamily="18" charset="-127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-윤고딕350" panose="02030504000101010101" pitchFamily="18" charset="-127"/>
                                    </a:rPr>
                                    <m:t>01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-윤고딕350" panose="02030504000101010101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-윤고딕350" panose="02030504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-윤고딕350" panose="02030504000101010101" pitchFamily="18" charset="-127"/>
                                    </a:rPr>
                                    <m:t>1010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-윤고딕350" panose="02030504000101010101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acc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-윤고딕350" panose="02030504000101010101" pitchFamily="18" charset="-127"/>
                            </a:rPr>
                          </m:ctrlPr>
                        </m:acc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-윤고딕350" panose="02030504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-윤고딕350" panose="02030504000101010101" pitchFamily="18" charset="-127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-윤고딕350" panose="02030504000101010101" pitchFamily="18" charset="-127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-윤고딕350" panose="02030504000101010101" pitchFamily="18" charset="-127"/>
                                    </a:rPr>
                                    <m:t>11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-윤고딕350" panose="02030504000101010101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-윤고딕350" panose="02030504000101010101" pitchFamily="18" charset="-127"/>
                                </a:rPr>
                                <m:t> </m:t>
                              </m:r>
                            </m:e>
                          </m:eqArr>
                        </m:e>
                      </m:acc>
                    </m:oMath>
                  </m:oMathPara>
                </a14:m>
                <a:endPara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나눗셈</a:t>
                </a:r>
                <a:endParaRPr lang="en-US" altLang="ko-KR" dirty="0">
                  <a:solidFill>
                    <a:schemeClr val="tx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87E557-7CC3-4EC8-A0C3-FAB6897D5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117" y="874844"/>
                <a:ext cx="4198776" cy="3355214"/>
              </a:xfrm>
              <a:prstGeom prst="rect">
                <a:avLst/>
              </a:prstGeom>
              <a:blipFill>
                <a:blip r:embed="rId4"/>
                <a:stretch>
                  <a:fillRect l="-1306" t="-1091"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45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비트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(1)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비트의 연산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비트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이진수를 뜻하는 </a:t>
            </a:r>
            <a:r>
              <a:rPr lang="en-US" altLang="ko-KR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Binary Digit</a:t>
            </a:r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의 약자로 컴퓨터에서 </a:t>
            </a:r>
            <a:r>
              <a:rPr lang="en-US" altLang="ko-KR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CPU</a:t>
            </a:r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가 처리하는 데이터의 최소 단위 크기를 의미합니다</a:t>
            </a:r>
            <a:r>
              <a:rPr lang="en-US" altLang="ko-KR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하나의 비트는 </a:t>
            </a:r>
            <a:r>
              <a:rPr lang="en-US" altLang="ko-KR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0 </a:t>
            </a:r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이나 </a:t>
            </a:r>
            <a:r>
              <a:rPr lang="en-US" altLang="ko-KR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의 값을 가질 수 있습니다</a:t>
            </a:r>
            <a:r>
              <a:rPr lang="en-US" altLang="ko-KR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일반적으로 </a:t>
            </a:r>
            <a:r>
              <a:rPr lang="en-US" altLang="ko-KR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8bit = 1byte.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7E557-7CC3-4EC8-A0C3-FAB6897D5DC2}"/>
              </a:ext>
            </a:extLst>
          </p:cNvPr>
          <p:cNvSpPr txBox="1"/>
          <p:nvPr/>
        </p:nvSpPr>
        <p:spPr>
          <a:xfrm>
            <a:off x="6833117" y="874844"/>
            <a:ext cx="4198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비트의 연산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AND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연산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OR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연산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XOR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연산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NOT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연산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Shift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연산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325B864-B579-4D66-A51B-2139C60AC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19712"/>
              </p:ext>
            </p:extLst>
          </p:nvPr>
        </p:nvGraphicFramePr>
        <p:xfrm>
          <a:off x="737118" y="3183168"/>
          <a:ext cx="4198776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1EED6BC-79A6-4343-BDB3-9AB2F764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381" y="4754337"/>
            <a:ext cx="2762250" cy="1038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FE1EF6-479A-4929-B7ED-3200D265A0A8}"/>
              </a:ext>
            </a:extLst>
          </p:cNvPr>
          <p:cNvSpPr txBox="1"/>
          <p:nvPr/>
        </p:nvSpPr>
        <p:spPr>
          <a:xfrm>
            <a:off x="737118" y="3554008"/>
            <a:ext cx="419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파이썬에서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‘0b’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를 이용하여 표현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bin(x)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함수를 통해 이진수로 표기할 수 있음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 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20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AND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연산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OR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연산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6391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AND </a:t>
            </a:r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연산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두 값이 모두 참이어야 </a:t>
            </a:r>
            <a:r>
              <a:rPr lang="en-US" altLang="ko-KR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True</a:t>
            </a:r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를 반환</a:t>
            </a:r>
            <a:r>
              <a:rPr lang="en-US" altLang="ko-KR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하나라도 </a:t>
            </a:r>
            <a:r>
              <a:rPr lang="en-US" altLang="ko-KR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False</a:t>
            </a:r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라면 </a:t>
            </a:r>
            <a:r>
              <a:rPr lang="en-US" altLang="ko-KR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False</a:t>
            </a:r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를 반환</a:t>
            </a:r>
            <a:r>
              <a:rPr lang="en-US" altLang="ko-KR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7E557-7CC3-4EC8-A0C3-FAB6897D5DC2}"/>
              </a:ext>
            </a:extLst>
          </p:cNvPr>
          <p:cNvSpPr txBox="1"/>
          <p:nvPr/>
        </p:nvSpPr>
        <p:spPr>
          <a:xfrm>
            <a:off x="6833117" y="874844"/>
            <a:ext cx="4198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OR</a:t>
            </a:r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연산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두 값이 모두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False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이어야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False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를 반환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하나라도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True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이면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True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를 반환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1462B65-1C28-4983-A7F4-F064940D6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17376"/>
              </p:ext>
            </p:extLst>
          </p:nvPr>
        </p:nvGraphicFramePr>
        <p:xfrm>
          <a:off x="737118" y="2353719"/>
          <a:ext cx="4198776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F167139-33C5-4AE4-B300-BA013C8D6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079590"/>
              </p:ext>
            </p:extLst>
          </p:nvPr>
        </p:nvGraphicFramePr>
        <p:xfrm>
          <a:off x="737118" y="2906924"/>
          <a:ext cx="4198776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B0153C3-8DB6-40DE-80E8-422C8B82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635370"/>
              </p:ext>
            </p:extLst>
          </p:nvPr>
        </p:nvGraphicFramePr>
        <p:xfrm>
          <a:off x="737118" y="3816306"/>
          <a:ext cx="4198776" cy="3657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201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5773BA-28BF-41AB-A558-F27CB0FA68B7}"/>
              </a:ext>
            </a:extLst>
          </p:cNvPr>
          <p:cNvCxnSpPr>
            <a:cxnSpLocks/>
          </p:cNvCxnSpPr>
          <p:nvPr/>
        </p:nvCxnSpPr>
        <p:spPr>
          <a:xfrm>
            <a:off x="2836506" y="3388467"/>
            <a:ext cx="0" cy="3271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E69240A-579C-46EB-BCA1-8A29F689A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37889"/>
              </p:ext>
            </p:extLst>
          </p:nvPr>
        </p:nvGraphicFramePr>
        <p:xfrm>
          <a:off x="6833117" y="2462875"/>
          <a:ext cx="4198776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DEDDA7A-13B3-4B27-ABC1-A43AA90EB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986685"/>
              </p:ext>
            </p:extLst>
          </p:nvPr>
        </p:nvGraphicFramePr>
        <p:xfrm>
          <a:off x="6833117" y="3017627"/>
          <a:ext cx="4198776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A7366D9-7BC7-4EA9-A966-63C44FB8E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61253"/>
              </p:ext>
            </p:extLst>
          </p:nvPr>
        </p:nvGraphicFramePr>
        <p:xfrm>
          <a:off x="6833117" y="3927009"/>
          <a:ext cx="4198776" cy="3657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201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7088541-28C1-46CB-9675-DBE78ACA5CAF}"/>
              </a:ext>
            </a:extLst>
          </p:cNvPr>
          <p:cNvCxnSpPr>
            <a:cxnSpLocks/>
          </p:cNvCxnSpPr>
          <p:nvPr/>
        </p:nvCxnSpPr>
        <p:spPr>
          <a:xfrm>
            <a:off x="8932505" y="3499170"/>
            <a:ext cx="0" cy="3271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EDDC9F1-E517-400D-9045-3F11802774D4}"/>
              </a:ext>
            </a:extLst>
          </p:cNvPr>
          <p:cNvSpPr/>
          <p:nvPr/>
        </p:nvSpPr>
        <p:spPr>
          <a:xfrm>
            <a:off x="830510" y="2231472"/>
            <a:ext cx="329583" cy="1156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AA983CF-830C-4A9E-B8E6-63013C20C45B}"/>
              </a:ext>
            </a:extLst>
          </p:cNvPr>
          <p:cNvSpPr/>
          <p:nvPr/>
        </p:nvSpPr>
        <p:spPr>
          <a:xfrm>
            <a:off x="6926508" y="2350309"/>
            <a:ext cx="329583" cy="1156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8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512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XOR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연산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519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NOT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연산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XOR </a:t>
            </a:r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연산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비교하는 두 값이 다를 경우에 </a:t>
            </a:r>
            <a:r>
              <a:rPr lang="en-US" altLang="ko-KR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True</a:t>
            </a:r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를 반환합니다</a:t>
            </a:r>
            <a:r>
              <a:rPr lang="en-US" altLang="ko-KR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비교하는 두 값이 같을 경우에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False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를 반환합니다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7E557-7CC3-4EC8-A0C3-FAB6897D5DC2}"/>
              </a:ext>
            </a:extLst>
          </p:cNvPr>
          <p:cNvSpPr txBox="1"/>
          <p:nvPr/>
        </p:nvSpPr>
        <p:spPr>
          <a:xfrm>
            <a:off x="6833117" y="874844"/>
            <a:ext cx="4198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NOT</a:t>
            </a:r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연산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주어진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진수의 모든 자리의 비트를 반전시킵니다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이 때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부호 또한 반전됩니다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E903C3B-D615-470D-B265-50B883276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913614"/>
              </p:ext>
            </p:extLst>
          </p:nvPr>
        </p:nvGraphicFramePr>
        <p:xfrm>
          <a:off x="6833117" y="2352172"/>
          <a:ext cx="4198776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1539412-F660-4566-8B4F-87780CE18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765146"/>
              </p:ext>
            </p:extLst>
          </p:nvPr>
        </p:nvGraphicFramePr>
        <p:xfrm>
          <a:off x="6833117" y="3261554"/>
          <a:ext cx="4198776" cy="3657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201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91205BA-6D51-4316-A692-CA819CED7915}"/>
              </a:ext>
            </a:extLst>
          </p:cNvPr>
          <p:cNvCxnSpPr>
            <a:cxnSpLocks/>
          </p:cNvCxnSpPr>
          <p:nvPr/>
        </p:nvCxnSpPr>
        <p:spPr>
          <a:xfrm>
            <a:off x="8932505" y="2833715"/>
            <a:ext cx="0" cy="3271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09E9DB6-5494-4DAC-9DB5-27FAC083D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98541"/>
              </p:ext>
            </p:extLst>
          </p:nvPr>
        </p:nvGraphicFramePr>
        <p:xfrm>
          <a:off x="737118" y="2707556"/>
          <a:ext cx="4198776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C5F2C91-8DB8-4DB7-A842-5272D828D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781080"/>
              </p:ext>
            </p:extLst>
          </p:nvPr>
        </p:nvGraphicFramePr>
        <p:xfrm>
          <a:off x="737118" y="3260761"/>
          <a:ext cx="4198776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3FBE4B-C54A-4431-9EA2-88CCECEB3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77023"/>
              </p:ext>
            </p:extLst>
          </p:nvPr>
        </p:nvGraphicFramePr>
        <p:xfrm>
          <a:off x="737118" y="4170143"/>
          <a:ext cx="4198776" cy="3657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201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F3C5008-D80A-4426-AF1C-A4F42E720930}"/>
              </a:ext>
            </a:extLst>
          </p:cNvPr>
          <p:cNvCxnSpPr>
            <a:cxnSpLocks/>
          </p:cNvCxnSpPr>
          <p:nvPr/>
        </p:nvCxnSpPr>
        <p:spPr>
          <a:xfrm>
            <a:off x="2836506" y="3742304"/>
            <a:ext cx="0" cy="3271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23F837-E44E-45D9-8721-44D5F9EE7C62}"/>
              </a:ext>
            </a:extLst>
          </p:cNvPr>
          <p:cNvSpPr/>
          <p:nvPr/>
        </p:nvSpPr>
        <p:spPr>
          <a:xfrm>
            <a:off x="830524" y="2603561"/>
            <a:ext cx="329583" cy="1156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961C2E4-6F04-465F-B066-59B7D6FFE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11839"/>
              </p:ext>
            </p:extLst>
          </p:nvPr>
        </p:nvGraphicFramePr>
        <p:xfrm>
          <a:off x="6833117" y="4271651"/>
          <a:ext cx="4198776" cy="3657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201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4FEF819-5CF2-409C-97DD-0E3DBE78E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46820"/>
              </p:ext>
            </p:extLst>
          </p:nvPr>
        </p:nvGraphicFramePr>
        <p:xfrm>
          <a:off x="6833117" y="4770653"/>
          <a:ext cx="4198776" cy="3657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201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C0AC4BF-AFE8-4211-8CCF-369B6525D21D}"/>
              </a:ext>
            </a:extLst>
          </p:cNvPr>
          <p:cNvSpPr txBox="1"/>
          <p:nvPr/>
        </p:nvSpPr>
        <p:spPr>
          <a:xfrm>
            <a:off x="6833117" y="3626317"/>
            <a:ext cx="419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값의 해석은 다음과 같이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의 보수를 통해 확인합니다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715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(1)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(2)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부호 크기 체계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컴퓨터에서는 부호를 가장 왼쪽 비트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(MSB)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를 이용하여 나타냅니다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7E557-7CC3-4EC8-A0C3-FAB6897D5DC2}"/>
              </a:ext>
            </a:extLst>
          </p:cNvPr>
          <p:cNvSpPr txBox="1"/>
          <p:nvPr/>
        </p:nvSpPr>
        <p:spPr>
          <a:xfrm>
            <a:off x="6833117" y="874844"/>
            <a:ext cx="4198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보수 연산 종류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의 보수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의 보수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컴퓨터에서 사용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컴퓨터에서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‘2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의 보수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’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사용 이유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음수에 대한 표현과 보다 싶게 연산을 하기 위해서 입니다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컴퓨터는 뺄셈 회로가 없습니다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보수를 취하고 더하면 뺄셈이 되므로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굳이 뺄셈 회로가 있을 필요가 없습니다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3B090AD-293D-4BAC-BC73-B10735925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1741"/>
              </p:ext>
            </p:extLst>
          </p:nvPr>
        </p:nvGraphicFramePr>
        <p:xfrm>
          <a:off x="737118" y="2075173"/>
          <a:ext cx="4198776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0A2E9-EAD7-4969-AF73-3DCBE635F0B2}"/>
                  </a:ext>
                </a:extLst>
              </p:cNvPr>
              <p:cNvSpPr txBox="1"/>
              <p:nvPr/>
            </p:nvSpPr>
            <p:spPr>
              <a:xfrm>
                <a:off x="737118" y="2449967"/>
                <a:ext cx="419877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부호가 있는 이진수를 고려할 때</a:t>
                </a:r>
                <a:r>
                  <a:rPr lang="en-US" altLang="ko-KR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, MSB</a:t>
                </a:r>
                <a:r>
                  <a:rPr lang="ko-KR" altLang="en-US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가 </a:t>
                </a:r>
                <a:r>
                  <a:rPr lang="en-US" altLang="ko-KR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1</a:t>
                </a:r>
                <a:r>
                  <a:rPr lang="ko-KR" altLang="en-US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일 때 음수</a:t>
                </a:r>
                <a:r>
                  <a:rPr lang="en-US" altLang="ko-KR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, 0</a:t>
                </a: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일 때</a:t>
                </a:r>
                <a:r>
                  <a:rPr lang="ko-KR" altLang="en-US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 양수를 나타냅니다</a:t>
                </a:r>
                <a:r>
                  <a:rPr lang="en-US" altLang="ko-KR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1byte</a:t>
                </a: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인 데이터를 고려할 때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, </a:t>
                </a: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부호가 있는 데이터는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  <m:t>6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 ~ 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  <m:t>6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−1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범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위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를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표시할 수 있습니다</a:t>
                </a:r>
                <a:r>
                  <a:rPr lang="en-US" altLang="ko-KR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부호가 없는 데이터는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0 ~ 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-윤고딕350" panose="02030504000101010101" pitchFamily="18" charset="-127"/>
                          </a:rPr>
                          <m:t>7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−1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-윤고딕350" panose="02030504000101010101" pitchFamily="18" charset="-127"/>
                      </a:rPr>
                      <m:t>의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범위를 표시할 수 있습니다</a:t>
                </a:r>
                <a:r>
                  <a:rPr lang="en-US" altLang="ko-KR" dirty="0">
                    <a:solidFill>
                      <a:schemeClr val="tx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0A2E9-EAD7-4969-AF73-3DCBE635F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18" y="2449967"/>
                <a:ext cx="4198776" cy="2308324"/>
              </a:xfrm>
              <a:prstGeom prst="rect">
                <a:avLst/>
              </a:prstGeom>
              <a:blipFill>
                <a:blip r:embed="rId3"/>
                <a:stretch>
                  <a:fillRect l="-1016" t="-1583" r="-581" b="-31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50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의 보수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의 보수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의 보수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의 </a:t>
            </a:r>
            <a:r>
              <a:rPr lang="ko-KR" altLang="en-US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보수란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어떤 수를 커다란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의 </a:t>
            </a:r>
            <a:r>
              <a:rPr lang="ko-KR" altLang="en-US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거듭제곱수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-1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에서 빼서 얻은 이진수입니다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또는</a:t>
            </a:r>
            <a:r>
              <a:rPr lang="en-US" altLang="ko-KR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주어진 이진수의 모든 자리의 비트를 반전시키면 </a:t>
            </a:r>
            <a:r>
              <a:rPr lang="en-US" altLang="ko-KR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의 보수를 얻을 수 있습니다</a:t>
            </a:r>
            <a:r>
              <a:rPr lang="en-US" altLang="ko-KR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7E557-7CC3-4EC8-A0C3-FAB6897D5DC2}"/>
              </a:ext>
            </a:extLst>
          </p:cNvPr>
          <p:cNvSpPr txBox="1"/>
          <p:nvPr/>
        </p:nvSpPr>
        <p:spPr>
          <a:xfrm>
            <a:off x="6833117" y="874844"/>
            <a:ext cx="4198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의 보수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어떤 수를 커다란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의 제곱수에서 빼서 얻은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진수입니다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주어진 이진수의 모든 자리의 비트를 반전시킨 뒤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을 더하면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의 보수를 얻을 수 있습니다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6255A64-DC2B-4841-BF84-1BB768406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26798"/>
              </p:ext>
            </p:extLst>
          </p:nvPr>
        </p:nvGraphicFramePr>
        <p:xfrm>
          <a:off x="737118" y="2906169"/>
          <a:ext cx="4198776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A616D4-3E59-4DC6-A4FA-14067B424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68819"/>
              </p:ext>
            </p:extLst>
          </p:nvPr>
        </p:nvGraphicFramePr>
        <p:xfrm>
          <a:off x="737118" y="3815551"/>
          <a:ext cx="4198776" cy="3657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201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6A3044A-5CD3-4D3D-9ACB-F4AE11A9E42C}"/>
              </a:ext>
            </a:extLst>
          </p:cNvPr>
          <p:cNvCxnSpPr>
            <a:cxnSpLocks/>
          </p:cNvCxnSpPr>
          <p:nvPr/>
        </p:nvCxnSpPr>
        <p:spPr>
          <a:xfrm>
            <a:off x="2836506" y="3387712"/>
            <a:ext cx="0" cy="3271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10F3003-95EE-4DE1-9763-3194810E1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58149"/>
              </p:ext>
            </p:extLst>
          </p:nvPr>
        </p:nvGraphicFramePr>
        <p:xfrm>
          <a:off x="6833117" y="2906169"/>
          <a:ext cx="4198776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4345A0B-DA87-4312-8457-CFDA304DD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56248"/>
              </p:ext>
            </p:extLst>
          </p:nvPr>
        </p:nvGraphicFramePr>
        <p:xfrm>
          <a:off x="6833117" y="3815551"/>
          <a:ext cx="4198776" cy="3657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4847">
                  <a:extLst>
                    <a:ext uri="{9D8B030D-6E8A-4147-A177-3AD203B41FA5}">
                      <a16:colId xmlns:a16="http://schemas.microsoft.com/office/drawing/2014/main" val="276997143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55989215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588356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032320997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1393042134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3949667026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847610325"/>
                    </a:ext>
                  </a:extLst>
                </a:gridCol>
                <a:gridCol w="524847">
                  <a:extLst>
                    <a:ext uri="{9D8B030D-6E8A-4147-A177-3AD203B41FA5}">
                      <a16:colId xmlns:a16="http://schemas.microsoft.com/office/drawing/2014/main" val="910612342"/>
                    </a:ext>
                  </a:extLst>
                </a:gridCol>
              </a:tblGrid>
              <a:tr h="201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57544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4E15711-43DC-49B8-8474-7DE722F5D039}"/>
              </a:ext>
            </a:extLst>
          </p:cNvPr>
          <p:cNvCxnSpPr>
            <a:cxnSpLocks/>
          </p:cNvCxnSpPr>
          <p:nvPr/>
        </p:nvCxnSpPr>
        <p:spPr>
          <a:xfrm>
            <a:off x="8932505" y="3387712"/>
            <a:ext cx="0" cy="3271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72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4914</TotalTime>
  <Words>844</Words>
  <Application>Microsoft Office PowerPoint</Application>
  <PresentationFormat>와이드스크린</PresentationFormat>
  <Paragraphs>372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-윤고딕330</vt:lpstr>
      <vt:lpstr>-윤고딕350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신지환</dc:creator>
  <cp:lastModifiedBy>신지환</cp:lastModifiedBy>
  <cp:revision>72</cp:revision>
  <dcterms:created xsi:type="dcterms:W3CDTF">2020-09-06T04:28:59Z</dcterms:created>
  <dcterms:modified xsi:type="dcterms:W3CDTF">2020-09-20T11:27:27Z</dcterms:modified>
</cp:coreProperties>
</file>