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9144000" cy="6858000" type="screen4x3"/>
  <p:notesSz cx="6858000" cy="9144000"/>
  <p:embeddedFontLst>
    <p:embeddedFont>
      <p:font typeface="한컴 윤고딕 230" pitchFamily="18" charset="-127"/>
      <p:regular r:id="rId6"/>
    </p:embeddedFont>
    <p:embeddedFont>
      <p:font typeface="맑은 고딕" pitchFamily="50" charset="-127"/>
      <p:regular r:id="rId7"/>
      <p:bold r:id="rId8"/>
    </p:embeddedFont>
    <p:embeddedFont>
      <p:font typeface="한컴 소망 B" pitchFamily="18" charset="-127"/>
      <p:regular r:id="rId9"/>
    </p:embeddedFont>
    <p:embeddedFont>
      <p:font typeface="한겨레결체" charset="-127"/>
      <p:regular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D08"/>
    <a:srgbClr val="3961F3"/>
    <a:srgbClr val="2A5AF2"/>
    <a:srgbClr val="F4BAFC"/>
    <a:srgbClr val="33CCFF"/>
    <a:srgbClr val="0636E4"/>
    <a:srgbClr val="93C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09" autoAdjust="0"/>
  </p:normalViewPr>
  <p:slideViewPr>
    <p:cSldViewPr>
      <p:cViewPr>
        <p:scale>
          <a:sx n="96" d="100"/>
          <a:sy n="96" d="100"/>
        </p:scale>
        <p:origin x="-2112" y="-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4158F-104A-4A7D-9840-8C48F0E06A55}" type="datetimeFigureOut">
              <a:rPr lang="ko-KR" altLang="en-US" smtClean="0"/>
              <a:t>2015-08-23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7084D-550C-410C-A5F0-57B73BEBD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40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7084D-550C-410C-A5F0-57B73BEBD1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783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7084D-550C-410C-A5F0-57B73BEBD1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783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E1F5-B7F8-4D02-9418-BC9F0E65E5F7}" type="datetimeFigureOut">
              <a:rPr lang="ko-KR" altLang="en-US" smtClean="0"/>
              <a:t>2015-08-23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2CED-D044-4AEC-8FAB-3C14D2D2F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20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E1F5-B7F8-4D02-9418-BC9F0E65E5F7}" type="datetimeFigureOut">
              <a:rPr lang="ko-KR" altLang="en-US" smtClean="0"/>
              <a:t>2015-08-23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2CED-D044-4AEC-8FAB-3C14D2D2F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13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E1F5-B7F8-4D02-9418-BC9F0E65E5F7}" type="datetimeFigureOut">
              <a:rPr lang="ko-KR" altLang="en-US" smtClean="0"/>
              <a:t>2015-08-23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2CED-D044-4AEC-8FAB-3C14D2D2F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58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E1F5-B7F8-4D02-9418-BC9F0E65E5F7}" type="datetimeFigureOut">
              <a:rPr lang="ko-KR" altLang="en-US" smtClean="0"/>
              <a:t>2015-08-23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2CED-D044-4AEC-8FAB-3C14D2D2F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18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E1F5-B7F8-4D02-9418-BC9F0E65E5F7}" type="datetimeFigureOut">
              <a:rPr lang="ko-KR" altLang="en-US" smtClean="0"/>
              <a:t>2015-08-23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2CED-D044-4AEC-8FAB-3C14D2D2F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4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E1F5-B7F8-4D02-9418-BC9F0E65E5F7}" type="datetimeFigureOut">
              <a:rPr lang="ko-KR" altLang="en-US" smtClean="0"/>
              <a:t>2015-08-23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2CED-D044-4AEC-8FAB-3C14D2D2F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57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E1F5-B7F8-4D02-9418-BC9F0E65E5F7}" type="datetimeFigureOut">
              <a:rPr lang="ko-KR" altLang="en-US" smtClean="0"/>
              <a:t>2015-08-23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2CED-D044-4AEC-8FAB-3C14D2D2F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21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E1F5-B7F8-4D02-9418-BC9F0E65E5F7}" type="datetimeFigureOut">
              <a:rPr lang="ko-KR" altLang="en-US" smtClean="0"/>
              <a:t>2015-08-23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2CED-D044-4AEC-8FAB-3C14D2D2F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37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E1F5-B7F8-4D02-9418-BC9F0E65E5F7}" type="datetimeFigureOut">
              <a:rPr lang="ko-KR" altLang="en-US" smtClean="0"/>
              <a:t>2015-08-23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2CED-D044-4AEC-8FAB-3C14D2D2F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01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E1F5-B7F8-4D02-9418-BC9F0E65E5F7}" type="datetimeFigureOut">
              <a:rPr lang="ko-KR" altLang="en-US" smtClean="0"/>
              <a:t>2015-08-23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2CED-D044-4AEC-8FAB-3C14D2D2F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24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E1F5-B7F8-4D02-9418-BC9F0E65E5F7}" type="datetimeFigureOut">
              <a:rPr lang="ko-KR" altLang="en-US" smtClean="0"/>
              <a:t>2015-08-23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2CED-D044-4AEC-8FAB-3C14D2D2F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39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FE1F5-B7F8-4D02-9418-BC9F0E65E5F7}" type="datetimeFigureOut">
              <a:rPr lang="ko-KR" altLang="en-US" smtClean="0"/>
              <a:t>2015-08-23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12CED-D044-4AEC-8FAB-3C14D2D2F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92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3275856" y="2708920"/>
            <a:ext cx="2480219" cy="1296144"/>
            <a:chOff x="4612059" y="3212976"/>
            <a:chExt cx="2480219" cy="1296144"/>
          </a:xfrm>
        </p:grpSpPr>
        <p:sp>
          <p:nvSpPr>
            <p:cNvPr id="17" name="사각형 설명선 16"/>
            <p:cNvSpPr/>
            <p:nvPr/>
          </p:nvSpPr>
          <p:spPr>
            <a:xfrm>
              <a:off x="4612059" y="3212976"/>
              <a:ext cx="2480219" cy="1296144"/>
            </a:xfrm>
            <a:prstGeom prst="wedgeRectCallout">
              <a:avLst>
                <a:gd name="adj1" fmla="val 50026"/>
                <a:gd name="adj2" fmla="val 66129"/>
              </a:avLst>
            </a:prstGeom>
            <a:noFill/>
            <a:ln>
              <a:solidFill>
                <a:srgbClr val="F27D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85" t="36438" r="24042" b="36963"/>
            <a:stretch/>
          </p:blipFill>
          <p:spPr>
            <a:xfrm>
              <a:off x="4722421" y="3324334"/>
              <a:ext cx="2259496" cy="10734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872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-35903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한컴 소망 B" pitchFamily="18" charset="-127"/>
                <a:ea typeface="한컴 소망 B" pitchFamily="18" charset="-127"/>
              </a:rPr>
              <a:t>아 </a:t>
            </a:r>
            <a:r>
              <a:rPr lang="ko-KR" altLang="en-US" dirty="0" smtClean="0">
                <a:solidFill>
                  <a:srgbClr val="F27D08"/>
                </a:solidFill>
                <a:latin typeface="한컴 소망 B" pitchFamily="18" charset="-127"/>
                <a:ea typeface="한컴 소망 B" pitchFamily="18" charset="-127"/>
              </a:rPr>
              <a:t>예</a:t>
            </a:r>
            <a:endParaRPr lang="ko-KR" altLang="en-US" dirty="0">
              <a:solidFill>
                <a:srgbClr val="F27D08"/>
              </a:solidFill>
              <a:latin typeface="한컴 소망 B" pitchFamily="18" charset="-127"/>
              <a:ea typeface="한컴 소망 B" pitchFamily="18" charset="-127"/>
            </a:endParaRPr>
          </a:p>
        </p:txBody>
      </p:sp>
      <p:sp>
        <p:nvSpPr>
          <p:cNvPr id="10" name="뺄셈 기호 9"/>
          <p:cNvSpPr/>
          <p:nvPr/>
        </p:nvSpPr>
        <p:spPr>
          <a:xfrm rot="2855355" flipH="1">
            <a:off x="6321578" y="1249580"/>
            <a:ext cx="103633" cy="397081"/>
          </a:xfrm>
          <a:prstGeom prst="mathMinus">
            <a:avLst>
              <a:gd name="adj1" fmla="val 602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2557315" y="1196752"/>
            <a:ext cx="4014620" cy="360040"/>
            <a:chOff x="2557315" y="1181169"/>
            <a:chExt cx="4014620" cy="360040"/>
          </a:xfrm>
        </p:grpSpPr>
        <p:grpSp>
          <p:nvGrpSpPr>
            <p:cNvPr id="16" name="그룹 15"/>
            <p:cNvGrpSpPr/>
            <p:nvPr/>
          </p:nvGrpSpPr>
          <p:grpSpPr>
            <a:xfrm>
              <a:off x="2557315" y="1181169"/>
              <a:ext cx="3960440" cy="360040"/>
              <a:chOff x="2557315" y="1196752"/>
              <a:chExt cx="3960440" cy="360040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2557315" y="1196752"/>
                <a:ext cx="3960440" cy="360040"/>
                <a:chOff x="2555776" y="1196752"/>
                <a:chExt cx="3960440" cy="360040"/>
              </a:xfrm>
            </p:grpSpPr>
            <p:sp>
              <p:nvSpPr>
                <p:cNvPr id="19" name="직사각형 18"/>
                <p:cNvSpPr/>
                <p:nvPr/>
              </p:nvSpPr>
              <p:spPr>
                <a:xfrm>
                  <a:off x="2555776" y="1196752"/>
                  <a:ext cx="3960440" cy="3600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27D0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6063857" y="1196752"/>
                  <a:ext cx="432048" cy="360040"/>
                </a:xfrm>
                <a:prstGeom prst="rect">
                  <a:avLst/>
                </a:prstGeom>
                <a:solidFill>
                  <a:srgbClr val="F27D08"/>
                </a:solidFill>
                <a:ln>
                  <a:solidFill>
                    <a:srgbClr val="F27D0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" name="도넛 17"/>
              <p:cNvSpPr/>
              <p:nvPr/>
            </p:nvSpPr>
            <p:spPr>
              <a:xfrm>
                <a:off x="6190641" y="1268760"/>
                <a:ext cx="181559" cy="184858"/>
              </a:xfrm>
              <a:prstGeom prst="donut">
                <a:avLst>
                  <a:gd name="adj" fmla="val 5258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뺄셈 기호 20"/>
            <p:cNvSpPr/>
            <p:nvPr/>
          </p:nvSpPr>
          <p:spPr>
            <a:xfrm rot="2855355" flipH="1">
              <a:off x="6321578" y="1233997"/>
              <a:ext cx="103633" cy="397081"/>
            </a:xfrm>
            <a:prstGeom prst="mathMinus">
              <a:avLst>
                <a:gd name="adj1" fmla="val 602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-2029" y="1700809"/>
            <a:ext cx="9146029" cy="549775"/>
            <a:chOff x="-2029" y="1700809"/>
            <a:chExt cx="9146029" cy="549775"/>
          </a:xfrm>
        </p:grpSpPr>
        <p:grpSp>
          <p:nvGrpSpPr>
            <p:cNvPr id="34" name="그룹 33"/>
            <p:cNvGrpSpPr/>
            <p:nvPr/>
          </p:nvGrpSpPr>
          <p:grpSpPr>
            <a:xfrm>
              <a:off x="-2029" y="1700809"/>
              <a:ext cx="9146029" cy="549775"/>
              <a:chOff x="0" y="1700808"/>
              <a:chExt cx="9146029" cy="549775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0" y="1700808"/>
                <a:ext cx="9146029" cy="549775"/>
                <a:chOff x="0" y="1700808"/>
                <a:chExt cx="9146029" cy="549775"/>
              </a:xfrm>
            </p:grpSpPr>
            <p:grpSp>
              <p:nvGrpSpPr>
                <p:cNvPr id="32" name="그룹 31"/>
                <p:cNvGrpSpPr/>
                <p:nvPr/>
              </p:nvGrpSpPr>
              <p:grpSpPr>
                <a:xfrm>
                  <a:off x="0" y="1700808"/>
                  <a:ext cx="9146029" cy="549775"/>
                  <a:chOff x="0" y="1700808"/>
                  <a:chExt cx="9146029" cy="549775"/>
                </a:xfrm>
              </p:grpSpPr>
              <p:grpSp>
                <p:nvGrpSpPr>
                  <p:cNvPr id="31" name="그룹 30"/>
                  <p:cNvGrpSpPr/>
                  <p:nvPr/>
                </p:nvGrpSpPr>
                <p:grpSpPr>
                  <a:xfrm>
                    <a:off x="0" y="1700808"/>
                    <a:ext cx="9146029" cy="549775"/>
                    <a:chOff x="0" y="1700808"/>
                    <a:chExt cx="9146029" cy="549775"/>
                  </a:xfrm>
                </p:grpSpPr>
                <p:sp>
                  <p:nvSpPr>
                    <p:cNvPr id="25" name="직사각형 24"/>
                    <p:cNvSpPr/>
                    <p:nvPr/>
                  </p:nvSpPr>
                  <p:spPr>
                    <a:xfrm>
                      <a:off x="0" y="1700808"/>
                      <a:ext cx="9144000" cy="5497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9" name="직사각형 28"/>
                    <p:cNvSpPr/>
                    <p:nvPr/>
                  </p:nvSpPr>
                  <p:spPr>
                    <a:xfrm>
                      <a:off x="2029" y="2204864"/>
                      <a:ext cx="9144000" cy="45719"/>
                    </a:xfrm>
                    <a:prstGeom prst="rect">
                      <a:avLst/>
                    </a:prstGeom>
                    <a:solidFill>
                      <a:srgbClr val="F27D08"/>
                    </a:solidFill>
                    <a:ln w="1270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26" name="직사각형 25"/>
                  <p:cNvSpPr/>
                  <p:nvPr/>
                </p:nvSpPr>
                <p:spPr>
                  <a:xfrm>
                    <a:off x="683568" y="1700809"/>
                    <a:ext cx="2557315" cy="504055"/>
                  </a:xfrm>
                  <a:prstGeom prst="rect">
                    <a:avLst/>
                  </a:prstGeom>
                  <a:solidFill>
                    <a:srgbClr val="F27D08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7" name="직사각형 26"/>
                  <p:cNvSpPr/>
                  <p:nvPr/>
                </p:nvSpPr>
                <p:spPr>
                  <a:xfrm>
                    <a:off x="3238821" y="1700808"/>
                    <a:ext cx="2557315" cy="504056"/>
                  </a:xfrm>
                  <a:prstGeom prst="rect">
                    <a:avLst/>
                  </a:prstGeom>
                  <a:noFill/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8" name="직사각형 27"/>
                <p:cNvSpPr/>
                <p:nvPr/>
              </p:nvSpPr>
              <p:spPr>
                <a:xfrm>
                  <a:off x="5796136" y="1700808"/>
                  <a:ext cx="2557315" cy="504056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683567" y="1772816"/>
                <a:ext cx="25552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smtClean="0">
                    <a:solidFill>
                      <a:schemeClr val="bg1"/>
                    </a:solidFill>
                    <a:latin typeface="한컴 윤고딕 230" pitchFamily="18" charset="-127"/>
                    <a:ea typeface="한컴 윤고딕 230" pitchFamily="18" charset="-127"/>
                  </a:rPr>
                  <a:t>술집 예약</a:t>
                </a:r>
                <a:endParaRPr lang="ko-KR" altLang="en-US" sz="1600" dirty="0">
                  <a:solidFill>
                    <a:schemeClr val="bg1"/>
                  </a:solidFill>
                  <a:latin typeface="한컴 윤고딕 230" pitchFamily="18" charset="-127"/>
                  <a:ea typeface="한컴 윤고딕 230" pitchFamily="18" charset="-127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3238854" y="1783560"/>
              <a:ext cx="25552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한컴 윤고딕 230" pitchFamily="18" charset="-127"/>
                  <a:ea typeface="한컴 윤고딕 230" pitchFamily="18" charset="-127"/>
                </a:rPr>
                <a:t>술집</a:t>
              </a:r>
              <a:r>
                <a:rPr lang="en-US" altLang="ko-KR" sz="1600" dirty="0" smtClean="0">
                  <a:latin typeface="한컴 윤고딕 230" pitchFamily="18" charset="-127"/>
                  <a:ea typeface="한컴 윤고딕 230" pitchFamily="18" charset="-127"/>
                </a:rPr>
                <a:t>/</a:t>
              </a:r>
              <a:r>
                <a:rPr lang="ko-KR" altLang="en-US" sz="1600" dirty="0" smtClean="0">
                  <a:latin typeface="한컴 윤고딕 230" pitchFamily="18" charset="-127"/>
                  <a:ea typeface="한컴 윤고딕 230" pitchFamily="18" charset="-127"/>
                </a:rPr>
                <a:t>카페 대관</a:t>
              </a:r>
              <a:endParaRPr lang="ko-KR" altLang="en-US" sz="1600" dirty="0">
                <a:latin typeface="한컴 윤고딕 230" pitchFamily="18" charset="-127"/>
                <a:ea typeface="한컴 윤고딕 230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801601" y="1783560"/>
              <a:ext cx="25552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한컴 윤고딕 230" pitchFamily="18" charset="-127"/>
                  <a:ea typeface="한컴 윤고딕 230" pitchFamily="18" charset="-127"/>
                </a:rPr>
                <a:t>사장님 페이지</a:t>
              </a:r>
              <a:endParaRPr lang="ko-KR" altLang="en-US" sz="1600" dirty="0">
                <a:latin typeface="한컴 윤고딕 230" pitchFamily="18" charset="-127"/>
                <a:ea typeface="한컴 윤고딕 230" pitchFamily="18" charset="-127"/>
              </a:endParaRPr>
            </a:p>
          </p:txBody>
        </p:sp>
      </p:grpSp>
      <p:sp>
        <p:nvSpPr>
          <p:cNvPr id="39" name="갈매기형 수장 38"/>
          <p:cNvSpPr/>
          <p:nvPr/>
        </p:nvSpPr>
        <p:spPr>
          <a:xfrm>
            <a:off x="8600989" y="3420764"/>
            <a:ext cx="277160" cy="936104"/>
          </a:xfrm>
          <a:prstGeom prst="chevron">
            <a:avLst>
              <a:gd name="adj" fmla="val 7335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843171" y="2814586"/>
            <a:ext cx="2288669" cy="3129569"/>
            <a:chOff x="843171" y="2814586"/>
            <a:chExt cx="2288669" cy="3129569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791" y="2814586"/>
              <a:ext cx="2234049" cy="2220467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843171" y="5097769"/>
              <a:ext cx="2234049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n>
                    <a:solidFill>
                      <a:srgbClr val="F27D08"/>
                    </a:solidFill>
                  </a:ln>
                  <a:solidFill>
                    <a:srgbClr val="F27D08"/>
                  </a:solidFill>
                  <a:latin typeface="한컴 윤고딕 230" pitchFamily="18" charset="-127"/>
                  <a:ea typeface="한컴 윤고딕 230" pitchFamily="18" charset="-127"/>
                </a:rPr>
                <a:t>[</a:t>
              </a:r>
              <a:r>
                <a:rPr lang="ko-KR" altLang="en-US" sz="1600" dirty="0" smtClean="0">
                  <a:ln>
                    <a:solidFill>
                      <a:srgbClr val="F27D08"/>
                    </a:solidFill>
                  </a:ln>
                  <a:solidFill>
                    <a:srgbClr val="F27D08"/>
                  </a:solidFill>
                  <a:latin typeface="한컴 윤고딕 230" pitchFamily="18" charset="-127"/>
                  <a:ea typeface="한컴 윤고딕 230" pitchFamily="18" charset="-127"/>
                </a:rPr>
                <a:t>두메산골</a:t>
              </a:r>
              <a:r>
                <a:rPr lang="en-US" altLang="ko-KR" sz="1600" dirty="0" smtClean="0">
                  <a:ln>
                    <a:solidFill>
                      <a:srgbClr val="F27D08"/>
                    </a:solidFill>
                  </a:ln>
                  <a:solidFill>
                    <a:srgbClr val="F27D08"/>
                  </a:solidFill>
                  <a:latin typeface="한컴 윤고딕 230" pitchFamily="18" charset="-127"/>
                  <a:ea typeface="한컴 윤고딕 230" pitchFamily="18" charset="-127"/>
                </a:rPr>
                <a:t>] </a:t>
              </a:r>
              <a:r>
                <a:rPr lang="ko-KR" altLang="en-US" sz="1100" dirty="0" smtClean="0">
                  <a:ln>
                    <a:solidFill>
                      <a:schemeClr val="tx1"/>
                    </a:solidFill>
                  </a:ln>
                  <a:latin typeface="한겨레결체" pitchFamily="2" charset="-127"/>
                  <a:ea typeface="한겨레결체" pitchFamily="2" charset="-127"/>
                </a:rPr>
                <a:t>가능인원 </a:t>
              </a:r>
              <a:r>
                <a:rPr lang="en-US" altLang="ko-KR" sz="1100" dirty="0" smtClean="0">
                  <a:ln>
                    <a:solidFill>
                      <a:schemeClr val="tx1"/>
                    </a:solidFill>
                  </a:ln>
                  <a:latin typeface="한겨레결체" pitchFamily="2" charset="-127"/>
                  <a:ea typeface="한겨레결체" pitchFamily="2" charset="-127"/>
                </a:rPr>
                <a:t>13</a:t>
              </a:r>
              <a:r>
                <a:rPr lang="ko-KR" altLang="en-US" sz="1100" dirty="0" smtClean="0">
                  <a:ln>
                    <a:solidFill>
                      <a:schemeClr val="tx1"/>
                    </a:solidFill>
                  </a:ln>
                  <a:latin typeface="한겨레결체" pitchFamily="2" charset="-127"/>
                  <a:ea typeface="한겨레결체" pitchFamily="2" charset="-127"/>
                </a:rPr>
                <a:t>명</a:t>
              </a:r>
              <a:endParaRPr lang="en-US" altLang="ko-KR" sz="11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endParaRPr>
            </a:p>
            <a:p>
              <a:pPr algn="ctr"/>
              <a:r>
                <a:rPr lang="en-US" altLang="ko-KR" sz="1100" dirty="0" smtClean="0">
                  <a:ln>
                    <a:solidFill>
                      <a:schemeClr val="tx1"/>
                    </a:solidFill>
                  </a:ln>
                  <a:latin typeface="한겨레결체" pitchFamily="2" charset="-127"/>
                  <a:ea typeface="한겨레결체" pitchFamily="2" charset="-127"/>
                </a:rPr>
                <a:t> </a:t>
              </a:r>
            </a:p>
            <a:p>
              <a:r>
                <a:rPr lang="en-US" altLang="ko-KR" sz="1100" dirty="0">
                  <a:ln>
                    <a:solidFill>
                      <a:schemeClr val="tx1"/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 </a:t>
              </a:r>
              <a:r>
                <a:rPr lang="en-US" altLang="ko-KR" sz="1100" dirty="0" smtClean="0">
                  <a:ln>
                    <a:solidFill>
                      <a:schemeClr val="tx1"/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  </a:t>
              </a:r>
              <a:r>
                <a:rPr lang="ko-KR" altLang="en-US" sz="11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정문 </a:t>
              </a:r>
              <a:r>
                <a:rPr lang="en-US" altLang="ko-KR" sz="11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10</a:t>
              </a:r>
              <a:r>
                <a:rPr lang="ko-KR" altLang="en-US" sz="11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분 거리</a:t>
              </a:r>
              <a:r>
                <a:rPr lang="en-US" altLang="ko-KR" sz="11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 </a:t>
              </a:r>
            </a:p>
            <a:p>
              <a:r>
                <a:rPr lang="en-US" altLang="ko-KR" sz="1100" dirty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 </a:t>
              </a:r>
              <a:r>
                <a:rPr lang="en-US" altLang="ko-KR" sz="11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  </a:t>
              </a:r>
              <a:r>
                <a:rPr lang="ko-KR" altLang="en-US" sz="11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★★★★☆</a:t>
              </a:r>
              <a:r>
                <a:rPr lang="en-US" altLang="ko-KR" sz="11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(8.0)</a:t>
              </a:r>
              <a:endParaRPr lang="ko-KR" altLang="en-US" sz="11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겨레결체" pitchFamily="2" charset="-127"/>
                <a:ea typeface="한겨레결체" pitchFamily="2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3398424" y="2792808"/>
            <a:ext cx="2253696" cy="3151347"/>
            <a:chOff x="3398424" y="2792808"/>
            <a:chExt cx="2253696" cy="3151347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0075" y="2792808"/>
              <a:ext cx="2222045" cy="2242245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398424" y="5097769"/>
              <a:ext cx="2234049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n>
                    <a:solidFill>
                      <a:srgbClr val="F27D08"/>
                    </a:solidFill>
                  </a:ln>
                  <a:solidFill>
                    <a:srgbClr val="F27D08"/>
                  </a:solidFill>
                  <a:latin typeface="한컴 윤고딕 230" pitchFamily="18" charset="-127"/>
                  <a:ea typeface="한컴 윤고딕 230" pitchFamily="18" charset="-127"/>
                </a:rPr>
                <a:t>[</a:t>
              </a:r>
              <a:r>
                <a:rPr lang="ko-KR" altLang="en-US" sz="1600" dirty="0" err="1" smtClean="0">
                  <a:ln>
                    <a:solidFill>
                      <a:srgbClr val="F27D08"/>
                    </a:solidFill>
                  </a:ln>
                  <a:solidFill>
                    <a:srgbClr val="F27D08"/>
                  </a:solidFill>
                  <a:latin typeface="한컴 윤고딕 230" pitchFamily="18" charset="-127"/>
                  <a:ea typeface="한컴 윤고딕 230" pitchFamily="18" charset="-127"/>
                </a:rPr>
                <a:t>와라와</a:t>
              </a:r>
              <a:r>
                <a:rPr lang="ko-KR" altLang="en-US" sz="1600" dirty="0" err="1">
                  <a:ln>
                    <a:solidFill>
                      <a:srgbClr val="F27D08"/>
                    </a:solidFill>
                  </a:ln>
                  <a:solidFill>
                    <a:srgbClr val="F27D08"/>
                  </a:solidFill>
                  <a:latin typeface="한컴 윤고딕 230" pitchFamily="18" charset="-127"/>
                  <a:ea typeface="한컴 윤고딕 230" pitchFamily="18" charset="-127"/>
                </a:rPr>
                <a:t>라</a:t>
              </a:r>
              <a:r>
                <a:rPr lang="en-US" altLang="ko-KR" sz="1600" dirty="0" smtClean="0">
                  <a:ln>
                    <a:solidFill>
                      <a:srgbClr val="F27D08"/>
                    </a:solidFill>
                  </a:ln>
                  <a:solidFill>
                    <a:srgbClr val="F27D08"/>
                  </a:solidFill>
                  <a:latin typeface="한컴 윤고딕 230" pitchFamily="18" charset="-127"/>
                  <a:ea typeface="한컴 윤고딕 230" pitchFamily="18" charset="-127"/>
                </a:rPr>
                <a:t>] </a:t>
              </a:r>
              <a:r>
                <a:rPr lang="ko-KR" altLang="en-US" sz="1100" dirty="0" smtClean="0">
                  <a:ln>
                    <a:solidFill>
                      <a:schemeClr val="tx1"/>
                    </a:solidFill>
                  </a:ln>
                  <a:latin typeface="한겨레결체" pitchFamily="2" charset="-127"/>
                  <a:ea typeface="한겨레결체" pitchFamily="2" charset="-127"/>
                </a:rPr>
                <a:t>가능인원 </a:t>
              </a:r>
              <a:r>
                <a:rPr lang="en-US" altLang="ko-KR" sz="1100" dirty="0" smtClean="0">
                  <a:ln>
                    <a:solidFill>
                      <a:schemeClr val="tx1"/>
                    </a:solidFill>
                  </a:ln>
                  <a:latin typeface="한겨레결체" pitchFamily="2" charset="-127"/>
                  <a:ea typeface="한겨레결체" pitchFamily="2" charset="-127"/>
                </a:rPr>
                <a:t>30</a:t>
              </a:r>
              <a:r>
                <a:rPr lang="ko-KR" altLang="en-US" sz="1100" dirty="0" smtClean="0">
                  <a:ln>
                    <a:solidFill>
                      <a:schemeClr val="tx1"/>
                    </a:solidFill>
                  </a:ln>
                  <a:latin typeface="한겨레결체" pitchFamily="2" charset="-127"/>
                  <a:ea typeface="한겨레결체" pitchFamily="2" charset="-127"/>
                </a:rPr>
                <a:t>명</a:t>
              </a:r>
              <a:endParaRPr lang="en-US" altLang="ko-KR" sz="11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endParaRPr>
            </a:p>
            <a:p>
              <a:pPr algn="ctr"/>
              <a:endParaRPr lang="en-US" altLang="ko-KR" sz="11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endParaRPr>
            </a:p>
            <a:p>
              <a:r>
                <a:rPr lang="en-US" altLang="ko-KR" sz="1100" dirty="0" smtClean="0">
                  <a:ln>
                    <a:solidFill>
                      <a:schemeClr val="tx1"/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   </a:t>
              </a:r>
              <a:r>
                <a:rPr lang="ko-KR" altLang="en-US" sz="11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정문 </a:t>
              </a:r>
              <a:r>
                <a:rPr lang="en-US" altLang="ko-KR" sz="11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10</a:t>
              </a:r>
              <a:r>
                <a:rPr lang="ko-KR" altLang="en-US" sz="11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분 거리</a:t>
              </a:r>
              <a:r>
                <a:rPr lang="en-US" altLang="ko-KR" sz="11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 </a:t>
              </a:r>
            </a:p>
            <a:p>
              <a:r>
                <a:rPr lang="en-US" altLang="ko-KR" sz="11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   </a:t>
              </a:r>
              <a:r>
                <a:rPr lang="ko-KR" altLang="en-US" sz="11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★★★☆☆</a:t>
              </a:r>
              <a:r>
                <a:rPr lang="en-US" altLang="ko-KR" sz="11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(7.5)</a:t>
              </a:r>
              <a:r>
                <a:rPr lang="en-US" altLang="ko-KR" sz="1100" dirty="0" smtClean="0">
                  <a:ln>
                    <a:solidFill>
                      <a:schemeClr val="tx1"/>
                    </a:solidFill>
                  </a:ln>
                  <a:latin typeface="한겨레결체" pitchFamily="2" charset="-127"/>
                  <a:ea typeface="한겨레결체" pitchFamily="2" charset="-127"/>
                </a:rPr>
                <a:t> </a:t>
              </a:r>
              <a:endParaRPr lang="ko-KR" altLang="en-US" sz="1100" dirty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893408" y="2742578"/>
            <a:ext cx="2296380" cy="3206702"/>
            <a:chOff x="5893408" y="2742578"/>
            <a:chExt cx="2296380" cy="3206702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3408" y="2742578"/>
              <a:ext cx="2278992" cy="2292476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5955739" y="5102894"/>
              <a:ext cx="2234049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n>
                    <a:solidFill>
                      <a:srgbClr val="F27D08"/>
                    </a:solidFill>
                  </a:ln>
                  <a:solidFill>
                    <a:srgbClr val="F27D08"/>
                  </a:solidFill>
                  <a:latin typeface="한컴 윤고딕 230" pitchFamily="18" charset="-127"/>
                  <a:ea typeface="한컴 윤고딕 230" pitchFamily="18" charset="-127"/>
                </a:rPr>
                <a:t>[</a:t>
              </a:r>
              <a:r>
                <a:rPr lang="ko-KR" altLang="en-US" sz="1600" dirty="0" smtClean="0">
                  <a:ln>
                    <a:solidFill>
                      <a:srgbClr val="F27D08"/>
                    </a:solidFill>
                  </a:ln>
                  <a:solidFill>
                    <a:srgbClr val="F27D08"/>
                  </a:solidFill>
                  <a:latin typeface="한컴 윤고딕 230" pitchFamily="18" charset="-127"/>
                  <a:ea typeface="한컴 윤고딕 230" pitchFamily="18" charset="-127"/>
                </a:rPr>
                <a:t>소나</a:t>
              </a:r>
              <a:r>
                <a:rPr lang="ko-KR" altLang="en-US" sz="1600" dirty="0">
                  <a:ln>
                    <a:solidFill>
                      <a:srgbClr val="F27D08"/>
                    </a:solidFill>
                  </a:ln>
                  <a:solidFill>
                    <a:srgbClr val="F27D08"/>
                  </a:solidFill>
                  <a:latin typeface="한컴 윤고딕 230" pitchFamily="18" charset="-127"/>
                  <a:ea typeface="한컴 윤고딕 230" pitchFamily="18" charset="-127"/>
                </a:rPr>
                <a:t>기</a:t>
              </a:r>
              <a:r>
                <a:rPr lang="en-US" altLang="ko-KR" sz="1600" dirty="0" smtClean="0">
                  <a:ln>
                    <a:solidFill>
                      <a:srgbClr val="F27D08"/>
                    </a:solidFill>
                  </a:ln>
                  <a:solidFill>
                    <a:srgbClr val="F27D08"/>
                  </a:solidFill>
                  <a:latin typeface="한컴 윤고딕 230" pitchFamily="18" charset="-127"/>
                  <a:ea typeface="한컴 윤고딕 230" pitchFamily="18" charset="-127"/>
                </a:rPr>
                <a:t>] </a:t>
              </a:r>
              <a:r>
                <a:rPr lang="ko-KR" altLang="en-US" sz="1100" dirty="0" smtClean="0">
                  <a:ln>
                    <a:solidFill>
                      <a:schemeClr val="tx1"/>
                    </a:solidFill>
                  </a:ln>
                  <a:latin typeface="한겨레결체" pitchFamily="2" charset="-127"/>
                  <a:ea typeface="한겨레결체" pitchFamily="2" charset="-127"/>
                </a:rPr>
                <a:t>가능인원 </a:t>
              </a:r>
              <a:r>
                <a:rPr lang="en-US" altLang="ko-KR" sz="1100" dirty="0" smtClean="0">
                  <a:ln>
                    <a:solidFill>
                      <a:schemeClr val="tx1"/>
                    </a:solidFill>
                  </a:ln>
                  <a:latin typeface="한겨레결체" pitchFamily="2" charset="-127"/>
                  <a:ea typeface="한겨레결체" pitchFamily="2" charset="-127"/>
                </a:rPr>
                <a:t>20</a:t>
              </a:r>
              <a:r>
                <a:rPr lang="ko-KR" altLang="en-US" sz="1100" dirty="0" smtClean="0">
                  <a:ln>
                    <a:solidFill>
                      <a:schemeClr val="tx1"/>
                    </a:solidFill>
                  </a:ln>
                  <a:latin typeface="한겨레결체" pitchFamily="2" charset="-127"/>
                  <a:ea typeface="한겨레결체" pitchFamily="2" charset="-127"/>
                </a:rPr>
                <a:t>명</a:t>
              </a:r>
              <a:endParaRPr lang="en-US" altLang="ko-KR" sz="11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endParaRPr>
            </a:p>
            <a:p>
              <a:pPr algn="ctr"/>
              <a:endParaRPr lang="en-US" altLang="ko-KR" sz="11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endParaRPr>
            </a:p>
            <a:p>
              <a:r>
                <a:rPr lang="en-US" altLang="ko-KR" sz="1100" dirty="0" smtClean="0">
                  <a:ln>
                    <a:solidFill>
                      <a:schemeClr val="tx1"/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     </a:t>
              </a:r>
              <a:r>
                <a:rPr lang="ko-KR" altLang="en-US" sz="11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정문 </a:t>
              </a:r>
              <a:r>
                <a:rPr lang="en-US" altLang="ko-KR" sz="11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10</a:t>
              </a:r>
              <a:r>
                <a:rPr lang="ko-KR" altLang="en-US" sz="11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분 거리</a:t>
              </a:r>
              <a:r>
                <a:rPr lang="en-US" altLang="ko-KR" sz="11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 </a:t>
              </a:r>
            </a:p>
            <a:p>
              <a:r>
                <a:rPr lang="en-US" altLang="ko-KR" sz="11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     </a:t>
              </a:r>
              <a:r>
                <a:rPr lang="ko-KR" altLang="en-US" sz="11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★★★★★</a:t>
              </a:r>
              <a:r>
                <a:rPr lang="en-US" altLang="ko-KR" sz="11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(10)</a:t>
              </a:r>
              <a:endParaRPr lang="ko-KR" altLang="en-US" sz="1100" dirty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endParaRPr>
            </a:p>
          </p:txBody>
        </p:sp>
      </p:grpSp>
      <p:sp>
        <p:nvSpPr>
          <p:cNvPr id="49" name="갈매기형 수장 48"/>
          <p:cNvSpPr/>
          <p:nvPr/>
        </p:nvSpPr>
        <p:spPr>
          <a:xfrm flipH="1">
            <a:off x="323528" y="3420764"/>
            <a:ext cx="288032" cy="936104"/>
          </a:xfrm>
          <a:prstGeom prst="chevron">
            <a:avLst>
              <a:gd name="adj" fmla="val 7335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34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-35903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한컴 소망 B" pitchFamily="18" charset="-127"/>
                <a:ea typeface="한컴 소망 B" pitchFamily="18" charset="-127"/>
              </a:rPr>
              <a:t>아 </a:t>
            </a:r>
            <a:r>
              <a:rPr lang="ko-KR" altLang="en-US" dirty="0" smtClean="0">
                <a:solidFill>
                  <a:srgbClr val="F27D08"/>
                </a:solidFill>
                <a:latin typeface="한컴 소망 B" pitchFamily="18" charset="-127"/>
                <a:ea typeface="한컴 소망 B" pitchFamily="18" charset="-127"/>
              </a:rPr>
              <a:t>예</a:t>
            </a:r>
            <a:endParaRPr lang="ko-KR" altLang="en-US" dirty="0">
              <a:solidFill>
                <a:srgbClr val="F27D08"/>
              </a:solidFill>
              <a:latin typeface="한컴 소망 B" pitchFamily="18" charset="-127"/>
              <a:ea typeface="한컴 소망 B" pitchFamily="18" charset="-127"/>
            </a:endParaRPr>
          </a:p>
        </p:txBody>
      </p:sp>
      <p:sp>
        <p:nvSpPr>
          <p:cNvPr id="10" name="뺄셈 기호 9"/>
          <p:cNvSpPr/>
          <p:nvPr/>
        </p:nvSpPr>
        <p:spPr>
          <a:xfrm rot="2855355" flipH="1">
            <a:off x="6321578" y="1249580"/>
            <a:ext cx="103633" cy="397081"/>
          </a:xfrm>
          <a:prstGeom prst="mathMinus">
            <a:avLst>
              <a:gd name="adj1" fmla="val 602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2557315" y="1196752"/>
            <a:ext cx="4014620" cy="360040"/>
            <a:chOff x="2557315" y="1181169"/>
            <a:chExt cx="4014620" cy="360040"/>
          </a:xfrm>
        </p:grpSpPr>
        <p:grpSp>
          <p:nvGrpSpPr>
            <p:cNvPr id="16" name="그룹 15"/>
            <p:cNvGrpSpPr/>
            <p:nvPr/>
          </p:nvGrpSpPr>
          <p:grpSpPr>
            <a:xfrm>
              <a:off x="2557315" y="1181169"/>
              <a:ext cx="3960440" cy="360040"/>
              <a:chOff x="2557315" y="1196752"/>
              <a:chExt cx="3960440" cy="360040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2557315" y="1196752"/>
                <a:ext cx="3960440" cy="360040"/>
                <a:chOff x="2555776" y="1196752"/>
                <a:chExt cx="3960440" cy="360040"/>
              </a:xfrm>
            </p:grpSpPr>
            <p:sp>
              <p:nvSpPr>
                <p:cNvPr id="19" name="직사각형 18"/>
                <p:cNvSpPr/>
                <p:nvPr/>
              </p:nvSpPr>
              <p:spPr>
                <a:xfrm>
                  <a:off x="2555776" y="1196752"/>
                  <a:ext cx="3960440" cy="3600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27D0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6063857" y="1196752"/>
                  <a:ext cx="432048" cy="360040"/>
                </a:xfrm>
                <a:prstGeom prst="rect">
                  <a:avLst/>
                </a:prstGeom>
                <a:solidFill>
                  <a:srgbClr val="F27D08"/>
                </a:solidFill>
                <a:ln>
                  <a:solidFill>
                    <a:srgbClr val="F27D0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" name="도넛 17"/>
              <p:cNvSpPr/>
              <p:nvPr/>
            </p:nvSpPr>
            <p:spPr>
              <a:xfrm>
                <a:off x="6190641" y="1268760"/>
                <a:ext cx="181559" cy="184858"/>
              </a:xfrm>
              <a:prstGeom prst="donut">
                <a:avLst>
                  <a:gd name="adj" fmla="val 5258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뺄셈 기호 20"/>
            <p:cNvSpPr/>
            <p:nvPr/>
          </p:nvSpPr>
          <p:spPr>
            <a:xfrm rot="2855355" flipH="1">
              <a:off x="6321578" y="1233997"/>
              <a:ext cx="103633" cy="397081"/>
            </a:xfrm>
            <a:prstGeom prst="mathMinus">
              <a:avLst>
                <a:gd name="adj1" fmla="val 602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-2029" y="1700809"/>
            <a:ext cx="9146029" cy="549775"/>
            <a:chOff x="-2029" y="1700809"/>
            <a:chExt cx="9146029" cy="549775"/>
          </a:xfrm>
        </p:grpSpPr>
        <p:grpSp>
          <p:nvGrpSpPr>
            <p:cNvPr id="34" name="그룹 33"/>
            <p:cNvGrpSpPr/>
            <p:nvPr/>
          </p:nvGrpSpPr>
          <p:grpSpPr>
            <a:xfrm>
              <a:off x="-2029" y="1700809"/>
              <a:ext cx="9146029" cy="549775"/>
              <a:chOff x="0" y="1700808"/>
              <a:chExt cx="9146029" cy="549775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0" y="1700808"/>
                <a:ext cx="9146029" cy="549775"/>
                <a:chOff x="0" y="1700808"/>
                <a:chExt cx="9146029" cy="549775"/>
              </a:xfrm>
            </p:grpSpPr>
            <p:grpSp>
              <p:nvGrpSpPr>
                <p:cNvPr id="32" name="그룹 31"/>
                <p:cNvGrpSpPr/>
                <p:nvPr/>
              </p:nvGrpSpPr>
              <p:grpSpPr>
                <a:xfrm>
                  <a:off x="0" y="1700808"/>
                  <a:ext cx="9146029" cy="549775"/>
                  <a:chOff x="0" y="1700808"/>
                  <a:chExt cx="9146029" cy="549775"/>
                </a:xfrm>
              </p:grpSpPr>
              <p:grpSp>
                <p:nvGrpSpPr>
                  <p:cNvPr id="31" name="그룹 30"/>
                  <p:cNvGrpSpPr/>
                  <p:nvPr/>
                </p:nvGrpSpPr>
                <p:grpSpPr>
                  <a:xfrm>
                    <a:off x="0" y="1700808"/>
                    <a:ext cx="9146029" cy="549775"/>
                    <a:chOff x="0" y="1700808"/>
                    <a:chExt cx="9146029" cy="549775"/>
                  </a:xfrm>
                </p:grpSpPr>
                <p:sp>
                  <p:nvSpPr>
                    <p:cNvPr id="25" name="직사각형 24"/>
                    <p:cNvSpPr/>
                    <p:nvPr/>
                  </p:nvSpPr>
                  <p:spPr>
                    <a:xfrm>
                      <a:off x="0" y="1700808"/>
                      <a:ext cx="9144000" cy="5497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9" name="직사각형 28"/>
                    <p:cNvSpPr/>
                    <p:nvPr/>
                  </p:nvSpPr>
                  <p:spPr>
                    <a:xfrm>
                      <a:off x="2029" y="2204864"/>
                      <a:ext cx="9144000" cy="45719"/>
                    </a:xfrm>
                    <a:prstGeom prst="rect">
                      <a:avLst/>
                    </a:prstGeom>
                    <a:solidFill>
                      <a:srgbClr val="F27D08"/>
                    </a:solidFill>
                    <a:ln w="1270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26" name="직사각형 25"/>
                  <p:cNvSpPr/>
                  <p:nvPr/>
                </p:nvSpPr>
                <p:spPr>
                  <a:xfrm>
                    <a:off x="683568" y="1700809"/>
                    <a:ext cx="2557315" cy="504055"/>
                  </a:xfrm>
                  <a:prstGeom prst="rect">
                    <a:avLst/>
                  </a:prstGeom>
                  <a:solidFill>
                    <a:srgbClr val="F27D08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7" name="직사각형 26"/>
                  <p:cNvSpPr/>
                  <p:nvPr/>
                </p:nvSpPr>
                <p:spPr>
                  <a:xfrm>
                    <a:off x="3238821" y="1700808"/>
                    <a:ext cx="2557315" cy="504056"/>
                  </a:xfrm>
                  <a:prstGeom prst="rect">
                    <a:avLst/>
                  </a:prstGeom>
                  <a:noFill/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8" name="직사각형 27"/>
                <p:cNvSpPr/>
                <p:nvPr/>
              </p:nvSpPr>
              <p:spPr>
                <a:xfrm>
                  <a:off x="5796136" y="1700808"/>
                  <a:ext cx="2557315" cy="504056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683567" y="1772816"/>
                <a:ext cx="25552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smtClean="0">
                    <a:solidFill>
                      <a:schemeClr val="bg1"/>
                    </a:solidFill>
                    <a:latin typeface="한컴 윤고딕 230" pitchFamily="18" charset="-127"/>
                    <a:ea typeface="한컴 윤고딕 230" pitchFamily="18" charset="-127"/>
                  </a:rPr>
                  <a:t>술집 예약</a:t>
                </a:r>
                <a:endParaRPr lang="ko-KR" altLang="en-US" sz="1600" dirty="0">
                  <a:solidFill>
                    <a:schemeClr val="bg1"/>
                  </a:solidFill>
                  <a:latin typeface="한컴 윤고딕 230" pitchFamily="18" charset="-127"/>
                  <a:ea typeface="한컴 윤고딕 230" pitchFamily="18" charset="-127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3238854" y="1783560"/>
              <a:ext cx="25552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한컴 윤고딕 230" pitchFamily="18" charset="-127"/>
                  <a:ea typeface="한컴 윤고딕 230" pitchFamily="18" charset="-127"/>
                </a:rPr>
                <a:t>술집</a:t>
              </a:r>
              <a:r>
                <a:rPr lang="en-US" altLang="ko-KR" sz="1600" dirty="0" smtClean="0">
                  <a:latin typeface="한컴 윤고딕 230" pitchFamily="18" charset="-127"/>
                  <a:ea typeface="한컴 윤고딕 230" pitchFamily="18" charset="-127"/>
                </a:rPr>
                <a:t>/</a:t>
              </a:r>
              <a:r>
                <a:rPr lang="ko-KR" altLang="en-US" sz="1600" dirty="0" smtClean="0">
                  <a:latin typeface="한컴 윤고딕 230" pitchFamily="18" charset="-127"/>
                  <a:ea typeface="한컴 윤고딕 230" pitchFamily="18" charset="-127"/>
                </a:rPr>
                <a:t>카페 대관</a:t>
              </a:r>
              <a:endParaRPr lang="ko-KR" altLang="en-US" sz="1600" dirty="0">
                <a:latin typeface="한컴 윤고딕 230" pitchFamily="18" charset="-127"/>
                <a:ea typeface="한컴 윤고딕 230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801601" y="1783560"/>
              <a:ext cx="25552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한컴 윤고딕 230" pitchFamily="18" charset="-127"/>
                  <a:ea typeface="한컴 윤고딕 230" pitchFamily="18" charset="-127"/>
                </a:rPr>
                <a:t>사장님 페이지</a:t>
              </a:r>
              <a:endParaRPr lang="ko-KR" altLang="en-US" sz="1600" dirty="0">
                <a:latin typeface="한컴 윤고딕 230" pitchFamily="18" charset="-127"/>
                <a:ea typeface="한컴 윤고딕 230" pitchFamily="18" charset="-127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53050" y="2420888"/>
            <a:ext cx="4381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rgbClr val="F27D08"/>
                  </a:solidFill>
                </a:ln>
                <a:solidFill>
                  <a:srgbClr val="F27D08"/>
                </a:solidFill>
                <a:latin typeface="한컴 윤고딕 230" pitchFamily="18" charset="-127"/>
                <a:ea typeface="한컴 윤고딕 230" pitchFamily="18" charset="-127"/>
              </a:rPr>
              <a:t>두메산골</a:t>
            </a:r>
            <a:r>
              <a:rPr lang="ko-KR" altLang="en-US" sz="1000" dirty="0" smtClean="0">
                <a:ln>
                  <a:solidFill>
                    <a:srgbClr val="F27D08"/>
                  </a:solidFill>
                </a:ln>
                <a:solidFill>
                  <a:srgbClr val="F27D08"/>
                </a:solidFill>
                <a:latin typeface="한컴 윤고딕 230" pitchFamily="18" charset="-127"/>
                <a:ea typeface="한컴 윤고딕 230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겨레결체" pitchFamily="2" charset="-127"/>
                <a:ea typeface="한겨레결체" pitchFamily="2" charset="-127"/>
              </a:rPr>
              <a:t>★★★★☆</a:t>
            </a:r>
            <a:endParaRPr lang="en-US" altLang="ko-KR" sz="2400" dirty="0" smtClean="0">
              <a:ln>
                <a:solidFill>
                  <a:srgbClr val="F27D08"/>
                </a:solidFill>
              </a:ln>
              <a:solidFill>
                <a:srgbClr val="F27D08"/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6" b="12527"/>
          <a:stretch/>
        </p:blipFill>
        <p:spPr>
          <a:xfrm>
            <a:off x="755576" y="3140001"/>
            <a:ext cx="3456384" cy="21612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8024" y="2564904"/>
            <a:ext cx="286045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 smtClean="0">
              <a:ln>
                <a:solidFill>
                  <a:schemeClr val="tx1"/>
                </a:solidFill>
              </a:ln>
              <a:latin typeface="한겨레결체" pitchFamily="2" charset="-127"/>
              <a:ea typeface="한겨레결체" pitchFamily="2" charset="-127"/>
            </a:endParaRPr>
          </a:p>
          <a:p>
            <a:r>
              <a:rPr lang="ko-KR" altLang="en-US" sz="14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메뉴 </a:t>
            </a:r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&gt;                                </a:t>
            </a:r>
            <a:r>
              <a:rPr lang="ko-KR" altLang="en-US" sz="14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개 </a:t>
            </a:r>
            <a:endParaRPr lang="en-US" altLang="ko-KR" sz="1400" dirty="0">
              <a:ln>
                <a:solidFill>
                  <a:schemeClr val="tx1"/>
                </a:solidFill>
              </a:ln>
              <a:latin typeface="한겨레결체" pitchFamily="2" charset="-127"/>
              <a:ea typeface="한겨레결체" pitchFamily="2" charset="-127"/>
            </a:endParaRPr>
          </a:p>
          <a:p>
            <a:endParaRPr lang="en-US" altLang="ko-KR" sz="600" dirty="0" smtClean="0">
              <a:ln>
                <a:solidFill>
                  <a:schemeClr val="tx1"/>
                </a:solidFill>
              </a:ln>
              <a:latin typeface="한겨레결체" pitchFamily="2" charset="-127"/>
              <a:ea typeface="한겨레결체" pitchFamily="2" charset="-127"/>
            </a:endParaRPr>
          </a:p>
          <a:p>
            <a:r>
              <a:rPr lang="ko-KR" altLang="en-US" sz="1400" dirty="0" err="1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골뱅이소면</a:t>
            </a:r>
            <a:r>
              <a:rPr lang="ko-KR" altLang="en-US" sz="14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       </a:t>
            </a:r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15000    [  1  ] </a:t>
            </a:r>
          </a:p>
          <a:p>
            <a:r>
              <a:rPr lang="ko-KR" altLang="en-US" sz="14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낙지볶음소면   </a:t>
            </a:r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15000    [  0  ]        </a:t>
            </a:r>
          </a:p>
          <a:p>
            <a:r>
              <a:rPr lang="ko-KR" altLang="en-US" sz="14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두부김치           </a:t>
            </a:r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12000    [  0  ]      </a:t>
            </a:r>
          </a:p>
          <a:p>
            <a:r>
              <a:rPr lang="ko-KR" altLang="en-US" sz="1400" dirty="0" err="1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오삼불고기</a:t>
            </a:r>
            <a:r>
              <a:rPr lang="ko-KR" altLang="en-US" sz="14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       </a:t>
            </a:r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15000    [  0  ]       </a:t>
            </a:r>
          </a:p>
          <a:p>
            <a:r>
              <a:rPr lang="ko-KR" altLang="en-US" sz="14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찹쌀동동주         </a:t>
            </a:r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9000    [  2  ]     </a:t>
            </a:r>
          </a:p>
          <a:p>
            <a:r>
              <a:rPr lang="ko-KR" altLang="en-US" sz="14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더덕동동주         </a:t>
            </a:r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6000    [  0  ]  </a:t>
            </a:r>
          </a:p>
          <a:p>
            <a:r>
              <a:rPr lang="ko-KR" altLang="en-US" sz="14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누룽지동동주     </a:t>
            </a:r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6000    [  0  ]  </a:t>
            </a:r>
          </a:p>
          <a:p>
            <a:r>
              <a:rPr lang="ko-KR" altLang="en-US" sz="14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생쌀막걸리         </a:t>
            </a:r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6000    [  0  ] </a:t>
            </a:r>
          </a:p>
          <a:p>
            <a:r>
              <a:rPr lang="ko-KR" altLang="en-US" sz="1400" dirty="0" err="1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와인복분자</a:t>
            </a:r>
            <a:r>
              <a:rPr lang="ko-KR" altLang="en-US" sz="14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         </a:t>
            </a:r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6000    [  0  ] </a:t>
            </a:r>
          </a:p>
          <a:p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___________________________</a:t>
            </a:r>
          </a:p>
          <a:p>
            <a:r>
              <a:rPr lang="en-US" altLang="ko-KR" sz="1400" dirty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                </a:t>
            </a:r>
            <a:r>
              <a:rPr lang="ko-KR" altLang="en-US" sz="14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계       </a:t>
            </a:r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34000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5478323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수용가능인원</a:t>
            </a:r>
            <a:r>
              <a:rPr lang="en-US" altLang="ko-KR" sz="20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:</a:t>
            </a:r>
            <a:r>
              <a:rPr lang="ko-KR" altLang="en-US" sz="20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13</a:t>
            </a:r>
            <a:r>
              <a:rPr lang="ko-KR" altLang="en-US" sz="20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명</a:t>
            </a:r>
            <a:endParaRPr lang="en-US" altLang="ko-KR" sz="2000" dirty="0" smtClean="0">
              <a:ln>
                <a:solidFill>
                  <a:schemeClr val="tx1"/>
                </a:solidFill>
              </a:ln>
              <a:latin typeface="한겨레결체" pitchFamily="2" charset="-127"/>
              <a:ea typeface="한겨레결체" pitchFamily="2" charset="-127"/>
            </a:endParaRPr>
          </a:p>
          <a:p>
            <a:r>
              <a:rPr lang="ko-KR" altLang="en-US" sz="1400" dirty="0" smtClean="0">
                <a:latin typeface="한겨레결체" pitchFamily="2" charset="-127"/>
                <a:ea typeface="한겨레결체" pitchFamily="2" charset="-127"/>
              </a:rPr>
              <a:t>정문 </a:t>
            </a:r>
            <a:r>
              <a:rPr lang="en-US" altLang="ko-KR" sz="1400" dirty="0" smtClean="0">
                <a:latin typeface="한겨레결체" pitchFamily="2" charset="-127"/>
                <a:ea typeface="한겨레결체" pitchFamily="2" charset="-127"/>
              </a:rPr>
              <a:t>10</a:t>
            </a:r>
            <a:r>
              <a:rPr lang="ko-KR" altLang="en-US" sz="1400" dirty="0" smtClean="0">
                <a:latin typeface="한겨레결체" pitchFamily="2" charset="-127"/>
                <a:ea typeface="한겨레결체" pitchFamily="2" charset="-127"/>
              </a:rPr>
              <a:t>분거리</a:t>
            </a:r>
          </a:p>
          <a:p>
            <a:r>
              <a:rPr lang="ko-KR" altLang="en-US" sz="1400" dirty="0" smtClean="0">
                <a:latin typeface="한겨레결체" pitchFamily="2" charset="-127"/>
                <a:ea typeface="한겨레결체" pitchFamily="2" charset="-127"/>
              </a:rPr>
              <a:t>영업시간</a:t>
            </a:r>
            <a:r>
              <a:rPr lang="en-US" altLang="ko-KR" sz="1400" dirty="0" smtClean="0">
                <a:latin typeface="한겨레결체" pitchFamily="2" charset="-127"/>
                <a:ea typeface="한겨레결체" pitchFamily="2" charset="-127"/>
              </a:rPr>
              <a:t>: 16:00~03:00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5981701" y="5805264"/>
            <a:ext cx="2972115" cy="528737"/>
            <a:chOff x="5704341" y="5916903"/>
            <a:chExt cx="2972115" cy="528737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5704341" y="5916903"/>
              <a:ext cx="2540067" cy="528737"/>
            </a:xfrm>
            <a:prstGeom prst="roundRect">
              <a:avLst/>
            </a:prstGeom>
            <a:solidFill>
              <a:srgbClr val="F27D08"/>
            </a:solidFill>
            <a:ln>
              <a:solidFill>
                <a:srgbClr val="F27D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02106" y="5996593"/>
              <a:ext cx="28743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한컴 윤고딕 230" pitchFamily="18" charset="-127"/>
                  <a:ea typeface="한컴 윤고딕 230" pitchFamily="18" charset="-127"/>
                </a:rPr>
                <a:t>전화연결 </a:t>
              </a:r>
              <a:r>
                <a:rPr lang="ko-KR" altLang="en-US" sz="2000" dirty="0" err="1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한컴 윤고딕 230" pitchFamily="18" charset="-127"/>
                  <a:ea typeface="한컴 윤고딕 230" pitchFamily="18" charset="-127"/>
                </a:rPr>
                <a:t>바로가기</a:t>
              </a:r>
              <a:r>
                <a:rPr lang="ko-KR" altLang="en-US" sz="2000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한컴 윤고딕 230" pitchFamily="18" charset="-127"/>
                  <a:ea typeface="한컴 윤고딕 230" pitchFamily="18" charset="-127"/>
                </a:rPr>
                <a:t> ☎</a:t>
              </a:r>
              <a:endPara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한컴 윤고딕 230" pitchFamily="18" charset="-127"/>
                <a:ea typeface="한컴 윤고딕 2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5754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139</Words>
  <Application>Microsoft Office PowerPoint</Application>
  <PresentationFormat>화면 슬라이드 쇼(4:3)</PresentationFormat>
  <Paragraphs>42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굴림</vt:lpstr>
      <vt:lpstr>Arial</vt:lpstr>
      <vt:lpstr>한컴 윤고딕 230</vt:lpstr>
      <vt:lpstr>맑은 고딕</vt:lpstr>
      <vt:lpstr>한컴 소망 B</vt:lpstr>
      <vt:lpstr>한겨레결체</vt:lpstr>
      <vt:lpstr>Office 테마</vt:lpstr>
      <vt:lpstr>PowerPoint 프레젠테이션</vt:lpstr>
      <vt:lpstr>아 예</vt:lpstr>
      <vt:lpstr>아 예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 예</dc:title>
  <dc:creator>USER</dc:creator>
  <cp:lastModifiedBy>user</cp:lastModifiedBy>
  <cp:revision>17</cp:revision>
  <dcterms:created xsi:type="dcterms:W3CDTF">2015-08-23T08:51:54Z</dcterms:created>
  <dcterms:modified xsi:type="dcterms:W3CDTF">2015-08-23T12:57:55Z</dcterms:modified>
</cp:coreProperties>
</file>