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5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271" r:id="rId30"/>
    <p:sldId id="304" r:id="rId31"/>
    <p:sldId id="270" r:id="rId32"/>
    <p:sldId id="261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>
    <p:extLst>
      <p:ext uri="{19B8F6BF-5375-455C-9EA6-DF929625EA0E}">
        <p15:presenceInfo xmlns:p15="http://schemas.microsoft.com/office/powerpoint/2012/main" userId="64f2c332c29061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>
      <p:cViewPr varScale="1">
        <p:scale>
          <a:sx n="151" d="100"/>
          <a:sy n="151" d="100"/>
        </p:scale>
        <p:origin x="86" y="3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0 h 2447974"/>
              <a:gd name="connsiteX1" fmla="*/ 1599321 w 2376561"/>
              <a:gd name="connsiteY1" fmla="*/ 9144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9144 h 2457118"/>
              <a:gd name="connsiteX1" fmla="*/ 1709049 w 2376561"/>
              <a:gd name="connsiteY1" fmla="*/ 0 h 2457118"/>
              <a:gd name="connsiteX2" fmla="*/ 2376561 w 2376561"/>
              <a:gd name="connsiteY2" fmla="*/ 2457118 h 2457118"/>
              <a:gd name="connsiteX3" fmla="*/ 0 w 2376561"/>
              <a:gd name="connsiteY3" fmla="*/ 2457118 h 2457118"/>
              <a:gd name="connsiteX4" fmla="*/ 0 w 2376561"/>
              <a:gd name="connsiteY4" fmla="*/ 9144 h 2457118"/>
              <a:gd name="connsiteX0" fmla="*/ 45720 w 2422281"/>
              <a:gd name="connsiteY0" fmla="*/ 9144 h 2777158"/>
              <a:gd name="connsiteX1" fmla="*/ 1754769 w 2422281"/>
              <a:gd name="connsiteY1" fmla="*/ 0 h 2777158"/>
              <a:gd name="connsiteX2" fmla="*/ 2422281 w 2422281"/>
              <a:gd name="connsiteY2" fmla="*/ 2457118 h 2777158"/>
              <a:gd name="connsiteX3" fmla="*/ 0 w 2422281"/>
              <a:gd name="connsiteY3" fmla="*/ 2777158 h 2777158"/>
              <a:gd name="connsiteX4" fmla="*/ 45720 w 2422281"/>
              <a:gd name="connsiteY4" fmla="*/ 9144 h 2777158"/>
              <a:gd name="connsiteX0" fmla="*/ 45720 w 1754769"/>
              <a:gd name="connsiteY0" fmla="*/ 9144 h 2777158"/>
              <a:gd name="connsiteX1" fmla="*/ 1754769 w 1754769"/>
              <a:gd name="connsiteY1" fmla="*/ 0 h 2777158"/>
              <a:gd name="connsiteX2" fmla="*/ 1526169 w 1754769"/>
              <a:gd name="connsiteY2" fmla="*/ 2566846 h 2777158"/>
              <a:gd name="connsiteX3" fmla="*/ 0 w 1754769"/>
              <a:gd name="connsiteY3" fmla="*/ 2777158 h 2777158"/>
              <a:gd name="connsiteX4" fmla="*/ 45720 w 1754769"/>
              <a:gd name="connsiteY4" fmla="*/ 9144 h 2777158"/>
              <a:gd name="connsiteX0" fmla="*/ 45720 w 1782201"/>
              <a:gd name="connsiteY0" fmla="*/ 9144 h 2777158"/>
              <a:gd name="connsiteX1" fmla="*/ 1754769 w 1782201"/>
              <a:gd name="connsiteY1" fmla="*/ 0 h 2777158"/>
              <a:gd name="connsiteX2" fmla="*/ 1782201 w 1782201"/>
              <a:gd name="connsiteY2" fmla="*/ 2768014 h 2777158"/>
              <a:gd name="connsiteX3" fmla="*/ 0 w 1782201"/>
              <a:gd name="connsiteY3" fmla="*/ 2777158 h 2777158"/>
              <a:gd name="connsiteX4" fmla="*/ 45720 w 1782201"/>
              <a:gd name="connsiteY4" fmla="*/ 9144 h 2777158"/>
              <a:gd name="connsiteX0" fmla="*/ 45720 w 1782201"/>
              <a:gd name="connsiteY0" fmla="*/ 0 h 2768014"/>
              <a:gd name="connsiteX1" fmla="*/ 985149 w 1782201"/>
              <a:gd name="connsiteY1" fmla="*/ 280416 h 2768014"/>
              <a:gd name="connsiteX2" fmla="*/ 1782201 w 1782201"/>
              <a:gd name="connsiteY2" fmla="*/ 2758870 h 2768014"/>
              <a:gd name="connsiteX3" fmla="*/ 0 w 1782201"/>
              <a:gd name="connsiteY3" fmla="*/ 2768014 h 2768014"/>
              <a:gd name="connsiteX4" fmla="*/ 45720 w 1782201"/>
              <a:gd name="connsiteY4" fmla="*/ 0 h 2768014"/>
              <a:gd name="connsiteX0" fmla="*/ 45720 w 1782201"/>
              <a:gd name="connsiteY0" fmla="*/ 16764 h 2784778"/>
              <a:gd name="connsiteX1" fmla="*/ 1427109 w 1782201"/>
              <a:gd name="connsiteY1" fmla="*/ 0 h 2784778"/>
              <a:gd name="connsiteX2" fmla="*/ 1782201 w 1782201"/>
              <a:gd name="connsiteY2" fmla="*/ 2775634 h 2784778"/>
              <a:gd name="connsiteX3" fmla="*/ 0 w 1782201"/>
              <a:gd name="connsiteY3" fmla="*/ 2784778 h 2784778"/>
              <a:gd name="connsiteX4" fmla="*/ 45720 w 1782201"/>
              <a:gd name="connsiteY4" fmla="*/ 16764 h 2784778"/>
              <a:gd name="connsiteX0" fmla="*/ 45720 w 1427109"/>
              <a:gd name="connsiteY0" fmla="*/ 16764 h 2784778"/>
              <a:gd name="connsiteX1" fmla="*/ 1427109 w 1427109"/>
              <a:gd name="connsiteY1" fmla="*/ 0 h 2784778"/>
              <a:gd name="connsiteX2" fmla="*/ 768741 w 1427109"/>
              <a:gd name="connsiteY2" fmla="*/ 1952674 h 2784778"/>
              <a:gd name="connsiteX3" fmla="*/ 0 w 1427109"/>
              <a:gd name="connsiteY3" fmla="*/ 2784778 h 2784778"/>
              <a:gd name="connsiteX4" fmla="*/ 45720 w 1427109"/>
              <a:gd name="connsiteY4" fmla="*/ 16764 h 2784778"/>
              <a:gd name="connsiteX0" fmla="*/ 45720 w 1454541"/>
              <a:gd name="connsiteY0" fmla="*/ 16764 h 2784778"/>
              <a:gd name="connsiteX1" fmla="*/ 1427109 w 1454541"/>
              <a:gd name="connsiteY1" fmla="*/ 0 h 2784778"/>
              <a:gd name="connsiteX2" fmla="*/ 1454541 w 1454541"/>
              <a:gd name="connsiteY2" fmla="*/ 2173654 h 2784778"/>
              <a:gd name="connsiteX3" fmla="*/ 0 w 1454541"/>
              <a:gd name="connsiteY3" fmla="*/ 2784778 h 2784778"/>
              <a:gd name="connsiteX4" fmla="*/ 45720 w 1454541"/>
              <a:gd name="connsiteY4" fmla="*/ 16764 h 2784778"/>
              <a:gd name="connsiteX0" fmla="*/ 0 w 1408821"/>
              <a:gd name="connsiteY0" fmla="*/ 16764 h 2173654"/>
              <a:gd name="connsiteX1" fmla="*/ 1381389 w 1408821"/>
              <a:gd name="connsiteY1" fmla="*/ 0 h 2173654"/>
              <a:gd name="connsiteX2" fmla="*/ 1408821 w 1408821"/>
              <a:gd name="connsiteY2" fmla="*/ 2173654 h 2173654"/>
              <a:gd name="connsiteX3" fmla="*/ 312420 w 1408821"/>
              <a:gd name="connsiteY3" fmla="*/ 2076118 h 2173654"/>
              <a:gd name="connsiteX4" fmla="*/ 0 w 1408821"/>
              <a:gd name="connsiteY4" fmla="*/ 16764 h 2173654"/>
              <a:gd name="connsiteX0" fmla="*/ 7620 w 1416441"/>
              <a:gd name="connsiteY0" fmla="*/ 16764 h 2182798"/>
              <a:gd name="connsiteX1" fmla="*/ 1389009 w 1416441"/>
              <a:gd name="connsiteY1" fmla="*/ 0 h 2182798"/>
              <a:gd name="connsiteX2" fmla="*/ 1416441 w 1416441"/>
              <a:gd name="connsiteY2" fmla="*/ 2173654 h 2182798"/>
              <a:gd name="connsiteX3" fmla="*/ 0 w 1416441"/>
              <a:gd name="connsiteY3" fmla="*/ 2182798 h 2182798"/>
              <a:gd name="connsiteX4" fmla="*/ 7620 w 1416441"/>
              <a:gd name="connsiteY4" fmla="*/ 16764 h 218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6224" cy="294904"/>
          </a:xfrm>
          <a:prstGeom prst="rect">
            <a:avLst/>
          </a:prstGeom>
        </p:spPr>
      </p:pic>
      <p:pic>
        <p:nvPicPr>
          <p:cNvPr id="9218" name="Picture 2" descr="Image result for tensorflow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2" y="997882"/>
            <a:ext cx="1402060" cy="21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547664" cy="6944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355726"/>
            <a:ext cx="1547664" cy="747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314"/>
            <a:ext cx="1603731" cy="9361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t="6315" r="5195" b="16396"/>
          <a:stretch/>
        </p:blipFill>
        <p:spPr>
          <a:xfrm>
            <a:off x="521624" y="3588176"/>
            <a:ext cx="504056" cy="7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计算机科学与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技术系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上海师范大学信息与机电学院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ython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基础知识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李鲁</a:t>
            </a: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群 （教授）</a:t>
            </a:r>
            <a:endParaRPr lang="en-US" altLang="zh-CN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195486"/>
            <a:ext cx="2088232" cy="7287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 bwMode="auto">
          <a:xfrm>
            <a:off x="7668344" y="607666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221" y="979954"/>
            <a:ext cx="1416944" cy="22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/>
              <a:t>开发环境建立</a:t>
            </a:r>
            <a:r>
              <a:rPr lang="en-US" altLang="zh-CN" dirty="0"/>
              <a:t> 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pip</a:t>
            </a:r>
            <a:r>
              <a:rPr lang="zh-CN" altLang="en-US" dirty="0"/>
              <a:t>管理</a:t>
            </a:r>
            <a:r>
              <a:rPr lang="en-US" altLang="zh-CN" dirty="0"/>
              <a:t>Python</a:t>
            </a:r>
            <a:r>
              <a:rPr lang="zh-CN" altLang="en-US" dirty="0"/>
              <a:t>扩展库（以</a:t>
            </a:r>
            <a:r>
              <a:rPr lang="en-US" altLang="zh-CN" dirty="0" err="1"/>
              <a:t>Tensorflow</a:t>
            </a:r>
            <a:r>
              <a:rPr lang="zh-CN" altLang="en-US" dirty="0"/>
              <a:t>安装为例</a:t>
            </a:r>
            <a:r>
              <a:rPr lang="zh-CN" altLang="en-US" dirty="0" smtClean="0"/>
              <a:t>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Note that Python 3.5.x comes with the pip3 package manager, which is the program you'll use to install </a:t>
            </a:r>
            <a:r>
              <a:rPr lang="en-US" altLang="zh-CN" sz="1600" dirty="0" err="1"/>
              <a:t>TensorFlow</a:t>
            </a:r>
            <a:r>
              <a:rPr lang="en-US" altLang="zh-CN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To install </a:t>
            </a:r>
            <a:r>
              <a:rPr lang="en-US" altLang="zh-CN" sz="1600" dirty="0" err="1"/>
              <a:t>TensorFlow</a:t>
            </a:r>
            <a:r>
              <a:rPr lang="en-US" altLang="zh-CN" sz="1600" dirty="0"/>
              <a:t>, start a terminal. Then issue the appropriate pip3 install command in that terminal. To install the CPU-only version of </a:t>
            </a:r>
            <a:r>
              <a:rPr lang="en-US" altLang="zh-CN" sz="1600" dirty="0" err="1"/>
              <a:t>TensorFlow</a:t>
            </a:r>
            <a:r>
              <a:rPr lang="en-US" altLang="zh-CN" sz="1600" dirty="0"/>
              <a:t>, enter the following command: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C:\&gt; pip3 install --upgrade </a:t>
            </a:r>
            <a:r>
              <a:rPr lang="en-US" altLang="zh-CN" sz="1600" dirty="0" err="1"/>
              <a:t>tensorflow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To install the GPU version of </a:t>
            </a:r>
            <a:r>
              <a:rPr lang="en-US" altLang="zh-CN" sz="1600" dirty="0" err="1"/>
              <a:t>TensorFlow</a:t>
            </a:r>
            <a:r>
              <a:rPr lang="en-US" altLang="zh-CN" sz="1600" dirty="0"/>
              <a:t>, enter the following command: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C:\&gt; pip3 install --upgrade </a:t>
            </a:r>
            <a:r>
              <a:rPr lang="en-US" altLang="zh-CN" sz="1600" dirty="0" err="1"/>
              <a:t>tensorflow-gpu</a:t>
            </a:r>
            <a:endParaRPr lang="zh-CN" altLang="en-US" sz="1600" dirty="0"/>
          </a:p>
          <a:p>
            <a:endParaRPr lang="en-US" altLang="zh-CN" sz="1800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6962" t="7171" r="26817" b="8914"/>
          <a:stretch/>
        </p:blipFill>
        <p:spPr>
          <a:xfrm>
            <a:off x="7285367" y="3302202"/>
            <a:ext cx="1823137" cy="18618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8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的简单使用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启动</a:t>
            </a:r>
            <a:r>
              <a:rPr lang="en-US" altLang="zh-CN" dirty="0"/>
              <a:t>P</a:t>
            </a:r>
            <a:r>
              <a:rPr lang="en-US" altLang="zh-CN" dirty="0" smtClean="0"/>
              <a:t>ython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命令提示符输入：</a:t>
            </a:r>
            <a:r>
              <a:rPr lang="en-US" altLang="zh-CN" sz="1600" dirty="0"/>
              <a:t>Python</a:t>
            </a: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启动解释器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25" y="2355726"/>
            <a:ext cx="6304915" cy="14097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的简单使用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Hello World </a:t>
            </a:r>
            <a:r>
              <a:rPr lang="zh-CN" altLang="en-US" dirty="0" smtClean="0">
                <a:sym typeface="+mn-ea"/>
              </a:rPr>
              <a:t>（方式一）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使用</a:t>
            </a:r>
            <a:r>
              <a:rPr lang="zh-CN" altLang="en-US" sz="1600" dirty="0"/>
              <a:t>带提示符的</a:t>
            </a:r>
            <a:r>
              <a:rPr lang="en-US" altLang="zh-CN" sz="1600" dirty="0"/>
              <a:t>Python</a:t>
            </a:r>
            <a:r>
              <a:rPr lang="zh-CN" altLang="en-US" sz="1600" dirty="0" smtClean="0"/>
              <a:t>解释器：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 </a:t>
            </a:r>
            <a:r>
              <a:rPr lang="en-US" altLang="zh-CN" sz="1600" dirty="0" err="1"/>
              <a:t>cmd</a:t>
            </a:r>
            <a:r>
              <a:rPr lang="zh-CN" altLang="en-US" sz="1600" dirty="0"/>
              <a:t>输入：</a:t>
            </a:r>
            <a:r>
              <a:rPr lang="en-US" altLang="zh-CN" sz="1600" dirty="0"/>
              <a:t>print(“hello world”)</a:t>
            </a: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859782"/>
            <a:ext cx="5280428" cy="11521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27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的简单使用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Hello World </a:t>
            </a:r>
            <a:r>
              <a:rPr lang="zh-CN" altLang="en-US" dirty="0" smtClean="0">
                <a:sym typeface="+mn-ea"/>
              </a:rPr>
              <a:t>（方式二）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ym typeface="+mn-ea"/>
              </a:rPr>
              <a:t>使用</a:t>
            </a:r>
            <a:r>
              <a:rPr lang="zh-CN" altLang="en-US" sz="1600" dirty="0" smtClean="0">
                <a:sym typeface="+mn-ea"/>
              </a:rPr>
              <a:t>源文件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smtClean="0"/>
              <a:t>IDLE </a:t>
            </a:r>
            <a:r>
              <a:rPr lang="zh-CN" altLang="en-US" sz="1600" dirty="0"/>
              <a:t>编写</a:t>
            </a:r>
            <a:r>
              <a:rPr lang="en-US" altLang="zh-CN" sz="1600" dirty="0">
                <a:sym typeface="+mn-ea"/>
              </a:rPr>
              <a:t>print(“hello world</a:t>
            </a:r>
            <a:r>
              <a:rPr lang="en-US" altLang="zh-CN" sz="1600" dirty="0" smtClean="0">
                <a:sym typeface="+mn-ea"/>
              </a:rPr>
              <a:t>”),</a:t>
            </a:r>
            <a:r>
              <a:rPr lang="zh-CN" altLang="en-US" sz="1600" dirty="0">
                <a:sym typeface="+mn-ea"/>
              </a:rPr>
              <a:t>保存为</a:t>
            </a:r>
            <a:r>
              <a:rPr lang="en-US" altLang="zh-CN" sz="1600" dirty="0">
                <a:sym typeface="+mn-ea"/>
              </a:rPr>
              <a:t>hello_world.py</a:t>
            </a:r>
            <a:r>
              <a:rPr lang="zh-CN" altLang="en-US" sz="1600" dirty="0" smtClean="0">
                <a:sym typeface="+mn-ea"/>
              </a:rPr>
              <a:t>文件；</a:t>
            </a: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ym typeface="+mn-ea"/>
              </a:rPr>
              <a:t>cmd</a:t>
            </a:r>
            <a:r>
              <a:rPr lang="zh-CN" altLang="en-US" sz="1600" dirty="0">
                <a:sym typeface="+mn-ea"/>
              </a:rPr>
              <a:t>输入</a:t>
            </a:r>
            <a:r>
              <a:rPr lang="zh-CN" altLang="en-US" sz="1600" dirty="0" smtClean="0">
                <a:sym typeface="+mn-ea"/>
              </a:rPr>
              <a:t>：</a:t>
            </a:r>
            <a:r>
              <a:rPr lang="en-US" altLang="zh-CN" sz="1600" dirty="0">
                <a:sym typeface="+mn-ea"/>
              </a:rPr>
              <a:t>python </a:t>
            </a:r>
            <a:r>
              <a:rPr lang="en-US" altLang="zh-CN" sz="1600" dirty="0" smtClean="0">
                <a:sym typeface="+mn-ea"/>
              </a:rPr>
              <a:t>hello_world.py</a:t>
            </a:r>
            <a:r>
              <a:rPr lang="zh-CN" altLang="en-US" sz="1600" dirty="0" smtClean="0">
                <a:sym typeface="+mn-ea"/>
              </a:rPr>
              <a:t>，</a:t>
            </a:r>
            <a:r>
              <a:rPr lang="zh-CN" altLang="en-US" sz="1600" dirty="0">
                <a:sym typeface="+mn-ea"/>
              </a:rPr>
              <a:t>运行</a:t>
            </a:r>
            <a:r>
              <a:rPr lang="zh-CN" altLang="en-US" sz="1600" dirty="0" smtClean="0">
                <a:sym typeface="+mn-ea"/>
              </a:rPr>
              <a:t>文件。</a:t>
            </a: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003798"/>
            <a:ext cx="4104456" cy="12972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37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变量类型：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变量存储在内存中的值。这就意味着在创建变量时会在内存中开辟一个空间。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基于变量的数据类型，解释器会分配指定内存，并决定什么数据可以被存储在内存中。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因此，变量可以指定不同的数据类型，这些变量可以存储整数，小数或字符。</a:t>
            </a:r>
          </a:p>
          <a:p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变量赋值：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中的变量不需要声明，变量的赋值操作既是变量声明和定义的过程。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每个变量在内存中创建，都包括变量的标识，名称和数据这些信息。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每个变量在使用前都必须赋值，变量赋值以后该变量才会被创建。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等号（</a:t>
            </a:r>
            <a:r>
              <a:rPr lang="en-US" altLang="zh-CN" sz="1600" dirty="0">
                <a:latin typeface="+mn-ea"/>
              </a:rPr>
              <a:t>=</a:t>
            </a:r>
            <a:r>
              <a:rPr lang="zh-CN" altLang="en-US" sz="1600" dirty="0">
                <a:latin typeface="+mn-ea"/>
              </a:rPr>
              <a:t>）用来给变量赋值。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3119128" y="2998911"/>
            <a:ext cx="45254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counter = 100 # An integer assignment  </a:t>
            </a:r>
          </a:p>
          <a:p>
            <a:r>
              <a:rPr lang="en-US" altLang="zh-CN" sz="1600" dirty="0"/>
              <a:t>miles = 1000.0 # A floating point  </a:t>
            </a:r>
          </a:p>
          <a:p>
            <a:r>
              <a:rPr lang="en-US" altLang="zh-CN" sz="1600" dirty="0"/>
              <a:t>name = "John" # A string  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 counter  </a:t>
            </a:r>
          </a:p>
          <a:p>
            <a:r>
              <a:rPr lang="en-US" altLang="zh-CN" sz="1600" dirty="0"/>
              <a:t>print miles  </a:t>
            </a:r>
          </a:p>
          <a:p>
            <a:r>
              <a:rPr lang="en-US" altLang="zh-CN" sz="1600" dirty="0"/>
              <a:t>print name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多个变量赋值：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允许你同时为多个变量赋值。例如：</a:t>
            </a:r>
          </a:p>
          <a:p>
            <a:pPr marL="1028700" lvl="1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a = b = c = 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以上实例，创建一个整型对象，值为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，三个变量被分配到相同的内存空间上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也可以为多个对象指定多个变量。例如：</a:t>
            </a:r>
          </a:p>
          <a:p>
            <a:pPr marL="1028700" lvl="1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a, b, c = 1, 2, "john</a:t>
            </a:r>
            <a:r>
              <a:rPr lang="en-US" altLang="zh-CN" sz="1600" dirty="0" smtClean="0">
                <a:latin typeface="+mn-ea"/>
              </a:rPr>
              <a:t>"</a:t>
            </a:r>
            <a:endParaRPr lang="zh-CN" altLang="en-US" sz="3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以上实例，两个整型对象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2</a:t>
            </a:r>
            <a:r>
              <a:rPr lang="zh-CN" altLang="en-US" sz="1600" dirty="0">
                <a:latin typeface="+mn-ea"/>
              </a:rPr>
              <a:t>的分配给变量</a:t>
            </a:r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，字符串对象</a:t>
            </a:r>
            <a:r>
              <a:rPr lang="en-US" altLang="zh-CN" sz="1600" dirty="0">
                <a:latin typeface="+mn-ea"/>
              </a:rPr>
              <a:t>"john"</a:t>
            </a:r>
            <a:r>
              <a:rPr lang="zh-CN" altLang="en-US" sz="1600" dirty="0">
                <a:latin typeface="+mn-ea"/>
              </a:rPr>
              <a:t>分配给变量</a:t>
            </a:r>
            <a:r>
              <a:rPr lang="en-US" altLang="zh-CN" sz="1600" dirty="0">
                <a:latin typeface="+mn-ea"/>
              </a:rPr>
              <a:t>c</a:t>
            </a:r>
            <a:r>
              <a:rPr lang="zh-CN" altLang="en-US" sz="1600" dirty="0">
                <a:latin typeface="+mn-ea"/>
              </a:rPr>
              <a:t>。</a:t>
            </a:r>
          </a:p>
          <a:p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61" y="4294712"/>
            <a:ext cx="1334139" cy="8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标准数据类型：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有五个标准的数据类型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latin typeface="+mn-ea"/>
            </a:endParaRPr>
          </a:p>
          <a:p>
            <a:pPr lvl="1"/>
            <a:r>
              <a:rPr lang="en-US" altLang="zh-CN" sz="1600" dirty="0">
                <a:latin typeface="+mj-ea"/>
              </a:rPr>
              <a:t>Numbers</a:t>
            </a:r>
            <a:r>
              <a:rPr lang="zh-CN" altLang="en-US" sz="1600" dirty="0">
                <a:latin typeface="+mj-ea"/>
              </a:rPr>
              <a:t>（数字）</a:t>
            </a:r>
          </a:p>
          <a:p>
            <a:pPr lvl="1"/>
            <a:r>
              <a:rPr lang="en-US" altLang="zh-CN" sz="1600" dirty="0">
                <a:latin typeface="+mj-ea"/>
              </a:rPr>
              <a:t>String</a:t>
            </a:r>
            <a:r>
              <a:rPr lang="zh-CN" altLang="en-US" sz="1600" dirty="0">
                <a:latin typeface="+mj-ea"/>
              </a:rPr>
              <a:t>（字符串）</a:t>
            </a:r>
          </a:p>
          <a:p>
            <a:pPr lvl="1"/>
            <a:r>
              <a:rPr lang="en-US" altLang="zh-CN" sz="1600" dirty="0">
                <a:latin typeface="+mj-ea"/>
              </a:rPr>
              <a:t>List</a:t>
            </a:r>
            <a:r>
              <a:rPr lang="zh-CN" altLang="en-US" sz="1600" dirty="0">
                <a:latin typeface="+mj-ea"/>
              </a:rPr>
              <a:t>（列表）</a:t>
            </a:r>
          </a:p>
          <a:p>
            <a:pPr lvl="1"/>
            <a:r>
              <a:rPr lang="en-US" altLang="zh-CN" sz="1600" dirty="0">
                <a:latin typeface="+mj-ea"/>
              </a:rPr>
              <a:t>Tuple</a:t>
            </a:r>
            <a:r>
              <a:rPr lang="zh-CN" altLang="en-US" sz="1600" dirty="0">
                <a:latin typeface="+mj-ea"/>
              </a:rPr>
              <a:t>（元组）</a:t>
            </a:r>
          </a:p>
          <a:p>
            <a:pPr lvl="1"/>
            <a:r>
              <a:rPr lang="en-US" altLang="zh-CN" sz="1600" dirty="0">
                <a:latin typeface="+mj-ea"/>
              </a:rPr>
              <a:t>Dictionary</a:t>
            </a:r>
            <a:r>
              <a:rPr lang="zh-CN" altLang="en-US" sz="1600" dirty="0">
                <a:latin typeface="+mj-ea"/>
              </a:rPr>
              <a:t>（字典）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6962" t="7171" r="26817" b="8914"/>
          <a:stretch/>
        </p:blipFill>
        <p:spPr>
          <a:xfrm>
            <a:off x="7285367" y="3302202"/>
            <a:ext cx="1823137" cy="18618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3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数值</a:t>
            </a:r>
            <a:r>
              <a:rPr lang="zh-CN" altLang="en-US" dirty="0"/>
              <a:t>类型：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Python</a:t>
            </a:r>
            <a:r>
              <a:rPr lang="zh-CN" altLang="en-US" sz="1600" dirty="0"/>
              <a:t>支持四种不同的数值类型</a:t>
            </a:r>
            <a:r>
              <a:rPr lang="zh-CN" altLang="en-US" sz="1600" dirty="0" smtClean="0">
                <a:latin typeface="+mn-ea"/>
              </a:rPr>
              <a:t>：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en-US" altLang="zh-CN" sz="1600" dirty="0" err="1"/>
              <a:t>int</a:t>
            </a:r>
            <a:r>
              <a:rPr lang="zh-CN" altLang="en-US" sz="1600" dirty="0"/>
              <a:t>（有符号整型）</a:t>
            </a:r>
          </a:p>
          <a:p>
            <a:pPr lvl="1"/>
            <a:r>
              <a:rPr lang="en-US" altLang="zh-CN" sz="1600" dirty="0"/>
              <a:t>long</a:t>
            </a:r>
            <a:r>
              <a:rPr lang="zh-CN" altLang="en-US" sz="1600" dirty="0"/>
              <a:t>（长整型</a:t>
            </a:r>
            <a:r>
              <a:rPr lang="en-US" altLang="zh-CN" sz="1600" dirty="0"/>
              <a:t>[</a:t>
            </a:r>
            <a:r>
              <a:rPr lang="zh-CN" altLang="en-US" sz="1600" dirty="0"/>
              <a:t>也可以代表八进制和十六进制</a:t>
            </a:r>
            <a:r>
              <a:rPr lang="en-US" altLang="zh-CN" sz="1600" dirty="0"/>
              <a:t>]</a:t>
            </a:r>
            <a:r>
              <a:rPr lang="zh-CN" altLang="en-US" sz="1600" dirty="0"/>
              <a:t>）</a:t>
            </a:r>
          </a:p>
          <a:p>
            <a:pPr lvl="1"/>
            <a:r>
              <a:rPr lang="en-US" altLang="zh-CN" sz="1600" dirty="0"/>
              <a:t>float</a:t>
            </a:r>
            <a:r>
              <a:rPr lang="zh-CN" altLang="en-US" sz="1600" dirty="0"/>
              <a:t>（浮点型）</a:t>
            </a:r>
          </a:p>
          <a:p>
            <a:pPr lvl="1"/>
            <a:r>
              <a:rPr lang="en-US" altLang="zh-CN" sz="1600" dirty="0"/>
              <a:t>complex</a:t>
            </a:r>
            <a:r>
              <a:rPr lang="zh-CN" altLang="en-US" sz="1600" dirty="0"/>
              <a:t>（复数）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21" y="2422319"/>
            <a:ext cx="3898519" cy="259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字符串：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j-ea"/>
              </a:rPr>
              <a:t>字符串或串</a:t>
            </a:r>
            <a:r>
              <a:rPr lang="en-US" altLang="zh-CN" sz="1600" dirty="0">
                <a:latin typeface="+mj-ea"/>
              </a:rPr>
              <a:t>(String)</a:t>
            </a:r>
            <a:r>
              <a:rPr lang="zh-CN" altLang="en-US" sz="1600" dirty="0">
                <a:latin typeface="+mj-ea"/>
              </a:rPr>
              <a:t>是由数字、字母、下划线组成的一串字符</a:t>
            </a:r>
            <a:r>
              <a:rPr lang="zh-CN" altLang="en-US" sz="1600" dirty="0" smtClean="0">
                <a:latin typeface="+mj-ea"/>
              </a:rPr>
              <a:t>。</a:t>
            </a:r>
            <a:r>
              <a:rPr lang="zh-CN" altLang="en-US" sz="1600" dirty="0">
                <a:latin typeface="+mj-ea"/>
              </a:rPr>
              <a:t>一般记为 </a:t>
            </a:r>
            <a:r>
              <a:rPr lang="en-US" altLang="zh-CN" sz="1600" dirty="0">
                <a:latin typeface="+mj-ea"/>
              </a:rPr>
              <a:t>:</a:t>
            </a:r>
          </a:p>
          <a:p>
            <a:pPr marL="1028700" lvl="1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j-ea"/>
              </a:rPr>
              <a:t>s="a1a2···an"(n&gt;=0)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j-ea"/>
              </a:rPr>
              <a:t>它是编程语言中表示文本的数据类型。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j-ea"/>
              </a:rPr>
              <a:t>python</a:t>
            </a:r>
            <a:r>
              <a:rPr lang="zh-CN" altLang="en-US" sz="1600" dirty="0">
                <a:latin typeface="+mj-ea"/>
              </a:rPr>
              <a:t>的字串列表有</a:t>
            </a:r>
            <a:r>
              <a:rPr lang="en-US" altLang="zh-CN" sz="1600" dirty="0">
                <a:latin typeface="+mj-ea"/>
              </a:rPr>
              <a:t>2</a:t>
            </a:r>
            <a:r>
              <a:rPr lang="zh-CN" altLang="en-US" sz="1600" dirty="0">
                <a:latin typeface="+mj-ea"/>
              </a:rPr>
              <a:t>种取值顺序</a:t>
            </a:r>
            <a:r>
              <a:rPr lang="en-US" altLang="zh-CN" sz="1600" dirty="0">
                <a:latin typeface="+mj-ea"/>
              </a:rPr>
              <a:t>:</a:t>
            </a:r>
          </a:p>
          <a:p>
            <a:pPr marL="1028700"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从左到右索引默认</a:t>
            </a:r>
            <a:r>
              <a:rPr lang="en-US" altLang="zh-CN" sz="1600" dirty="0"/>
              <a:t>0</a:t>
            </a:r>
            <a:r>
              <a:rPr lang="zh-CN" altLang="en-US" sz="1600" dirty="0"/>
              <a:t>开始的，最大范围是字符串长度少</a:t>
            </a:r>
            <a:r>
              <a:rPr lang="en-US" altLang="zh-CN" sz="1600" dirty="0"/>
              <a:t>1</a:t>
            </a:r>
          </a:p>
          <a:p>
            <a:pPr marL="1028700" lvl="1">
              <a:buFont typeface="Wingdings" panose="05000000000000000000" pitchFamily="2" charset="2"/>
              <a:buChar char="l"/>
            </a:pPr>
            <a:r>
              <a:rPr lang="zh-CN" altLang="en-US" sz="1600" dirty="0"/>
              <a:t>从右到左索引默认</a:t>
            </a:r>
            <a:r>
              <a:rPr lang="en-US" altLang="zh-CN" sz="1600" dirty="0"/>
              <a:t>-1</a:t>
            </a:r>
            <a:r>
              <a:rPr lang="zh-CN" altLang="en-US" sz="1600" dirty="0"/>
              <a:t>开始的，最大范围是字符串开头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j-ea"/>
              </a:rPr>
              <a:t>如果你的实要取得一段子串的话，可以用到变量</a:t>
            </a:r>
            <a:r>
              <a:rPr lang="en-US" altLang="zh-CN" sz="1600" dirty="0">
                <a:latin typeface="+mj-ea"/>
              </a:rPr>
              <a:t>[</a:t>
            </a:r>
            <a:r>
              <a:rPr lang="zh-CN" altLang="en-US" sz="1600" dirty="0">
                <a:latin typeface="+mj-ea"/>
              </a:rPr>
              <a:t>头下标</a:t>
            </a:r>
            <a:r>
              <a:rPr lang="en-US" altLang="zh-CN" sz="1600" dirty="0">
                <a:latin typeface="+mj-ea"/>
              </a:rPr>
              <a:t>:</a:t>
            </a:r>
            <a:r>
              <a:rPr lang="zh-CN" altLang="en-US" sz="1600" dirty="0">
                <a:latin typeface="+mj-ea"/>
              </a:rPr>
              <a:t>尾下标</a:t>
            </a:r>
            <a:r>
              <a:rPr lang="en-US" altLang="zh-CN" sz="1600" dirty="0">
                <a:latin typeface="+mj-ea"/>
              </a:rPr>
              <a:t>]</a:t>
            </a:r>
            <a:r>
              <a:rPr lang="zh-CN" altLang="en-US" sz="1600" dirty="0">
                <a:latin typeface="+mj-ea"/>
              </a:rPr>
              <a:t>，就可以截取相应的字符串，其中下标是从</a:t>
            </a:r>
            <a:r>
              <a:rPr lang="en-US" altLang="zh-CN" sz="1600" dirty="0">
                <a:latin typeface="+mj-ea"/>
              </a:rPr>
              <a:t>0</a:t>
            </a:r>
            <a:r>
              <a:rPr lang="zh-CN" altLang="en-US" sz="1600" dirty="0">
                <a:latin typeface="+mj-ea"/>
              </a:rPr>
              <a:t>开始算起，可以是正数或负数，下标可以为空表示取到头或尾。</a:t>
            </a:r>
          </a:p>
          <a:p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03472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zh-CN" sz="1800" dirty="0" smtClean="0"/>
              <a:t>本章介绍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语言</a:t>
            </a:r>
            <a:r>
              <a:rPr lang="zh-CN" altLang="zh-CN" sz="1800" dirty="0" smtClean="0"/>
              <a:t>的</a:t>
            </a:r>
            <a:r>
              <a:rPr lang="zh-CN" altLang="zh-CN" sz="1800" dirty="0"/>
              <a:t>基础知识，内容主要</a:t>
            </a:r>
            <a:r>
              <a:rPr lang="zh-CN" altLang="zh-CN" sz="1800" dirty="0" smtClean="0"/>
              <a:t>涉及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语言</a:t>
            </a:r>
            <a:r>
              <a:rPr lang="zh-CN" altLang="zh-CN" sz="1800" dirty="0" smtClean="0"/>
              <a:t>的</a:t>
            </a:r>
            <a:r>
              <a:rPr lang="zh-CN" altLang="en-US" sz="1800" dirty="0" smtClean="0"/>
              <a:t>历史</a:t>
            </a:r>
            <a:r>
              <a:rPr lang="zh-CN" altLang="zh-CN" sz="1800" dirty="0" smtClean="0"/>
              <a:t>、</a:t>
            </a:r>
            <a:r>
              <a:rPr lang="zh-CN" altLang="zh-CN" sz="1800" dirty="0"/>
              <a:t>特点、</a:t>
            </a:r>
            <a:r>
              <a:rPr lang="zh-CN" altLang="en-US" sz="1800" dirty="0" smtClean="0"/>
              <a:t>开发环境的搭建</a:t>
            </a:r>
            <a:r>
              <a:rPr lang="zh-CN" altLang="en-US" sz="1800" dirty="0"/>
              <a:t>以及基本的使用</a:t>
            </a:r>
            <a:r>
              <a:rPr lang="zh-CN" altLang="en-US" sz="1800" dirty="0" smtClean="0"/>
              <a:t>。</a:t>
            </a:r>
            <a:r>
              <a:rPr lang="zh-CN" altLang="zh-CN" sz="1800" dirty="0"/>
              <a:t>（授课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2</a:t>
            </a:r>
            <a:r>
              <a:rPr lang="zh-CN" altLang="zh-CN" sz="1800" dirty="0" smtClean="0"/>
              <a:t>学时）</a:t>
            </a:r>
          </a:p>
          <a:p>
            <a:r>
              <a:rPr lang="zh-CN" altLang="zh-CN" sz="1800" dirty="0" smtClean="0"/>
              <a:t>本章</a:t>
            </a:r>
            <a:r>
              <a:rPr lang="zh-CN" altLang="zh-CN" sz="1800" dirty="0"/>
              <a:t>的学习目标：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/>
              <a:t>Python</a:t>
            </a:r>
            <a:r>
              <a:rPr lang="zh-CN" altLang="zh-CN" sz="1800" dirty="0"/>
              <a:t>版本介绍，</a:t>
            </a:r>
            <a:r>
              <a:rPr lang="en-US" altLang="zh-CN" sz="1800" dirty="0"/>
              <a:t>Python</a:t>
            </a:r>
            <a:r>
              <a:rPr lang="zh-CN" altLang="zh-CN" sz="1800" dirty="0"/>
              <a:t>安装与简单使用</a:t>
            </a:r>
            <a:r>
              <a:rPr lang="en-US" altLang="zh-CN" sz="1800" dirty="0"/>
              <a:t>,</a:t>
            </a:r>
            <a:r>
              <a:rPr lang="zh-CN" altLang="zh-CN" sz="1800" dirty="0"/>
              <a:t>使用</a:t>
            </a:r>
            <a:r>
              <a:rPr lang="en-US" altLang="zh-CN" sz="1800" dirty="0"/>
              <a:t>pip</a:t>
            </a:r>
            <a:r>
              <a:rPr lang="zh-CN" altLang="zh-CN" sz="1800" dirty="0"/>
              <a:t>管理</a:t>
            </a:r>
            <a:r>
              <a:rPr lang="en-US" altLang="zh-CN" sz="1800" dirty="0"/>
              <a:t>Python</a:t>
            </a:r>
            <a:r>
              <a:rPr lang="zh-CN" altLang="zh-CN" sz="1800" dirty="0"/>
              <a:t>扩展库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/>
              <a:t>Python</a:t>
            </a:r>
            <a:r>
              <a:rPr lang="zh-CN" altLang="zh-CN" sz="1800" dirty="0"/>
              <a:t>变量。数字，字符串，运算符与表达式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800" dirty="0"/>
              <a:t>常用内置函数、 基本输入输出。模块导入与使用。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/>
              <a:t>Python</a:t>
            </a:r>
            <a:r>
              <a:rPr lang="zh-CN" altLang="zh-CN" sz="1800" dirty="0"/>
              <a:t>代码编写规范。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/>
              <a:t>Python</a:t>
            </a:r>
            <a:r>
              <a:rPr lang="zh-CN" altLang="zh-CN" sz="1800" dirty="0"/>
              <a:t>文件名，</a:t>
            </a:r>
            <a:r>
              <a:rPr lang="en-US" altLang="zh-CN" sz="1800" dirty="0"/>
              <a:t>Python</a:t>
            </a:r>
            <a:r>
              <a:rPr lang="zh-CN" altLang="zh-CN" sz="1800" dirty="0"/>
              <a:t>脚本的</a:t>
            </a:r>
            <a:r>
              <a:rPr lang="en-US" altLang="zh-CN" sz="1800" dirty="0"/>
              <a:t>name</a:t>
            </a:r>
            <a:r>
              <a:rPr lang="zh-CN" altLang="zh-CN" sz="1800" dirty="0"/>
              <a:t>属性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字符串（续）：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2843808" y="1374155"/>
            <a:ext cx="49523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str</a:t>
            </a:r>
            <a:r>
              <a:rPr lang="en-US" altLang="zh-CN" sz="1400" dirty="0"/>
              <a:t> = 'Hello World!'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print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# </a:t>
            </a:r>
            <a:r>
              <a:rPr lang="zh-CN" altLang="en-US" sz="1400" dirty="0"/>
              <a:t>输出完整字符串  </a:t>
            </a:r>
          </a:p>
          <a:p>
            <a:r>
              <a:rPr lang="en-US" altLang="zh-CN" sz="1400" dirty="0"/>
              <a:t>print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[0] # </a:t>
            </a:r>
            <a:r>
              <a:rPr lang="zh-CN" altLang="en-US" sz="1400" dirty="0"/>
              <a:t>输出字符串中的第一个字符  </a:t>
            </a:r>
          </a:p>
          <a:p>
            <a:r>
              <a:rPr lang="en-US" altLang="zh-CN" sz="1400" dirty="0"/>
              <a:t>print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[2:5] # </a:t>
            </a:r>
            <a:r>
              <a:rPr lang="zh-CN" altLang="en-US" sz="1400" dirty="0"/>
              <a:t>输出字符串中第三个至第五个之间的字符串  </a:t>
            </a:r>
          </a:p>
          <a:p>
            <a:r>
              <a:rPr lang="en-US" altLang="zh-CN" sz="1400" dirty="0"/>
              <a:t>print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[2:] # </a:t>
            </a:r>
            <a:r>
              <a:rPr lang="zh-CN" altLang="en-US" sz="1400" dirty="0"/>
              <a:t>输出从第三个字符开始的字符串  </a:t>
            </a:r>
          </a:p>
          <a:p>
            <a:r>
              <a:rPr lang="en-US" altLang="zh-CN" sz="1400" dirty="0"/>
              <a:t>print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* 2 # </a:t>
            </a:r>
            <a:r>
              <a:rPr lang="zh-CN" altLang="en-US" sz="1400" dirty="0"/>
              <a:t>输出字符串两次  </a:t>
            </a:r>
          </a:p>
          <a:p>
            <a:r>
              <a:rPr lang="en-US" altLang="zh-CN" sz="1400" dirty="0"/>
              <a:t>print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 + "TEST" # </a:t>
            </a:r>
            <a:r>
              <a:rPr lang="zh-CN" altLang="en-US" sz="1400" dirty="0"/>
              <a:t>输出连接的</a:t>
            </a:r>
            <a:r>
              <a:rPr lang="zh-CN" altLang="en-US" sz="1400" dirty="0" smtClean="0"/>
              <a:t>字符串</a:t>
            </a:r>
            <a:endParaRPr lang="en-US" altLang="zh-CN" sz="1400" dirty="0" smtClean="0"/>
          </a:p>
          <a:p>
            <a:endParaRPr lang="zh-CN" altLang="en-US" sz="1400" dirty="0"/>
          </a:p>
          <a:p>
            <a:r>
              <a:rPr lang="zh-CN" altLang="en-US" sz="1400" dirty="0"/>
              <a:t>以上实例输出结果：</a:t>
            </a:r>
          </a:p>
          <a:p>
            <a:r>
              <a:rPr lang="en-US" altLang="zh-CN" sz="1400" dirty="0"/>
              <a:t>Hello World!  </a:t>
            </a:r>
          </a:p>
          <a:p>
            <a:r>
              <a:rPr lang="en-US" altLang="zh-CN" sz="1400" dirty="0"/>
              <a:t>H  </a:t>
            </a:r>
          </a:p>
          <a:p>
            <a:r>
              <a:rPr lang="en-US" altLang="zh-CN" sz="1400" dirty="0" err="1"/>
              <a:t>llo</a:t>
            </a:r>
            <a:r>
              <a:rPr lang="en-US" altLang="zh-CN" sz="1400" dirty="0"/>
              <a:t>  </a:t>
            </a:r>
          </a:p>
          <a:p>
            <a:r>
              <a:rPr lang="en-US" altLang="zh-CN" sz="1400" dirty="0" err="1"/>
              <a:t>llo</a:t>
            </a:r>
            <a:r>
              <a:rPr lang="en-US" altLang="zh-CN" sz="1400" dirty="0"/>
              <a:t> World!  </a:t>
            </a:r>
          </a:p>
          <a:p>
            <a:r>
              <a:rPr lang="en-US" altLang="zh-CN" sz="1400" dirty="0"/>
              <a:t>Hello </a:t>
            </a:r>
            <a:r>
              <a:rPr lang="en-US" altLang="zh-CN" sz="1400" dirty="0" err="1"/>
              <a:t>World!Hello</a:t>
            </a:r>
            <a:r>
              <a:rPr lang="en-US" altLang="zh-CN" sz="1400" dirty="0"/>
              <a:t> World!  </a:t>
            </a:r>
          </a:p>
          <a:p>
            <a:r>
              <a:rPr lang="en-US" altLang="zh-CN" sz="1400" dirty="0"/>
              <a:t>Hello </a:t>
            </a:r>
            <a:r>
              <a:rPr lang="en-US" altLang="zh-CN" sz="1400" dirty="0" err="1"/>
              <a:t>World!TEST</a:t>
            </a:r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列表：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j-ea"/>
              </a:rPr>
              <a:t>List</a:t>
            </a:r>
            <a:r>
              <a:rPr lang="zh-CN" altLang="en-US" sz="1600" dirty="0">
                <a:latin typeface="+mj-ea"/>
              </a:rPr>
              <a:t>（列表） 是 </a:t>
            </a:r>
            <a:r>
              <a:rPr lang="en-US" altLang="zh-CN" sz="1600" dirty="0">
                <a:latin typeface="+mj-ea"/>
              </a:rPr>
              <a:t>Python </a:t>
            </a:r>
            <a:r>
              <a:rPr lang="zh-CN" altLang="en-US" sz="1600" dirty="0">
                <a:latin typeface="+mj-ea"/>
              </a:rPr>
              <a:t>中使用最频繁的</a:t>
            </a:r>
            <a:r>
              <a:rPr lang="zh-CN" altLang="en-US" sz="1600" dirty="0" smtClean="0">
                <a:latin typeface="+mj-ea"/>
              </a:rPr>
              <a:t>数据类型；</a:t>
            </a:r>
            <a:endParaRPr lang="en-US" altLang="zh-CN" sz="1600" dirty="0">
              <a:latin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j-ea"/>
              </a:rPr>
              <a:t>列表可以完成大多数集合类的数据结构实现。它支持字符，数字，字符串甚至可以包含列表（所谓嵌套）。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j-ea"/>
              </a:rPr>
              <a:t>列表用</a:t>
            </a:r>
            <a:r>
              <a:rPr lang="en-US" altLang="zh-CN" sz="1600" dirty="0">
                <a:latin typeface="+mj-ea"/>
              </a:rPr>
              <a:t>[ ]</a:t>
            </a:r>
            <a:r>
              <a:rPr lang="zh-CN" altLang="en-US" sz="1600" dirty="0">
                <a:latin typeface="+mj-ea"/>
              </a:rPr>
              <a:t>标识。是</a:t>
            </a:r>
            <a:r>
              <a:rPr lang="en-US" altLang="zh-CN" sz="1600" dirty="0">
                <a:latin typeface="+mj-ea"/>
              </a:rPr>
              <a:t>python</a:t>
            </a:r>
            <a:r>
              <a:rPr lang="zh-CN" altLang="en-US" sz="1600" dirty="0">
                <a:latin typeface="+mj-ea"/>
              </a:rPr>
              <a:t>最通用的复合</a:t>
            </a:r>
            <a:r>
              <a:rPr lang="zh-CN" altLang="en-US" sz="1600" dirty="0" smtClean="0">
                <a:latin typeface="+mj-ea"/>
              </a:rPr>
              <a:t>数据类型。</a:t>
            </a:r>
            <a:endParaRPr lang="zh-CN" altLang="en-US" sz="1600" dirty="0">
              <a:latin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j-ea"/>
              </a:rPr>
              <a:t>列表中的值得分割也可以用到变量</a:t>
            </a:r>
            <a:r>
              <a:rPr lang="en-US" altLang="zh-CN" sz="1600" dirty="0">
                <a:latin typeface="+mj-ea"/>
              </a:rPr>
              <a:t>[</a:t>
            </a:r>
            <a:r>
              <a:rPr lang="zh-CN" altLang="en-US" sz="1600" dirty="0">
                <a:latin typeface="+mj-ea"/>
              </a:rPr>
              <a:t>头下标</a:t>
            </a:r>
            <a:r>
              <a:rPr lang="en-US" altLang="zh-CN" sz="1600" dirty="0">
                <a:latin typeface="+mj-ea"/>
              </a:rPr>
              <a:t>:</a:t>
            </a:r>
            <a:r>
              <a:rPr lang="zh-CN" altLang="en-US" sz="1600" dirty="0">
                <a:latin typeface="+mj-ea"/>
              </a:rPr>
              <a:t>尾下标</a:t>
            </a:r>
            <a:r>
              <a:rPr lang="en-US" altLang="zh-CN" sz="1600" dirty="0">
                <a:latin typeface="+mj-ea"/>
              </a:rPr>
              <a:t>]</a:t>
            </a:r>
            <a:r>
              <a:rPr lang="zh-CN" altLang="en-US" sz="1600" dirty="0">
                <a:latin typeface="+mj-ea"/>
              </a:rPr>
              <a:t>，就可以截取相应的列表，从左到右索引默认</a:t>
            </a:r>
            <a:r>
              <a:rPr lang="en-US" altLang="zh-CN" sz="1600" dirty="0">
                <a:latin typeface="+mj-ea"/>
              </a:rPr>
              <a:t>0</a:t>
            </a:r>
            <a:r>
              <a:rPr lang="zh-CN" altLang="en-US" sz="1600" dirty="0">
                <a:latin typeface="+mj-ea"/>
              </a:rPr>
              <a:t>开始的，从右到左索引默认</a:t>
            </a:r>
            <a:r>
              <a:rPr lang="en-US" altLang="zh-CN" sz="1600" dirty="0">
                <a:latin typeface="+mj-ea"/>
              </a:rPr>
              <a:t>-1</a:t>
            </a:r>
            <a:r>
              <a:rPr lang="zh-CN" altLang="en-US" sz="1600" dirty="0">
                <a:latin typeface="+mj-ea"/>
              </a:rPr>
              <a:t>开始，下标可以为空表示取到头或尾。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j-ea"/>
              </a:rPr>
              <a:t>加号（</a:t>
            </a:r>
            <a:r>
              <a:rPr lang="en-US" altLang="zh-CN" sz="1600" dirty="0">
                <a:latin typeface="+mj-ea"/>
              </a:rPr>
              <a:t>+</a:t>
            </a:r>
            <a:r>
              <a:rPr lang="zh-CN" altLang="en-US" sz="1600" dirty="0">
                <a:latin typeface="+mj-ea"/>
              </a:rPr>
              <a:t>）是列表连接运算符，星号（*）是重复操作</a:t>
            </a:r>
            <a:r>
              <a:rPr lang="zh-CN" altLang="en-US" sz="1600" dirty="0" smtClean="0">
                <a:latin typeface="+mj-ea"/>
              </a:rPr>
              <a:t>。</a:t>
            </a:r>
            <a:endParaRPr lang="zh-CN" altLang="en-US" sz="1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02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列表（续）：</a:t>
            </a:r>
            <a:endParaRPr lang="en-US" altLang="zh-CN" b="1" dirty="0"/>
          </a:p>
        </p:txBody>
      </p:sp>
      <p:sp>
        <p:nvSpPr>
          <p:cNvPr id="7" name="矩形 6"/>
          <p:cNvSpPr/>
          <p:nvPr/>
        </p:nvSpPr>
        <p:spPr>
          <a:xfrm>
            <a:off x="2889007" y="1491630"/>
            <a:ext cx="498565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list = [ '</a:t>
            </a:r>
            <a:r>
              <a:rPr lang="en-US" altLang="zh-CN" sz="1200" dirty="0" err="1"/>
              <a:t>abcd</a:t>
            </a:r>
            <a:r>
              <a:rPr lang="en-US" altLang="zh-CN" sz="1200" dirty="0"/>
              <a:t>', 786 , 2.23, 'john', 70.2 ]  </a:t>
            </a:r>
          </a:p>
          <a:p>
            <a:r>
              <a:rPr lang="en-US" altLang="zh-CN" sz="1200" dirty="0" err="1"/>
              <a:t>tinylist</a:t>
            </a:r>
            <a:r>
              <a:rPr lang="en-US" altLang="zh-CN" sz="1200" dirty="0"/>
              <a:t> = [123, 'john']  </a:t>
            </a:r>
          </a:p>
          <a:p>
            <a:endParaRPr lang="en-US" altLang="zh-CN" sz="1200" dirty="0"/>
          </a:p>
          <a:p>
            <a:r>
              <a:rPr lang="en-US" altLang="zh-CN" sz="1200" dirty="0"/>
              <a:t>print list # </a:t>
            </a:r>
            <a:r>
              <a:rPr lang="zh-CN" altLang="en-US" sz="1200" dirty="0"/>
              <a:t>输出完整列表  </a:t>
            </a:r>
          </a:p>
          <a:p>
            <a:r>
              <a:rPr lang="en-US" altLang="zh-CN" sz="1200" dirty="0"/>
              <a:t>print list[0] # </a:t>
            </a:r>
            <a:r>
              <a:rPr lang="zh-CN" altLang="en-US" sz="1200" dirty="0"/>
              <a:t>输出列表的第一个元素  </a:t>
            </a:r>
          </a:p>
          <a:p>
            <a:r>
              <a:rPr lang="en-US" altLang="zh-CN" sz="1200" dirty="0"/>
              <a:t>print list[1:3] # </a:t>
            </a:r>
            <a:r>
              <a:rPr lang="zh-CN" altLang="en-US" sz="1200" dirty="0"/>
              <a:t>输出第二个至第三个的元素  </a:t>
            </a:r>
          </a:p>
          <a:p>
            <a:r>
              <a:rPr lang="en-US" altLang="zh-CN" sz="1200" dirty="0"/>
              <a:t>print list[2:] # </a:t>
            </a:r>
            <a:r>
              <a:rPr lang="zh-CN" altLang="en-US" sz="1200" dirty="0"/>
              <a:t>输出从第三个开始至列表末尾的所有元素  </a:t>
            </a:r>
          </a:p>
          <a:p>
            <a:r>
              <a:rPr lang="en-US" altLang="zh-CN" sz="1200" dirty="0"/>
              <a:t>print </a:t>
            </a:r>
            <a:r>
              <a:rPr lang="en-US" altLang="zh-CN" sz="1200" dirty="0" err="1"/>
              <a:t>tinylist</a:t>
            </a:r>
            <a:r>
              <a:rPr lang="en-US" altLang="zh-CN" sz="1200" dirty="0"/>
              <a:t> * 2 # </a:t>
            </a:r>
            <a:r>
              <a:rPr lang="zh-CN" altLang="en-US" sz="1200" dirty="0"/>
              <a:t>输出列表两次  </a:t>
            </a:r>
          </a:p>
          <a:p>
            <a:r>
              <a:rPr lang="en-US" altLang="zh-CN" sz="1200" dirty="0"/>
              <a:t>print list + </a:t>
            </a:r>
            <a:r>
              <a:rPr lang="en-US" altLang="zh-CN" sz="1200" dirty="0" err="1"/>
              <a:t>tinylist</a:t>
            </a:r>
            <a:r>
              <a:rPr lang="en-US" altLang="zh-CN" sz="1200" dirty="0"/>
              <a:t> # </a:t>
            </a:r>
            <a:r>
              <a:rPr lang="zh-CN" altLang="en-US" sz="1200" dirty="0"/>
              <a:t>打印组合的</a:t>
            </a:r>
            <a:r>
              <a:rPr lang="zh-CN" altLang="en-US" sz="1200" dirty="0" smtClean="0"/>
              <a:t>列表</a:t>
            </a:r>
            <a:endParaRPr lang="en-US" altLang="zh-CN" sz="1200" dirty="0" smtClean="0"/>
          </a:p>
          <a:p>
            <a:endParaRPr lang="zh-CN" altLang="en-US" sz="1200" dirty="0"/>
          </a:p>
          <a:p>
            <a:r>
              <a:rPr lang="zh-CN" altLang="en-US" sz="1200" dirty="0"/>
              <a:t>以上实例输出结果：</a:t>
            </a:r>
          </a:p>
          <a:p>
            <a:r>
              <a:rPr lang="en-US" altLang="zh-CN" sz="1200" dirty="0"/>
              <a:t>['</a:t>
            </a:r>
            <a:r>
              <a:rPr lang="en-US" altLang="zh-CN" sz="1200" dirty="0" err="1"/>
              <a:t>abcd</a:t>
            </a:r>
            <a:r>
              <a:rPr lang="en-US" altLang="zh-CN" sz="1200" dirty="0"/>
              <a:t>', 786, 2.23, 'john', 70.200000000000003]  </a:t>
            </a:r>
          </a:p>
          <a:p>
            <a:r>
              <a:rPr lang="en-US" altLang="zh-CN" sz="1200" dirty="0" err="1"/>
              <a:t>abcd</a:t>
            </a:r>
            <a:r>
              <a:rPr lang="en-US" altLang="zh-CN" sz="1200" dirty="0"/>
              <a:t>  </a:t>
            </a:r>
          </a:p>
          <a:p>
            <a:r>
              <a:rPr lang="en-US" altLang="zh-CN" sz="1200" dirty="0"/>
              <a:t>[786, 2.23]  </a:t>
            </a:r>
          </a:p>
          <a:p>
            <a:r>
              <a:rPr lang="en-US" altLang="zh-CN" sz="1200" dirty="0"/>
              <a:t>[2.23, 'john', 70.200000000000003]  </a:t>
            </a:r>
          </a:p>
          <a:p>
            <a:r>
              <a:rPr lang="en-US" altLang="zh-CN" sz="1200" dirty="0"/>
              <a:t>[123, 'john', 123, 'john']  </a:t>
            </a:r>
          </a:p>
          <a:p>
            <a:r>
              <a:rPr lang="en-US" altLang="zh-CN" sz="1200" dirty="0"/>
              <a:t>['</a:t>
            </a:r>
            <a:r>
              <a:rPr lang="en-US" altLang="zh-CN" sz="1200" dirty="0" err="1"/>
              <a:t>abcd</a:t>
            </a:r>
            <a:r>
              <a:rPr lang="en-US" altLang="zh-CN" sz="1200" dirty="0"/>
              <a:t>', 786, 2.23, 'john', 70.200000000000003, 123, 'john']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49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元组：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223224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元组是另一个数据类型，类似于</a:t>
            </a:r>
            <a:r>
              <a:rPr lang="en-US" altLang="zh-CN" dirty="0"/>
              <a:t>List</a:t>
            </a:r>
            <a:r>
              <a:rPr lang="zh-CN" altLang="en-US" dirty="0"/>
              <a:t>（列表）。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元组用</a:t>
            </a:r>
            <a:r>
              <a:rPr lang="en-US" altLang="zh-CN" dirty="0"/>
              <a:t>"()"</a:t>
            </a:r>
            <a:r>
              <a:rPr lang="zh-CN" altLang="en-US" dirty="0"/>
              <a:t>标识。内部元素用逗号隔开。但是元素不能二次赋值，相当于只读列表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23879" y="752380"/>
            <a:ext cx="49846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200" dirty="0"/>
              <a:t>t = ( 'abcd', 786 , 2.23, 'john', 70.2 )  </a:t>
            </a:r>
          </a:p>
          <a:p>
            <a:r>
              <a:rPr lang="fr-FR" altLang="zh-CN" sz="1200" dirty="0"/>
              <a:t>tinytuple = (123, 'john')  </a:t>
            </a:r>
          </a:p>
          <a:p>
            <a:endParaRPr lang="fr-FR" altLang="zh-CN" sz="1200" dirty="0"/>
          </a:p>
          <a:p>
            <a:r>
              <a:rPr lang="fr-FR" altLang="zh-CN" sz="1200" dirty="0"/>
              <a:t>print(t) </a:t>
            </a:r>
          </a:p>
          <a:p>
            <a:r>
              <a:rPr lang="fr-FR" altLang="zh-CN" sz="1200" dirty="0"/>
              <a:t>print(t[0]) </a:t>
            </a:r>
          </a:p>
          <a:p>
            <a:r>
              <a:rPr lang="fr-FR" altLang="zh-CN" sz="1200" dirty="0"/>
              <a:t>print(t[1:3])</a:t>
            </a:r>
          </a:p>
          <a:p>
            <a:r>
              <a:rPr lang="fr-FR" altLang="zh-CN" sz="1200" dirty="0"/>
              <a:t>print(t[2:]) </a:t>
            </a:r>
          </a:p>
          <a:p>
            <a:r>
              <a:rPr lang="fr-FR" altLang="zh-CN" sz="1200" dirty="0"/>
              <a:t>print(tinytuple * 2) </a:t>
            </a:r>
          </a:p>
          <a:p>
            <a:r>
              <a:rPr lang="fr-FR" altLang="zh-CN" sz="1200" dirty="0"/>
              <a:t>print(t + tinytuple)</a:t>
            </a:r>
          </a:p>
          <a:p>
            <a:r>
              <a:rPr lang="zh-CN" altLang="en-US" sz="1200" dirty="0"/>
              <a:t>以上实例输出结果：</a:t>
            </a:r>
          </a:p>
          <a:p>
            <a:r>
              <a:rPr lang="en-US" altLang="zh-CN" sz="1200" dirty="0"/>
              <a:t>('</a:t>
            </a:r>
            <a:r>
              <a:rPr lang="en-US" altLang="zh-CN" sz="1200" dirty="0" err="1"/>
              <a:t>abcd</a:t>
            </a:r>
            <a:r>
              <a:rPr lang="en-US" altLang="zh-CN" sz="1200" dirty="0"/>
              <a:t>', 786, 2.23, 'john', 70.200000000000003)  </a:t>
            </a:r>
          </a:p>
          <a:p>
            <a:r>
              <a:rPr lang="en-US" altLang="zh-CN" sz="1200" dirty="0" err="1"/>
              <a:t>abcd</a:t>
            </a:r>
            <a:r>
              <a:rPr lang="en-US" altLang="zh-CN" sz="1200" dirty="0"/>
              <a:t>  </a:t>
            </a:r>
          </a:p>
          <a:p>
            <a:r>
              <a:rPr lang="en-US" altLang="zh-CN" sz="1200" dirty="0"/>
              <a:t>(786, 2.23)  </a:t>
            </a:r>
          </a:p>
          <a:p>
            <a:r>
              <a:rPr lang="en-US" altLang="zh-CN" sz="1200" dirty="0"/>
              <a:t>(2.23, 'john', 70.200000000000003)  </a:t>
            </a:r>
          </a:p>
          <a:p>
            <a:r>
              <a:rPr lang="en-US" altLang="zh-CN" sz="1200" dirty="0"/>
              <a:t>(123, 'john', 123, 'john')  </a:t>
            </a:r>
          </a:p>
          <a:p>
            <a:r>
              <a:rPr lang="en-US" altLang="zh-CN" sz="1200" dirty="0"/>
              <a:t>('</a:t>
            </a:r>
            <a:r>
              <a:rPr lang="en-US" altLang="zh-CN" sz="1200" dirty="0" err="1"/>
              <a:t>abcd</a:t>
            </a:r>
            <a:r>
              <a:rPr lang="en-US" altLang="zh-CN" sz="1200" dirty="0"/>
              <a:t>', 786, 2.23, 'john', 70.200000000000003, 123, 'john')</a:t>
            </a:r>
          </a:p>
          <a:p>
            <a:r>
              <a:rPr lang="zh-CN" altLang="en-US" sz="1200" dirty="0"/>
              <a:t>以下是元组无效的，因为元组是不允许更新的。而列表是允许更新的：</a:t>
            </a:r>
          </a:p>
          <a:p>
            <a:r>
              <a:rPr lang="en-US" altLang="zh-CN" sz="1200" dirty="0"/>
              <a:t>#!/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/bin/python  </a:t>
            </a:r>
          </a:p>
          <a:p>
            <a:endParaRPr lang="en-US" altLang="zh-CN" sz="1200" dirty="0"/>
          </a:p>
          <a:p>
            <a:r>
              <a:rPr lang="en-US" altLang="zh-CN" sz="1200" dirty="0"/>
              <a:t>tuple = ( '</a:t>
            </a:r>
            <a:r>
              <a:rPr lang="en-US" altLang="zh-CN" sz="1200" dirty="0" err="1"/>
              <a:t>abcd</a:t>
            </a:r>
            <a:r>
              <a:rPr lang="en-US" altLang="zh-CN" sz="1200" dirty="0"/>
              <a:t>', 786 , 2.23, 'john', 70.2 )  </a:t>
            </a:r>
          </a:p>
          <a:p>
            <a:r>
              <a:rPr lang="en-US" altLang="zh-CN" sz="1200" dirty="0"/>
              <a:t>list = [ '</a:t>
            </a:r>
            <a:r>
              <a:rPr lang="en-US" altLang="zh-CN" sz="1200" dirty="0" err="1"/>
              <a:t>abcd</a:t>
            </a:r>
            <a:r>
              <a:rPr lang="en-US" altLang="zh-CN" sz="1200" dirty="0"/>
              <a:t>', 786 , 2.23, 'john', 70.2 ]  </a:t>
            </a:r>
          </a:p>
          <a:p>
            <a:r>
              <a:rPr lang="en-US" altLang="zh-CN" sz="1200" dirty="0"/>
              <a:t>tuple[2] = 1000 # </a:t>
            </a:r>
            <a:r>
              <a:rPr lang="zh-CN" altLang="en-US" sz="1200" dirty="0"/>
              <a:t>元组中是非法应用  </a:t>
            </a:r>
          </a:p>
          <a:p>
            <a:r>
              <a:rPr lang="en-US" altLang="zh-CN" sz="1200" dirty="0"/>
              <a:t>list[2] = 1000 # </a:t>
            </a:r>
            <a:r>
              <a:rPr lang="zh-CN" altLang="en-US" sz="1200" dirty="0"/>
              <a:t>列表中是合法应用</a:t>
            </a:r>
          </a:p>
        </p:txBody>
      </p:sp>
    </p:spTree>
    <p:extLst>
      <p:ext uri="{BB962C8B-B14F-4D97-AF65-F5344CB8AC3E}">
        <p14:creationId xmlns:p14="http://schemas.microsoft.com/office/powerpoint/2010/main" val="740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字典：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84776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j-ea"/>
              </a:rPr>
              <a:t>字典</a:t>
            </a:r>
            <a:r>
              <a:rPr lang="en-US" altLang="zh-CN" sz="1600" dirty="0">
                <a:latin typeface="+mj-ea"/>
              </a:rPr>
              <a:t>(dictionary)</a:t>
            </a:r>
            <a:r>
              <a:rPr lang="zh-CN" altLang="en-US" sz="1600" dirty="0">
                <a:latin typeface="+mj-ea"/>
              </a:rPr>
              <a:t>是除列表意外</a:t>
            </a:r>
            <a:r>
              <a:rPr lang="en-US" altLang="zh-CN" sz="1600" dirty="0">
                <a:latin typeface="+mj-ea"/>
              </a:rPr>
              <a:t>python</a:t>
            </a:r>
            <a:r>
              <a:rPr lang="zh-CN" altLang="en-US" sz="1600" dirty="0">
                <a:latin typeface="+mj-ea"/>
              </a:rPr>
              <a:t>之中最灵活的内置数据结构类型。列表是有序的对象结合，字典是无序的对象集合。</a:t>
            </a:r>
            <a:endParaRPr lang="en-US" altLang="zh-CN" sz="1600" dirty="0">
              <a:latin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j-ea"/>
              </a:rPr>
              <a:t>两者之间的区别在于：字典当中的元素是通过键来存取的，而不是通过偏移存取。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j-ea"/>
              </a:rPr>
              <a:t>字典用</a:t>
            </a:r>
            <a:r>
              <a:rPr lang="en-US" altLang="zh-CN" sz="1600" dirty="0">
                <a:latin typeface="+mj-ea"/>
              </a:rPr>
              <a:t>"{ }"</a:t>
            </a:r>
            <a:r>
              <a:rPr lang="zh-CN" altLang="en-US" sz="1600" dirty="0">
                <a:latin typeface="+mj-ea"/>
              </a:rPr>
              <a:t>标识。字典由索引</a:t>
            </a:r>
            <a:r>
              <a:rPr lang="en-US" altLang="zh-CN" sz="1600" dirty="0">
                <a:latin typeface="+mj-ea"/>
              </a:rPr>
              <a:t>(key)</a:t>
            </a:r>
            <a:r>
              <a:rPr lang="zh-CN" altLang="en-US" sz="1600" dirty="0">
                <a:latin typeface="+mj-ea"/>
              </a:rPr>
              <a:t>和它对应的值</a:t>
            </a:r>
            <a:r>
              <a:rPr lang="en-US" altLang="zh-CN" sz="1600" dirty="0">
                <a:latin typeface="+mj-ea"/>
              </a:rPr>
              <a:t>value</a:t>
            </a:r>
            <a:r>
              <a:rPr lang="zh-CN" altLang="en-US" sz="1600" dirty="0">
                <a:latin typeface="+mj-ea"/>
              </a:rPr>
              <a:t>组成</a:t>
            </a:r>
            <a:r>
              <a:rPr lang="zh-CN" altLang="en-US" sz="1600" dirty="0" smtClean="0">
                <a:latin typeface="+mj-ea"/>
              </a:rPr>
              <a:t>。</a:t>
            </a:r>
            <a:endParaRPr lang="zh-CN" altLang="en-US" sz="1600" dirty="0">
              <a:latin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6962" t="7171" r="26817" b="8914"/>
          <a:stretch/>
        </p:blipFill>
        <p:spPr>
          <a:xfrm>
            <a:off x="7285367" y="3302202"/>
            <a:ext cx="1823137" cy="18618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35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字典（续）：</a:t>
            </a:r>
            <a:endParaRPr lang="en-US" altLang="zh-CN" b="1" dirty="0"/>
          </a:p>
        </p:txBody>
      </p:sp>
      <p:sp>
        <p:nvSpPr>
          <p:cNvPr id="6" name="矩形 5"/>
          <p:cNvSpPr/>
          <p:nvPr/>
        </p:nvSpPr>
        <p:spPr>
          <a:xfrm>
            <a:off x="3184550" y="1491630"/>
            <a:ext cx="43945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dict</a:t>
            </a:r>
            <a:r>
              <a:rPr lang="en-US" altLang="zh-CN" sz="1400" dirty="0" smtClean="0"/>
              <a:t> = {}  </a:t>
            </a:r>
          </a:p>
          <a:p>
            <a:r>
              <a:rPr lang="en-US" altLang="zh-CN" sz="1400" dirty="0" err="1" smtClean="0"/>
              <a:t>dict</a:t>
            </a:r>
            <a:r>
              <a:rPr lang="en-US" altLang="zh-CN" sz="1400" dirty="0" smtClean="0"/>
              <a:t>['one'] = "This is one"  </a:t>
            </a:r>
          </a:p>
          <a:p>
            <a:r>
              <a:rPr lang="en-US" altLang="zh-CN" sz="1400" dirty="0" err="1" smtClean="0"/>
              <a:t>dict</a:t>
            </a:r>
            <a:r>
              <a:rPr lang="en-US" altLang="zh-CN" sz="1400" dirty="0" smtClean="0"/>
              <a:t>[2</a:t>
            </a:r>
            <a:r>
              <a:rPr lang="en-US" altLang="zh-CN" sz="1400" dirty="0"/>
              <a:t>] = "This is two"  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tinydict</a:t>
            </a:r>
            <a:r>
              <a:rPr lang="en-US" altLang="zh-CN" sz="1400" dirty="0"/>
              <a:t> = {'name': 'john','code':6734, '</a:t>
            </a:r>
            <a:r>
              <a:rPr lang="en-US" altLang="zh-CN" sz="1400" dirty="0" err="1"/>
              <a:t>dept</a:t>
            </a:r>
            <a:r>
              <a:rPr lang="en-US" altLang="zh-CN" sz="1400" dirty="0"/>
              <a:t>': 'sales'}  </a:t>
            </a:r>
          </a:p>
          <a:p>
            <a:endParaRPr lang="en-US" altLang="zh-CN" sz="1400" dirty="0"/>
          </a:p>
          <a:p>
            <a:r>
              <a:rPr lang="en-US" altLang="zh-CN" sz="1400" dirty="0"/>
              <a:t>print </a:t>
            </a:r>
            <a:r>
              <a:rPr lang="en-US" altLang="zh-CN" sz="1400" dirty="0" err="1"/>
              <a:t>dict</a:t>
            </a:r>
            <a:r>
              <a:rPr lang="en-US" altLang="zh-CN" sz="1400" dirty="0"/>
              <a:t>['one'] # </a:t>
            </a:r>
            <a:r>
              <a:rPr lang="zh-CN" altLang="en-US" sz="1400" dirty="0"/>
              <a:t>输出键为</a:t>
            </a:r>
            <a:r>
              <a:rPr lang="en-US" altLang="zh-CN" sz="1400" dirty="0"/>
              <a:t>'one' </a:t>
            </a:r>
            <a:r>
              <a:rPr lang="zh-CN" altLang="en-US" sz="1400" dirty="0"/>
              <a:t>的值  </a:t>
            </a:r>
          </a:p>
          <a:p>
            <a:r>
              <a:rPr lang="en-US" altLang="zh-CN" sz="1400" dirty="0"/>
              <a:t>print </a:t>
            </a:r>
            <a:r>
              <a:rPr lang="en-US" altLang="zh-CN" sz="1400" dirty="0" err="1"/>
              <a:t>dict</a:t>
            </a:r>
            <a:r>
              <a:rPr lang="en-US" altLang="zh-CN" sz="1400" dirty="0"/>
              <a:t>[2] # </a:t>
            </a:r>
            <a:r>
              <a:rPr lang="zh-CN" altLang="en-US" sz="1400" dirty="0"/>
              <a:t>输出键为 </a:t>
            </a:r>
            <a:r>
              <a:rPr lang="en-US" altLang="zh-CN" sz="1400" dirty="0"/>
              <a:t>2 </a:t>
            </a:r>
            <a:r>
              <a:rPr lang="zh-CN" altLang="en-US" sz="1400" dirty="0"/>
              <a:t>的值  </a:t>
            </a:r>
          </a:p>
          <a:p>
            <a:r>
              <a:rPr lang="en-US" altLang="zh-CN" sz="1400" dirty="0"/>
              <a:t>print </a:t>
            </a:r>
            <a:r>
              <a:rPr lang="en-US" altLang="zh-CN" sz="1400" dirty="0" err="1"/>
              <a:t>tinydict</a:t>
            </a:r>
            <a:r>
              <a:rPr lang="en-US" altLang="zh-CN" sz="1400" dirty="0"/>
              <a:t> # </a:t>
            </a:r>
            <a:r>
              <a:rPr lang="zh-CN" altLang="en-US" sz="1400" dirty="0"/>
              <a:t>输出完整的字典  </a:t>
            </a:r>
          </a:p>
          <a:p>
            <a:r>
              <a:rPr lang="en-US" altLang="zh-CN" sz="1400" dirty="0"/>
              <a:t>print </a:t>
            </a:r>
            <a:r>
              <a:rPr lang="en-US" altLang="zh-CN" sz="1400" dirty="0" err="1"/>
              <a:t>tinydict.keys</a:t>
            </a:r>
            <a:r>
              <a:rPr lang="en-US" altLang="zh-CN" sz="1400" dirty="0"/>
              <a:t>() # </a:t>
            </a:r>
            <a:r>
              <a:rPr lang="zh-CN" altLang="en-US" sz="1400" dirty="0"/>
              <a:t>输出所有键  </a:t>
            </a:r>
          </a:p>
          <a:p>
            <a:r>
              <a:rPr lang="en-US" altLang="zh-CN" sz="1400" dirty="0"/>
              <a:t>print </a:t>
            </a:r>
            <a:r>
              <a:rPr lang="en-US" altLang="zh-CN" sz="1400" dirty="0" err="1"/>
              <a:t>tinydict.values</a:t>
            </a:r>
            <a:r>
              <a:rPr lang="en-US" altLang="zh-CN" sz="1400" dirty="0"/>
              <a:t>() # </a:t>
            </a:r>
            <a:r>
              <a:rPr lang="zh-CN" altLang="en-US" sz="1400" dirty="0"/>
              <a:t>输出所有值</a:t>
            </a:r>
          </a:p>
          <a:p>
            <a:r>
              <a:rPr lang="zh-CN" altLang="en-US" sz="1400" dirty="0"/>
              <a:t>输出结果为：</a:t>
            </a:r>
          </a:p>
          <a:p>
            <a:r>
              <a:rPr lang="en-US" altLang="zh-CN" sz="1400" dirty="0"/>
              <a:t>This is one This is two {'</a:t>
            </a:r>
            <a:r>
              <a:rPr lang="en-US" altLang="zh-CN" sz="1400" dirty="0" err="1"/>
              <a:t>dept</a:t>
            </a:r>
            <a:r>
              <a:rPr lang="en-US" altLang="zh-CN" sz="1400" dirty="0"/>
              <a:t>': 'sales', 'code': 6734, 'name': 'john'} ['</a:t>
            </a:r>
            <a:r>
              <a:rPr lang="en-US" altLang="zh-CN" sz="1400" dirty="0" err="1"/>
              <a:t>dept</a:t>
            </a:r>
            <a:r>
              <a:rPr lang="en-US" altLang="zh-CN" sz="1400" dirty="0"/>
              <a:t>', 'code', 'name'] ['sales', 6734, 'j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69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4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变量类型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数据类型转换：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345114"/>
            <a:ext cx="4896544" cy="35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/>
              <a:t>Python</a:t>
            </a:r>
            <a:r>
              <a:rPr lang="zh-CN" altLang="en-US" dirty="0"/>
              <a:t>常用的内置函数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987574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常用</a:t>
            </a:r>
            <a:r>
              <a:rPr lang="zh-CN" altLang="en-US" dirty="0"/>
              <a:t>的内置函数</a:t>
            </a:r>
            <a:r>
              <a:rPr lang="zh-CN" altLang="en-US" b="1" dirty="0" smtClean="0"/>
              <a:t>：</a:t>
            </a:r>
            <a:endParaRPr lang="zh-CN" altLang="zh-CN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80592" y="1851670"/>
            <a:ext cx="2663415" cy="1737971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9025" tIns="14283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一、数学函数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abs() </a:t>
            </a:r>
            <a:r>
              <a:rPr lang="zh-CN" altLang="en-US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求数值的绝对值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min()</a:t>
            </a:r>
            <a:r>
              <a:rPr lang="zh-CN" altLang="en-US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列表的最下值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max()</a:t>
            </a:r>
            <a:r>
              <a:rPr lang="zh-CN" altLang="en-US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列表的最大值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b="1" dirty="0" err="1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divmod</a:t>
            </a:r>
            <a:r>
              <a:rPr lang="en-US" altLang="zh-CN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zh-CN" altLang="en-US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取膜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pow() </a:t>
            </a:r>
            <a:r>
              <a:rPr lang="zh-CN" altLang="en-US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乘方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round()</a:t>
            </a:r>
            <a:r>
              <a:rPr lang="zh-CN" altLang="en-US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浮点数</a:t>
            </a:r>
            <a:endParaRPr kumimoji="0" lang="zh-CN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580112" y="1217898"/>
            <a:ext cx="2593702" cy="35846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#abs 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绝对值函数 输出结果是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#min 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求列表最小值</a:t>
            </a: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随机一个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1-20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的步长为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的列表</a:t>
            </a: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lists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求出列表的最小值为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(lists)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#max 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求列表的最大值 结果为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(lists)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#divmod(x,y) 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参数：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个 返回值：元祖</a:t>
            </a: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函数计算公式为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((x-x%y)/y, x%y)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divmod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#pow(x,y,z)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参数：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个或者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个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可以为空</a:t>
            </a: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计算规则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(x**y) % z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pow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#round(x)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1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将传入的整数变称浮点</a:t>
            </a: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round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/>
              <a:t>Python</a:t>
            </a:r>
            <a:r>
              <a:rPr lang="zh-CN" altLang="en-US" dirty="0"/>
              <a:t>常用的内置函数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987574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常用</a:t>
            </a:r>
            <a:r>
              <a:rPr lang="zh-CN" altLang="en-US" dirty="0"/>
              <a:t>的内置函数</a:t>
            </a:r>
            <a:r>
              <a:rPr lang="zh-CN" altLang="en-US" b="1" dirty="0" smtClean="0"/>
              <a:t>：</a:t>
            </a:r>
            <a:endParaRPr lang="zh-CN" altLang="zh-CN" dirty="0"/>
          </a:p>
        </p:txBody>
      </p:sp>
      <p:sp>
        <p:nvSpPr>
          <p:cNvPr id="1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48454" y="1635646"/>
            <a:ext cx="3080668" cy="176874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9025" tIns="14283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CN" altLang="en-US" sz="16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二、功能函数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函数是否可调用</a:t>
            </a:r>
            <a:r>
              <a:rPr lang="zh-CN" altLang="en-US" sz="14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：</a:t>
            </a:r>
            <a:endParaRPr lang="en-US" altLang="zh-CN" sz="14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4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callable(</a:t>
            </a:r>
            <a:r>
              <a:rPr lang="en-US" altLang="zh-CN" sz="1400" b="1" dirty="0" err="1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funcname</a:t>
            </a:r>
            <a:r>
              <a:rPr lang="en-US" altLang="zh-CN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类型判断：</a:t>
            </a:r>
            <a:r>
              <a:rPr lang="en-US" altLang="zh-CN" sz="1400" b="1" dirty="0" err="1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isinstance</a:t>
            </a:r>
            <a:r>
              <a:rPr lang="en-US" altLang="zh-CN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400" b="1" dirty="0" err="1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x,list</a:t>
            </a:r>
            <a:r>
              <a:rPr lang="en-US" altLang="zh-CN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zh-CN" sz="1400" b="1" dirty="0" err="1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比较：</a:t>
            </a:r>
            <a:r>
              <a:rPr lang="en-US" altLang="zh-CN" sz="1400" b="1" dirty="0" err="1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cmp</a:t>
            </a:r>
            <a:r>
              <a:rPr lang="en-US" altLang="zh-CN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(‘</a:t>
            </a:r>
            <a:r>
              <a:rPr lang="en-US" altLang="zh-CN" sz="1400" b="1" dirty="0" err="1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hello','hello</a:t>
            </a:r>
            <a:r>
              <a:rPr lang="en-US" altLang="zh-CN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')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快速生成序列： </a:t>
            </a:r>
            <a:endParaRPr lang="en-US" altLang="zh-CN" sz="1400" b="1" dirty="0" smtClean="0">
              <a:solidFill>
                <a:schemeClr val="accent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4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(</a:t>
            </a:r>
            <a:r>
              <a:rPr lang="en-US" altLang="zh-CN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x)range([start,] stop[, step])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类型</a:t>
            </a:r>
            <a:r>
              <a:rPr lang="zh-CN" altLang="en-US" sz="1400" b="1" dirty="0" smtClean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判断： </a:t>
            </a:r>
            <a:r>
              <a:rPr lang="en-US" altLang="zh-CN" sz="1400" b="1" dirty="0"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type()</a:t>
            </a:r>
            <a:endParaRPr kumimoji="0" lang="zh-CN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860032" y="1551330"/>
            <a:ext cx="4176464" cy="32460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#callable</a:t>
            </a:r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（）判断函数是否可用 返回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 ,</a:t>
            </a:r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这里的函数必须是定义过的</a:t>
            </a:r>
          </a:p>
          <a:p>
            <a:pPr lvl="0"/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r>
              <a:rPr lang="en-US" altLang="zh-CN" sz="1000" dirty="0" err="1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 "name"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callable(</a:t>
            </a:r>
            <a:r>
              <a:rPr lang="en-US" altLang="zh-CN" sz="1000" dirty="0" err="1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1000" dirty="0" err="1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(object, </a:t>
            </a:r>
            <a:r>
              <a:rPr lang="en-US" altLang="zh-CN" sz="1000" dirty="0" err="1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classinfo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判断实例是否是这个类或者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是变量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a=[1,3,4]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zh-CN" sz="1000" dirty="0" err="1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isinstance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a,int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#range</a:t>
            </a:r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[start,] stop[, step]</a:t>
            </a:r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）快速生成列表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参数一和参数三可选 分别代表开始数字和布长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返回一个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2-10 </a:t>
            </a:r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布长为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的列表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range(2,10,2)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#type(object) </a:t>
            </a:r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类型判断</a:t>
            </a:r>
          </a:p>
          <a:p>
            <a:pPr lvl="0"/>
            <a:r>
              <a:rPr lang="zh-CN" altLang="en-US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/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type(lists)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5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/>
              <a:t>Python</a:t>
            </a:r>
            <a:r>
              <a:rPr lang="zh-CN" altLang="en-US" dirty="0"/>
              <a:t>常用的内置函数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987574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常用</a:t>
            </a:r>
            <a:r>
              <a:rPr lang="zh-CN" altLang="en-US" dirty="0"/>
              <a:t>的内置函数</a:t>
            </a:r>
            <a:r>
              <a:rPr lang="zh-CN" altLang="en-US" b="1" dirty="0" smtClean="0"/>
              <a:t>：</a:t>
            </a:r>
            <a:endParaRPr lang="zh-CN" altLang="zh-CN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817220" y="1707654"/>
            <a:ext cx="1224136" cy="27228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#int(x)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转换为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类型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返回结果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&lt;type 'int'&gt;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#long(x)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转换称长整形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10.0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#float(x)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转称浮点型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#str(x)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转换称字符串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#list(x)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转称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#tuple(x)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转成元祖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"123"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#hex(x) 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hex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#oct(x)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oct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#chr(x)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#ord(x)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55462" y="2181003"/>
            <a:ext cx="2496658" cy="16148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"zhang,wang"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#capitalize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首字母大写 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#Zhang,wang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name.capitalize()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#replace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字符串替换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#li,wang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name.replace(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"zhang"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"li"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#split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字符串分割 参数：分割规则，返回结果：列表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#['zhang', 'wang']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name.split(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52120" y="831593"/>
            <a:ext cx="3384376" cy="4200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strvalue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"123456"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#len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返回序列的元素的长度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(strvalue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#min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返回序列的元素的最小值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(strvalue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#max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返回序列元素的最大值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(strvalue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#filter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根据特定规则，对序列进行过滤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参数一：函数 参数二：序列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#[2]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filternum(x):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(filternum,a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#map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根据特定规则，对序列每个元素进行操作并返回列表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#[3, 4, 5]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maps(x):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(maps,a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#reduce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根据特定规则，对列表进行特定操作，并返回一个数值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#6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reduces(x,y):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(reduces,a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#zip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并行遍历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注意这里是根据最序列长度最小的生成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#[('zhang', 12), ('wang', 33)]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"zhang"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"wang"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33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zip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(name,age</a:t>
            </a:r>
            <a:r>
              <a:rPr kumimoji="0" lang="zh-CN" altLang="zh-CN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序列排序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 </a:t>
            </a:r>
            <a:r>
              <a:rPr kumimoji="0" lang="zh-CN" sz="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注意：返回新的数列并不修改之前的序列</a:t>
            </a:r>
            <a:endParaRPr kumimoji="0" 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sorted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(a,reverse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25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授课内容：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 </a:t>
            </a:r>
            <a:r>
              <a:rPr lang="zh-CN" altLang="en-US" sz="2000" dirty="0"/>
              <a:t>语言简介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开发环境建立</a:t>
            </a:r>
            <a:r>
              <a:rPr lang="en-US" altLang="zh-CN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的简单使用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变量类型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</a:t>
            </a:r>
            <a:r>
              <a:rPr lang="zh-CN" altLang="en-US" sz="2000" dirty="0"/>
              <a:t>常用的内置</a:t>
            </a:r>
            <a:r>
              <a:rPr lang="zh-CN" altLang="en-US" sz="2000" dirty="0" smtClean="0"/>
              <a:t>函数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本章小结</a:t>
            </a:r>
            <a:endParaRPr lang="en-US" altLang="zh-C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95" y="2139702"/>
            <a:ext cx="3131480" cy="1722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本章介绍了这些内容：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Python </a:t>
            </a:r>
            <a:r>
              <a:rPr lang="zh-CN" altLang="en-US" sz="2000" dirty="0"/>
              <a:t>语言</a:t>
            </a:r>
            <a:r>
              <a:rPr lang="zh-CN" altLang="en-US" sz="2000" dirty="0" smtClean="0"/>
              <a:t>简介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Python</a:t>
            </a:r>
            <a:r>
              <a:rPr lang="zh-CN" altLang="en-US" sz="2000" dirty="0"/>
              <a:t>开发环境建立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Python</a:t>
            </a:r>
            <a:r>
              <a:rPr lang="zh-CN" altLang="en-US" sz="2000" dirty="0"/>
              <a:t>的简单</a:t>
            </a:r>
            <a:r>
              <a:rPr lang="zh-CN" altLang="en-US" sz="2000" dirty="0" smtClean="0"/>
              <a:t>使用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Python</a:t>
            </a:r>
            <a:r>
              <a:rPr lang="zh-CN" altLang="en-US" sz="2000" dirty="0"/>
              <a:t>变量</a:t>
            </a:r>
            <a:r>
              <a:rPr lang="zh-CN" altLang="en-US" sz="2000" dirty="0" smtClean="0"/>
              <a:t>类型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Python</a:t>
            </a:r>
            <a:r>
              <a:rPr lang="zh-CN" altLang="en-US" sz="2000" dirty="0"/>
              <a:t>常用的内置函数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1.6 </a:t>
            </a:r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34" y="1923678"/>
            <a:ext cx="3218994" cy="1944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7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	</a:t>
            </a:r>
            <a:r>
              <a:rPr lang="en-US" altLang="zh-CN" dirty="0"/>
              <a:t>Python </a:t>
            </a:r>
            <a:r>
              <a:rPr lang="zh-CN" altLang="en-US" dirty="0" smtClean="0"/>
              <a:t>语言</a:t>
            </a:r>
            <a:r>
              <a:rPr lang="zh-CN" altLang="en-US" dirty="0"/>
              <a:t>简介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1029732"/>
            <a:ext cx="6912768" cy="460648"/>
          </a:xfrm>
        </p:spPr>
        <p:txBody>
          <a:bodyPr/>
          <a:lstStyle/>
          <a:p>
            <a:pPr lvl="0"/>
            <a:r>
              <a:rPr lang="en-US" altLang="zh-CN" b="1" dirty="0"/>
              <a:t>Python </a:t>
            </a:r>
            <a:r>
              <a:rPr lang="zh-CN" altLang="en-US" b="1" dirty="0"/>
              <a:t>语言历史</a:t>
            </a:r>
            <a:r>
              <a:rPr lang="zh-CN" altLang="en-US" b="1" dirty="0" smtClean="0"/>
              <a:t>：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635646"/>
            <a:ext cx="5400600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Python</a:t>
            </a:r>
            <a:r>
              <a:rPr lang="zh-CN" altLang="en-US" dirty="0"/>
              <a:t>的创始人为吉多</a:t>
            </a:r>
            <a:r>
              <a:rPr lang="en-US" altLang="zh-CN" dirty="0"/>
              <a:t>·</a:t>
            </a:r>
            <a:r>
              <a:rPr lang="zh-CN" altLang="en-US" dirty="0"/>
              <a:t>范罗苏姆（</a:t>
            </a:r>
            <a:r>
              <a:rPr lang="en-US" altLang="zh-CN" dirty="0"/>
              <a:t>Guido van Rossum</a:t>
            </a:r>
            <a:r>
              <a:rPr lang="zh-CN" altLang="en-US" dirty="0"/>
              <a:t>）。</a:t>
            </a:r>
            <a:r>
              <a:rPr lang="en-US" altLang="zh-CN" dirty="0"/>
              <a:t>1989</a:t>
            </a:r>
            <a:r>
              <a:rPr lang="zh-CN" altLang="en-US" dirty="0"/>
              <a:t>年的圣诞节期间，吉多</a:t>
            </a:r>
            <a:r>
              <a:rPr lang="en-US" altLang="zh-CN" dirty="0"/>
              <a:t>·</a:t>
            </a:r>
            <a:r>
              <a:rPr lang="zh-CN" altLang="en-US" dirty="0"/>
              <a:t>范罗苏姆为了在阿姆斯特丹打发时间，决心开发一个新的脚本解释程序，作为</a:t>
            </a:r>
            <a:r>
              <a:rPr lang="en-US" altLang="zh-CN" dirty="0"/>
              <a:t>ABC</a:t>
            </a:r>
            <a:r>
              <a:rPr lang="zh-CN" altLang="en-US" dirty="0"/>
              <a:t>语言的一种继承。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ABC</a:t>
            </a:r>
            <a:r>
              <a:rPr lang="zh-CN" altLang="en-US" dirty="0"/>
              <a:t>是由吉多参加设计的一种教学语言。就吉多本人看来，</a:t>
            </a:r>
            <a:r>
              <a:rPr lang="en-US" altLang="zh-CN" dirty="0"/>
              <a:t>ABC</a:t>
            </a:r>
            <a:r>
              <a:rPr lang="zh-CN" altLang="en-US" dirty="0"/>
              <a:t>这种语言非常优美和强大，是专门为非专业程序员设计的。但是</a:t>
            </a:r>
            <a:r>
              <a:rPr lang="en-US" altLang="zh-CN" dirty="0"/>
              <a:t>ABC</a:t>
            </a:r>
            <a:r>
              <a:rPr lang="zh-CN" altLang="en-US" dirty="0"/>
              <a:t>语言并没有成功，究其原因，吉多认为是非开放造成的。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第一个实现是在</a:t>
            </a:r>
            <a:r>
              <a:rPr lang="en-US" altLang="zh-CN" dirty="0"/>
              <a:t>Mac</a:t>
            </a:r>
            <a:r>
              <a:rPr lang="zh-CN" altLang="en-US" dirty="0"/>
              <a:t>机上。可以说，</a:t>
            </a:r>
            <a:r>
              <a:rPr lang="en-US" altLang="zh-CN" dirty="0"/>
              <a:t>Python</a:t>
            </a:r>
            <a:r>
              <a:rPr lang="zh-CN" altLang="en-US" dirty="0"/>
              <a:t>是从</a:t>
            </a:r>
            <a:r>
              <a:rPr lang="en-US" altLang="zh-CN" dirty="0"/>
              <a:t>ABC</a:t>
            </a:r>
            <a:r>
              <a:rPr lang="zh-CN" altLang="en-US" dirty="0"/>
              <a:t>发展起来，主要受到了</a:t>
            </a:r>
            <a:r>
              <a:rPr lang="en-US" altLang="zh-CN" dirty="0"/>
              <a:t>Modula-3</a:t>
            </a:r>
            <a:r>
              <a:rPr lang="zh-CN" altLang="en-US" dirty="0"/>
              <a:t>（另一种相当优美且强大的语言，为小型团体所设计的）的影响。并且结合了</a:t>
            </a:r>
            <a:r>
              <a:rPr lang="en-US" altLang="zh-CN" dirty="0"/>
              <a:t>Unix shell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的习惯。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目前吉多仍然是</a:t>
            </a:r>
            <a:r>
              <a:rPr lang="en-US" altLang="zh-CN" dirty="0"/>
              <a:t>Python</a:t>
            </a:r>
            <a:r>
              <a:rPr lang="zh-CN" altLang="en-US" dirty="0"/>
              <a:t>的主要开发者，决定整个</a:t>
            </a:r>
            <a:r>
              <a:rPr lang="en-US" altLang="zh-CN" dirty="0"/>
              <a:t>Python</a:t>
            </a:r>
            <a:r>
              <a:rPr lang="zh-CN" altLang="en-US" dirty="0"/>
              <a:t>语言的发展方向。</a:t>
            </a:r>
            <a:r>
              <a:rPr lang="en-US" altLang="zh-CN" dirty="0"/>
              <a:t>Python</a:t>
            </a:r>
            <a:r>
              <a:rPr lang="zh-CN" altLang="en-US" dirty="0"/>
              <a:t>社区经常称呼他是仁慈的独裁者。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55866" y="3789066"/>
            <a:ext cx="2052638" cy="10358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 smtClean="0"/>
          </a:p>
          <a:p>
            <a:pPr algn="ctr"/>
            <a:r>
              <a:rPr lang="en-US" altLang="zh-CN" sz="1400" dirty="0" smtClean="0"/>
              <a:t>Python</a:t>
            </a:r>
            <a:r>
              <a:rPr lang="zh-CN" altLang="en-US" sz="1400" dirty="0" smtClean="0"/>
              <a:t>的创始人为吉多</a:t>
            </a:r>
            <a:r>
              <a:rPr lang="en-US" altLang="zh-CN" sz="1400" dirty="0" smtClean="0"/>
              <a:t>·</a:t>
            </a:r>
            <a:r>
              <a:rPr lang="zh-CN" altLang="en-US" sz="1400" dirty="0" smtClean="0"/>
              <a:t>范罗苏姆（</a:t>
            </a:r>
            <a:r>
              <a:rPr lang="en-US" altLang="zh-CN" sz="1400" dirty="0" smtClean="0"/>
              <a:t>Guido van Rossum</a:t>
            </a:r>
            <a:r>
              <a:rPr lang="zh-CN" altLang="en-US" sz="1400" dirty="0" smtClean="0"/>
              <a:t>）。</a:t>
            </a:r>
            <a:endParaRPr lang="zh-CN" altLang="en-US" sz="1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76" y="1131590"/>
            <a:ext cx="1920000" cy="288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	</a:t>
            </a:r>
            <a:r>
              <a:rPr lang="en-US" altLang="zh-CN" dirty="0"/>
              <a:t>Python </a:t>
            </a:r>
            <a:r>
              <a:rPr lang="zh-CN" altLang="en-US" dirty="0" smtClean="0"/>
              <a:t>语言</a:t>
            </a:r>
            <a:r>
              <a:rPr lang="zh-CN" altLang="en-US" dirty="0"/>
              <a:t>简介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 smtClean="0"/>
              <a:t>语言特点：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是一种面向对象语言。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支持命令式程序设计、面向对象程序设计、函数式编程、面向侧面的程序设计、泛型编程多种编程范式。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包含了一组功能完备的标准库，能够轻松完成很多常见的任务。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的语法简单，与其它大多数程序设计语言使用大括号不一样，它使用缩进来定义语句块。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具备垃圾回收功能，能够自动管理内存使用。它经常被当作脚本语言用于处理系统管理任务和网络程序编写，然而它也非常适合完成各种高级任务。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虚拟机本身几乎可以在所有的操作系统中运行。使用一些诸如</a:t>
            </a:r>
            <a:r>
              <a:rPr lang="en-US" altLang="zh-CN" dirty="0">
                <a:latin typeface="+mn-ea"/>
              </a:rPr>
              <a:t>py2exe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PyPy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PyInstaller</a:t>
            </a:r>
            <a:r>
              <a:rPr lang="zh-CN" altLang="en-US" dirty="0">
                <a:latin typeface="+mn-ea"/>
              </a:rPr>
              <a:t>之类的工具可以将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源代码转换成可以脱离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解释器运行的程序。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的官方解释器是</a:t>
            </a:r>
            <a:r>
              <a:rPr lang="en-US" altLang="zh-CN" dirty="0" err="1">
                <a:latin typeface="+mn-ea"/>
              </a:rPr>
              <a:t>CPython</a:t>
            </a:r>
            <a:r>
              <a:rPr lang="zh-CN" altLang="en-US" dirty="0">
                <a:latin typeface="+mn-ea"/>
              </a:rPr>
              <a:t>，该解释器用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语言编写，是一个由社区驱动的自由软件，目前由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软件基金会管理。</a:t>
            </a:r>
          </a:p>
          <a:p>
            <a:endParaRPr lang="en-US" altLang="zh-CN" sz="1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开发环境建立</a:t>
            </a:r>
            <a:r>
              <a:rPr lang="en-US" altLang="zh-CN" dirty="0" smtClean="0"/>
              <a:t> 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/>
              <a:t>官网 </a:t>
            </a:r>
            <a:r>
              <a:rPr lang="en-US" altLang="zh-CN" dirty="0"/>
              <a:t>https://www.python.org</a:t>
            </a:r>
            <a:r>
              <a:rPr lang="en-US" altLang="zh-CN" dirty="0" smtClean="0"/>
              <a:t>/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345114"/>
            <a:ext cx="5127893" cy="374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/>
              <a:t>开发环境建立</a:t>
            </a:r>
            <a:r>
              <a:rPr lang="en-US" altLang="zh-CN" dirty="0"/>
              <a:t> 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/>
              <a:t>的当前最新版本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452" y="1419622"/>
            <a:ext cx="688022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/>
              <a:t>开发环境建立</a:t>
            </a:r>
            <a:r>
              <a:rPr lang="en-US" altLang="zh-CN" dirty="0"/>
              <a:t> 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005" y="720367"/>
            <a:ext cx="6912768" cy="460648"/>
          </a:xfrm>
        </p:spPr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dirty="0" smtClean="0"/>
              <a:t>版本使用推荐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15008" y="1573567"/>
            <a:ext cx="6912768" cy="460648"/>
          </a:xfrm>
        </p:spPr>
        <p:txBody>
          <a:bodyPr/>
          <a:lstStyle/>
          <a:p>
            <a:r>
              <a:rPr lang="zh-CN" altLang="en-US" dirty="0"/>
              <a:t>推荐 </a:t>
            </a:r>
            <a:r>
              <a:rPr lang="en-US" altLang="zh-CN" dirty="0"/>
              <a:t>3.5.X</a:t>
            </a:r>
            <a:r>
              <a:rPr lang="zh-CN" altLang="en-US" dirty="0"/>
              <a:t>以上 （版本太高 </a:t>
            </a:r>
            <a:r>
              <a:rPr lang="en-US" altLang="zh-CN" dirty="0" err="1"/>
              <a:t>Tensorflow</a:t>
            </a:r>
            <a:r>
              <a:rPr lang="zh-CN" altLang="en-US" dirty="0"/>
              <a:t>不支持的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90859" y="1116572"/>
            <a:ext cx="5853141" cy="523220"/>
          </a:xfrm>
          <a:prstGeom prst="rect">
            <a:avLst/>
          </a:prstGeom>
          <a:noFill/>
          <a:effectLst>
            <a:outerShdw blurRad="50800" sx="1000" sy="1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Note that Python 3.5.x comes with the pip3 package manager, </a:t>
            </a:r>
          </a:p>
          <a:p>
            <a:pPr algn="ctr"/>
            <a:r>
              <a:rPr lang="en-US" altLang="zh-CN" sz="1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which is the program you'll use to install </a:t>
            </a:r>
            <a:r>
              <a:rPr lang="en-US" altLang="zh-CN" sz="1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TensorFlow</a:t>
            </a:r>
            <a:r>
              <a:rPr lang="en-US" altLang="zh-CN" sz="1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.</a:t>
            </a:r>
            <a:endParaRPr lang="zh-CN" altLang="en-US" sz="1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80" y="2032344"/>
            <a:ext cx="6692775" cy="29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	</a:t>
            </a:r>
            <a:r>
              <a:rPr lang="en-US" altLang="zh-CN" dirty="0" smtClean="0"/>
              <a:t>Python</a:t>
            </a:r>
            <a:r>
              <a:rPr lang="zh-CN" altLang="en-US" dirty="0"/>
              <a:t>开发环境建立</a:t>
            </a:r>
            <a:r>
              <a:rPr lang="en-US" altLang="zh-CN" dirty="0"/>
              <a:t> 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b="1" dirty="0" smtClean="0"/>
              <a:t>Python </a:t>
            </a:r>
            <a:r>
              <a:rPr lang="en-US" altLang="zh-CN" b="1" dirty="0"/>
              <a:t>&amp; IDE</a:t>
            </a:r>
            <a:r>
              <a:rPr lang="zh-CN" altLang="en-US" b="1" dirty="0"/>
              <a:t>的安装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25452" y="1345114"/>
            <a:ext cx="6912768" cy="65414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下载安装即可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IDE</a:t>
            </a:r>
            <a:r>
              <a:rPr lang="zh-CN" altLang="en-US" dirty="0"/>
              <a:t>安装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95472"/>
            <a:ext cx="3105134" cy="18686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13" y="1923678"/>
            <a:ext cx="4419207" cy="25462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381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课程模板.potx" id="{30A6A78D-F1C2-4AFB-B6A0-ED75A34F213A}" vid="{7272AE31-60AE-4539-BBD5-EA7EB530B61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模板.potx" id="{30A6A78D-F1C2-4AFB-B6A0-ED75A34F213A}" vid="{0828B14C-3201-40B6-AA8D-656B309C51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417</TotalTime>
  <Words>2702</Words>
  <Application>Microsoft Office PowerPoint</Application>
  <PresentationFormat>全屏显示(16:9)</PresentationFormat>
  <Paragraphs>375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맑은 고딕</vt:lpstr>
      <vt:lpstr>宋体</vt:lpstr>
      <vt:lpstr>Arial</vt:lpstr>
      <vt:lpstr>Calibri</vt:lpstr>
      <vt:lpstr>Consolas</vt:lpstr>
      <vt:lpstr>Cooper Black</vt:lpstr>
      <vt:lpstr>Tahoma</vt:lpstr>
      <vt:lpstr>Wingdings</vt:lpstr>
      <vt:lpstr>Office 主题</vt:lpstr>
      <vt:lpstr>Custom Design</vt:lpstr>
      <vt:lpstr>PowerPoint 演示文稿</vt:lpstr>
      <vt:lpstr>简介：</vt:lpstr>
      <vt:lpstr>本章内容</vt:lpstr>
      <vt:lpstr>1.1  Python 语言简介</vt:lpstr>
      <vt:lpstr>1.1  Python 语言简介</vt:lpstr>
      <vt:lpstr>1.2  Python 开发环境建立 </vt:lpstr>
      <vt:lpstr>1.2  Python开发环境建立 </vt:lpstr>
      <vt:lpstr>1.2  Python开发环境建立 </vt:lpstr>
      <vt:lpstr>1.2  Python开发环境建立 </vt:lpstr>
      <vt:lpstr>1.2  Python开发环境建立 </vt:lpstr>
      <vt:lpstr>1.3  Python的简单使用</vt:lpstr>
      <vt:lpstr>1.3  Python的简单使用</vt:lpstr>
      <vt:lpstr>1.3  Python的简单使用</vt:lpstr>
      <vt:lpstr>1.4  Python变量类型</vt:lpstr>
      <vt:lpstr>1.4  Python变量类型</vt:lpstr>
      <vt:lpstr>1.4  Python变量类型</vt:lpstr>
      <vt:lpstr>1.4  Python变量类型</vt:lpstr>
      <vt:lpstr>1.4  Python变量类型</vt:lpstr>
      <vt:lpstr>1.4  Python变量类型</vt:lpstr>
      <vt:lpstr>1.4  Python变量类型</vt:lpstr>
      <vt:lpstr>1.4  Python变量类型</vt:lpstr>
      <vt:lpstr>1.4  Python变量类型</vt:lpstr>
      <vt:lpstr>1.4  Python变量类型</vt:lpstr>
      <vt:lpstr>1.4  Python变量类型</vt:lpstr>
      <vt:lpstr>1.4  Python变量类型</vt:lpstr>
      <vt:lpstr>1.4  Python变量类型</vt:lpstr>
      <vt:lpstr>1.5  Python常用的内置函数</vt:lpstr>
      <vt:lpstr>1.5  Python常用的内置函数</vt:lpstr>
      <vt:lpstr>1.5  Python常用的内置函数</vt:lpstr>
      <vt:lpstr>1.6 本章小结：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James LI</cp:lastModifiedBy>
  <cp:revision>57</cp:revision>
  <dcterms:created xsi:type="dcterms:W3CDTF">2016-08-01T05:33:37Z</dcterms:created>
  <dcterms:modified xsi:type="dcterms:W3CDTF">2017-12-03T11:07:02Z</dcterms:modified>
</cp:coreProperties>
</file>