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81" r:id="rId6"/>
    <p:sldId id="321" r:id="rId7"/>
    <p:sldId id="322" r:id="rId8"/>
    <p:sldId id="305" r:id="rId9"/>
    <p:sldId id="306" r:id="rId10"/>
    <p:sldId id="323" r:id="rId11"/>
    <p:sldId id="286" r:id="rId12"/>
    <p:sldId id="324" r:id="rId13"/>
    <p:sldId id="325" r:id="rId14"/>
    <p:sldId id="326" r:id="rId15"/>
    <p:sldId id="270" r:id="rId16"/>
    <p:sldId id="261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LI" initials="JL" lastIdx="1" clrIdx="0">
    <p:extLst>
      <p:ext uri="{19B8F6BF-5375-455C-9EA6-DF929625EA0E}">
        <p15:presenceInfo xmlns:p15="http://schemas.microsoft.com/office/powerpoint/2012/main" userId="64f2c332c29061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>
      <p:cViewPr varScale="1">
        <p:scale>
          <a:sx n="121" d="100"/>
          <a:sy n="121" d="100"/>
        </p:scale>
        <p:origin x="12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3:31:54.939" idx="1">
    <p:pos x="5238" y="206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4" y="979954"/>
            <a:ext cx="1416441" cy="2182798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0 h 2447974"/>
              <a:gd name="connsiteX1" fmla="*/ 1599321 w 2376561"/>
              <a:gd name="connsiteY1" fmla="*/ 9144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9144 h 2457118"/>
              <a:gd name="connsiteX1" fmla="*/ 1709049 w 2376561"/>
              <a:gd name="connsiteY1" fmla="*/ 0 h 2457118"/>
              <a:gd name="connsiteX2" fmla="*/ 2376561 w 2376561"/>
              <a:gd name="connsiteY2" fmla="*/ 2457118 h 2457118"/>
              <a:gd name="connsiteX3" fmla="*/ 0 w 2376561"/>
              <a:gd name="connsiteY3" fmla="*/ 2457118 h 2457118"/>
              <a:gd name="connsiteX4" fmla="*/ 0 w 2376561"/>
              <a:gd name="connsiteY4" fmla="*/ 9144 h 2457118"/>
              <a:gd name="connsiteX0" fmla="*/ 45720 w 2422281"/>
              <a:gd name="connsiteY0" fmla="*/ 9144 h 2777158"/>
              <a:gd name="connsiteX1" fmla="*/ 1754769 w 2422281"/>
              <a:gd name="connsiteY1" fmla="*/ 0 h 2777158"/>
              <a:gd name="connsiteX2" fmla="*/ 2422281 w 2422281"/>
              <a:gd name="connsiteY2" fmla="*/ 2457118 h 2777158"/>
              <a:gd name="connsiteX3" fmla="*/ 0 w 2422281"/>
              <a:gd name="connsiteY3" fmla="*/ 2777158 h 2777158"/>
              <a:gd name="connsiteX4" fmla="*/ 45720 w 2422281"/>
              <a:gd name="connsiteY4" fmla="*/ 9144 h 2777158"/>
              <a:gd name="connsiteX0" fmla="*/ 45720 w 1754769"/>
              <a:gd name="connsiteY0" fmla="*/ 9144 h 2777158"/>
              <a:gd name="connsiteX1" fmla="*/ 1754769 w 1754769"/>
              <a:gd name="connsiteY1" fmla="*/ 0 h 2777158"/>
              <a:gd name="connsiteX2" fmla="*/ 1526169 w 1754769"/>
              <a:gd name="connsiteY2" fmla="*/ 2566846 h 2777158"/>
              <a:gd name="connsiteX3" fmla="*/ 0 w 1754769"/>
              <a:gd name="connsiteY3" fmla="*/ 2777158 h 2777158"/>
              <a:gd name="connsiteX4" fmla="*/ 45720 w 1754769"/>
              <a:gd name="connsiteY4" fmla="*/ 9144 h 2777158"/>
              <a:gd name="connsiteX0" fmla="*/ 45720 w 1782201"/>
              <a:gd name="connsiteY0" fmla="*/ 9144 h 2777158"/>
              <a:gd name="connsiteX1" fmla="*/ 1754769 w 1782201"/>
              <a:gd name="connsiteY1" fmla="*/ 0 h 2777158"/>
              <a:gd name="connsiteX2" fmla="*/ 1782201 w 1782201"/>
              <a:gd name="connsiteY2" fmla="*/ 2768014 h 2777158"/>
              <a:gd name="connsiteX3" fmla="*/ 0 w 1782201"/>
              <a:gd name="connsiteY3" fmla="*/ 2777158 h 2777158"/>
              <a:gd name="connsiteX4" fmla="*/ 45720 w 1782201"/>
              <a:gd name="connsiteY4" fmla="*/ 9144 h 2777158"/>
              <a:gd name="connsiteX0" fmla="*/ 45720 w 1782201"/>
              <a:gd name="connsiteY0" fmla="*/ 0 h 2768014"/>
              <a:gd name="connsiteX1" fmla="*/ 985149 w 1782201"/>
              <a:gd name="connsiteY1" fmla="*/ 280416 h 2768014"/>
              <a:gd name="connsiteX2" fmla="*/ 1782201 w 1782201"/>
              <a:gd name="connsiteY2" fmla="*/ 2758870 h 2768014"/>
              <a:gd name="connsiteX3" fmla="*/ 0 w 1782201"/>
              <a:gd name="connsiteY3" fmla="*/ 2768014 h 2768014"/>
              <a:gd name="connsiteX4" fmla="*/ 45720 w 1782201"/>
              <a:gd name="connsiteY4" fmla="*/ 0 h 2768014"/>
              <a:gd name="connsiteX0" fmla="*/ 45720 w 1782201"/>
              <a:gd name="connsiteY0" fmla="*/ 16764 h 2784778"/>
              <a:gd name="connsiteX1" fmla="*/ 1427109 w 1782201"/>
              <a:gd name="connsiteY1" fmla="*/ 0 h 2784778"/>
              <a:gd name="connsiteX2" fmla="*/ 1782201 w 1782201"/>
              <a:gd name="connsiteY2" fmla="*/ 2775634 h 2784778"/>
              <a:gd name="connsiteX3" fmla="*/ 0 w 1782201"/>
              <a:gd name="connsiteY3" fmla="*/ 2784778 h 2784778"/>
              <a:gd name="connsiteX4" fmla="*/ 45720 w 1782201"/>
              <a:gd name="connsiteY4" fmla="*/ 16764 h 2784778"/>
              <a:gd name="connsiteX0" fmla="*/ 45720 w 1427109"/>
              <a:gd name="connsiteY0" fmla="*/ 16764 h 2784778"/>
              <a:gd name="connsiteX1" fmla="*/ 1427109 w 1427109"/>
              <a:gd name="connsiteY1" fmla="*/ 0 h 2784778"/>
              <a:gd name="connsiteX2" fmla="*/ 768741 w 1427109"/>
              <a:gd name="connsiteY2" fmla="*/ 1952674 h 2784778"/>
              <a:gd name="connsiteX3" fmla="*/ 0 w 1427109"/>
              <a:gd name="connsiteY3" fmla="*/ 2784778 h 2784778"/>
              <a:gd name="connsiteX4" fmla="*/ 45720 w 1427109"/>
              <a:gd name="connsiteY4" fmla="*/ 16764 h 2784778"/>
              <a:gd name="connsiteX0" fmla="*/ 45720 w 1454541"/>
              <a:gd name="connsiteY0" fmla="*/ 16764 h 2784778"/>
              <a:gd name="connsiteX1" fmla="*/ 1427109 w 1454541"/>
              <a:gd name="connsiteY1" fmla="*/ 0 h 2784778"/>
              <a:gd name="connsiteX2" fmla="*/ 1454541 w 1454541"/>
              <a:gd name="connsiteY2" fmla="*/ 2173654 h 2784778"/>
              <a:gd name="connsiteX3" fmla="*/ 0 w 1454541"/>
              <a:gd name="connsiteY3" fmla="*/ 2784778 h 2784778"/>
              <a:gd name="connsiteX4" fmla="*/ 45720 w 1454541"/>
              <a:gd name="connsiteY4" fmla="*/ 16764 h 2784778"/>
              <a:gd name="connsiteX0" fmla="*/ 0 w 1408821"/>
              <a:gd name="connsiteY0" fmla="*/ 16764 h 2173654"/>
              <a:gd name="connsiteX1" fmla="*/ 1381389 w 1408821"/>
              <a:gd name="connsiteY1" fmla="*/ 0 h 2173654"/>
              <a:gd name="connsiteX2" fmla="*/ 1408821 w 1408821"/>
              <a:gd name="connsiteY2" fmla="*/ 2173654 h 2173654"/>
              <a:gd name="connsiteX3" fmla="*/ 312420 w 1408821"/>
              <a:gd name="connsiteY3" fmla="*/ 2076118 h 2173654"/>
              <a:gd name="connsiteX4" fmla="*/ 0 w 1408821"/>
              <a:gd name="connsiteY4" fmla="*/ 16764 h 2173654"/>
              <a:gd name="connsiteX0" fmla="*/ 7620 w 1416441"/>
              <a:gd name="connsiteY0" fmla="*/ 16764 h 2182798"/>
              <a:gd name="connsiteX1" fmla="*/ 1389009 w 1416441"/>
              <a:gd name="connsiteY1" fmla="*/ 0 h 2182798"/>
              <a:gd name="connsiteX2" fmla="*/ 1416441 w 1416441"/>
              <a:gd name="connsiteY2" fmla="*/ 2173654 h 2182798"/>
              <a:gd name="connsiteX3" fmla="*/ 0 w 1416441"/>
              <a:gd name="connsiteY3" fmla="*/ 2182798 h 2182798"/>
              <a:gd name="connsiteX4" fmla="*/ 7620 w 1416441"/>
              <a:gd name="connsiteY4" fmla="*/ 16764 h 218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6224" cy="294904"/>
          </a:xfrm>
          <a:prstGeom prst="rect">
            <a:avLst/>
          </a:prstGeom>
        </p:spPr>
      </p:pic>
      <p:pic>
        <p:nvPicPr>
          <p:cNvPr id="9218" name="Picture 2" descr="Image result for tensorflow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42" y="997882"/>
            <a:ext cx="1402060" cy="215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547664" cy="6944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" y="2355726"/>
            <a:ext cx="1547664" cy="7471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4314"/>
            <a:ext cx="1603731" cy="9361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5" t="6315" r="5195" b="16396"/>
          <a:stretch/>
        </p:blipFill>
        <p:spPr>
          <a:xfrm>
            <a:off x="521624" y="3588176"/>
            <a:ext cx="504056" cy="7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omments" Target="../comments/comment1.xm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3875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计算机科学与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技术系</a:t>
            </a: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上海师范大学信息与机电学院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12002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网络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程序设计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04048" y="3274600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李鲁</a:t>
            </a:r>
            <a:r>
              <a:rPr lang="zh-CN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群 （教授）</a:t>
            </a:r>
            <a:endParaRPr lang="en-US" altLang="zh-CN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success@shnu.edu.cn</a:t>
            </a:r>
            <a:endParaRPr lang="ko-KR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868509"/>
            <a:ext cx="1452761" cy="12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30637"/>
            <a:ext cx="1697872" cy="3655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195486"/>
            <a:ext cx="2088232" cy="7287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 bwMode="auto">
          <a:xfrm>
            <a:off x="7668344" y="607666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第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 bwMode="auto">
          <a:xfrm>
            <a:off x="1115616" y="2256790"/>
            <a:ext cx="79208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第</a:t>
            </a: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章</a:t>
            </a:r>
          </a:p>
        </p:txBody>
      </p:sp>
      <p:sp>
        <p:nvSpPr>
          <p:cNvPr id="9" name="矩形 8"/>
          <p:cNvSpPr/>
          <p:nvPr/>
        </p:nvSpPr>
        <p:spPr>
          <a:xfrm>
            <a:off x="1290534" y="2590695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Android</a:t>
            </a:r>
            <a:r>
              <a:rPr lang="zh-CN" altLang="en-US" sz="1000" dirty="0"/>
              <a:t>操作系统概述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221" y="979954"/>
            <a:ext cx="1416944" cy="22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en-US" altLang="zh-CN" dirty="0" smtClean="0"/>
              <a:t>HTTP </a:t>
            </a:r>
            <a:r>
              <a:rPr lang="zh-CN" altLang="en-US" dirty="0"/>
              <a:t>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编程：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内置的</a:t>
            </a:r>
            <a:r>
              <a:rPr lang="en-US" altLang="zh-CN" sz="1600" dirty="0" err="1">
                <a:latin typeface="+mn-ea"/>
              </a:rPr>
              <a:t>urllib</a:t>
            </a:r>
            <a:r>
              <a:rPr lang="zh-CN" altLang="en-US" sz="1600" dirty="0">
                <a:latin typeface="+mn-ea"/>
              </a:rPr>
              <a:t>模块可以实现简单的</a:t>
            </a:r>
            <a:r>
              <a:rPr lang="en-US" altLang="zh-CN" sz="1600" dirty="0">
                <a:latin typeface="+mn-ea"/>
              </a:rPr>
              <a:t>HTTP</a:t>
            </a:r>
            <a:r>
              <a:rPr lang="zh-CN" altLang="en-US" sz="1600" dirty="0">
                <a:latin typeface="+mn-ea"/>
              </a:rPr>
              <a:t>请求服务。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对于复杂的</a:t>
            </a:r>
            <a:r>
              <a:rPr lang="en-US" altLang="zh-CN" sz="1600" dirty="0">
                <a:latin typeface="+mn-ea"/>
              </a:rPr>
              <a:t>HTTP</a:t>
            </a:r>
            <a:r>
              <a:rPr lang="zh-CN" altLang="en-US" sz="1600" dirty="0">
                <a:latin typeface="+mn-ea"/>
              </a:rPr>
              <a:t>交互，例如代理、认证、</a:t>
            </a:r>
            <a:r>
              <a:rPr lang="en-US" altLang="zh-CN" sz="1600" dirty="0">
                <a:latin typeface="+mn-ea"/>
              </a:rPr>
              <a:t>cookie</a:t>
            </a:r>
            <a:r>
              <a:rPr lang="zh-CN" altLang="en-US" sz="1600" dirty="0">
                <a:latin typeface="+mn-ea"/>
              </a:rPr>
              <a:t>等等操作，虽然使用</a:t>
            </a:r>
            <a:r>
              <a:rPr lang="en-US" altLang="zh-CN" sz="1600" dirty="0" err="1">
                <a:latin typeface="+mn-ea"/>
              </a:rPr>
              <a:t>urllib</a:t>
            </a:r>
            <a:r>
              <a:rPr lang="zh-CN" altLang="en-US" sz="1600" dirty="0">
                <a:latin typeface="+mn-ea"/>
              </a:rPr>
              <a:t>配合其他基础模块也可以实现，但是会比较麻烦。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对于复杂的</a:t>
            </a:r>
            <a:r>
              <a:rPr lang="en-US" altLang="zh-CN" sz="1600" dirty="0">
                <a:latin typeface="+mn-ea"/>
              </a:rPr>
              <a:t>HTTP</a:t>
            </a:r>
            <a:r>
              <a:rPr lang="zh-CN" altLang="en-US" sz="1600" dirty="0">
                <a:latin typeface="+mn-ea"/>
              </a:rPr>
              <a:t>交互操作，通常使用</a:t>
            </a:r>
            <a:r>
              <a:rPr lang="en-US" altLang="zh-CN" sz="1600" dirty="0">
                <a:latin typeface="+mn-ea"/>
              </a:rPr>
              <a:t>requests</a:t>
            </a:r>
            <a:r>
              <a:rPr lang="zh-CN" altLang="en-US" sz="1600" dirty="0">
                <a:latin typeface="+mn-ea"/>
              </a:rPr>
              <a:t>第三方库实现。</a:t>
            </a:r>
            <a:endParaRPr lang="en-US" altLang="zh-CN" sz="1600" dirty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en-US" altLang="zh-CN" dirty="0"/>
              <a:t>HTTP </a:t>
            </a:r>
            <a:r>
              <a:rPr lang="zh-CN" altLang="en-US" dirty="0"/>
              <a:t>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 smtClean="0"/>
              <a:t>编程（续）：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使用</a:t>
            </a:r>
            <a:r>
              <a:rPr lang="en-US" altLang="zh-CN" sz="1600" dirty="0" err="1">
                <a:latin typeface="+mn-ea"/>
              </a:rPr>
              <a:t>urllib</a:t>
            </a:r>
            <a:r>
              <a:rPr lang="zh-CN" altLang="en-US" sz="1600" dirty="0">
                <a:latin typeface="+mn-ea"/>
              </a:rPr>
              <a:t>模块：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400" dirty="0" err="1">
                <a:latin typeface="+mn-ea"/>
              </a:rPr>
              <a:t>urllib</a:t>
            </a:r>
            <a:r>
              <a:rPr lang="zh-CN" altLang="en-US" sz="1400" dirty="0">
                <a:latin typeface="+mn-ea"/>
              </a:rPr>
              <a:t>模块下模块有：</a:t>
            </a:r>
            <a:r>
              <a:rPr lang="en-US" altLang="zh-CN" sz="1400" dirty="0">
                <a:latin typeface="+mn-ea"/>
              </a:rPr>
              <a:t>request</a:t>
            </a:r>
            <a:r>
              <a:rPr lang="zh-CN" altLang="en-US" sz="1400" dirty="0">
                <a:latin typeface="+mn-ea"/>
              </a:rPr>
              <a:t>模块、</a:t>
            </a:r>
            <a:r>
              <a:rPr lang="en-US" altLang="zh-CN" sz="1400" dirty="0">
                <a:latin typeface="+mn-ea"/>
              </a:rPr>
              <a:t>parse</a:t>
            </a:r>
            <a:r>
              <a:rPr lang="zh-CN" altLang="en-US" sz="1400" dirty="0">
                <a:latin typeface="+mn-ea"/>
              </a:rPr>
              <a:t>模块。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使用</a:t>
            </a:r>
            <a:r>
              <a:rPr lang="en-US" altLang="zh-CN" sz="1400" dirty="0">
                <a:latin typeface="+mn-ea"/>
              </a:rPr>
              <a:t>request</a:t>
            </a:r>
            <a:r>
              <a:rPr lang="zh-CN" altLang="en-US" sz="1400" dirty="0">
                <a:latin typeface="+mn-ea"/>
              </a:rPr>
              <a:t>模块下的函数实现请求服务。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parse</a:t>
            </a:r>
            <a:r>
              <a:rPr lang="zh-CN" altLang="en-US" sz="1400" dirty="0">
                <a:latin typeface="+mn-ea"/>
              </a:rPr>
              <a:t>模块下主要做一些辅助工作，例如对请求的</a:t>
            </a:r>
            <a:r>
              <a:rPr lang="en-US" altLang="zh-CN" sz="1400" dirty="0" err="1">
                <a:latin typeface="+mn-ea"/>
              </a:rPr>
              <a:t>url</a:t>
            </a:r>
            <a:r>
              <a:rPr lang="zh-CN" altLang="en-US" sz="1400" dirty="0">
                <a:latin typeface="+mn-ea"/>
              </a:rPr>
              <a:t>编码、拆分</a:t>
            </a:r>
            <a:r>
              <a:rPr lang="en-US" altLang="zh-CN" sz="1400" dirty="0" err="1">
                <a:latin typeface="+mn-ea"/>
              </a:rPr>
              <a:t>url</a:t>
            </a:r>
            <a:r>
              <a:rPr lang="zh-CN" altLang="en-US" sz="1400" dirty="0">
                <a:latin typeface="+mn-ea"/>
              </a:rPr>
              <a:t>、提取</a:t>
            </a:r>
            <a:r>
              <a:rPr lang="en-US" altLang="zh-CN" sz="1400" dirty="0">
                <a:latin typeface="+mn-ea"/>
              </a:rPr>
              <a:t>host</a:t>
            </a:r>
            <a:r>
              <a:rPr lang="zh-CN" altLang="en-US" sz="1400" dirty="0">
                <a:latin typeface="+mn-ea"/>
              </a:rPr>
              <a:t>、拆分请求串等。</a:t>
            </a:r>
            <a:endParaRPr lang="en-US" altLang="zh-CN" sz="1400" dirty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22819EE-E647-4434-A19A-A25912EB6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918177"/>
            <a:ext cx="2773488" cy="1897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ADBCB29-FBD9-495E-B8A5-C8F78A07B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737" y="2918177"/>
            <a:ext cx="3237950" cy="189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en-US" altLang="zh-CN" dirty="0"/>
              <a:t>HTTP </a:t>
            </a:r>
            <a:r>
              <a:rPr lang="zh-CN" altLang="en-US" dirty="0"/>
              <a:t>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 smtClean="0"/>
              <a:t>编程（续）：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61913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使用第三方库</a:t>
            </a:r>
            <a:r>
              <a:rPr lang="en-US" altLang="zh-CN" sz="1600" dirty="0">
                <a:latin typeface="+mn-ea"/>
              </a:rPr>
              <a:t>requests</a:t>
            </a:r>
            <a:r>
              <a:rPr lang="zh-CN" altLang="en-US" sz="1600" dirty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首先安装</a:t>
            </a:r>
            <a:r>
              <a:rPr lang="en-US" altLang="zh-CN" sz="1400" dirty="0">
                <a:latin typeface="+mn-ea"/>
              </a:rPr>
              <a:t>requests</a:t>
            </a:r>
            <a:r>
              <a:rPr lang="zh-CN" altLang="en-US" sz="1400" dirty="0">
                <a:latin typeface="+mn-ea"/>
              </a:rPr>
              <a:t>：</a:t>
            </a:r>
            <a:r>
              <a:rPr lang="en-US" altLang="zh-CN" sz="1400" dirty="0">
                <a:latin typeface="+mn-ea"/>
              </a:rPr>
              <a:t>pip install requests</a:t>
            </a:r>
          </a:p>
          <a:p>
            <a:pPr lvl="1"/>
            <a:r>
              <a:rPr lang="en-US" altLang="zh-CN" sz="1400" dirty="0">
                <a:latin typeface="+mn-ea"/>
              </a:rPr>
              <a:t>request</a:t>
            </a:r>
            <a:r>
              <a:rPr lang="zh-CN" altLang="en-US" sz="1400" dirty="0">
                <a:latin typeface="+mn-ea"/>
              </a:rPr>
              <a:t>模块下常见函数有：</a:t>
            </a:r>
            <a:r>
              <a:rPr lang="en-US" altLang="zh-CN" sz="1400" dirty="0">
                <a:latin typeface="+mn-ea"/>
              </a:rPr>
              <a:t>get()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post()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head()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put()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request()</a:t>
            </a:r>
            <a:r>
              <a:rPr lang="zh-CN" altLang="en-US" sz="1400" dirty="0">
                <a:latin typeface="+mn-ea"/>
              </a:rPr>
              <a:t>等。</a:t>
            </a: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POST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GET</a:t>
            </a:r>
            <a:r>
              <a:rPr lang="zh-CN" altLang="en-US" sz="1600" dirty="0">
                <a:latin typeface="+mn-ea"/>
              </a:rPr>
              <a:t>请求示例：</a:t>
            </a:r>
            <a:endParaRPr lang="en-US" altLang="zh-CN" sz="1600" dirty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A6862FA-7F67-486A-8838-DC18573A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83" y="2786330"/>
            <a:ext cx="3190341" cy="2170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F2C42310-F17A-4E14-993F-4762D082B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120" y="2777934"/>
            <a:ext cx="3174131" cy="2186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35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en-US" altLang="zh-CN" dirty="0"/>
              <a:t>HTTP </a:t>
            </a:r>
            <a:r>
              <a:rPr lang="zh-CN" altLang="en-US" dirty="0"/>
              <a:t>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 smtClean="0"/>
              <a:t>编程（续）：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使用</a:t>
            </a:r>
            <a:r>
              <a:rPr lang="en-US" altLang="zh-CN" sz="1600" dirty="0">
                <a:latin typeface="+mn-ea"/>
              </a:rPr>
              <a:t>request</a:t>
            </a:r>
            <a:r>
              <a:rPr lang="zh-CN" altLang="en-US" sz="1600" dirty="0">
                <a:latin typeface="+mn-ea"/>
              </a:rPr>
              <a:t>库进行文件上传：</a:t>
            </a:r>
            <a:endParaRPr lang="en-US" altLang="zh-CN" sz="1600" dirty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46024090-8320-4133-82EB-2702EB7A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96" y="2135936"/>
            <a:ext cx="4680520" cy="1707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0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本章介绍了这些内容：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TCP</a:t>
            </a:r>
            <a:r>
              <a:rPr lang="zh-CN" altLang="en-US" sz="2000" dirty="0" smtClean="0"/>
              <a:t>编程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UDP</a:t>
            </a:r>
            <a:r>
              <a:rPr lang="zh-CN" altLang="en-US" sz="2000" dirty="0" smtClean="0"/>
              <a:t>编程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HTTP</a:t>
            </a:r>
            <a:r>
              <a:rPr lang="zh-CN" altLang="en-US" sz="2000" dirty="0" smtClean="0"/>
              <a:t>编程</a:t>
            </a:r>
            <a:endParaRPr lang="en-US" altLang="zh-C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本章</a:t>
            </a:r>
            <a:r>
              <a:rPr lang="zh-CN" altLang="en-US" dirty="0"/>
              <a:t>小结</a:t>
            </a:r>
            <a:r>
              <a:rPr lang="zh-CN" altLang="en-US" dirty="0" smtClean="0"/>
              <a:t>：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95686"/>
            <a:ext cx="3218994" cy="1944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3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59582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09283">
            <a:off x="5713123" y="3125887"/>
            <a:ext cx="2013664" cy="7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395536" y="1491630"/>
            <a:ext cx="8496944" cy="2995737"/>
          </a:xfrm>
        </p:spPr>
        <p:txBody>
          <a:bodyPr/>
          <a:lstStyle/>
          <a:p>
            <a:pPr lvl="0"/>
            <a:r>
              <a:rPr lang="zh-CN" altLang="zh-CN" sz="1800" dirty="0" smtClean="0"/>
              <a:t>本章介绍</a:t>
            </a:r>
            <a:r>
              <a:rPr lang="zh-CN" altLang="en-US" sz="1800" dirty="0" smtClean="0"/>
              <a:t>网络</a:t>
            </a:r>
            <a:r>
              <a:rPr lang="zh-CN" altLang="en-US" sz="1800" dirty="0"/>
              <a:t>程序设计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内容主要</a:t>
            </a:r>
            <a:r>
              <a:rPr lang="zh-CN" altLang="zh-CN" sz="1800" dirty="0" smtClean="0"/>
              <a:t>涉及</a:t>
            </a:r>
            <a:r>
              <a:rPr lang="en-US" altLang="zh-CN" sz="1800" dirty="0" smtClean="0"/>
              <a:t>TCP</a:t>
            </a:r>
            <a:r>
              <a:rPr lang="zh-CN" altLang="en-US" sz="1800" dirty="0" smtClean="0"/>
              <a:t>编程</a:t>
            </a:r>
            <a:r>
              <a:rPr lang="zh-CN" altLang="zh-CN" sz="1800" dirty="0" smtClean="0"/>
              <a:t>、</a:t>
            </a:r>
            <a:r>
              <a:rPr lang="en-US" altLang="zh-CN" sz="1800" dirty="0" smtClean="0"/>
              <a:t>UDP</a:t>
            </a:r>
            <a:r>
              <a:rPr lang="zh-CN" altLang="en-US" sz="1800" dirty="0" smtClean="0"/>
              <a:t>编程以及</a:t>
            </a:r>
            <a:r>
              <a:rPr lang="en-US" altLang="zh-CN" sz="1800" dirty="0" smtClean="0"/>
              <a:t>HTTP</a:t>
            </a:r>
            <a:r>
              <a:rPr lang="zh-CN" altLang="en-US" sz="1800" dirty="0" smtClean="0"/>
              <a:t>编程。</a:t>
            </a:r>
            <a:r>
              <a:rPr lang="zh-CN" altLang="zh-CN" sz="1800" dirty="0"/>
              <a:t>（授课</a:t>
            </a:r>
            <a:r>
              <a:rPr lang="zh-CN" altLang="zh-CN" sz="1800" dirty="0" smtClean="0"/>
              <a:t>：</a:t>
            </a:r>
            <a:r>
              <a:rPr lang="en-US" altLang="zh-CN" sz="1800" dirty="0" smtClean="0"/>
              <a:t>2</a:t>
            </a:r>
            <a:r>
              <a:rPr lang="zh-CN" altLang="zh-CN" sz="1800" dirty="0" smtClean="0"/>
              <a:t>学时</a:t>
            </a:r>
            <a:r>
              <a:rPr lang="zh-CN" altLang="zh-CN" sz="1800" dirty="0"/>
              <a:t>）</a:t>
            </a:r>
          </a:p>
          <a:p>
            <a:endParaRPr lang="zh-CN" altLang="zh-CN" sz="1800" dirty="0" smtClean="0"/>
          </a:p>
          <a:p>
            <a:r>
              <a:rPr lang="zh-CN" altLang="zh-CN" sz="1800" dirty="0" smtClean="0"/>
              <a:t>本章</a:t>
            </a:r>
            <a:r>
              <a:rPr lang="zh-CN" altLang="zh-CN" sz="1800" dirty="0"/>
              <a:t>的学习目标</a:t>
            </a:r>
            <a:r>
              <a:rPr lang="zh-CN" altLang="zh-CN" sz="1800" dirty="0" smtClean="0"/>
              <a:t>：</a:t>
            </a: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/>
              <a:t>UDP</a:t>
            </a:r>
            <a:r>
              <a:rPr lang="zh-CN" altLang="en-US" sz="1800" dirty="0"/>
              <a:t>和</a:t>
            </a:r>
            <a:r>
              <a:rPr lang="en-US" altLang="zh-CN" sz="1800" dirty="0"/>
              <a:t>TCP</a:t>
            </a:r>
            <a:r>
              <a:rPr lang="zh-CN" altLang="en-US" sz="1800" dirty="0"/>
              <a:t>编程。</a:t>
            </a: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/>
              <a:t>HTTP</a:t>
            </a:r>
            <a:r>
              <a:rPr lang="zh-CN" altLang="en-US" sz="1800" dirty="0"/>
              <a:t>编程。</a:t>
            </a:r>
            <a:endParaRPr lang="en-US" altLang="zh-CN" sz="1800" dirty="0"/>
          </a:p>
          <a:p>
            <a:endParaRPr lang="zh-CN" altLang="zh-CN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427734"/>
            <a:ext cx="306981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授课内容：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TCP</a:t>
            </a:r>
            <a:r>
              <a:rPr lang="zh-CN" altLang="en-US" sz="2000" dirty="0"/>
              <a:t>编程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UDP</a:t>
            </a:r>
            <a:r>
              <a:rPr lang="zh-CN" altLang="en-US" sz="2000" dirty="0"/>
              <a:t>编程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HTTP</a:t>
            </a:r>
            <a:r>
              <a:rPr lang="zh-CN" altLang="en-US" sz="2000" dirty="0"/>
              <a:t>编程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本章小结</a:t>
            </a:r>
            <a:endParaRPr lang="en-US" altLang="zh-C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95" y="2139702"/>
            <a:ext cx="3131480" cy="17223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en-US" altLang="ko-KR" dirty="0" smtClean="0"/>
              <a:t>.1 TCP</a:t>
            </a:r>
            <a:r>
              <a:rPr lang="zh-CN" altLang="en-US" dirty="0"/>
              <a:t>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TCP</a:t>
            </a:r>
            <a:r>
              <a:rPr lang="zh-CN" altLang="en-US" dirty="0"/>
              <a:t>服务器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实现</a:t>
            </a:r>
            <a:r>
              <a:rPr lang="en-US" altLang="zh-CN" sz="1600" dirty="0">
                <a:latin typeface="+mn-ea"/>
              </a:rPr>
              <a:t>TCP</a:t>
            </a:r>
            <a:r>
              <a:rPr lang="zh-CN" altLang="en-US" sz="1600" dirty="0">
                <a:latin typeface="+mn-ea"/>
              </a:rPr>
              <a:t>通信主要使用</a:t>
            </a:r>
            <a:r>
              <a:rPr lang="en-US" altLang="zh-CN" sz="1600" dirty="0" err="1">
                <a:latin typeface="+mn-ea"/>
              </a:rPr>
              <a:t>serversocket</a:t>
            </a:r>
            <a:r>
              <a:rPr lang="zh-CN" altLang="en-US" sz="1600" dirty="0">
                <a:latin typeface="+mn-ea"/>
              </a:rPr>
              <a:t>模块和</a:t>
            </a:r>
            <a:r>
              <a:rPr lang="en-US" altLang="zh-CN" sz="1600" dirty="0">
                <a:latin typeface="+mn-ea"/>
              </a:rPr>
              <a:t>socket</a:t>
            </a:r>
            <a:r>
              <a:rPr lang="zh-CN" altLang="en-US" sz="1600" dirty="0">
                <a:latin typeface="+mn-ea"/>
              </a:rPr>
              <a:t>模块。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使用</a:t>
            </a:r>
            <a:r>
              <a:rPr lang="en-US" altLang="zh-CN" sz="1600" dirty="0" err="1">
                <a:latin typeface="+mn-ea"/>
              </a:rPr>
              <a:t>serversocket</a:t>
            </a:r>
            <a:r>
              <a:rPr lang="zh-CN" altLang="en-US" sz="1600" dirty="0">
                <a:latin typeface="+mn-ea"/>
              </a:rPr>
              <a:t>模块中</a:t>
            </a:r>
            <a:r>
              <a:rPr lang="en-US" altLang="zh-CN" sz="1600" dirty="0" err="1">
                <a:latin typeface="+mn-ea"/>
              </a:rPr>
              <a:t>BaseRequestHandler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 err="1">
                <a:latin typeface="+mn-ea"/>
              </a:rPr>
              <a:t>TCPServer</a:t>
            </a:r>
            <a:r>
              <a:rPr lang="zh-CN" altLang="en-US" sz="1600" dirty="0">
                <a:latin typeface="+mn-ea"/>
              </a:rPr>
              <a:t>类，可以创建一个</a:t>
            </a:r>
            <a:r>
              <a:rPr lang="en-US" altLang="zh-CN" sz="1600" dirty="0">
                <a:latin typeface="+mn-ea"/>
              </a:rPr>
              <a:t>TCP</a:t>
            </a:r>
            <a:r>
              <a:rPr lang="zh-CN" altLang="en-US" sz="1600" dirty="0">
                <a:latin typeface="+mn-ea"/>
              </a:rPr>
              <a:t>服务器。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+mn-ea"/>
              </a:rPr>
              <a:t>BaseRequestHandler</a:t>
            </a:r>
            <a:r>
              <a:rPr lang="zh-CN" altLang="en-US" sz="1600" dirty="0">
                <a:latin typeface="+mn-ea"/>
              </a:rPr>
              <a:t>类用来处理客户端的请求，与之类似的还</a:t>
            </a:r>
            <a:r>
              <a:rPr lang="en-US" altLang="zh-CN" sz="1600" dirty="0" err="1">
                <a:latin typeface="+mn-ea"/>
              </a:rPr>
              <a:t>StreamRequestHandler</a:t>
            </a:r>
            <a:r>
              <a:rPr lang="zh-CN" altLang="en-US" sz="1600" dirty="0">
                <a:latin typeface="+mn-ea"/>
              </a:rPr>
              <a:t>类，但是</a:t>
            </a:r>
            <a:r>
              <a:rPr lang="en-US" altLang="zh-CN" sz="1600" dirty="0" err="1">
                <a:latin typeface="+mn-ea"/>
              </a:rPr>
              <a:t>StreamRequestHandler</a:t>
            </a:r>
            <a:r>
              <a:rPr lang="zh-CN" altLang="en-US" sz="1600" dirty="0">
                <a:latin typeface="+mn-ea"/>
              </a:rPr>
              <a:t>类更加灵活，可以通过制定额外的类变量来提供一些功能。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如果想创建服务器并处理客户端请求，继承</a:t>
            </a:r>
            <a:r>
              <a:rPr lang="en-US" altLang="zh-CN" sz="1600" dirty="0" err="1">
                <a:latin typeface="+mn-ea"/>
              </a:rPr>
              <a:t>XRequestHandler</a:t>
            </a:r>
            <a:r>
              <a:rPr lang="zh-CN" altLang="en-US" sz="1600" dirty="0">
                <a:latin typeface="+mn-ea"/>
              </a:rPr>
              <a:t>，并实现</a:t>
            </a:r>
            <a:r>
              <a:rPr lang="en-US" altLang="zh-CN" sz="1600" dirty="0">
                <a:latin typeface="+mn-ea"/>
              </a:rPr>
              <a:t>handle(self)</a:t>
            </a:r>
            <a:r>
              <a:rPr lang="zh-CN" altLang="en-US" sz="1600" dirty="0">
                <a:latin typeface="+mn-ea"/>
              </a:rPr>
              <a:t>方法。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使用</a:t>
            </a:r>
            <a:r>
              <a:rPr lang="en-US" altLang="zh-CN" sz="1600" dirty="0" err="1">
                <a:latin typeface="+mn-ea"/>
              </a:rPr>
              <a:t>TCPServer</a:t>
            </a:r>
            <a:r>
              <a:rPr lang="en-US" altLang="zh-CN" sz="1600" dirty="0">
                <a:latin typeface="+mn-ea"/>
              </a:rPr>
              <a:t>()</a:t>
            </a:r>
            <a:r>
              <a:rPr lang="zh-CN" altLang="en-US" sz="1600" dirty="0">
                <a:latin typeface="+mn-ea"/>
              </a:rPr>
              <a:t>启动服务器。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en-US" altLang="ko-KR" dirty="0"/>
              <a:t>.1 TCP</a:t>
            </a:r>
            <a:r>
              <a:rPr lang="zh-CN" altLang="en-US" dirty="0"/>
              <a:t>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TCP</a:t>
            </a:r>
            <a:r>
              <a:rPr lang="zh-CN" altLang="en-US" dirty="0" smtClean="0"/>
              <a:t>服务器（续）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示例一：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576DC37-8E41-485F-A177-173E4C0E6B66}"/>
              </a:ext>
            </a:extLst>
          </p:cNvPr>
          <p:cNvSpPr txBox="1"/>
          <p:nvPr/>
        </p:nvSpPr>
        <p:spPr>
          <a:xfrm>
            <a:off x="2264549" y="1799509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CN" altLang="en-US" sz="1400" dirty="0" smtClean="0"/>
              <a:t>客户端：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EE8C0850-9879-4B50-84C1-F26DDDC55BC0}"/>
              </a:ext>
            </a:extLst>
          </p:cNvPr>
          <p:cNvSpPr txBox="1"/>
          <p:nvPr/>
        </p:nvSpPr>
        <p:spPr>
          <a:xfrm>
            <a:off x="5220072" y="1799509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CN" altLang="en-US" sz="1400" dirty="0"/>
              <a:t>服务</a:t>
            </a:r>
            <a:r>
              <a:rPr lang="zh-CN" altLang="en-US" sz="1400" dirty="0" smtClean="0"/>
              <a:t>端：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7869376-36F9-4F76-8942-BFC84909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269" y="2212361"/>
            <a:ext cx="3324194" cy="2310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C82E096-9B02-4CC4-B795-1F0E78F17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059" y="2203655"/>
            <a:ext cx="4030013" cy="231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91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en-US" altLang="ko-KR" dirty="0"/>
              <a:t>.1 TCP</a:t>
            </a:r>
            <a:r>
              <a:rPr lang="zh-CN" altLang="en-US" dirty="0"/>
              <a:t>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TCP</a:t>
            </a:r>
            <a:r>
              <a:rPr lang="zh-CN" altLang="en-US" dirty="0" smtClean="0"/>
              <a:t>服务器（续）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在示例一中，客户端代码</a:t>
            </a:r>
            <a:r>
              <a:rPr lang="en-US" altLang="zh-CN" sz="1600" dirty="0" err="1">
                <a:latin typeface="+mn-ea"/>
              </a:rPr>
              <a:t>socket.connect</a:t>
            </a:r>
            <a:r>
              <a:rPr lang="en-US" altLang="zh-CN" sz="1600" dirty="0">
                <a:latin typeface="+mn-ea"/>
              </a:rPr>
              <a:t>()</a:t>
            </a:r>
            <a:r>
              <a:rPr lang="zh-CN" altLang="en-US" sz="1600" dirty="0">
                <a:latin typeface="+mn-ea"/>
              </a:rPr>
              <a:t>传入一个元组，元组第一个元素表示连接的远程地址，第二个参数表示连接端口。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无论是客户端还是服务端，</a:t>
            </a:r>
            <a:r>
              <a:rPr lang="en-US" altLang="zh-CN" sz="1600" dirty="0">
                <a:latin typeface="+mn-ea"/>
              </a:rPr>
              <a:t>send()</a:t>
            </a:r>
            <a:r>
              <a:rPr lang="zh-CN" altLang="en-US" sz="1600" dirty="0">
                <a:latin typeface="+mn-ea"/>
              </a:rPr>
              <a:t>发送的数据都是一个</a:t>
            </a:r>
            <a:r>
              <a:rPr lang="en-US" altLang="zh-CN" sz="1600" dirty="0">
                <a:latin typeface="+mn-ea"/>
              </a:rPr>
              <a:t>bytes</a:t>
            </a:r>
            <a:r>
              <a:rPr lang="zh-CN" altLang="en-US" sz="1600" dirty="0">
                <a:latin typeface="+mn-ea"/>
              </a:rPr>
              <a:t>类型的数据。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+mn-ea"/>
              </a:rPr>
              <a:t>recv</a:t>
            </a:r>
            <a:r>
              <a:rPr lang="en-US" altLang="zh-CN" sz="1600" dirty="0">
                <a:latin typeface="+mn-ea"/>
              </a:rPr>
              <a:t>()</a:t>
            </a:r>
            <a:r>
              <a:rPr lang="zh-CN" altLang="en-US" sz="1600" dirty="0">
                <a:latin typeface="+mn-ea"/>
              </a:rPr>
              <a:t>用来获取来自服务端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客户端</a:t>
            </a:r>
            <a:r>
              <a:rPr lang="en-US" altLang="zh-CN" sz="1600" dirty="0">
                <a:latin typeface="+mn-ea"/>
              </a:rPr>
              <a:t>)</a:t>
            </a:r>
            <a:r>
              <a:rPr lang="zh-CN" altLang="en-US" sz="1600" dirty="0">
                <a:latin typeface="+mn-ea"/>
              </a:rPr>
              <a:t>消息，取到的是</a:t>
            </a:r>
            <a:r>
              <a:rPr lang="en-US" altLang="zh-CN" sz="1600" dirty="0">
                <a:latin typeface="+mn-ea"/>
              </a:rPr>
              <a:t>bytes</a:t>
            </a:r>
            <a:r>
              <a:rPr lang="zh-CN" altLang="en-US" sz="1600" dirty="0">
                <a:latin typeface="+mn-ea"/>
              </a:rPr>
              <a:t>类型数据，传入的参数为接收数据所用的</a:t>
            </a:r>
            <a:r>
              <a:rPr lang="en-US" altLang="zh-CN" sz="1600" dirty="0">
                <a:latin typeface="+mn-ea"/>
              </a:rPr>
              <a:t>buffer</a:t>
            </a:r>
            <a:r>
              <a:rPr lang="zh-CN" altLang="en-US" sz="1600" dirty="0">
                <a:latin typeface="+mn-ea"/>
              </a:rPr>
              <a:t>大小。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对于客户端的首次请求，服务器端</a:t>
            </a:r>
            <a:r>
              <a:rPr lang="en-US" altLang="zh-CN" sz="1600" dirty="0" err="1">
                <a:latin typeface="+mn-ea"/>
              </a:rPr>
              <a:t>TCPServer</a:t>
            </a:r>
            <a:r>
              <a:rPr lang="zh-CN" altLang="en-US" sz="1600" dirty="0">
                <a:latin typeface="+mn-ea"/>
              </a:rPr>
              <a:t>建立一个连接，并使用自定义的</a:t>
            </a:r>
            <a:r>
              <a:rPr lang="en-US" altLang="zh-CN" sz="1600" dirty="0" err="1">
                <a:latin typeface="+mn-ea"/>
              </a:rPr>
              <a:t>BaseRequestHandler</a:t>
            </a:r>
            <a:r>
              <a:rPr lang="zh-CN" altLang="en-US" sz="1600" dirty="0">
                <a:latin typeface="+mn-ea"/>
              </a:rPr>
              <a:t>类处理这个客户端请求的信息。当</a:t>
            </a:r>
            <a:r>
              <a:rPr lang="en-US" altLang="zh-CN" sz="1600" dirty="0">
                <a:latin typeface="+mn-ea"/>
              </a:rPr>
              <a:t>handle(self)</a:t>
            </a:r>
            <a:r>
              <a:rPr lang="zh-CN" altLang="en-US" sz="1600" dirty="0">
                <a:latin typeface="+mn-ea"/>
              </a:rPr>
              <a:t>方法执行完毕，此客户端与服务器会话完成。服务器继续监听，等待下一次连接请求。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但是，示例一这种方式建立的</a:t>
            </a:r>
            <a:r>
              <a:rPr lang="en-US" altLang="zh-CN" sz="1600" dirty="0">
                <a:latin typeface="+mn-ea"/>
              </a:rPr>
              <a:t>TCP</a:t>
            </a:r>
            <a:r>
              <a:rPr lang="zh-CN" altLang="en-US" sz="1600" dirty="0">
                <a:latin typeface="+mn-ea"/>
              </a:rPr>
              <a:t>服务器是单线程的，一次只能处理一个客户端，如果有多个客户端连接，其余客户端都会阻塞。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5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en-US" altLang="ko-KR" dirty="0"/>
              <a:t>.1 TCP</a:t>
            </a:r>
            <a:r>
              <a:rPr lang="zh-CN" altLang="en-US" dirty="0"/>
              <a:t>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TCP</a:t>
            </a:r>
            <a:r>
              <a:rPr lang="zh-CN" altLang="en-US" dirty="0" smtClean="0"/>
              <a:t>服务器（续）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如果希望</a:t>
            </a:r>
            <a:r>
              <a:rPr lang="en-US" altLang="zh-CN" sz="1600" dirty="0">
                <a:latin typeface="+mn-ea"/>
              </a:rPr>
              <a:t>TCP</a:t>
            </a:r>
            <a:r>
              <a:rPr lang="zh-CN" altLang="en-US" sz="1600" dirty="0">
                <a:latin typeface="+mn-ea"/>
              </a:rPr>
              <a:t>服务器支持多个客户端同时连接，可以使用</a:t>
            </a:r>
            <a:r>
              <a:rPr lang="en-US" altLang="zh-CN" sz="1600" dirty="0" err="1">
                <a:latin typeface="+mn-ea"/>
              </a:rPr>
              <a:t>socketserver</a:t>
            </a:r>
            <a:r>
              <a:rPr lang="zh-CN" altLang="en-US" sz="1600" dirty="0">
                <a:latin typeface="+mn-ea"/>
              </a:rPr>
              <a:t>模块下的</a:t>
            </a:r>
            <a:r>
              <a:rPr lang="en-US" altLang="zh-CN" sz="1600" dirty="0" err="1">
                <a:latin typeface="+mn-ea"/>
              </a:rPr>
              <a:t>ThreadingTCPServer</a:t>
            </a:r>
            <a:r>
              <a:rPr lang="zh-CN" altLang="en-US" sz="1600" dirty="0">
                <a:latin typeface="+mn-ea"/>
              </a:rPr>
              <a:t>类或者</a:t>
            </a:r>
            <a:r>
              <a:rPr lang="en-US" altLang="zh-CN" sz="1600" dirty="0" err="1">
                <a:latin typeface="+mn-ea"/>
              </a:rPr>
              <a:t>ThreadingTCPServer</a:t>
            </a:r>
            <a:r>
              <a:rPr lang="zh-CN" altLang="en-US" sz="1600" dirty="0">
                <a:latin typeface="+mn-ea"/>
              </a:rPr>
              <a:t>类。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因此改写</a:t>
            </a:r>
            <a:r>
              <a:rPr lang="en-US" altLang="zh-CN" sz="1600" dirty="0">
                <a:latin typeface="+mn-ea"/>
              </a:rPr>
              <a:t>__main__</a:t>
            </a:r>
            <a:r>
              <a:rPr lang="zh-CN" altLang="en-US" sz="1600" dirty="0">
                <a:latin typeface="+mn-ea"/>
              </a:rPr>
              <a:t>方法如下：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A1A88083-10CF-49A2-9376-055600324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092" y="2643758"/>
            <a:ext cx="5675487" cy="1367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en-US" altLang="ko-KR" dirty="0" smtClean="0"/>
              <a:t>.</a:t>
            </a:r>
            <a:r>
              <a:rPr lang="en-US" altLang="zh-CN" dirty="0" smtClean="0"/>
              <a:t>2</a:t>
            </a:r>
            <a:r>
              <a:rPr lang="en-US" altLang="ko-KR" dirty="0" smtClean="0"/>
              <a:t> UDP</a:t>
            </a:r>
            <a:r>
              <a:rPr lang="zh-CN" altLang="en-US" dirty="0"/>
              <a:t>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UDP</a:t>
            </a:r>
            <a:r>
              <a:rPr lang="zh-CN" altLang="en-US" dirty="0"/>
              <a:t>服务器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UDP</a:t>
            </a:r>
            <a:r>
              <a:rPr lang="zh-CN" altLang="en-US" sz="1600" dirty="0">
                <a:latin typeface="+mn-ea"/>
              </a:rPr>
              <a:t>服务器的创建过程和</a:t>
            </a:r>
            <a:r>
              <a:rPr lang="en-US" altLang="zh-CN" sz="1600" dirty="0">
                <a:latin typeface="+mn-ea"/>
              </a:rPr>
              <a:t>TCP</a:t>
            </a:r>
            <a:r>
              <a:rPr lang="zh-CN" altLang="en-US" sz="1600" dirty="0">
                <a:latin typeface="+mn-ea"/>
              </a:rPr>
              <a:t>的创建过程类似。但是</a:t>
            </a:r>
            <a:r>
              <a:rPr lang="en-US" altLang="zh-CN" sz="1600" dirty="0">
                <a:latin typeface="+mn-ea"/>
              </a:rPr>
              <a:t>UDP</a:t>
            </a:r>
            <a:r>
              <a:rPr lang="zh-CN" altLang="en-US" sz="1600" dirty="0">
                <a:latin typeface="+mn-ea"/>
              </a:rPr>
              <a:t>底层通信不需要建立连接，因此</a:t>
            </a:r>
            <a:r>
              <a:rPr lang="en-US" altLang="zh-CN" sz="1600" dirty="0">
                <a:latin typeface="+mn-ea"/>
              </a:rPr>
              <a:t>UDP</a:t>
            </a:r>
            <a:r>
              <a:rPr lang="zh-CN" altLang="en-US" sz="1600" dirty="0">
                <a:latin typeface="+mn-ea"/>
              </a:rPr>
              <a:t>服务器通常比</a:t>
            </a:r>
            <a:r>
              <a:rPr lang="en-US" altLang="zh-CN" sz="1600" dirty="0">
                <a:latin typeface="+mn-ea"/>
              </a:rPr>
              <a:t>TCP</a:t>
            </a:r>
            <a:r>
              <a:rPr lang="zh-CN" altLang="en-US" sz="1600" dirty="0">
                <a:latin typeface="+mn-ea"/>
              </a:rPr>
              <a:t>服务器更容易编写。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UDP</a:t>
            </a:r>
            <a:r>
              <a:rPr lang="zh-CN" altLang="en-US" sz="1600" dirty="0">
                <a:latin typeface="+mn-ea"/>
              </a:rPr>
              <a:t>服务是不可靠的，消息可能丢失。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与</a:t>
            </a:r>
            <a:r>
              <a:rPr lang="en-US" altLang="zh-CN" sz="1600" dirty="0">
                <a:latin typeface="+mn-ea"/>
              </a:rPr>
              <a:t>TCP</a:t>
            </a:r>
            <a:r>
              <a:rPr lang="zh-CN" altLang="en-US" sz="1600" dirty="0">
                <a:latin typeface="+mn-ea"/>
              </a:rPr>
              <a:t>服务器类类似，</a:t>
            </a:r>
            <a:r>
              <a:rPr lang="en-US" altLang="zh-CN" sz="1600" dirty="0">
                <a:latin typeface="+mn-ea"/>
              </a:rPr>
              <a:t>UDP</a:t>
            </a:r>
            <a:r>
              <a:rPr lang="zh-CN" altLang="en-US" sz="1600" dirty="0">
                <a:latin typeface="+mn-ea"/>
              </a:rPr>
              <a:t>服务器创建可以通过实例化</a:t>
            </a:r>
            <a:r>
              <a:rPr lang="en-US" altLang="zh-CN" sz="1600" dirty="0" err="1">
                <a:latin typeface="+mn-ea"/>
              </a:rPr>
              <a:t>UDPServer</a:t>
            </a:r>
            <a:r>
              <a:rPr lang="zh-CN" altLang="en-US" sz="1600" dirty="0">
                <a:latin typeface="+mn-ea"/>
              </a:rPr>
              <a:t>类、</a:t>
            </a:r>
            <a:r>
              <a:rPr lang="en-US" altLang="zh-CN" sz="1600" dirty="0" err="1">
                <a:latin typeface="+mn-ea"/>
              </a:rPr>
              <a:t>ForkingUDPServer</a:t>
            </a:r>
            <a:r>
              <a:rPr lang="zh-CN" altLang="en-US" sz="1600" dirty="0">
                <a:latin typeface="+mn-ea"/>
              </a:rPr>
              <a:t>类、</a:t>
            </a:r>
            <a:r>
              <a:rPr lang="en-US" altLang="zh-CN" sz="1600" dirty="0" err="1">
                <a:latin typeface="+mn-ea"/>
              </a:rPr>
              <a:t>ThreadingUDPServer</a:t>
            </a:r>
            <a:r>
              <a:rPr lang="zh-CN" altLang="en-US" sz="1600" dirty="0">
                <a:latin typeface="+mn-ea"/>
              </a:rPr>
              <a:t>类。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+mn-ea"/>
              </a:rPr>
              <a:t>UDPServer</a:t>
            </a:r>
            <a:r>
              <a:rPr lang="zh-CN" altLang="en-US" sz="1600" dirty="0">
                <a:latin typeface="+mn-ea"/>
              </a:rPr>
              <a:t>类是单线程的，</a:t>
            </a:r>
            <a:r>
              <a:rPr lang="en-US" altLang="zh-CN" sz="1600" dirty="0" err="1">
                <a:latin typeface="+mn-ea"/>
              </a:rPr>
              <a:t>ForkingUDPServe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ThreadingUDPServer</a:t>
            </a:r>
            <a:r>
              <a:rPr lang="zh-CN" altLang="en-US" sz="1600" dirty="0">
                <a:latin typeface="+mn-ea"/>
              </a:rPr>
              <a:t>用于多线程场合。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UDP</a:t>
            </a:r>
            <a:r>
              <a:rPr lang="zh-CN" altLang="en-US" sz="1600" dirty="0">
                <a:latin typeface="+mn-ea"/>
              </a:rPr>
              <a:t>服务器端处理来自客户端的请求，需要使用</a:t>
            </a:r>
            <a:r>
              <a:rPr lang="en-US" altLang="zh-CN" sz="1600" dirty="0" err="1">
                <a:latin typeface="+mn-ea"/>
              </a:rPr>
              <a:t>BaseRequestHandler</a:t>
            </a:r>
            <a:r>
              <a:rPr lang="zh-CN" altLang="en-US" sz="1600" dirty="0">
                <a:latin typeface="+mn-ea"/>
              </a:rPr>
              <a:t>子类处理。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en-US" altLang="ko-KR" dirty="0"/>
              <a:t>.</a:t>
            </a:r>
            <a:r>
              <a:rPr lang="en-US" altLang="zh-CN" dirty="0"/>
              <a:t>2</a:t>
            </a:r>
            <a:r>
              <a:rPr lang="en-US" altLang="ko-KR" dirty="0"/>
              <a:t> UDP</a:t>
            </a:r>
            <a:r>
              <a:rPr lang="zh-CN" altLang="en-US" dirty="0"/>
              <a:t>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UDP</a:t>
            </a:r>
            <a:r>
              <a:rPr lang="zh-CN" altLang="en-US" dirty="0" smtClean="0"/>
              <a:t>服务器（续）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UDP</a:t>
            </a:r>
            <a:r>
              <a:rPr lang="zh-CN" altLang="en-US" sz="1600" dirty="0">
                <a:latin typeface="+mn-ea"/>
              </a:rPr>
              <a:t>服务器单线程示例：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7FC6702B-955D-4748-A639-884B9DCE9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35" y="2028095"/>
            <a:ext cx="4031344" cy="2276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90780C2D-BF69-4462-920E-6DC1E832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286" y="1491630"/>
            <a:ext cx="2961804" cy="952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DC1C1B0D-B049-43FF-9474-49BBBF91F36D}"/>
              </a:ext>
            </a:extLst>
          </p:cNvPr>
          <p:cNvSpPr txBox="1"/>
          <p:nvPr/>
        </p:nvSpPr>
        <p:spPr>
          <a:xfrm>
            <a:off x="5826428" y="2724206"/>
            <a:ext cx="3121521" cy="15696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与创建</a:t>
            </a:r>
            <a:r>
              <a:rPr lang="en-US" altLang="zh-CN" sz="1200" dirty="0">
                <a:latin typeface="+mn-ea"/>
              </a:rPr>
              <a:t>TCP</a:t>
            </a:r>
            <a:r>
              <a:rPr lang="zh-CN" altLang="en-US" sz="1200" dirty="0">
                <a:latin typeface="+mn-ea"/>
              </a:rPr>
              <a:t>服务器不同的是</a:t>
            </a:r>
            <a:r>
              <a:rPr lang="en-US" altLang="zh-CN" sz="1200" dirty="0">
                <a:latin typeface="+mn-ea"/>
              </a:rPr>
              <a:t>:</a:t>
            </a:r>
          </a:p>
          <a:p>
            <a:pPr lvl="1"/>
            <a:r>
              <a:rPr lang="en-US" altLang="zh-CN" sz="1200" dirty="0">
                <a:latin typeface="+mn-ea"/>
              </a:rPr>
              <a:t>1.Socket</a:t>
            </a:r>
            <a:r>
              <a:rPr lang="zh-CN" altLang="en-US" sz="1200" dirty="0">
                <a:latin typeface="+mn-ea"/>
              </a:rPr>
              <a:t>第二个参数是</a:t>
            </a:r>
            <a:r>
              <a:rPr lang="en-US" altLang="zh-CN" sz="1200" dirty="0">
                <a:latin typeface="+mn-ea"/>
              </a:rPr>
              <a:t>SOCK_DGRAM,</a:t>
            </a:r>
          </a:p>
          <a:p>
            <a:pPr lvl="1"/>
            <a:r>
              <a:rPr lang="en-US" altLang="zh-CN" sz="1200" dirty="0">
                <a:latin typeface="+mn-ea"/>
              </a:rPr>
              <a:t>  </a:t>
            </a:r>
            <a:r>
              <a:rPr lang="zh-CN" altLang="en-US" sz="1200" dirty="0">
                <a:latin typeface="+mn-ea"/>
              </a:rPr>
              <a:t>表示报文类型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/>
              <a:t>2. </a:t>
            </a:r>
            <a:r>
              <a:rPr lang="zh-CN" altLang="en-US" sz="1200" dirty="0"/>
              <a:t>发送数据使用</a:t>
            </a:r>
            <a:r>
              <a:rPr lang="en-US" altLang="zh-CN" sz="1200" dirty="0" err="1"/>
              <a:t>sendto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bytes_data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addr</a:t>
            </a:r>
            <a:r>
              <a:rPr lang="en-US" altLang="zh-CN" sz="1200" dirty="0"/>
              <a:t>)</a:t>
            </a:r>
          </a:p>
          <a:p>
            <a:pPr lvl="1"/>
            <a:r>
              <a:rPr lang="en-US" altLang="zh-CN" sz="1200" dirty="0"/>
              <a:t>3. </a:t>
            </a:r>
            <a:r>
              <a:rPr lang="zh-CN" altLang="en-US" sz="1200" dirty="0"/>
              <a:t>接收数据使用</a:t>
            </a:r>
            <a:r>
              <a:rPr lang="en-US" altLang="zh-CN" sz="1200" dirty="0" err="1"/>
              <a:t>recvfrom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buf_size</a:t>
            </a:r>
            <a:r>
              <a:rPr lang="en-US" altLang="zh-CN" sz="1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</a:rPr>
              <a:t>send</a:t>
            </a:r>
            <a:r>
              <a:rPr lang="zh-CN" altLang="en-US" sz="1200" dirty="0">
                <a:latin typeface="+mn-ea"/>
              </a:rPr>
              <a:t>和</a:t>
            </a:r>
            <a:r>
              <a:rPr lang="en-US" altLang="zh-CN" sz="1200" dirty="0" err="1">
                <a:latin typeface="+mn-ea"/>
              </a:rPr>
              <a:t>recv</a:t>
            </a:r>
            <a:r>
              <a:rPr lang="zh-CN" altLang="en-US" sz="1200" dirty="0">
                <a:latin typeface="+mn-ea"/>
              </a:rPr>
              <a:t>方法也可以使用，但是常用的是</a:t>
            </a:r>
            <a:r>
              <a:rPr lang="en-US" altLang="zh-CN" sz="1200" dirty="0" err="1">
                <a:latin typeface="+mn-ea"/>
              </a:rPr>
              <a:t>sendto</a:t>
            </a:r>
            <a:r>
              <a:rPr lang="zh-CN" altLang="en-US" sz="1200" dirty="0">
                <a:latin typeface="+mn-ea"/>
              </a:rPr>
              <a:t>和</a:t>
            </a:r>
            <a:r>
              <a:rPr lang="en-US" altLang="zh-CN" sz="1200" dirty="0" err="1">
                <a:latin typeface="+mn-ea"/>
              </a:rPr>
              <a:t>recvfrom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45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课程模板.potx" id="{30A6A78D-F1C2-4AFB-B6A0-ED75A34F213A}" vid="{7272AE31-60AE-4539-BBD5-EA7EB530B61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模板.potx" id="{30A6A78D-F1C2-4AFB-B6A0-ED75A34F213A}" vid="{0828B14C-3201-40B6-AA8D-656B309C51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493</TotalTime>
  <Words>788</Words>
  <Application>Microsoft Office PowerPoint</Application>
  <PresentationFormat>全屏显示(16:9)</PresentationFormat>
  <Paragraphs>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맑은 고딕</vt:lpstr>
      <vt:lpstr>宋体</vt:lpstr>
      <vt:lpstr>Arial</vt:lpstr>
      <vt:lpstr>Calibri</vt:lpstr>
      <vt:lpstr>Wingdings</vt:lpstr>
      <vt:lpstr>Office 主题</vt:lpstr>
      <vt:lpstr>Custom Design</vt:lpstr>
      <vt:lpstr>PowerPoint 演示文稿</vt:lpstr>
      <vt:lpstr>简介：</vt:lpstr>
      <vt:lpstr>本章内容</vt:lpstr>
      <vt:lpstr>10.1 TCP编程</vt:lpstr>
      <vt:lpstr>10.1 TCP编程</vt:lpstr>
      <vt:lpstr>10.1 TCP编程</vt:lpstr>
      <vt:lpstr>10.1 TCP编程</vt:lpstr>
      <vt:lpstr>10.2 UDP编程</vt:lpstr>
      <vt:lpstr>10.2 UDP编程</vt:lpstr>
      <vt:lpstr>10.3 HTTP 编程</vt:lpstr>
      <vt:lpstr>10.3 HTTP 编程</vt:lpstr>
      <vt:lpstr>10.3 HTTP 编程</vt:lpstr>
      <vt:lpstr>10.3 HTTP 编程</vt:lpstr>
      <vt:lpstr>10.4 本章小结：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Microsoft</cp:lastModifiedBy>
  <cp:revision>63</cp:revision>
  <dcterms:created xsi:type="dcterms:W3CDTF">2016-08-01T05:33:37Z</dcterms:created>
  <dcterms:modified xsi:type="dcterms:W3CDTF">2017-12-03T09:30:42Z</dcterms:modified>
</cp:coreProperties>
</file>