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57" r:id="rId5"/>
    <p:sldId id="281" r:id="rId6"/>
    <p:sldId id="305" r:id="rId7"/>
    <p:sldId id="306" r:id="rId8"/>
    <p:sldId id="286" r:id="rId9"/>
    <p:sldId id="307" r:id="rId10"/>
    <p:sldId id="308" r:id="rId11"/>
    <p:sldId id="309" r:id="rId12"/>
    <p:sldId id="310" r:id="rId13"/>
    <p:sldId id="311" r:id="rId14"/>
    <p:sldId id="312" r:id="rId15"/>
    <p:sldId id="287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270" r:id="rId25"/>
    <p:sldId id="261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LI" initials="JL" lastIdx="1" clrIdx="0">
    <p:extLst>
      <p:ext uri="{19B8F6BF-5375-455C-9EA6-DF929625EA0E}">
        <p15:presenceInfo xmlns:p15="http://schemas.microsoft.com/office/powerpoint/2012/main" userId="64f2c332c29061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>
      <p:cViewPr varScale="1">
        <p:scale>
          <a:sx n="121" d="100"/>
          <a:sy n="121" d="100"/>
        </p:scale>
        <p:origin x="12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01T13:31:54.939" idx="1">
    <p:pos x="5238" y="2063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25724" y="979954"/>
            <a:ext cx="1416441" cy="2182798"/>
          </a:xfrm>
          <a:custGeom>
            <a:avLst/>
            <a:gdLst>
              <a:gd name="connsiteX0" fmla="*/ 0 w 2376561"/>
              <a:gd name="connsiteY0" fmla="*/ 0 h 2447974"/>
              <a:gd name="connsiteX1" fmla="*/ 2376561 w 2376561"/>
              <a:gd name="connsiteY1" fmla="*/ 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" fmla="*/ 0 w 2376561"/>
              <a:gd name="connsiteY0" fmla="*/ 0 h 2447974"/>
              <a:gd name="connsiteX1" fmla="*/ 1599321 w 2376561"/>
              <a:gd name="connsiteY1" fmla="*/ 9144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" fmla="*/ 0 w 2376561"/>
              <a:gd name="connsiteY0" fmla="*/ 9144 h 2457118"/>
              <a:gd name="connsiteX1" fmla="*/ 1709049 w 2376561"/>
              <a:gd name="connsiteY1" fmla="*/ 0 h 2457118"/>
              <a:gd name="connsiteX2" fmla="*/ 2376561 w 2376561"/>
              <a:gd name="connsiteY2" fmla="*/ 2457118 h 2457118"/>
              <a:gd name="connsiteX3" fmla="*/ 0 w 2376561"/>
              <a:gd name="connsiteY3" fmla="*/ 2457118 h 2457118"/>
              <a:gd name="connsiteX4" fmla="*/ 0 w 2376561"/>
              <a:gd name="connsiteY4" fmla="*/ 9144 h 2457118"/>
              <a:gd name="connsiteX0" fmla="*/ 45720 w 2422281"/>
              <a:gd name="connsiteY0" fmla="*/ 9144 h 2777158"/>
              <a:gd name="connsiteX1" fmla="*/ 1754769 w 2422281"/>
              <a:gd name="connsiteY1" fmla="*/ 0 h 2777158"/>
              <a:gd name="connsiteX2" fmla="*/ 2422281 w 2422281"/>
              <a:gd name="connsiteY2" fmla="*/ 2457118 h 2777158"/>
              <a:gd name="connsiteX3" fmla="*/ 0 w 2422281"/>
              <a:gd name="connsiteY3" fmla="*/ 2777158 h 2777158"/>
              <a:gd name="connsiteX4" fmla="*/ 45720 w 2422281"/>
              <a:gd name="connsiteY4" fmla="*/ 9144 h 2777158"/>
              <a:gd name="connsiteX0" fmla="*/ 45720 w 1754769"/>
              <a:gd name="connsiteY0" fmla="*/ 9144 h 2777158"/>
              <a:gd name="connsiteX1" fmla="*/ 1754769 w 1754769"/>
              <a:gd name="connsiteY1" fmla="*/ 0 h 2777158"/>
              <a:gd name="connsiteX2" fmla="*/ 1526169 w 1754769"/>
              <a:gd name="connsiteY2" fmla="*/ 2566846 h 2777158"/>
              <a:gd name="connsiteX3" fmla="*/ 0 w 1754769"/>
              <a:gd name="connsiteY3" fmla="*/ 2777158 h 2777158"/>
              <a:gd name="connsiteX4" fmla="*/ 45720 w 1754769"/>
              <a:gd name="connsiteY4" fmla="*/ 9144 h 2777158"/>
              <a:gd name="connsiteX0" fmla="*/ 45720 w 1782201"/>
              <a:gd name="connsiteY0" fmla="*/ 9144 h 2777158"/>
              <a:gd name="connsiteX1" fmla="*/ 1754769 w 1782201"/>
              <a:gd name="connsiteY1" fmla="*/ 0 h 2777158"/>
              <a:gd name="connsiteX2" fmla="*/ 1782201 w 1782201"/>
              <a:gd name="connsiteY2" fmla="*/ 2768014 h 2777158"/>
              <a:gd name="connsiteX3" fmla="*/ 0 w 1782201"/>
              <a:gd name="connsiteY3" fmla="*/ 2777158 h 2777158"/>
              <a:gd name="connsiteX4" fmla="*/ 45720 w 1782201"/>
              <a:gd name="connsiteY4" fmla="*/ 9144 h 2777158"/>
              <a:gd name="connsiteX0" fmla="*/ 45720 w 1782201"/>
              <a:gd name="connsiteY0" fmla="*/ 0 h 2768014"/>
              <a:gd name="connsiteX1" fmla="*/ 985149 w 1782201"/>
              <a:gd name="connsiteY1" fmla="*/ 280416 h 2768014"/>
              <a:gd name="connsiteX2" fmla="*/ 1782201 w 1782201"/>
              <a:gd name="connsiteY2" fmla="*/ 2758870 h 2768014"/>
              <a:gd name="connsiteX3" fmla="*/ 0 w 1782201"/>
              <a:gd name="connsiteY3" fmla="*/ 2768014 h 2768014"/>
              <a:gd name="connsiteX4" fmla="*/ 45720 w 1782201"/>
              <a:gd name="connsiteY4" fmla="*/ 0 h 2768014"/>
              <a:gd name="connsiteX0" fmla="*/ 45720 w 1782201"/>
              <a:gd name="connsiteY0" fmla="*/ 16764 h 2784778"/>
              <a:gd name="connsiteX1" fmla="*/ 1427109 w 1782201"/>
              <a:gd name="connsiteY1" fmla="*/ 0 h 2784778"/>
              <a:gd name="connsiteX2" fmla="*/ 1782201 w 1782201"/>
              <a:gd name="connsiteY2" fmla="*/ 2775634 h 2784778"/>
              <a:gd name="connsiteX3" fmla="*/ 0 w 1782201"/>
              <a:gd name="connsiteY3" fmla="*/ 2784778 h 2784778"/>
              <a:gd name="connsiteX4" fmla="*/ 45720 w 1782201"/>
              <a:gd name="connsiteY4" fmla="*/ 16764 h 2784778"/>
              <a:gd name="connsiteX0" fmla="*/ 45720 w 1427109"/>
              <a:gd name="connsiteY0" fmla="*/ 16764 h 2784778"/>
              <a:gd name="connsiteX1" fmla="*/ 1427109 w 1427109"/>
              <a:gd name="connsiteY1" fmla="*/ 0 h 2784778"/>
              <a:gd name="connsiteX2" fmla="*/ 768741 w 1427109"/>
              <a:gd name="connsiteY2" fmla="*/ 1952674 h 2784778"/>
              <a:gd name="connsiteX3" fmla="*/ 0 w 1427109"/>
              <a:gd name="connsiteY3" fmla="*/ 2784778 h 2784778"/>
              <a:gd name="connsiteX4" fmla="*/ 45720 w 1427109"/>
              <a:gd name="connsiteY4" fmla="*/ 16764 h 2784778"/>
              <a:gd name="connsiteX0" fmla="*/ 45720 w 1454541"/>
              <a:gd name="connsiteY0" fmla="*/ 16764 h 2784778"/>
              <a:gd name="connsiteX1" fmla="*/ 1427109 w 1454541"/>
              <a:gd name="connsiteY1" fmla="*/ 0 h 2784778"/>
              <a:gd name="connsiteX2" fmla="*/ 1454541 w 1454541"/>
              <a:gd name="connsiteY2" fmla="*/ 2173654 h 2784778"/>
              <a:gd name="connsiteX3" fmla="*/ 0 w 1454541"/>
              <a:gd name="connsiteY3" fmla="*/ 2784778 h 2784778"/>
              <a:gd name="connsiteX4" fmla="*/ 45720 w 1454541"/>
              <a:gd name="connsiteY4" fmla="*/ 16764 h 2784778"/>
              <a:gd name="connsiteX0" fmla="*/ 0 w 1408821"/>
              <a:gd name="connsiteY0" fmla="*/ 16764 h 2173654"/>
              <a:gd name="connsiteX1" fmla="*/ 1381389 w 1408821"/>
              <a:gd name="connsiteY1" fmla="*/ 0 h 2173654"/>
              <a:gd name="connsiteX2" fmla="*/ 1408821 w 1408821"/>
              <a:gd name="connsiteY2" fmla="*/ 2173654 h 2173654"/>
              <a:gd name="connsiteX3" fmla="*/ 312420 w 1408821"/>
              <a:gd name="connsiteY3" fmla="*/ 2076118 h 2173654"/>
              <a:gd name="connsiteX4" fmla="*/ 0 w 1408821"/>
              <a:gd name="connsiteY4" fmla="*/ 16764 h 2173654"/>
              <a:gd name="connsiteX0" fmla="*/ 7620 w 1416441"/>
              <a:gd name="connsiteY0" fmla="*/ 16764 h 2182798"/>
              <a:gd name="connsiteX1" fmla="*/ 1389009 w 1416441"/>
              <a:gd name="connsiteY1" fmla="*/ 0 h 2182798"/>
              <a:gd name="connsiteX2" fmla="*/ 1416441 w 1416441"/>
              <a:gd name="connsiteY2" fmla="*/ 2173654 h 2182798"/>
              <a:gd name="connsiteX3" fmla="*/ 0 w 1416441"/>
              <a:gd name="connsiteY3" fmla="*/ 2182798 h 2182798"/>
              <a:gd name="connsiteX4" fmla="*/ 7620 w 1416441"/>
              <a:gd name="connsiteY4" fmla="*/ 16764 h 218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441" h="2182798">
                <a:moveTo>
                  <a:pt x="7620" y="16764"/>
                </a:moveTo>
                <a:lnTo>
                  <a:pt x="1389009" y="0"/>
                </a:lnTo>
                <a:lnTo>
                  <a:pt x="1416441" y="2173654"/>
                </a:lnTo>
                <a:lnTo>
                  <a:pt x="0" y="2182798"/>
                </a:lnTo>
                <a:lnTo>
                  <a:pt x="7620" y="1676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altLang="ko-KR" dirty="0" smtClean="0"/>
              <a:t>Insert Your Image</a:t>
            </a:r>
            <a:endParaRPr lang="ko-KR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16224" cy="294904"/>
          </a:xfrm>
          <a:prstGeom prst="rect">
            <a:avLst/>
          </a:prstGeom>
        </p:spPr>
      </p:pic>
      <p:pic>
        <p:nvPicPr>
          <p:cNvPr id="9218" name="Picture 2" descr="Image result for tensorflow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42" y="997882"/>
            <a:ext cx="1402060" cy="215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547664" cy="6944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" y="2355726"/>
            <a:ext cx="1547664" cy="74714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4314"/>
            <a:ext cx="1603731" cy="9361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5" t="6315" r="5195" b="16396"/>
          <a:stretch/>
        </p:blipFill>
        <p:spPr>
          <a:xfrm>
            <a:off x="521624" y="3588176"/>
            <a:ext cx="504056" cy="79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omments" Target="../comments/comment1.xm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38759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计算机科学与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技术系</a:t>
            </a:r>
            <a:endParaRPr kumimoji="0"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上海师范大学信息与机电学院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412002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选择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与循环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004048" y="3274600"/>
            <a:ext cx="33113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李鲁</a:t>
            </a:r>
            <a:r>
              <a:rPr lang="zh-CN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群 （教授）</a:t>
            </a:r>
            <a:endParaRPr lang="en-US" altLang="zh-CN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success@shnu.edu.cn</a:t>
            </a:r>
            <a:endParaRPr lang="ko-KR" alt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Android, Devices, Laptop, Mob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868509"/>
            <a:ext cx="1452761" cy="12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30637"/>
            <a:ext cx="1697872" cy="3655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256" y="195486"/>
            <a:ext cx="2088232" cy="7287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 bwMode="auto">
          <a:xfrm>
            <a:off x="7668344" y="607666"/>
            <a:ext cx="8640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第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 bwMode="auto">
          <a:xfrm>
            <a:off x="1115616" y="2256790"/>
            <a:ext cx="79208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第</a:t>
            </a:r>
            <a:r>
              <a:rPr lang="en-US" altLang="zh-CN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章</a:t>
            </a:r>
          </a:p>
        </p:txBody>
      </p:sp>
      <p:sp>
        <p:nvSpPr>
          <p:cNvPr id="9" name="矩形 8"/>
          <p:cNvSpPr/>
          <p:nvPr/>
        </p:nvSpPr>
        <p:spPr>
          <a:xfrm>
            <a:off x="1290534" y="2590695"/>
            <a:ext cx="1420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Android</a:t>
            </a:r>
            <a:r>
              <a:rPr lang="zh-CN" altLang="en-US" sz="1000" dirty="0"/>
              <a:t>操作系统概述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5221" y="979954"/>
            <a:ext cx="1416944" cy="223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en-US" altLang="zh-CN" dirty="0" smtClean="0"/>
              <a:t>2</a:t>
            </a:r>
            <a:r>
              <a:rPr lang="en-US" altLang="ko-KR" dirty="0" smtClean="0"/>
              <a:t> </a:t>
            </a:r>
            <a:r>
              <a:rPr lang="zh-CN" altLang="en-US" dirty="0" smtClean="0"/>
              <a:t>选择</a:t>
            </a:r>
            <a:r>
              <a:rPr lang="zh-CN" altLang="en-US" dirty="0"/>
              <a:t>结构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选择多分支</a:t>
            </a:r>
            <a:r>
              <a:rPr lang="zh-CN" altLang="en-US" dirty="0"/>
              <a:t>结构</a:t>
            </a:r>
            <a:r>
              <a:rPr lang="zh-CN" altLang="en-US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示例三：多分支结构</a:t>
            </a:r>
            <a:r>
              <a:rPr lang="en-US" altLang="zh-CN" sz="1600" dirty="0">
                <a:latin typeface="+mn-ea"/>
              </a:rPr>
              <a:t>if-</a:t>
            </a:r>
            <a:r>
              <a:rPr lang="en-US" altLang="zh-CN" sz="1600" dirty="0" err="1">
                <a:latin typeface="+mn-ea"/>
              </a:rPr>
              <a:t>elif</a:t>
            </a:r>
            <a:r>
              <a:rPr lang="en-US" altLang="zh-CN" sz="1600" dirty="0">
                <a:latin typeface="+mn-ea"/>
              </a:rPr>
              <a:t>-else</a:t>
            </a:r>
            <a:r>
              <a:rPr lang="zh-CN" altLang="en-US" sz="1600" dirty="0">
                <a:latin typeface="+mn-ea"/>
              </a:rPr>
              <a:t>。</a:t>
            </a: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第一个分支不满足，转入第二个分支，发现满足条件测试，于是执行相应代码块，完成后跳出分支。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分支之间是对立关系，众多分支只可能执行其中一个分支。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7" name="矩形: 圆角 7">
            <a:extLst>
              <a:ext uri="{FF2B5EF4-FFF2-40B4-BE49-F238E27FC236}">
                <a16:creationId xmlns="" xmlns:a16="http://schemas.microsoft.com/office/drawing/2014/main" id="{F0F1DAEA-383A-4AF9-A4F6-0BF69552DB87}"/>
              </a:ext>
            </a:extLst>
          </p:cNvPr>
          <p:cNvSpPr/>
          <p:nvPr/>
        </p:nvSpPr>
        <p:spPr>
          <a:xfrm>
            <a:off x="2771800" y="1779662"/>
            <a:ext cx="4629260" cy="22322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name = "john"</a:t>
            </a:r>
          </a:p>
          <a:p>
            <a:pPr algn="just"/>
            <a:r>
              <a:rPr lang="en-US" altLang="zh-CN" sz="1200" dirty="0">
                <a:latin typeface="+mn-ea"/>
              </a:rPr>
              <a:t>age = 200</a:t>
            </a:r>
          </a:p>
          <a:p>
            <a:pPr algn="just"/>
            <a:r>
              <a:rPr lang="en-US" altLang="zh-CN" sz="1200" dirty="0">
                <a:latin typeface="+mn-ea"/>
              </a:rPr>
              <a:t>if name[0] == 'k':</a:t>
            </a:r>
          </a:p>
          <a:p>
            <a:pPr algn="just"/>
            <a:r>
              <a:rPr lang="en-US" altLang="zh-CN" sz="1200" dirty="0">
                <a:latin typeface="+mn-ea"/>
              </a:rPr>
              <a:t>    print("name start with k .")</a:t>
            </a:r>
          </a:p>
          <a:p>
            <a:pPr algn="just"/>
            <a:r>
              <a:rPr lang="en-US" altLang="zh-CN" sz="1200" dirty="0" err="1">
                <a:latin typeface="+mn-ea"/>
              </a:rPr>
              <a:t>elif</a:t>
            </a:r>
            <a:r>
              <a:rPr lang="en-US" altLang="zh-CN" sz="1200" dirty="0">
                <a:latin typeface="+mn-ea"/>
              </a:rPr>
              <a:t> name[-1] == "n" and age &lt; 300:</a:t>
            </a:r>
          </a:p>
          <a:p>
            <a:pPr algn="just"/>
            <a:r>
              <a:rPr lang="en-US" altLang="zh-CN" sz="1200" dirty="0">
                <a:latin typeface="+mn-ea"/>
              </a:rPr>
              <a:t>    print("name end with n and age &lt; 300 .")</a:t>
            </a:r>
          </a:p>
          <a:p>
            <a:pPr algn="just"/>
            <a:r>
              <a:rPr lang="en-US" altLang="zh-CN" sz="1200" dirty="0" err="1">
                <a:latin typeface="+mn-ea"/>
              </a:rPr>
              <a:t>elif</a:t>
            </a:r>
            <a:r>
              <a:rPr lang="en-US" altLang="zh-CN" sz="1200" dirty="0">
                <a:latin typeface="+mn-ea"/>
              </a:rPr>
              <a:t> name[-1] == "n" and age &lt; 500 :</a:t>
            </a:r>
          </a:p>
          <a:p>
            <a:pPr algn="just"/>
            <a:r>
              <a:rPr lang="en-US" altLang="zh-CN" sz="1200" dirty="0">
                <a:latin typeface="+mn-ea"/>
              </a:rPr>
              <a:t>    print("name end with n and age &lt; 500 .")</a:t>
            </a:r>
          </a:p>
          <a:p>
            <a:pPr algn="just"/>
            <a:r>
              <a:rPr lang="en-US" altLang="zh-CN" sz="1200" dirty="0">
                <a:latin typeface="+mn-ea"/>
              </a:rPr>
              <a:t>else: </a:t>
            </a:r>
          </a:p>
          <a:p>
            <a:pPr algn="just"/>
            <a:r>
              <a:rPr lang="en-US" altLang="zh-CN" sz="1200" dirty="0">
                <a:latin typeface="+mn-ea"/>
              </a:rPr>
              <a:t>    print('nothing .')</a:t>
            </a:r>
          </a:p>
          <a:p>
            <a:pPr algn="just"/>
            <a:r>
              <a:rPr lang="zh-CN" altLang="en-US" sz="1200" dirty="0">
                <a:latin typeface="+mn-ea"/>
              </a:rPr>
              <a:t>执行结果：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name end with n and age &lt; 300 .</a:t>
            </a:r>
          </a:p>
        </p:txBody>
      </p:sp>
    </p:spTree>
    <p:extLst>
      <p:ext uri="{BB962C8B-B14F-4D97-AF65-F5344CB8AC3E}">
        <p14:creationId xmlns:p14="http://schemas.microsoft.com/office/powerpoint/2010/main" val="11748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en-US" altLang="zh-CN" dirty="0" smtClean="0"/>
              <a:t>2</a:t>
            </a:r>
            <a:r>
              <a:rPr lang="en-US" altLang="ko-KR" dirty="0" smtClean="0"/>
              <a:t> </a:t>
            </a:r>
            <a:r>
              <a:rPr lang="zh-CN" altLang="en-US" dirty="0" smtClean="0"/>
              <a:t>选择</a:t>
            </a:r>
            <a:r>
              <a:rPr lang="zh-CN" altLang="en-US" dirty="0"/>
              <a:t>结构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条件选择嵌套</a:t>
            </a:r>
            <a:r>
              <a:rPr lang="zh-CN" altLang="en-US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示例四：条件选择的相互</a:t>
            </a:r>
            <a:r>
              <a:rPr lang="zh-CN" altLang="en-US" sz="1600" dirty="0" smtClean="0">
                <a:latin typeface="+mn-ea"/>
              </a:rPr>
              <a:t>嵌套。</a:t>
            </a: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条件选择可以进行任意的嵌套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6" name="矩形: 圆角 7">
            <a:extLst>
              <a:ext uri="{FF2B5EF4-FFF2-40B4-BE49-F238E27FC236}">
                <a16:creationId xmlns="" xmlns:a16="http://schemas.microsoft.com/office/drawing/2014/main" id="{F0F1DAEA-383A-4AF9-A4F6-0BF69552DB87}"/>
              </a:ext>
            </a:extLst>
          </p:cNvPr>
          <p:cNvSpPr/>
          <p:nvPr/>
        </p:nvSpPr>
        <p:spPr>
          <a:xfrm>
            <a:off x="2771800" y="1779662"/>
            <a:ext cx="5061308" cy="24482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name = "john"</a:t>
            </a:r>
          </a:p>
          <a:p>
            <a:pPr algn="just"/>
            <a:r>
              <a:rPr lang="en-US" altLang="zh-CN" sz="1200" dirty="0">
                <a:latin typeface="+mn-ea"/>
              </a:rPr>
              <a:t>age = 200</a:t>
            </a:r>
          </a:p>
          <a:p>
            <a:pPr algn="just"/>
            <a:r>
              <a:rPr lang="en-US" altLang="zh-CN" sz="1200" dirty="0">
                <a:latin typeface="+mn-ea"/>
              </a:rPr>
              <a:t>if name[0] == 'k':</a:t>
            </a:r>
          </a:p>
          <a:p>
            <a:pPr algn="just"/>
            <a:r>
              <a:rPr lang="en-US" altLang="zh-CN" sz="1200" dirty="0">
                <a:latin typeface="+mn-ea"/>
              </a:rPr>
              <a:t>    print("name start with k .")</a:t>
            </a:r>
          </a:p>
          <a:p>
            <a:pPr algn="just"/>
            <a:r>
              <a:rPr lang="en-US" altLang="zh-CN" sz="1200" dirty="0" err="1">
                <a:latin typeface="+mn-ea"/>
              </a:rPr>
              <a:t>elif</a:t>
            </a:r>
            <a:r>
              <a:rPr lang="en-US" altLang="zh-CN" sz="1200" dirty="0">
                <a:latin typeface="+mn-ea"/>
              </a:rPr>
              <a:t> name[-1] == "n" :</a:t>
            </a:r>
          </a:p>
          <a:p>
            <a:pPr algn="just"/>
            <a:r>
              <a:rPr lang="en-US" altLang="zh-CN" sz="1200" dirty="0">
                <a:latin typeface="+mn-ea"/>
              </a:rPr>
              <a:t>    if age &lt; 300:</a:t>
            </a:r>
          </a:p>
          <a:p>
            <a:pPr algn="just"/>
            <a:r>
              <a:rPr lang="en-US" altLang="zh-CN" sz="1200" dirty="0">
                <a:latin typeface="+mn-ea"/>
              </a:rPr>
              <a:t>        print("name end with n and age &lt; 300 .")</a:t>
            </a:r>
          </a:p>
          <a:p>
            <a:pPr algn="just"/>
            <a:r>
              <a:rPr lang="en-US" altLang="zh-CN" sz="1200" dirty="0">
                <a:latin typeface="+mn-ea"/>
              </a:rPr>
              <a:t>    else:</a:t>
            </a:r>
          </a:p>
          <a:p>
            <a:pPr algn="just"/>
            <a:r>
              <a:rPr lang="en-US" altLang="zh-CN" sz="1200" dirty="0">
                <a:latin typeface="+mn-ea"/>
              </a:rPr>
              <a:t>        print("name end with n and age &gt;= 300 .")</a:t>
            </a:r>
          </a:p>
          <a:p>
            <a:pPr algn="just"/>
            <a:r>
              <a:rPr lang="en-US" altLang="zh-CN" sz="1200" dirty="0">
                <a:latin typeface="+mn-ea"/>
              </a:rPr>
              <a:t>else: </a:t>
            </a:r>
          </a:p>
          <a:p>
            <a:pPr algn="just"/>
            <a:r>
              <a:rPr lang="en-US" altLang="zh-CN" sz="1200" dirty="0">
                <a:latin typeface="+mn-ea"/>
              </a:rPr>
              <a:t>    print('nothing .’)</a:t>
            </a:r>
          </a:p>
          <a:p>
            <a:pPr algn="just"/>
            <a:r>
              <a:rPr lang="zh-CN" altLang="en-US" sz="1200" dirty="0">
                <a:latin typeface="+mn-ea"/>
              </a:rPr>
              <a:t>执行结果：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name end with n and age &lt; 300 .</a:t>
            </a:r>
          </a:p>
        </p:txBody>
      </p:sp>
    </p:spTree>
    <p:extLst>
      <p:ext uri="{BB962C8B-B14F-4D97-AF65-F5344CB8AC3E}">
        <p14:creationId xmlns:p14="http://schemas.microsoft.com/office/powerpoint/2010/main" val="12206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en-US" altLang="zh-CN" dirty="0" smtClean="0"/>
              <a:t>2</a:t>
            </a:r>
            <a:r>
              <a:rPr lang="en-US" altLang="ko-KR" dirty="0" smtClean="0"/>
              <a:t> </a:t>
            </a:r>
            <a:r>
              <a:rPr lang="zh-CN" altLang="en-US" dirty="0" smtClean="0"/>
              <a:t>选择</a:t>
            </a:r>
            <a:r>
              <a:rPr lang="zh-CN" altLang="en-US" dirty="0"/>
              <a:t>结构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条件选择嵌套</a:t>
            </a:r>
            <a:r>
              <a:rPr lang="zh-CN" altLang="en-US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代码</a:t>
            </a:r>
            <a:r>
              <a:rPr lang="zh-CN" altLang="en-US" sz="1600" dirty="0" smtClean="0">
                <a:latin typeface="+mn-ea"/>
              </a:rPr>
              <a:t>块。</a:t>
            </a: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如果某一个代码块里面没有需要实际执行的代码，那么使用关键字</a:t>
            </a:r>
            <a:r>
              <a:rPr lang="en-US" altLang="zh-CN" dirty="0">
                <a:latin typeface="+mn-ea"/>
              </a:rPr>
              <a:t>pass</a:t>
            </a:r>
            <a:r>
              <a:rPr lang="zh-CN" altLang="en-US" dirty="0">
                <a:latin typeface="+mn-ea"/>
              </a:rPr>
              <a:t>就可以了。例如这里的</a:t>
            </a:r>
            <a:r>
              <a:rPr lang="en-US" altLang="zh-CN" dirty="0">
                <a:latin typeface="+mn-ea"/>
              </a:rPr>
              <a:t>else</a:t>
            </a:r>
            <a:r>
              <a:rPr lang="zh-CN" altLang="en-US" dirty="0">
                <a:latin typeface="+mn-ea"/>
              </a:rPr>
              <a:t>分支（当然这里这么做没有任何意义）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endParaRPr lang="en-US" altLang="zh-CN" sz="1800" b="1" dirty="0" smtClean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26AD9F3A-45C7-4D91-85A8-83D393E33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639342"/>
            <a:ext cx="5062049" cy="251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7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en-US" altLang="zh-CN" dirty="0" smtClean="0"/>
              <a:t>2</a:t>
            </a:r>
            <a:r>
              <a:rPr lang="en-US" altLang="ko-KR" dirty="0" smtClean="0"/>
              <a:t> </a:t>
            </a:r>
            <a:r>
              <a:rPr lang="zh-CN" altLang="en-US" dirty="0" smtClean="0"/>
              <a:t>选择</a:t>
            </a:r>
            <a:r>
              <a:rPr lang="zh-CN" altLang="en-US" dirty="0"/>
              <a:t>结构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三元表达式</a:t>
            </a:r>
            <a:r>
              <a:rPr lang="zh-CN" altLang="en-US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如果</a:t>
            </a:r>
            <a:r>
              <a:rPr lang="en-US" altLang="zh-CN" sz="1600" dirty="0">
                <a:latin typeface="+mn-ea"/>
              </a:rPr>
              <a:t>if-else</a:t>
            </a:r>
            <a:r>
              <a:rPr lang="zh-CN" altLang="en-US" sz="1600" dirty="0">
                <a:latin typeface="+mn-ea"/>
              </a:rPr>
              <a:t>结构的代码相当简单，</a:t>
            </a:r>
            <a:r>
              <a:rPr lang="zh-CN" altLang="en-US" sz="1600" dirty="0" smtClean="0">
                <a:latin typeface="+mn-ea"/>
              </a:rPr>
              <a:t>例如：</a:t>
            </a: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这段代码就是根据</a:t>
            </a:r>
            <a:r>
              <a:rPr lang="en-US" altLang="zh-CN" sz="1600" dirty="0">
                <a:latin typeface="+mn-ea"/>
              </a:rPr>
              <a:t>a</a:t>
            </a:r>
            <a:r>
              <a:rPr lang="zh-CN" altLang="en-US" sz="1600" dirty="0">
                <a:latin typeface="+mn-ea"/>
              </a:rPr>
              <a:t>的不同范围，给</a:t>
            </a:r>
            <a:r>
              <a:rPr lang="en-US" altLang="zh-CN" sz="1600" dirty="0">
                <a:latin typeface="+mn-ea"/>
              </a:rPr>
              <a:t>b</a:t>
            </a:r>
            <a:r>
              <a:rPr lang="zh-CN" altLang="en-US" sz="1600" dirty="0">
                <a:latin typeface="+mn-ea"/>
              </a:rPr>
              <a:t>赋予不同的值，书写四行代码不够简洁。于是可以使用三元表达式代替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两种写法完全等价。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7" name="矩形: 圆角 6">
            <a:extLst>
              <a:ext uri="{FF2B5EF4-FFF2-40B4-BE49-F238E27FC236}">
                <a16:creationId xmlns="" xmlns:a16="http://schemas.microsoft.com/office/drawing/2014/main" id="{478BF671-4BFD-4AA5-9691-8605755B42A1}"/>
              </a:ext>
            </a:extLst>
          </p:cNvPr>
          <p:cNvSpPr/>
          <p:nvPr/>
        </p:nvSpPr>
        <p:spPr>
          <a:xfrm>
            <a:off x="4535879" y="1779662"/>
            <a:ext cx="2381379" cy="94670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a = 100</a:t>
            </a:r>
          </a:p>
          <a:p>
            <a:pPr algn="just"/>
            <a:r>
              <a:rPr lang="en-US" altLang="zh-CN" sz="1200" dirty="0">
                <a:latin typeface="+mn-ea"/>
              </a:rPr>
              <a:t>if a &lt; 200:</a:t>
            </a:r>
          </a:p>
          <a:p>
            <a:pPr algn="just"/>
            <a:r>
              <a:rPr lang="en-US" altLang="zh-CN" sz="1200" dirty="0">
                <a:latin typeface="+mn-ea"/>
              </a:rPr>
              <a:t>    b = a + 100</a:t>
            </a:r>
          </a:p>
          <a:p>
            <a:pPr algn="just"/>
            <a:r>
              <a:rPr lang="en-US" altLang="zh-CN" sz="1200" dirty="0">
                <a:latin typeface="+mn-ea"/>
              </a:rPr>
              <a:t>else:</a:t>
            </a:r>
          </a:p>
          <a:p>
            <a:pPr algn="just"/>
            <a:r>
              <a:rPr lang="en-US" altLang="zh-CN" sz="1200" dirty="0">
                <a:latin typeface="+mn-ea"/>
              </a:rPr>
              <a:t>    b = a</a:t>
            </a:r>
          </a:p>
        </p:txBody>
      </p:sp>
      <p:sp>
        <p:nvSpPr>
          <p:cNvPr id="8" name="矩形: 圆角 8">
            <a:extLst>
              <a:ext uri="{FF2B5EF4-FFF2-40B4-BE49-F238E27FC236}">
                <a16:creationId xmlns="" xmlns:a16="http://schemas.microsoft.com/office/drawing/2014/main" id="{63502DFE-117A-4A58-B941-69D90258EC9C}"/>
              </a:ext>
            </a:extLst>
          </p:cNvPr>
          <p:cNvSpPr/>
          <p:nvPr/>
        </p:nvSpPr>
        <p:spPr>
          <a:xfrm>
            <a:off x="4283968" y="3507854"/>
            <a:ext cx="2880320" cy="5040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b = (a + 100) if a &lt; 200 else a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1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en-US" altLang="zh-CN" dirty="0" smtClean="0"/>
              <a:t>3</a:t>
            </a:r>
            <a:r>
              <a:rPr lang="en-US" altLang="ko-KR" dirty="0" smtClean="0"/>
              <a:t> </a:t>
            </a:r>
            <a:r>
              <a:rPr lang="zh-CN" altLang="en-US" dirty="0" smtClean="0"/>
              <a:t>循环结构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 smtClean="0"/>
              <a:t>2.3.1 while</a:t>
            </a:r>
            <a:r>
              <a:rPr lang="zh-CN" altLang="en-US" dirty="0"/>
              <a:t>循环：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While</a:t>
            </a:r>
            <a:r>
              <a:rPr lang="zh-CN" altLang="en-US" sz="1600" dirty="0">
                <a:latin typeface="+mn-ea"/>
              </a:rPr>
              <a:t>循环是</a:t>
            </a: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中的通用迭代结构。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通用语法格式：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条件测试为</a:t>
            </a:r>
            <a:r>
              <a:rPr lang="en-US" altLang="zh-CN" sz="1600" dirty="0">
                <a:latin typeface="+mn-ea"/>
              </a:rPr>
              <a:t>True</a:t>
            </a:r>
            <a:r>
              <a:rPr lang="zh-CN" altLang="en-US" sz="1600" dirty="0">
                <a:latin typeface="+mn-ea"/>
              </a:rPr>
              <a:t>，则执行代码块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else </a:t>
            </a:r>
            <a:r>
              <a:rPr lang="zh-CN" altLang="en-US" sz="1600" dirty="0">
                <a:latin typeface="+mn-ea"/>
              </a:rPr>
              <a:t>部分并不是必须的。只有因条件测试为</a:t>
            </a:r>
            <a:r>
              <a:rPr lang="en-US" altLang="zh-CN" sz="1600" dirty="0">
                <a:latin typeface="+mn-ea"/>
              </a:rPr>
              <a:t>False</a:t>
            </a:r>
            <a:r>
              <a:rPr lang="zh-CN" altLang="en-US" sz="1600" dirty="0">
                <a:latin typeface="+mn-ea"/>
              </a:rPr>
              <a:t>跳出循环，才会执行代码块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。如果是</a:t>
            </a:r>
            <a:r>
              <a:rPr lang="en-US" altLang="zh-CN" sz="1600" dirty="0">
                <a:latin typeface="+mn-ea"/>
              </a:rPr>
              <a:t>break</a:t>
            </a:r>
            <a:r>
              <a:rPr lang="zh-CN" altLang="en-US" sz="1600" dirty="0">
                <a:latin typeface="+mn-ea"/>
              </a:rPr>
              <a:t>引起的循环结束，则不会执行代码块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b="1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86A3AB72-E734-465E-86EA-46793E2FA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139702"/>
            <a:ext cx="1924054" cy="11521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23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en-US" altLang="zh-CN" dirty="0" smtClean="0"/>
              <a:t>3</a:t>
            </a:r>
            <a:r>
              <a:rPr lang="en-US" altLang="ko-KR" dirty="0" smtClean="0"/>
              <a:t> </a:t>
            </a:r>
            <a:r>
              <a:rPr lang="zh-CN" altLang="en-US" dirty="0" smtClean="0"/>
              <a:t>循环结构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2.3.1 while</a:t>
            </a:r>
            <a:r>
              <a:rPr lang="zh-CN" altLang="en-US" dirty="0" smtClean="0"/>
              <a:t>循环：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While-else</a:t>
            </a:r>
            <a:r>
              <a:rPr lang="zh-CN" altLang="en-US" sz="1600" dirty="0">
                <a:latin typeface="+mn-ea"/>
              </a:rPr>
              <a:t>示例</a:t>
            </a:r>
            <a:r>
              <a:rPr lang="zh-CN" altLang="en-US" sz="1600" dirty="0"/>
              <a:t>：</a:t>
            </a:r>
            <a:endParaRPr lang="en-US" altLang="zh-CN" sz="1600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+mn-ea"/>
              </a:rPr>
              <a:t>通过</a:t>
            </a:r>
            <a:r>
              <a:rPr lang="zh-CN" altLang="en-US" sz="1600" dirty="0">
                <a:latin typeface="+mn-ea"/>
              </a:rPr>
              <a:t>这两段代码的对比，可以发现</a:t>
            </a:r>
            <a:r>
              <a:rPr lang="en-US" altLang="zh-CN" sz="1600" dirty="0">
                <a:latin typeface="+mn-ea"/>
              </a:rPr>
              <a:t>break</a:t>
            </a:r>
            <a:r>
              <a:rPr lang="zh-CN" altLang="en-US" sz="1600" dirty="0">
                <a:latin typeface="+mn-ea"/>
              </a:rPr>
              <a:t>引起的循环中断，将不会导致</a:t>
            </a:r>
            <a:r>
              <a:rPr lang="en-US" altLang="zh-CN" sz="1600" dirty="0">
                <a:latin typeface="+mn-ea"/>
              </a:rPr>
              <a:t>else</a:t>
            </a:r>
            <a:r>
              <a:rPr lang="zh-CN" altLang="en-US" sz="1600" dirty="0">
                <a:latin typeface="+mn-ea"/>
              </a:rPr>
              <a:t>代码段的执行，而当</a:t>
            </a:r>
            <a:r>
              <a:rPr lang="en-US" altLang="zh-CN" sz="1600" dirty="0">
                <a:latin typeface="+mn-ea"/>
              </a:rPr>
              <a:t>while</a:t>
            </a:r>
            <a:r>
              <a:rPr lang="zh-CN" altLang="en-US" sz="1600" dirty="0">
                <a:latin typeface="+mn-ea"/>
              </a:rPr>
              <a:t>不满足条件时结束循环，才会</a:t>
            </a:r>
            <a:r>
              <a:rPr lang="zh-CN" altLang="en-US" sz="1600" dirty="0" smtClean="0">
                <a:latin typeface="+mn-ea"/>
              </a:rPr>
              <a:t>执行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else</a:t>
            </a:r>
            <a:r>
              <a:rPr lang="zh-CN" altLang="en-US" sz="1600" dirty="0">
                <a:latin typeface="+mn-ea"/>
              </a:rPr>
              <a:t>代码段。</a:t>
            </a:r>
            <a:endParaRPr lang="en-US" altLang="zh-CN" sz="1600" dirty="0">
              <a:latin typeface="+mn-ea"/>
            </a:endParaRPr>
          </a:p>
          <a:p>
            <a:endParaRPr lang="en-US" altLang="zh-CN" sz="1800" b="1" dirty="0" smtClean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255CCD2F-D3B9-4594-8FB2-C4AD821E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844" y="2082017"/>
            <a:ext cx="1988802" cy="12605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B3CD5D7E-96F1-4B34-8C3D-54959A3D2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539" y="2060704"/>
            <a:ext cx="1994797" cy="130313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58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en-US" altLang="zh-CN" dirty="0" smtClean="0"/>
              <a:t>3</a:t>
            </a:r>
            <a:r>
              <a:rPr lang="en-US" altLang="ko-KR" dirty="0" smtClean="0"/>
              <a:t> </a:t>
            </a:r>
            <a:r>
              <a:rPr lang="zh-CN" altLang="en-US" dirty="0" smtClean="0"/>
              <a:t>循环结构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2.3.1 while</a:t>
            </a:r>
            <a:r>
              <a:rPr lang="zh-CN" altLang="en-US" dirty="0"/>
              <a:t>循环：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求和示例：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+mn-ea"/>
              </a:rPr>
              <a:t>这</a:t>
            </a:r>
            <a:r>
              <a:rPr lang="zh-CN" altLang="en-US" sz="1600" dirty="0">
                <a:latin typeface="+mn-ea"/>
              </a:rPr>
              <a:t>段代码表示</a:t>
            </a:r>
            <a:r>
              <a:rPr lang="en-US" altLang="zh-CN" sz="1600" dirty="0">
                <a:latin typeface="+mn-ea"/>
              </a:rPr>
              <a:t>1+2+3+…+100</a:t>
            </a:r>
            <a:r>
              <a:rPr lang="zh-CN" altLang="en-US" sz="1600" dirty="0">
                <a:latin typeface="+mn-ea"/>
              </a:rPr>
              <a:t>的计算。</a:t>
            </a:r>
            <a:r>
              <a:rPr lang="en-US" altLang="zh-CN" sz="1600" dirty="0">
                <a:latin typeface="+mn-ea"/>
              </a:rPr>
              <a:t>S</a:t>
            </a:r>
            <a:r>
              <a:rPr lang="zh-CN" altLang="en-US" sz="1600" dirty="0">
                <a:latin typeface="+mn-ea"/>
              </a:rPr>
              <a:t>作为累加器，</a:t>
            </a:r>
            <a:r>
              <a:rPr lang="en-US" altLang="zh-CN" sz="1600" dirty="0">
                <a:latin typeface="+mn-ea"/>
              </a:rPr>
              <a:t>i</a:t>
            </a:r>
            <a:r>
              <a:rPr lang="zh-CN" altLang="en-US" sz="1600" dirty="0">
                <a:latin typeface="+mn-ea"/>
              </a:rPr>
              <a:t>为累加</a:t>
            </a:r>
            <a:r>
              <a:rPr lang="zh-CN" altLang="en-US" sz="1600" dirty="0" smtClean="0">
                <a:latin typeface="+mn-ea"/>
              </a:rPr>
              <a:t>变量。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b="1" dirty="0" smtClean="0"/>
          </a:p>
        </p:txBody>
      </p:sp>
      <p:sp>
        <p:nvSpPr>
          <p:cNvPr id="8" name="矩形: 圆角 6">
            <a:extLst>
              <a:ext uri="{FF2B5EF4-FFF2-40B4-BE49-F238E27FC236}">
                <a16:creationId xmlns="" xmlns:a16="http://schemas.microsoft.com/office/drawing/2014/main" id="{E63FC94B-B39F-433D-997A-5F021C61AA8A}"/>
              </a:ext>
            </a:extLst>
          </p:cNvPr>
          <p:cNvSpPr/>
          <p:nvPr/>
        </p:nvSpPr>
        <p:spPr>
          <a:xfrm>
            <a:off x="3347864" y="1923678"/>
            <a:ext cx="3803150" cy="150322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400" dirty="0">
                <a:latin typeface="+mn-ea"/>
              </a:rPr>
              <a:t>s = 0</a:t>
            </a:r>
          </a:p>
          <a:p>
            <a:pPr algn="just"/>
            <a:r>
              <a:rPr lang="en-US" altLang="zh-CN" sz="1400" dirty="0" err="1">
                <a:latin typeface="+mn-ea"/>
              </a:rPr>
              <a:t>i</a:t>
            </a:r>
            <a:r>
              <a:rPr lang="en-US" altLang="zh-CN" sz="1400" dirty="0">
                <a:latin typeface="+mn-ea"/>
              </a:rPr>
              <a:t> = 1</a:t>
            </a:r>
          </a:p>
          <a:p>
            <a:pPr algn="just"/>
            <a:r>
              <a:rPr lang="en-US" altLang="zh-CN" sz="1400" dirty="0">
                <a:latin typeface="+mn-ea"/>
              </a:rPr>
              <a:t>while </a:t>
            </a:r>
            <a:r>
              <a:rPr lang="en-US" altLang="zh-CN" sz="1400" dirty="0" err="1">
                <a:latin typeface="+mn-ea"/>
              </a:rPr>
              <a:t>i</a:t>
            </a:r>
            <a:r>
              <a:rPr lang="en-US" altLang="zh-CN" sz="1400" dirty="0">
                <a:latin typeface="+mn-ea"/>
              </a:rPr>
              <a:t> &lt;= 100:</a:t>
            </a:r>
          </a:p>
          <a:p>
            <a:pPr algn="just"/>
            <a:r>
              <a:rPr lang="en-US" altLang="zh-CN" sz="1400" dirty="0">
                <a:latin typeface="+mn-ea"/>
              </a:rPr>
              <a:t>    s += </a:t>
            </a:r>
            <a:r>
              <a:rPr lang="en-US" altLang="zh-CN" sz="1400" dirty="0" err="1">
                <a:latin typeface="+mn-ea"/>
              </a:rPr>
              <a:t>i</a:t>
            </a:r>
            <a:endParaRPr lang="en-US" altLang="zh-CN" sz="1400" dirty="0">
              <a:latin typeface="+mn-ea"/>
            </a:endParaRPr>
          </a:p>
          <a:p>
            <a:pPr algn="just"/>
            <a:r>
              <a:rPr lang="en-US" altLang="zh-CN" sz="1400" dirty="0">
                <a:latin typeface="+mn-ea"/>
              </a:rPr>
              <a:t>    </a:t>
            </a:r>
            <a:r>
              <a:rPr lang="en-US" altLang="zh-CN" sz="1400" dirty="0" err="1">
                <a:latin typeface="+mn-ea"/>
              </a:rPr>
              <a:t>i</a:t>
            </a:r>
            <a:r>
              <a:rPr lang="en-US" altLang="zh-CN" sz="1400" dirty="0">
                <a:latin typeface="+mn-ea"/>
              </a:rPr>
              <a:t> += 1</a:t>
            </a:r>
          </a:p>
          <a:p>
            <a:pPr algn="just"/>
            <a:r>
              <a:rPr lang="en-US" altLang="zh-CN" sz="1400" dirty="0">
                <a:latin typeface="+mn-ea"/>
              </a:rPr>
              <a:t>print(s)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en-US" altLang="zh-CN" dirty="0" smtClean="0"/>
              <a:t>3</a:t>
            </a:r>
            <a:r>
              <a:rPr lang="en-US" altLang="ko-KR" dirty="0" smtClean="0"/>
              <a:t> </a:t>
            </a:r>
            <a:r>
              <a:rPr lang="zh-CN" altLang="en-US" dirty="0" smtClean="0"/>
              <a:t>循环结构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2.3.1 while</a:t>
            </a:r>
            <a:r>
              <a:rPr lang="zh-CN" altLang="en-US" dirty="0"/>
              <a:t>循环：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break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continue</a:t>
            </a:r>
            <a:r>
              <a:rPr lang="zh-CN" altLang="en-US" sz="1600" dirty="0">
                <a:latin typeface="+mn-ea"/>
              </a:rPr>
              <a:t>示例：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这段代码表示</a:t>
            </a:r>
            <a:r>
              <a:rPr lang="en-US" altLang="zh-CN" sz="1600" dirty="0">
                <a:latin typeface="+mn-ea"/>
              </a:rPr>
              <a:t>1+3+5+…+101</a:t>
            </a:r>
            <a:r>
              <a:rPr lang="zh-CN" altLang="en-US" sz="1600" dirty="0">
                <a:latin typeface="+mn-ea"/>
              </a:rPr>
              <a:t>的计算。</a:t>
            </a:r>
            <a:r>
              <a:rPr lang="en-US" altLang="zh-CN" sz="1600" dirty="0">
                <a:latin typeface="+mn-ea"/>
              </a:rPr>
              <a:t>S</a:t>
            </a:r>
            <a:r>
              <a:rPr lang="zh-CN" altLang="en-US" sz="1600" dirty="0">
                <a:latin typeface="+mn-ea"/>
              </a:rPr>
              <a:t>作为累加器，</a:t>
            </a:r>
            <a:r>
              <a:rPr lang="en-US" altLang="zh-CN" sz="1600" dirty="0">
                <a:latin typeface="+mn-ea"/>
              </a:rPr>
              <a:t>i</a:t>
            </a:r>
            <a:r>
              <a:rPr lang="zh-CN" altLang="en-US" sz="1600" dirty="0">
                <a:latin typeface="+mn-ea"/>
              </a:rPr>
              <a:t>为累加变量。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当遇到</a:t>
            </a:r>
            <a:r>
              <a:rPr lang="en-US" altLang="zh-CN" sz="1600" dirty="0" err="1">
                <a:latin typeface="+mn-ea"/>
              </a:rPr>
              <a:t>coninue</a:t>
            </a:r>
            <a:r>
              <a:rPr lang="zh-CN" altLang="en-US" sz="1600" dirty="0">
                <a:latin typeface="+mn-ea"/>
              </a:rPr>
              <a:t>关键字的时候，便会直接忽略剩余未执行的代码，而直接转向下一轮循环。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当遇到</a:t>
            </a:r>
            <a:r>
              <a:rPr lang="en-US" altLang="zh-CN" sz="1600" dirty="0">
                <a:latin typeface="+mn-ea"/>
              </a:rPr>
              <a:t>break</a:t>
            </a:r>
            <a:r>
              <a:rPr lang="zh-CN" altLang="en-US" sz="1600" dirty="0">
                <a:latin typeface="+mn-ea"/>
              </a:rPr>
              <a:t>关键字的时候，将会无条件的跳出循环，循环中剩余未执行代码自然也不会执行了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b="1" dirty="0" smtClean="0"/>
          </a:p>
        </p:txBody>
      </p:sp>
      <p:sp>
        <p:nvSpPr>
          <p:cNvPr id="7" name="矩形: 圆角 6">
            <a:extLst>
              <a:ext uri="{FF2B5EF4-FFF2-40B4-BE49-F238E27FC236}">
                <a16:creationId xmlns="" xmlns:a16="http://schemas.microsoft.com/office/drawing/2014/main" id="{E63FC94B-B39F-433D-997A-5F021C61AA8A}"/>
              </a:ext>
            </a:extLst>
          </p:cNvPr>
          <p:cNvSpPr/>
          <p:nvPr/>
        </p:nvSpPr>
        <p:spPr>
          <a:xfrm>
            <a:off x="4572000" y="1347614"/>
            <a:ext cx="2592288" cy="187220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s = 0</a:t>
            </a:r>
          </a:p>
          <a:p>
            <a:pPr algn="just"/>
            <a:r>
              <a:rPr lang="en-US" altLang="zh-CN" sz="1200" dirty="0" err="1">
                <a:latin typeface="+mn-ea"/>
              </a:rPr>
              <a:t>i</a:t>
            </a:r>
            <a:r>
              <a:rPr lang="en-US" altLang="zh-CN" sz="1200" dirty="0">
                <a:latin typeface="+mn-ea"/>
              </a:rPr>
              <a:t> = 0</a:t>
            </a:r>
          </a:p>
          <a:p>
            <a:pPr algn="just"/>
            <a:r>
              <a:rPr lang="en-US" altLang="zh-CN" sz="1200" dirty="0">
                <a:latin typeface="+mn-ea"/>
              </a:rPr>
              <a:t>while True:</a:t>
            </a:r>
          </a:p>
          <a:p>
            <a:pPr algn="just"/>
            <a:r>
              <a:rPr lang="en-US" altLang="zh-CN" sz="1200" dirty="0">
                <a:latin typeface="+mn-ea"/>
              </a:rPr>
              <a:t>    </a:t>
            </a:r>
            <a:r>
              <a:rPr lang="en-US" altLang="zh-CN" sz="1200" dirty="0" err="1">
                <a:latin typeface="+mn-ea"/>
              </a:rPr>
              <a:t>i</a:t>
            </a:r>
            <a:r>
              <a:rPr lang="en-US" altLang="zh-CN" sz="1200" dirty="0">
                <a:latin typeface="+mn-ea"/>
              </a:rPr>
              <a:t> += 1</a:t>
            </a:r>
          </a:p>
          <a:p>
            <a:pPr algn="just"/>
            <a:r>
              <a:rPr lang="en-US" altLang="zh-CN" sz="1200" dirty="0">
                <a:latin typeface="+mn-ea"/>
              </a:rPr>
              <a:t>    if </a:t>
            </a:r>
            <a:r>
              <a:rPr lang="en-US" altLang="zh-CN" sz="1200" dirty="0" err="1">
                <a:latin typeface="+mn-ea"/>
              </a:rPr>
              <a:t>i</a:t>
            </a:r>
            <a:r>
              <a:rPr lang="en-US" altLang="zh-CN" sz="1200" dirty="0">
                <a:latin typeface="+mn-ea"/>
              </a:rPr>
              <a:t> % 2 == 0:</a:t>
            </a:r>
          </a:p>
          <a:p>
            <a:pPr algn="just"/>
            <a:r>
              <a:rPr lang="en-US" altLang="zh-CN" sz="1200" dirty="0">
                <a:latin typeface="+mn-ea"/>
              </a:rPr>
              <a:t>       continue </a:t>
            </a:r>
          </a:p>
          <a:p>
            <a:pPr algn="just"/>
            <a:r>
              <a:rPr lang="en-US" altLang="zh-CN" sz="1200" dirty="0">
                <a:latin typeface="+mn-ea"/>
              </a:rPr>
              <a:t>    s += </a:t>
            </a:r>
            <a:r>
              <a:rPr lang="en-US" altLang="zh-CN" sz="1200" dirty="0" err="1">
                <a:latin typeface="+mn-ea"/>
              </a:rPr>
              <a:t>i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    if </a:t>
            </a:r>
            <a:r>
              <a:rPr lang="en-US" altLang="zh-CN" sz="1200" dirty="0" err="1">
                <a:latin typeface="+mn-ea"/>
              </a:rPr>
              <a:t>i</a:t>
            </a:r>
            <a:r>
              <a:rPr lang="en-US" altLang="zh-CN" sz="1200" dirty="0">
                <a:latin typeface="+mn-ea"/>
              </a:rPr>
              <a:t> &gt; 100:</a:t>
            </a:r>
          </a:p>
          <a:p>
            <a:pPr algn="just"/>
            <a:r>
              <a:rPr lang="en-US" altLang="zh-CN" sz="1200" dirty="0">
                <a:latin typeface="+mn-ea"/>
              </a:rPr>
              <a:t>        break</a:t>
            </a:r>
          </a:p>
          <a:p>
            <a:pPr algn="just"/>
            <a:r>
              <a:rPr lang="en-US" altLang="zh-CN" sz="1200" dirty="0">
                <a:latin typeface="+mn-ea"/>
              </a:rPr>
              <a:t>print(s)</a:t>
            </a:r>
          </a:p>
        </p:txBody>
      </p:sp>
    </p:spTree>
    <p:extLst>
      <p:ext uri="{BB962C8B-B14F-4D97-AF65-F5344CB8AC3E}">
        <p14:creationId xmlns:p14="http://schemas.microsoft.com/office/powerpoint/2010/main" val="7868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en-US" altLang="zh-CN" dirty="0" smtClean="0"/>
              <a:t>3</a:t>
            </a:r>
            <a:r>
              <a:rPr lang="en-US" altLang="ko-KR" dirty="0" smtClean="0"/>
              <a:t> </a:t>
            </a:r>
            <a:r>
              <a:rPr lang="zh-CN" altLang="en-US" dirty="0" smtClean="0"/>
              <a:t>循环结构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 smtClean="0"/>
              <a:t>2.3.2 for </a:t>
            </a:r>
            <a:r>
              <a:rPr lang="zh-CN" altLang="en-US" dirty="0" smtClean="0"/>
              <a:t>循环</a:t>
            </a:r>
            <a:r>
              <a:rPr lang="zh-CN" altLang="en-US" dirty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for</a:t>
            </a:r>
            <a:r>
              <a:rPr lang="zh-CN" altLang="en-US" sz="1600" dirty="0">
                <a:latin typeface="+mn-ea"/>
              </a:rPr>
              <a:t>循环是一个通用的序列迭代器。可以遍历任何有序的序列对象元素。例如字符串、列表、元组等等。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通用语法格式：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for</a:t>
            </a:r>
            <a:r>
              <a:rPr lang="zh-CN" altLang="en-US" sz="1600" dirty="0">
                <a:latin typeface="+mn-ea"/>
              </a:rPr>
              <a:t>循环会逐个迭代</a:t>
            </a:r>
            <a:r>
              <a:rPr lang="en-US" altLang="zh-CN" sz="1600" dirty="0">
                <a:latin typeface="+mn-ea"/>
              </a:rPr>
              <a:t>object</a:t>
            </a:r>
            <a:r>
              <a:rPr lang="zh-CN" altLang="en-US" sz="1600" dirty="0">
                <a:latin typeface="+mn-ea"/>
              </a:rPr>
              <a:t>这个迭代器中的内容，每一次迭代取得的元素都存放在</a:t>
            </a:r>
            <a:r>
              <a:rPr lang="en-US" altLang="zh-CN" sz="1600" dirty="0">
                <a:latin typeface="+mn-ea"/>
              </a:rPr>
              <a:t>target</a:t>
            </a:r>
            <a:r>
              <a:rPr lang="zh-CN" altLang="en-US" sz="1600" dirty="0">
                <a:latin typeface="+mn-ea"/>
              </a:rPr>
              <a:t>变量中。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这里的</a:t>
            </a:r>
            <a:r>
              <a:rPr lang="en-US" altLang="zh-CN" sz="1600" dirty="0">
                <a:latin typeface="+mn-ea"/>
              </a:rPr>
              <a:t>else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while</a:t>
            </a:r>
            <a:r>
              <a:rPr lang="zh-CN" altLang="en-US" sz="1600" dirty="0">
                <a:latin typeface="+mn-ea"/>
              </a:rPr>
              <a:t>循环中的</a:t>
            </a:r>
            <a:r>
              <a:rPr lang="en-US" altLang="zh-CN" sz="1600" dirty="0">
                <a:latin typeface="+mn-ea"/>
              </a:rPr>
              <a:t>else</a:t>
            </a:r>
            <a:r>
              <a:rPr lang="zh-CN" altLang="en-US" sz="1600" dirty="0">
                <a:latin typeface="+mn-ea"/>
              </a:rPr>
              <a:t>含义是一样的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>
              <a:latin typeface="+mn-ea"/>
            </a:endParaRPr>
          </a:p>
        </p:txBody>
      </p:sp>
      <p:sp>
        <p:nvSpPr>
          <p:cNvPr id="8" name="矩形: 圆角 6">
            <a:extLst>
              <a:ext uri="{FF2B5EF4-FFF2-40B4-BE49-F238E27FC236}">
                <a16:creationId xmlns="" xmlns:a16="http://schemas.microsoft.com/office/drawing/2014/main" id="{E63FC94B-B39F-433D-997A-5F021C61AA8A}"/>
              </a:ext>
            </a:extLst>
          </p:cNvPr>
          <p:cNvSpPr/>
          <p:nvPr/>
        </p:nvSpPr>
        <p:spPr>
          <a:xfrm>
            <a:off x="3779912" y="2427734"/>
            <a:ext cx="3803150" cy="108012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400" dirty="0">
                <a:latin typeface="+mn-ea"/>
              </a:rPr>
              <a:t>for &lt;target&gt; in &lt;object&gt;:</a:t>
            </a:r>
          </a:p>
          <a:p>
            <a:pPr algn="just"/>
            <a:r>
              <a:rPr lang="en-US" altLang="zh-CN" sz="1400" dirty="0">
                <a:latin typeface="+mn-ea"/>
              </a:rPr>
              <a:t>    &lt;</a:t>
            </a:r>
            <a:r>
              <a:rPr lang="zh-CN" altLang="en-US" sz="1400" dirty="0">
                <a:latin typeface="+mn-ea"/>
              </a:rPr>
              <a:t>代码块</a:t>
            </a:r>
            <a:r>
              <a:rPr lang="en-US" altLang="zh-CN" sz="1400" dirty="0">
                <a:latin typeface="+mn-ea"/>
              </a:rPr>
              <a:t>1&gt;</a:t>
            </a:r>
          </a:p>
          <a:p>
            <a:pPr algn="just"/>
            <a:r>
              <a:rPr lang="en-US" altLang="zh-CN" sz="1400" dirty="0">
                <a:latin typeface="+mn-ea"/>
              </a:rPr>
              <a:t>else:</a:t>
            </a:r>
          </a:p>
          <a:p>
            <a:pPr algn="just"/>
            <a:r>
              <a:rPr lang="en-US" altLang="zh-CN" sz="1400" dirty="0">
                <a:latin typeface="+mn-ea"/>
              </a:rPr>
              <a:t>    &lt;</a:t>
            </a:r>
            <a:r>
              <a:rPr lang="zh-CN" altLang="en-US" sz="1400" dirty="0">
                <a:latin typeface="+mn-ea"/>
              </a:rPr>
              <a:t>代码块</a:t>
            </a:r>
            <a:r>
              <a:rPr lang="en-US" altLang="zh-CN" sz="1400" dirty="0">
                <a:latin typeface="+mn-ea"/>
              </a:rPr>
              <a:t>2&gt;</a:t>
            </a:r>
          </a:p>
        </p:txBody>
      </p:sp>
    </p:spTree>
    <p:extLst>
      <p:ext uri="{BB962C8B-B14F-4D97-AF65-F5344CB8AC3E}">
        <p14:creationId xmlns:p14="http://schemas.microsoft.com/office/powerpoint/2010/main" val="5928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en-US" altLang="zh-CN" dirty="0" smtClean="0"/>
              <a:t>3</a:t>
            </a:r>
            <a:r>
              <a:rPr lang="en-US" altLang="ko-KR" dirty="0" smtClean="0"/>
              <a:t> </a:t>
            </a:r>
            <a:r>
              <a:rPr lang="zh-CN" altLang="en-US" dirty="0" smtClean="0"/>
              <a:t>循环结构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2.3.2 for </a:t>
            </a:r>
            <a:r>
              <a:rPr lang="zh-CN" altLang="en-US" dirty="0" smtClean="0"/>
              <a:t>循环</a:t>
            </a:r>
            <a:r>
              <a:rPr lang="zh-CN" altLang="en-US" dirty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示例</a:t>
            </a:r>
            <a:r>
              <a:rPr lang="zh-CN" altLang="en-US" sz="1600" dirty="0" smtClean="0">
                <a:latin typeface="+mn-ea"/>
              </a:rPr>
              <a:t>一：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[4, 5, 3, 1, 7]</a:t>
            </a:r>
            <a:r>
              <a:rPr lang="zh-CN" altLang="en-US" sz="1600" dirty="0">
                <a:latin typeface="+mn-ea"/>
              </a:rPr>
              <a:t>是一个列表，是可迭代的对象。</a:t>
            </a:r>
            <a:r>
              <a:rPr lang="en-US" altLang="zh-CN" sz="1600" dirty="0">
                <a:latin typeface="+mn-ea"/>
              </a:rPr>
              <a:t>for</a:t>
            </a:r>
            <a:r>
              <a:rPr lang="zh-CN" altLang="en-US" sz="1600" dirty="0">
                <a:latin typeface="+mn-ea"/>
              </a:rPr>
              <a:t>会依次迭代列表中的元素。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range(1, 5)</a:t>
            </a:r>
            <a:r>
              <a:rPr lang="zh-CN" altLang="en-US" sz="1600" dirty="0">
                <a:latin typeface="+mn-ea"/>
              </a:rPr>
              <a:t>返回的也是一个可迭代对象，返回值的范围</a:t>
            </a:r>
            <a:r>
              <a:rPr lang="en-US" altLang="zh-CN" sz="1600" dirty="0">
                <a:latin typeface="+mn-ea"/>
              </a:rPr>
              <a:t>i</a:t>
            </a:r>
            <a:r>
              <a:rPr lang="zh-CN" altLang="en-US" sz="1600" dirty="0">
                <a:latin typeface="+mn-ea"/>
              </a:rPr>
              <a:t>∈</a:t>
            </a:r>
            <a:r>
              <a:rPr lang="en-US" altLang="zh-CN" sz="1600" dirty="0">
                <a:latin typeface="+mn-ea"/>
              </a:rPr>
              <a:t>[1, 5)</a:t>
            </a:r>
            <a:r>
              <a:rPr lang="zh-CN" altLang="en-US" sz="1600" dirty="0">
                <a:latin typeface="+mn-ea"/>
              </a:rPr>
              <a:t>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endParaRPr lang="en-US" altLang="zh-CN" sz="1600" dirty="0">
              <a:latin typeface="+mn-ea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="" xmlns:a16="http://schemas.microsoft.com/office/drawing/2014/main" id="{E63FC94B-B39F-433D-997A-5F021C61AA8A}"/>
              </a:ext>
            </a:extLst>
          </p:cNvPr>
          <p:cNvSpPr/>
          <p:nvPr/>
        </p:nvSpPr>
        <p:spPr>
          <a:xfrm>
            <a:off x="3649170" y="1779662"/>
            <a:ext cx="3803150" cy="8640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for </a:t>
            </a:r>
            <a:r>
              <a:rPr lang="en-US" altLang="zh-CN" sz="1200" dirty="0" err="1">
                <a:latin typeface="+mn-ea"/>
              </a:rPr>
              <a:t>i</a:t>
            </a:r>
            <a:r>
              <a:rPr lang="en-US" altLang="zh-CN" sz="1200" dirty="0">
                <a:latin typeface="+mn-ea"/>
              </a:rPr>
              <a:t> in [4, 5, 3, 1, 7]:</a:t>
            </a:r>
          </a:p>
          <a:p>
            <a:pPr algn="just"/>
            <a:r>
              <a:rPr lang="en-US" altLang="zh-CN" sz="1200" dirty="0">
                <a:latin typeface="+mn-ea"/>
              </a:rPr>
              <a:t>    print(</a:t>
            </a:r>
            <a:r>
              <a:rPr lang="en-US" altLang="zh-CN" sz="1200" dirty="0" err="1">
                <a:latin typeface="+mn-ea"/>
              </a:rPr>
              <a:t>i</a:t>
            </a:r>
            <a:r>
              <a:rPr lang="en-US" altLang="zh-CN" sz="1200" dirty="0">
                <a:latin typeface="+mn-ea"/>
              </a:rPr>
              <a:t>)</a:t>
            </a:r>
          </a:p>
          <a:p>
            <a:pPr algn="just"/>
            <a:r>
              <a:rPr lang="zh-CN" altLang="en-US" sz="1200" dirty="0">
                <a:latin typeface="+mn-ea"/>
              </a:rPr>
              <a:t>代码输出结果：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4  5  3  1  7     (</a:t>
            </a:r>
            <a:r>
              <a:rPr lang="zh-CN" altLang="en-US" sz="1200" dirty="0">
                <a:latin typeface="+mn-ea"/>
              </a:rPr>
              <a:t>每个输出有换行</a:t>
            </a:r>
            <a:r>
              <a:rPr lang="en-US" altLang="zh-CN" sz="1200" dirty="0">
                <a:latin typeface="+mn-ea"/>
              </a:rPr>
              <a:t>)</a:t>
            </a:r>
          </a:p>
        </p:txBody>
      </p:sp>
      <p:sp>
        <p:nvSpPr>
          <p:cNvPr id="10" name="矩形: 圆角 4">
            <a:extLst>
              <a:ext uri="{FF2B5EF4-FFF2-40B4-BE49-F238E27FC236}">
                <a16:creationId xmlns="" xmlns:a16="http://schemas.microsoft.com/office/drawing/2014/main" id="{B6B31B0F-C3C2-4356-B31D-A4CB5D49B2BD}"/>
              </a:ext>
            </a:extLst>
          </p:cNvPr>
          <p:cNvSpPr/>
          <p:nvPr/>
        </p:nvSpPr>
        <p:spPr>
          <a:xfrm>
            <a:off x="3707904" y="3147814"/>
            <a:ext cx="3803150" cy="92962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for </a:t>
            </a:r>
            <a:r>
              <a:rPr lang="en-US" altLang="zh-CN" sz="1200" dirty="0" err="1">
                <a:latin typeface="+mn-ea"/>
              </a:rPr>
              <a:t>i</a:t>
            </a:r>
            <a:r>
              <a:rPr lang="en-US" altLang="zh-CN" sz="1200" dirty="0">
                <a:latin typeface="+mn-ea"/>
              </a:rPr>
              <a:t> in range(1, 5):</a:t>
            </a:r>
          </a:p>
          <a:p>
            <a:pPr algn="just"/>
            <a:r>
              <a:rPr lang="en-US" altLang="zh-CN" sz="1200" dirty="0">
                <a:latin typeface="+mn-ea"/>
              </a:rPr>
              <a:t>    print(</a:t>
            </a:r>
            <a:r>
              <a:rPr lang="en-US" altLang="zh-CN" sz="1200" dirty="0" err="1">
                <a:latin typeface="+mn-ea"/>
              </a:rPr>
              <a:t>i</a:t>
            </a:r>
            <a:r>
              <a:rPr lang="en-US" altLang="zh-CN" sz="1200" dirty="0">
                <a:latin typeface="+mn-ea"/>
              </a:rPr>
              <a:t>)</a:t>
            </a:r>
          </a:p>
          <a:p>
            <a:pPr algn="just"/>
            <a:r>
              <a:rPr lang="zh-CN" altLang="en-US" sz="1200" dirty="0">
                <a:latin typeface="+mn-ea"/>
              </a:rPr>
              <a:t>代码输出结果：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1</a:t>
            </a:r>
            <a:r>
              <a:rPr lang="zh-CN" altLang="en-US" sz="1200" dirty="0">
                <a:latin typeface="+mn-ea"/>
              </a:rPr>
              <a:t>  </a:t>
            </a:r>
            <a:r>
              <a:rPr lang="en-US" altLang="zh-CN" sz="1200" dirty="0">
                <a:latin typeface="+mn-ea"/>
              </a:rPr>
              <a:t>2</a:t>
            </a:r>
            <a:r>
              <a:rPr lang="zh-CN" altLang="en-US" sz="1200" dirty="0">
                <a:latin typeface="+mn-ea"/>
              </a:rPr>
              <a:t>  </a:t>
            </a:r>
            <a:r>
              <a:rPr lang="en-US" altLang="zh-CN" sz="1200" dirty="0">
                <a:latin typeface="+mn-ea"/>
              </a:rPr>
              <a:t>3</a:t>
            </a:r>
            <a:r>
              <a:rPr lang="zh-CN" altLang="en-US" sz="1200" dirty="0">
                <a:latin typeface="+mn-ea"/>
              </a:rPr>
              <a:t>  </a:t>
            </a:r>
            <a:r>
              <a:rPr lang="en-US" altLang="zh-CN" sz="1200" dirty="0">
                <a:latin typeface="+mn-ea"/>
              </a:rPr>
              <a:t>4        (</a:t>
            </a:r>
            <a:r>
              <a:rPr lang="zh-CN" altLang="en-US" sz="1200" dirty="0">
                <a:latin typeface="+mn-ea"/>
              </a:rPr>
              <a:t>每个输出有换行</a:t>
            </a:r>
            <a:r>
              <a:rPr lang="en-US" altLang="zh-CN" sz="12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50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395536" y="1491630"/>
            <a:ext cx="8496944" cy="2995737"/>
          </a:xfrm>
        </p:spPr>
        <p:txBody>
          <a:bodyPr/>
          <a:lstStyle/>
          <a:p>
            <a:pPr lvl="0"/>
            <a:r>
              <a:rPr lang="zh-CN" altLang="zh-CN" sz="1800" dirty="0" smtClean="0"/>
              <a:t>本章介绍</a:t>
            </a:r>
            <a:r>
              <a:rPr lang="en-US" altLang="zh-CN" sz="1800" dirty="0" smtClean="0"/>
              <a:t>Python</a:t>
            </a:r>
            <a:r>
              <a:rPr lang="zh-CN" altLang="en-US" sz="1800" dirty="0" smtClean="0"/>
              <a:t>语言</a:t>
            </a:r>
            <a:r>
              <a:rPr lang="zh-CN" altLang="zh-CN" sz="1800" dirty="0" smtClean="0"/>
              <a:t>的</a:t>
            </a:r>
            <a:r>
              <a:rPr lang="zh-CN" altLang="en-US" sz="1800" dirty="0"/>
              <a:t>选择与循环</a:t>
            </a:r>
            <a:r>
              <a:rPr lang="zh-CN" altLang="zh-CN" sz="1800" dirty="0" smtClean="0"/>
              <a:t>，</a:t>
            </a:r>
            <a:r>
              <a:rPr lang="zh-CN" altLang="zh-CN" sz="1800" dirty="0"/>
              <a:t>内容主要</a:t>
            </a:r>
            <a:r>
              <a:rPr lang="zh-CN" altLang="zh-CN" sz="1800" dirty="0" smtClean="0"/>
              <a:t>涉及</a:t>
            </a:r>
            <a:r>
              <a:rPr lang="en-US" altLang="zh-CN" sz="1800" dirty="0" smtClean="0"/>
              <a:t>Python</a:t>
            </a:r>
            <a:r>
              <a:rPr lang="zh-CN" altLang="en-US" sz="1800" dirty="0"/>
              <a:t> </a:t>
            </a:r>
            <a:r>
              <a:rPr lang="zh-CN" altLang="en-US" sz="1800" dirty="0" smtClean="0"/>
              <a:t>条件表达式 </a:t>
            </a:r>
            <a:r>
              <a:rPr lang="zh-CN" altLang="zh-CN" sz="1800" dirty="0" smtClean="0"/>
              <a:t>、</a:t>
            </a:r>
            <a:r>
              <a:rPr lang="zh-CN" altLang="en-US" sz="1800" dirty="0" smtClean="0"/>
              <a:t>选择结构</a:t>
            </a:r>
            <a:r>
              <a:rPr lang="zh-CN" altLang="zh-CN" sz="1800" dirty="0" smtClean="0"/>
              <a:t>、</a:t>
            </a:r>
            <a:r>
              <a:rPr lang="zh-CN" altLang="en-US" sz="1800" dirty="0" smtClean="0"/>
              <a:t>以及循环结构。</a:t>
            </a:r>
            <a:r>
              <a:rPr lang="zh-CN" altLang="zh-CN" sz="1800" dirty="0"/>
              <a:t>（授课：</a:t>
            </a:r>
            <a:r>
              <a:rPr lang="en-US" altLang="zh-CN" sz="1800" dirty="0"/>
              <a:t>1.5</a:t>
            </a:r>
            <a:r>
              <a:rPr lang="zh-CN" altLang="zh-CN" sz="1800" dirty="0"/>
              <a:t>学时）</a:t>
            </a:r>
          </a:p>
          <a:p>
            <a:endParaRPr lang="zh-CN" altLang="zh-CN" sz="1800" dirty="0" smtClean="0"/>
          </a:p>
          <a:p>
            <a:r>
              <a:rPr lang="zh-CN" altLang="zh-CN" sz="1800" dirty="0" smtClean="0"/>
              <a:t>本章</a:t>
            </a:r>
            <a:r>
              <a:rPr lang="zh-CN" altLang="zh-CN" sz="1800" dirty="0"/>
              <a:t>的学习目标：</a:t>
            </a:r>
          </a:p>
          <a:p>
            <a:pPr marL="285750" lvl="1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条件表达式，选择</a:t>
            </a:r>
            <a:r>
              <a:rPr lang="zh-CN" alt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结构</a:t>
            </a:r>
            <a:endParaRPr lang="zh-CN" altLang="zh-CN" sz="1800" dirty="0" smtClean="0"/>
          </a:p>
          <a:p>
            <a:pPr marL="285750" lvl="1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单分支选择结构、双分支选择结构、多分支选择结构、选择结构的嵌套</a:t>
            </a:r>
            <a:endParaRPr lang="en-US" altLang="zh-CN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循环结构。</a:t>
            </a:r>
            <a:r>
              <a:rPr lang="en-US" altLang="zh-CN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zh-CN" alt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循环与</a:t>
            </a:r>
            <a:r>
              <a:rPr lang="en-US" altLang="zh-CN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zh-CN" alt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循环、</a:t>
            </a:r>
            <a:r>
              <a:rPr lang="en-US" altLang="zh-CN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break</a:t>
            </a:r>
            <a:r>
              <a:rPr lang="zh-CN" alt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continue</a:t>
            </a:r>
            <a:r>
              <a:rPr lang="zh-CN" alt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语句。</a:t>
            </a:r>
            <a:endParaRPr lang="en-US" altLang="zh-CN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31" y="96349"/>
            <a:ext cx="2916569" cy="7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en-US" altLang="zh-CN" dirty="0" smtClean="0"/>
              <a:t>3</a:t>
            </a:r>
            <a:r>
              <a:rPr lang="en-US" altLang="ko-KR" dirty="0" smtClean="0"/>
              <a:t> </a:t>
            </a:r>
            <a:r>
              <a:rPr lang="zh-CN" altLang="en-US" dirty="0" smtClean="0"/>
              <a:t>循环结构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2.3.2 for </a:t>
            </a:r>
            <a:r>
              <a:rPr lang="zh-CN" altLang="en-US" dirty="0" smtClean="0"/>
              <a:t>循环</a:t>
            </a:r>
            <a:r>
              <a:rPr lang="zh-CN" altLang="en-US" dirty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+mn-ea"/>
              </a:rPr>
              <a:t>示例</a:t>
            </a:r>
            <a:r>
              <a:rPr lang="zh-CN" altLang="en-US" sz="1600" dirty="0">
                <a:latin typeface="+mn-ea"/>
              </a:rPr>
              <a:t>二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可以直接迭代字符串中的每一个字符。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latin typeface="+mn-ea"/>
              </a:rPr>
              <a:t>zip</a:t>
            </a:r>
            <a:r>
              <a:rPr lang="zh-CN" altLang="en-US" sz="1600" dirty="0">
                <a:latin typeface="+mn-ea"/>
              </a:rPr>
              <a:t>返回的是迭代器，内容相当于是：</a:t>
            </a:r>
            <a:r>
              <a:rPr lang="en-US" altLang="zh-CN" sz="1600" dirty="0">
                <a:latin typeface="+mn-ea"/>
              </a:rPr>
              <a:t>[('tom', 200), ('kitty', 100), ('bob', 500</a:t>
            </a:r>
            <a:r>
              <a:rPr lang="en-US" altLang="zh-CN" sz="1600" dirty="0" smtClean="0">
                <a:latin typeface="+mn-ea"/>
              </a:rPr>
              <a:t>)]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endParaRPr lang="en-US" altLang="zh-CN" sz="1600" dirty="0">
              <a:latin typeface="+mn-ea"/>
            </a:endParaRPr>
          </a:p>
        </p:txBody>
      </p:sp>
      <p:sp>
        <p:nvSpPr>
          <p:cNvPr id="8" name="矩形: 圆角 6">
            <a:extLst>
              <a:ext uri="{FF2B5EF4-FFF2-40B4-BE49-F238E27FC236}">
                <a16:creationId xmlns="" xmlns:a16="http://schemas.microsoft.com/office/drawing/2014/main" id="{E63FC94B-B39F-433D-997A-5F021C61AA8A}"/>
              </a:ext>
            </a:extLst>
          </p:cNvPr>
          <p:cNvSpPr/>
          <p:nvPr/>
        </p:nvSpPr>
        <p:spPr>
          <a:xfrm>
            <a:off x="3491880" y="1563638"/>
            <a:ext cx="3803150" cy="78561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000" dirty="0">
                <a:latin typeface="+mn-ea"/>
              </a:rPr>
              <a:t>for c in '</a:t>
            </a:r>
            <a:r>
              <a:rPr lang="en-US" altLang="zh-CN" sz="1000" dirty="0" err="1">
                <a:latin typeface="+mn-ea"/>
              </a:rPr>
              <a:t>abcd</a:t>
            </a:r>
            <a:r>
              <a:rPr lang="en-US" altLang="zh-CN" sz="1000" dirty="0">
                <a:latin typeface="+mn-ea"/>
              </a:rPr>
              <a:t>':</a:t>
            </a:r>
          </a:p>
          <a:p>
            <a:pPr algn="just"/>
            <a:r>
              <a:rPr lang="en-US" altLang="zh-CN" sz="1000" dirty="0">
                <a:latin typeface="+mn-ea"/>
              </a:rPr>
              <a:t>    print(c)</a:t>
            </a:r>
          </a:p>
          <a:p>
            <a:pPr algn="just"/>
            <a:r>
              <a:rPr lang="zh-CN" altLang="en-US" sz="1000" dirty="0">
                <a:latin typeface="+mn-ea"/>
              </a:rPr>
              <a:t>代码输出结果：</a:t>
            </a:r>
            <a:endParaRPr lang="en-US" altLang="zh-CN" sz="1000" dirty="0">
              <a:latin typeface="+mn-ea"/>
            </a:endParaRPr>
          </a:p>
          <a:p>
            <a:pPr algn="just"/>
            <a:r>
              <a:rPr lang="en-US" altLang="zh-CN" sz="1000" dirty="0">
                <a:latin typeface="+mn-ea"/>
              </a:rPr>
              <a:t>a  b  c  d     (</a:t>
            </a:r>
            <a:r>
              <a:rPr lang="zh-CN" altLang="en-US" sz="1000" dirty="0">
                <a:latin typeface="+mn-ea"/>
              </a:rPr>
              <a:t>每个输出有换行</a:t>
            </a:r>
            <a:r>
              <a:rPr lang="en-US" altLang="zh-CN" sz="1000" dirty="0">
                <a:latin typeface="+mn-ea"/>
              </a:rPr>
              <a:t>)</a:t>
            </a:r>
          </a:p>
        </p:txBody>
      </p:sp>
      <p:sp>
        <p:nvSpPr>
          <p:cNvPr id="11" name="矩形: 圆角 4">
            <a:extLst>
              <a:ext uri="{FF2B5EF4-FFF2-40B4-BE49-F238E27FC236}">
                <a16:creationId xmlns="" xmlns:a16="http://schemas.microsoft.com/office/drawing/2014/main" id="{B6B31B0F-C3C2-4356-B31D-A4CB5D49B2BD}"/>
              </a:ext>
            </a:extLst>
          </p:cNvPr>
          <p:cNvSpPr/>
          <p:nvPr/>
        </p:nvSpPr>
        <p:spPr>
          <a:xfrm>
            <a:off x="3491880" y="2787774"/>
            <a:ext cx="3803150" cy="13429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000" dirty="0">
                <a:latin typeface="+mn-ea"/>
              </a:rPr>
              <a:t>name = ["tom", "kitty", "bob"]</a:t>
            </a:r>
          </a:p>
          <a:p>
            <a:pPr algn="just"/>
            <a:r>
              <a:rPr lang="en-US" altLang="zh-CN" sz="1000" dirty="0">
                <a:latin typeface="+mn-ea"/>
              </a:rPr>
              <a:t>age = [200, 100, 500]</a:t>
            </a:r>
          </a:p>
          <a:p>
            <a:pPr algn="just"/>
            <a:r>
              <a:rPr lang="en-US" altLang="zh-CN" sz="1000" dirty="0">
                <a:latin typeface="+mn-ea"/>
              </a:rPr>
              <a:t>for name, age in zip(name, age):</a:t>
            </a:r>
          </a:p>
          <a:p>
            <a:pPr algn="just"/>
            <a:r>
              <a:rPr lang="en-US" altLang="zh-CN" sz="1000" dirty="0">
                <a:latin typeface="+mn-ea"/>
              </a:rPr>
              <a:t>    print(name + “, ” + </a:t>
            </a:r>
            <a:r>
              <a:rPr lang="en-US" altLang="zh-CN" sz="1000" dirty="0" err="1">
                <a:latin typeface="+mn-ea"/>
              </a:rPr>
              <a:t>str</a:t>
            </a:r>
            <a:r>
              <a:rPr lang="en-US" altLang="zh-CN" sz="1000" dirty="0">
                <a:latin typeface="+mn-ea"/>
              </a:rPr>
              <a:t>(age))</a:t>
            </a:r>
          </a:p>
          <a:p>
            <a:pPr algn="just"/>
            <a:r>
              <a:rPr lang="zh-CN" altLang="en-US" sz="1000" dirty="0">
                <a:latin typeface="+mn-ea"/>
              </a:rPr>
              <a:t>代码输出结果：</a:t>
            </a:r>
            <a:endParaRPr lang="en-US" altLang="zh-CN" sz="1000" dirty="0">
              <a:latin typeface="+mn-ea"/>
            </a:endParaRPr>
          </a:p>
          <a:p>
            <a:pPr algn="just"/>
            <a:r>
              <a:rPr lang="en-US" altLang="zh-CN" sz="1000" dirty="0">
                <a:latin typeface="+mn-ea"/>
              </a:rPr>
              <a:t>tom, 200</a:t>
            </a:r>
          </a:p>
          <a:p>
            <a:pPr algn="just"/>
            <a:r>
              <a:rPr lang="en-US" altLang="zh-CN" sz="1000" dirty="0">
                <a:latin typeface="+mn-ea"/>
              </a:rPr>
              <a:t>kitty, 100</a:t>
            </a:r>
          </a:p>
          <a:p>
            <a:pPr algn="just"/>
            <a:r>
              <a:rPr lang="en-US" altLang="zh-CN" sz="1000" dirty="0">
                <a:latin typeface="+mn-ea"/>
              </a:rPr>
              <a:t>bob, 500</a:t>
            </a:r>
          </a:p>
        </p:txBody>
      </p:sp>
    </p:spTree>
    <p:extLst>
      <p:ext uri="{BB962C8B-B14F-4D97-AF65-F5344CB8AC3E}">
        <p14:creationId xmlns:p14="http://schemas.microsoft.com/office/powerpoint/2010/main" val="295883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en-US" altLang="zh-CN" dirty="0" smtClean="0"/>
              <a:t>3</a:t>
            </a:r>
            <a:r>
              <a:rPr lang="en-US" altLang="ko-KR" dirty="0" smtClean="0"/>
              <a:t> </a:t>
            </a:r>
            <a:r>
              <a:rPr lang="zh-CN" altLang="en-US" dirty="0" smtClean="0"/>
              <a:t>循环结构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2.3.2 for </a:t>
            </a:r>
            <a:r>
              <a:rPr lang="zh-CN" altLang="en-US" dirty="0" smtClean="0"/>
              <a:t>循环</a:t>
            </a:r>
            <a:r>
              <a:rPr lang="zh-CN" altLang="en-US" dirty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+mn-ea"/>
              </a:rPr>
              <a:t>示例</a:t>
            </a:r>
            <a:r>
              <a:rPr lang="zh-CN" altLang="en-US" sz="1600" dirty="0">
                <a:latin typeface="+mn-ea"/>
              </a:rPr>
              <a:t>三：</a:t>
            </a:r>
            <a:r>
              <a:rPr lang="en-US" altLang="zh-CN" sz="1600" dirty="0">
                <a:latin typeface="+mn-ea"/>
              </a:rPr>
              <a:t>for-else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break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continue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pass</a:t>
            </a:r>
            <a:r>
              <a:rPr lang="zh-CN" altLang="en-US" sz="1600" dirty="0">
                <a:latin typeface="+mn-ea"/>
              </a:rPr>
              <a:t>综合</a:t>
            </a:r>
            <a:r>
              <a:rPr lang="zh-CN" altLang="en-US" sz="1600" dirty="0" smtClean="0">
                <a:latin typeface="+mn-ea"/>
              </a:rPr>
              <a:t>使用。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endParaRPr lang="en-US" altLang="zh-CN" sz="1600" dirty="0">
              <a:latin typeface="+mn-ea"/>
            </a:endParaRPr>
          </a:p>
        </p:txBody>
      </p:sp>
      <p:sp>
        <p:nvSpPr>
          <p:cNvPr id="10" name="矩形: 圆角 4">
            <a:extLst>
              <a:ext uri="{FF2B5EF4-FFF2-40B4-BE49-F238E27FC236}">
                <a16:creationId xmlns="" xmlns:a16="http://schemas.microsoft.com/office/drawing/2014/main" id="{B6B31B0F-C3C2-4356-B31D-A4CB5D49B2BD}"/>
              </a:ext>
            </a:extLst>
          </p:cNvPr>
          <p:cNvSpPr/>
          <p:nvPr/>
        </p:nvSpPr>
        <p:spPr>
          <a:xfrm>
            <a:off x="3347864" y="1836440"/>
            <a:ext cx="3803150" cy="307580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s = 0</a:t>
            </a:r>
          </a:p>
          <a:p>
            <a:pPr algn="just"/>
            <a:r>
              <a:rPr lang="en-US" altLang="zh-CN" sz="1200" dirty="0">
                <a:latin typeface="+mn-ea"/>
              </a:rPr>
              <a:t>for </a:t>
            </a:r>
            <a:r>
              <a:rPr lang="en-US" altLang="zh-CN" sz="1200" dirty="0" err="1">
                <a:latin typeface="+mn-ea"/>
              </a:rPr>
              <a:t>i</a:t>
            </a:r>
            <a:r>
              <a:rPr lang="en-US" altLang="zh-CN" sz="1200" dirty="0">
                <a:latin typeface="+mn-ea"/>
              </a:rPr>
              <a:t> in range(10):</a:t>
            </a:r>
          </a:p>
          <a:p>
            <a:pPr algn="just"/>
            <a:r>
              <a:rPr lang="en-US" altLang="zh-CN" sz="1200" dirty="0">
                <a:latin typeface="+mn-ea"/>
              </a:rPr>
              <a:t>    s += </a:t>
            </a:r>
            <a:r>
              <a:rPr lang="en-US" altLang="zh-CN" sz="1200" dirty="0" err="1">
                <a:latin typeface="+mn-ea"/>
              </a:rPr>
              <a:t>i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    if </a:t>
            </a:r>
            <a:r>
              <a:rPr lang="en-US" altLang="zh-CN" sz="1200" dirty="0" err="1">
                <a:latin typeface="+mn-ea"/>
              </a:rPr>
              <a:t>i</a:t>
            </a:r>
            <a:r>
              <a:rPr lang="en-US" altLang="zh-CN" sz="1200" dirty="0">
                <a:latin typeface="+mn-ea"/>
              </a:rPr>
              <a:t> % 2 == 0:</a:t>
            </a:r>
          </a:p>
          <a:p>
            <a:pPr algn="just"/>
            <a:r>
              <a:rPr lang="en-US" altLang="zh-CN" sz="1200" dirty="0">
                <a:latin typeface="+mn-ea"/>
              </a:rPr>
              <a:t>        continue</a:t>
            </a:r>
          </a:p>
          <a:p>
            <a:pPr algn="just"/>
            <a:r>
              <a:rPr lang="en-US" altLang="zh-CN" sz="1200" dirty="0">
                <a:latin typeface="+mn-ea"/>
              </a:rPr>
              <a:t>    else:</a:t>
            </a:r>
          </a:p>
          <a:p>
            <a:pPr algn="just"/>
            <a:r>
              <a:rPr lang="en-US" altLang="zh-CN" sz="1200" dirty="0">
                <a:latin typeface="+mn-ea"/>
              </a:rPr>
              <a:t>        pass</a:t>
            </a:r>
          </a:p>
          <a:p>
            <a:pPr algn="just"/>
            <a:r>
              <a:rPr lang="en-US" altLang="zh-CN" sz="1200" dirty="0">
                <a:latin typeface="+mn-ea"/>
              </a:rPr>
              <a:t>    if s &gt; 200:</a:t>
            </a:r>
          </a:p>
          <a:p>
            <a:pPr algn="just"/>
            <a:r>
              <a:rPr lang="en-US" altLang="zh-CN" sz="1200" dirty="0">
                <a:latin typeface="+mn-ea"/>
              </a:rPr>
              <a:t>        break</a:t>
            </a:r>
          </a:p>
          <a:p>
            <a:pPr algn="just"/>
            <a:r>
              <a:rPr lang="en-US" altLang="zh-CN" sz="1200" dirty="0">
                <a:latin typeface="+mn-ea"/>
              </a:rPr>
              <a:t>else:</a:t>
            </a:r>
          </a:p>
          <a:p>
            <a:pPr algn="just"/>
            <a:r>
              <a:rPr lang="en-US" altLang="zh-CN" sz="1200" dirty="0">
                <a:latin typeface="+mn-ea"/>
              </a:rPr>
              <a:t>    print("[else] result: " + </a:t>
            </a:r>
            <a:r>
              <a:rPr lang="en-US" altLang="zh-CN" sz="1200" dirty="0" err="1">
                <a:latin typeface="+mn-ea"/>
              </a:rPr>
              <a:t>str</a:t>
            </a:r>
            <a:r>
              <a:rPr lang="en-US" altLang="zh-CN" sz="1200" dirty="0">
                <a:latin typeface="+mn-ea"/>
              </a:rPr>
              <a:t>(s))</a:t>
            </a:r>
          </a:p>
          <a:p>
            <a:pPr algn="just"/>
            <a:r>
              <a:rPr lang="en-US" altLang="zh-CN" sz="1200" dirty="0">
                <a:latin typeface="+mn-ea"/>
              </a:rPr>
              <a:t>print("[while] result: " + </a:t>
            </a:r>
            <a:r>
              <a:rPr lang="en-US" altLang="zh-CN" sz="1200" dirty="0" err="1">
                <a:latin typeface="+mn-ea"/>
              </a:rPr>
              <a:t>str</a:t>
            </a:r>
            <a:r>
              <a:rPr lang="en-US" altLang="zh-CN" sz="1200" dirty="0">
                <a:latin typeface="+mn-ea"/>
              </a:rPr>
              <a:t>(s))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输出结果：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[else] result: 45</a:t>
            </a:r>
          </a:p>
          <a:p>
            <a:pPr algn="just"/>
            <a:r>
              <a:rPr lang="en-US" altLang="zh-CN" sz="1200" dirty="0">
                <a:latin typeface="+mn-ea"/>
              </a:rPr>
              <a:t>[while] result: 45</a:t>
            </a:r>
          </a:p>
        </p:txBody>
      </p:sp>
    </p:spTree>
    <p:extLst>
      <p:ext uri="{BB962C8B-B14F-4D97-AF65-F5344CB8AC3E}">
        <p14:creationId xmlns:p14="http://schemas.microsoft.com/office/powerpoint/2010/main" val="252378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en-US" altLang="zh-CN" dirty="0" smtClean="0"/>
              <a:t>3</a:t>
            </a:r>
            <a:r>
              <a:rPr lang="en-US" altLang="ko-KR" dirty="0" smtClean="0"/>
              <a:t> </a:t>
            </a:r>
            <a:r>
              <a:rPr lang="zh-CN" altLang="en-US" dirty="0" smtClean="0"/>
              <a:t>循环结构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 smtClean="0"/>
              <a:t>2.3.3 </a:t>
            </a:r>
            <a:r>
              <a:rPr lang="zh-CN" altLang="en-US" dirty="0" smtClean="0"/>
              <a:t>列表</a:t>
            </a:r>
            <a:r>
              <a:rPr lang="zh-CN" altLang="en-US" dirty="0"/>
              <a:t>解析</a:t>
            </a:r>
            <a:r>
              <a:rPr lang="zh-CN" altLang="en-US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示例</a:t>
            </a:r>
            <a:r>
              <a:rPr lang="zh-CN" altLang="en-US" sz="1600" dirty="0" smtClean="0">
                <a:latin typeface="+mn-ea"/>
              </a:rPr>
              <a:t>四：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endParaRPr lang="en-US" altLang="zh-CN" sz="1600" dirty="0" smtClean="0">
              <a:latin typeface="+mn-ea"/>
            </a:endParaRPr>
          </a:p>
          <a:p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迭代器的执行速度比直接使用</a:t>
            </a:r>
            <a:r>
              <a:rPr lang="en-US" altLang="zh-CN" sz="1600" dirty="0">
                <a:latin typeface="+mn-ea"/>
              </a:rPr>
              <a:t>for</a:t>
            </a:r>
            <a:r>
              <a:rPr lang="zh-CN" altLang="en-US" sz="1600" dirty="0">
                <a:latin typeface="+mn-ea"/>
              </a:rPr>
              <a:t>循环要快。上述代码含义是：将从</a:t>
            </a:r>
            <a:r>
              <a:rPr lang="en-US" altLang="zh-CN" sz="1600" dirty="0">
                <a:latin typeface="+mn-ea"/>
              </a:rPr>
              <a:t>range(10)</a:t>
            </a:r>
            <a:r>
              <a:rPr lang="zh-CN" altLang="en-US" sz="1600" dirty="0">
                <a:latin typeface="+mn-ea"/>
              </a:rPr>
              <a:t>中迭代出的元素逐个加入到列表中。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在迭代的过程中添加一个元素过滤功能，只保留偶数：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endParaRPr lang="en-US" altLang="zh-CN" sz="1600" dirty="0">
              <a:latin typeface="+mn-ea"/>
            </a:endParaRPr>
          </a:p>
        </p:txBody>
      </p:sp>
      <p:sp>
        <p:nvSpPr>
          <p:cNvPr id="7" name="矩形: 圆角 4">
            <a:extLst>
              <a:ext uri="{FF2B5EF4-FFF2-40B4-BE49-F238E27FC236}">
                <a16:creationId xmlns="" xmlns:a16="http://schemas.microsoft.com/office/drawing/2014/main" id="{B6B31B0F-C3C2-4356-B31D-A4CB5D49B2BD}"/>
              </a:ext>
            </a:extLst>
          </p:cNvPr>
          <p:cNvSpPr/>
          <p:nvPr/>
        </p:nvSpPr>
        <p:spPr>
          <a:xfrm>
            <a:off x="3491880" y="1779662"/>
            <a:ext cx="3803150" cy="7920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a = [x for x in range(10</a:t>
            </a:r>
            <a:r>
              <a:rPr lang="en-US" altLang="zh-CN" sz="1200" dirty="0" smtClean="0">
                <a:latin typeface="+mn-ea"/>
              </a:rPr>
              <a:t>)]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[0, 1, 2, 3, 4, 5, 6, 7, 8, 9]</a:t>
            </a:r>
          </a:p>
        </p:txBody>
      </p:sp>
      <p:sp>
        <p:nvSpPr>
          <p:cNvPr id="8" name="矩形: 圆角 5">
            <a:extLst>
              <a:ext uri="{FF2B5EF4-FFF2-40B4-BE49-F238E27FC236}">
                <a16:creationId xmlns="" xmlns:a16="http://schemas.microsoft.com/office/drawing/2014/main" id="{3F2F1729-8DD7-490A-98DD-D475D44425C5}"/>
              </a:ext>
            </a:extLst>
          </p:cNvPr>
          <p:cNvSpPr/>
          <p:nvPr/>
        </p:nvSpPr>
        <p:spPr>
          <a:xfrm>
            <a:off x="3491880" y="3607358"/>
            <a:ext cx="3803150" cy="90860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a = [x for x in range(10) if x % 2 == 0]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[0, 2, 4, 6, 8]</a:t>
            </a:r>
          </a:p>
        </p:txBody>
      </p:sp>
    </p:spTree>
    <p:extLst>
      <p:ext uri="{BB962C8B-B14F-4D97-AF65-F5344CB8AC3E}">
        <p14:creationId xmlns:p14="http://schemas.microsoft.com/office/powerpoint/2010/main" val="346354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本章介绍了这些内容：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条件</a:t>
            </a:r>
            <a:r>
              <a:rPr lang="zh-CN" altLang="en-US" sz="2000" dirty="0"/>
              <a:t>表达式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选择</a:t>
            </a:r>
            <a:r>
              <a:rPr lang="zh-CN" altLang="en-US" sz="2000" dirty="0"/>
              <a:t>结构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循环结构</a:t>
            </a:r>
            <a:endParaRPr lang="en-US" altLang="zh-C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本章</a:t>
            </a:r>
            <a:r>
              <a:rPr lang="zh-CN" altLang="en-US" dirty="0"/>
              <a:t>小结</a:t>
            </a:r>
            <a:r>
              <a:rPr lang="zh-CN" altLang="en-US" dirty="0" smtClean="0"/>
              <a:t>：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95686"/>
            <a:ext cx="3218994" cy="19442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31" y="96349"/>
            <a:ext cx="2916569" cy="7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37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59582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09283">
            <a:off x="5713123" y="3125887"/>
            <a:ext cx="2013664" cy="74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8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授课内容：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条件</a:t>
            </a:r>
            <a:r>
              <a:rPr lang="zh-CN" altLang="en-US" sz="2000" dirty="0"/>
              <a:t>表达式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选择结构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循环结构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本章小结</a:t>
            </a:r>
            <a:endParaRPr lang="en-US" altLang="zh-CN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95" y="2139702"/>
            <a:ext cx="3131480" cy="17223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31" y="96349"/>
            <a:ext cx="2916569" cy="7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zh-CN" altLang="en-US" dirty="0" smtClean="0"/>
              <a:t>条件表达式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b="1" dirty="0"/>
              <a:t>条件测试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所谓条件测试指的是一个布尔表达式，其取值为</a:t>
            </a:r>
            <a:r>
              <a:rPr lang="en-US" altLang="zh-CN" sz="1600" dirty="0">
                <a:latin typeface="+mn-ea"/>
              </a:rPr>
              <a:t>True</a:t>
            </a:r>
            <a:r>
              <a:rPr lang="zh-CN" altLang="en-US" sz="1600" dirty="0">
                <a:latin typeface="+mn-ea"/>
              </a:rPr>
              <a:t>或</a:t>
            </a:r>
            <a:r>
              <a:rPr lang="en-US" altLang="zh-CN" sz="1600" dirty="0">
                <a:latin typeface="+mn-ea"/>
              </a:rPr>
              <a:t>False</a:t>
            </a:r>
            <a:r>
              <a:rPr lang="zh-CN" altLang="en-US" sz="1600" dirty="0">
                <a:latin typeface="+mn-ea"/>
              </a:rPr>
              <a:t>，例如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name = </a:t>
            </a:r>
            <a:r>
              <a:rPr lang="zh-CN" altLang="en-US" sz="1600" dirty="0">
                <a:latin typeface="+mn-ea"/>
              </a:rPr>
              <a:t>＂</a:t>
            </a:r>
            <a:r>
              <a:rPr lang="en-US" altLang="zh-CN" sz="1600" dirty="0" err="1">
                <a:latin typeface="+mn-ea"/>
              </a:rPr>
              <a:t>zhangsan</a:t>
            </a:r>
            <a:r>
              <a:rPr lang="zh-CN" altLang="en-US" sz="1600" dirty="0">
                <a:latin typeface="+mn-ea"/>
              </a:rPr>
              <a:t>＂   </a:t>
            </a:r>
            <a:r>
              <a:rPr lang="en-US" altLang="zh-CN" sz="1600" dirty="0">
                <a:latin typeface="+mn-ea"/>
              </a:rPr>
              <a:t># </a:t>
            </a:r>
            <a:r>
              <a:rPr lang="zh-CN" altLang="en-US" sz="1600" dirty="0">
                <a:latin typeface="+mn-ea"/>
              </a:rPr>
              <a:t>赋值语句</a:t>
            </a:r>
          </a:p>
          <a:p>
            <a:pPr lvl="1"/>
            <a:r>
              <a:rPr lang="en-US" altLang="zh-CN" sz="1600" dirty="0">
                <a:latin typeface="+mn-ea"/>
              </a:rPr>
              <a:t>name == </a:t>
            </a:r>
            <a:r>
              <a:rPr lang="zh-CN" altLang="en-US" sz="1600" dirty="0">
                <a:latin typeface="+mn-ea"/>
              </a:rPr>
              <a:t>＂</a:t>
            </a:r>
            <a:r>
              <a:rPr lang="en-US" altLang="zh-CN" sz="1600" dirty="0" err="1">
                <a:latin typeface="+mn-ea"/>
              </a:rPr>
              <a:t>lisi</a:t>
            </a:r>
            <a:r>
              <a:rPr lang="zh-CN" altLang="en-US" sz="1600" dirty="0">
                <a:latin typeface="+mn-ea"/>
              </a:rPr>
              <a:t>＂  </a:t>
            </a:r>
            <a:r>
              <a:rPr lang="en-US" altLang="zh-CN" sz="1600" dirty="0">
                <a:latin typeface="+mn-ea"/>
              </a:rPr>
              <a:t># </a:t>
            </a:r>
            <a:r>
              <a:rPr lang="zh-CN" altLang="en-US" sz="1600" dirty="0">
                <a:latin typeface="+mn-ea"/>
              </a:rPr>
              <a:t>返回</a:t>
            </a:r>
            <a:r>
              <a:rPr lang="en-US" altLang="zh-CN" sz="1600" dirty="0">
                <a:latin typeface="+mn-ea"/>
              </a:rPr>
              <a:t>False,</a:t>
            </a:r>
            <a:r>
              <a:rPr lang="zh-CN" altLang="en-US" sz="1600" dirty="0">
                <a:latin typeface="+mn-ea"/>
              </a:rPr>
              <a:t> 条件</a:t>
            </a:r>
            <a:r>
              <a:rPr lang="zh-CN" altLang="en-US" sz="1600" dirty="0" smtClean="0">
                <a:latin typeface="+mn-ea"/>
              </a:rPr>
              <a:t>测试</a:t>
            </a:r>
            <a:endParaRPr lang="en-US" altLang="zh-CN" sz="16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条件测试是选择语句、循环语句的核心。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条件测试的表达形式与大多数编程语言是很类似的，例如</a:t>
            </a:r>
            <a:r>
              <a:rPr lang="en-US" altLang="zh-CN" sz="1600" dirty="0">
                <a:latin typeface="+mn-ea"/>
              </a:rPr>
              <a:t>c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java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scala</a:t>
            </a:r>
            <a:r>
              <a:rPr lang="zh-CN" altLang="en-US" sz="1600" dirty="0">
                <a:latin typeface="+mn-ea"/>
              </a:rPr>
              <a:t>等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6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zh-CN" altLang="en-US" dirty="0" smtClean="0"/>
              <a:t>条件</a:t>
            </a:r>
            <a:r>
              <a:rPr lang="zh-CN" altLang="en-US" dirty="0"/>
              <a:t>表达式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b="1" dirty="0"/>
              <a:t>条件测试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稍有不同的是，</a:t>
            </a: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使用关键字“</a:t>
            </a:r>
            <a:r>
              <a:rPr lang="en-US" altLang="zh-CN" sz="1600" dirty="0">
                <a:latin typeface="+mn-ea"/>
              </a:rPr>
              <a:t>and</a:t>
            </a:r>
            <a:r>
              <a:rPr lang="zh-CN" altLang="en-US" sz="1600" dirty="0">
                <a:latin typeface="+mn-ea"/>
              </a:rPr>
              <a:t>”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 “</a:t>
            </a:r>
            <a:r>
              <a:rPr lang="en-US" altLang="zh-CN" sz="1600" dirty="0">
                <a:latin typeface="+mn-ea"/>
              </a:rPr>
              <a:t>or</a:t>
            </a:r>
            <a:r>
              <a:rPr lang="zh-CN" altLang="en-US" sz="1600" dirty="0">
                <a:latin typeface="+mn-ea"/>
              </a:rPr>
              <a:t>“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 “</a:t>
            </a:r>
            <a:r>
              <a:rPr lang="en-US" altLang="zh-CN" sz="1600" dirty="0">
                <a:latin typeface="+mn-ea"/>
              </a:rPr>
              <a:t>not</a:t>
            </a:r>
            <a:r>
              <a:rPr lang="zh-CN" altLang="en-US" sz="1600" dirty="0">
                <a:latin typeface="+mn-ea"/>
              </a:rPr>
              <a:t>“分别代表”与”，”或”，“非”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75635FA3-D8F4-405D-9088-02129025B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481572"/>
            <a:ext cx="5524961" cy="14736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59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zh-CN" altLang="en-US" dirty="0" smtClean="0"/>
              <a:t>条件</a:t>
            </a:r>
            <a:r>
              <a:rPr lang="zh-CN" altLang="en-US" dirty="0"/>
              <a:t>表达式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b="1" dirty="0"/>
              <a:t>条件测试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is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==</a:t>
            </a:r>
            <a:r>
              <a:rPr lang="zh-CN" altLang="en-US" sz="1600" dirty="0">
                <a:latin typeface="+mn-ea"/>
              </a:rPr>
              <a:t>都是表示比较两个对象是否相等，但是表达的含义不同。</a:t>
            </a:r>
            <a:r>
              <a:rPr lang="en-US" altLang="zh-CN" sz="1600" dirty="0">
                <a:latin typeface="+mn-ea"/>
              </a:rPr>
              <a:t>is</a:t>
            </a:r>
            <a:r>
              <a:rPr lang="zh-CN" altLang="en-US" sz="1600" dirty="0">
                <a:latin typeface="+mn-ea"/>
              </a:rPr>
              <a:t>用来比较两个对象的</a:t>
            </a:r>
            <a:r>
              <a:rPr lang="en-US" altLang="zh-CN" sz="1600" dirty="0">
                <a:latin typeface="+mn-ea"/>
              </a:rPr>
              <a:t>id</a:t>
            </a:r>
            <a:r>
              <a:rPr lang="zh-CN" altLang="en-US" sz="1600" dirty="0">
                <a:latin typeface="+mn-ea"/>
              </a:rPr>
              <a:t>是否相同，而</a:t>
            </a:r>
            <a:r>
              <a:rPr lang="en-US" altLang="zh-CN" sz="1600" dirty="0">
                <a:latin typeface="+mn-ea"/>
              </a:rPr>
              <a:t>==</a:t>
            </a:r>
            <a:r>
              <a:rPr lang="zh-CN" altLang="en-US" sz="1600" dirty="0">
                <a:latin typeface="+mn-ea"/>
              </a:rPr>
              <a:t>用来比较两个对象的值是否相同，例如：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示例中，</a:t>
            </a:r>
            <a:r>
              <a:rPr lang="en-US" altLang="zh-CN" sz="1600" dirty="0">
                <a:latin typeface="+mn-ea"/>
              </a:rPr>
              <a:t>a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b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id</a:t>
            </a:r>
            <a:r>
              <a:rPr lang="zh-CN" altLang="en-US" sz="1600" dirty="0">
                <a:latin typeface="+mn-ea"/>
              </a:rPr>
              <a:t>不同，因此使用</a:t>
            </a:r>
            <a:r>
              <a:rPr lang="en-US" altLang="zh-CN" sz="1600" dirty="0">
                <a:latin typeface="+mn-ea"/>
              </a:rPr>
              <a:t>a is b</a:t>
            </a:r>
            <a:r>
              <a:rPr lang="zh-CN" altLang="en-US" sz="1600" dirty="0">
                <a:latin typeface="+mn-ea"/>
              </a:rPr>
              <a:t>得到的是</a:t>
            </a:r>
            <a:r>
              <a:rPr lang="en-US" altLang="zh-CN" sz="1600" dirty="0">
                <a:latin typeface="+mn-ea"/>
              </a:rPr>
              <a:t>False,</a:t>
            </a:r>
            <a:r>
              <a:rPr lang="zh-CN" altLang="en-US" sz="1600" dirty="0">
                <a:latin typeface="+mn-ea"/>
              </a:rPr>
              <a:t>而</a:t>
            </a:r>
            <a:r>
              <a:rPr lang="en-US" altLang="zh-CN" sz="1600" dirty="0">
                <a:latin typeface="+mn-ea"/>
              </a:rPr>
              <a:t>a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b</a:t>
            </a:r>
            <a:r>
              <a:rPr lang="zh-CN" altLang="en-US" sz="1600" dirty="0">
                <a:latin typeface="+mn-ea"/>
              </a:rPr>
              <a:t>的值相等，因此使用</a:t>
            </a:r>
            <a:r>
              <a:rPr lang="en-US" altLang="zh-CN" sz="1600" dirty="0">
                <a:latin typeface="+mn-ea"/>
              </a:rPr>
              <a:t>a==b</a:t>
            </a:r>
            <a:r>
              <a:rPr lang="zh-CN" altLang="en-US" sz="1600" dirty="0">
                <a:latin typeface="+mn-ea"/>
              </a:rPr>
              <a:t>判断得到的是</a:t>
            </a:r>
            <a:r>
              <a:rPr lang="en-US" altLang="zh-CN" sz="1600" dirty="0">
                <a:latin typeface="+mn-ea"/>
              </a:rPr>
              <a:t>True</a:t>
            </a:r>
            <a:r>
              <a:rPr lang="zh-CN" altLang="en-US" sz="1600" dirty="0">
                <a:latin typeface="+mn-ea"/>
              </a:rPr>
              <a:t>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9DAA10E9-02B6-4FD7-83EC-B3C399364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283718"/>
            <a:ext cx="4423761" cy="12961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en-US" altLang="zh-CN" dirty="0" smtClean="0"/>
              <a:t>2</a:t>
            </a:r>
            <a:r>
              <a:rPr lang="en-US" altLang="ko-KR" dirty="0" smtClean="0"/>
              <a:t> </a:t>
            </a:r>
            <a:r>
              <a:rPr lang="zh-CN" altLang="en-US" dirty="0" smtClean="0"/>
              <a:t>选择结构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条件选择的语法规则：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通用的语法</a:t>
            </a:r>
            <a:r>
              <a:rPr lang="zh-CN" altLang="en-US" sz="1600" dirty="0" smtClean="0">
                <a:latin typeface="+mn-ea"/>
              </a:rPr>
              <a:t>格式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如果条件测试的值为</a:t>
            </a:r>
            <a:r>
              <a:rPr lang="en-US" altLang="zh-CN" sz="1600" dirty="0">
                <a:latin typeface="+mn-ea"/>
              </a:rPr>
              <a:t>True</a:t>
            </a:r>
            <a:r>
              <a:rPr lang="zh-CN" altLang="en-US" sz="1600" dirty="0">
                <a:latin typeface="+mn-ea"/>
              </a:rPr>
              <a:t>，就会执行条件对应的代码块，如果为</a:t>
            </a:r>
            <a:r>
              <a:rPr lang="en-US" altLang="zh-CN" sz="1600" dirty="0">
                <a:latin typeface="+mn-ea"/>
              </a:rPr>
              <a:t>False</a:t>
            </a:r>
            <a:r>
              <a:rPr lang="zh-CN" altLang="en-US" sz="1600" dirty="0">
                <a:latin typeface="+mn-ea"/>
              </a:rPr>
              <a:t>，则进行下一个条件测试的判断。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的代码块是按照缩进来识别的，保证了代码简洁与良好的可读性，这一点不同于</a:t>
            </a:r>
            <a:r>
              <a:rPr lang="en-US" altLang="zh-CN" sz="1600" dirty="0">
                <a:latin typeface="+mn-ea"/>
              </a:rPr>
              <a:t>java</a:t>
            </a:r>
            <a:r>
              <a:rPr lang="zh-CN" altLang="en-US" sz="1600" dirty="0">
                <a:latin typeface="+mn-ea"/>
              </a:rPr>
              <a:t>或者</a:t>
            </a:r>
            <a:r>
              <a:rPr lang="en-US" altLang="zh-CN" sz="1600" dirty="0">
                <a:latin typeface="+mn-ea"/>
              </a:rPr>
              <a:t>c</a:t>
            </a:r>
            <a:r>
              <a:rPr lang="zh-CN" altLang="en-US" sz="1600" dirty="0">
                <a:latin typeface="+mn-ea"/>
              </a:rPr>
              <a:t>等语言使用的</a:t>
            </a:r>
            <a:r>
              <a:rPr lang="en-US" altLang="zh-CN" sz="1600" dirty="0">
                <a:latin typeface="+mn-ea"/>
              </a:rPr>
              <a:t>{}</a:t>
            </a:r>
            <a:r>
              <a:rPr lang="zh-CN" altLang="en-US" sz="1600" dirty="0">
                <a:latin typeface="+mn-ea"/>
              </a:rPr>
              <a:t>。</a:t>
            </a:r>
            <a:endParaRPr lang="en-US" altLang="zh-CN" sz="1600" dirty="0">
              <a:latin typeface="+mn-ea"/>
            </a:endParaRPr>
          </a:p>
          <a:p>
            <a:endParaRPr lang="en-US" altLang="zh-CN" sz="1800" b="1" dirty="0" smtClean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2B1CD1EF-8228-4D0B-BA1C-11FF61CA7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491630"/>
            <a:ext cx="1731507" cy="131876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7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en-US" altLang="zh-CN" dirty="0" smtClean="0"/>
              <a:t>2</a:t>
            </a:r>
            <a:r>
              <a:rPr lang="en-US" altLang="ko-KR" dirty="0" smtClean="0"/>
              <a:t> </a:t>
            </a:r>
            <a:r>
              <a:rPr lang="zh-CN" altLang="en-US" dirty="0" smtClean="0"/>
              <a:t>选择</a:t>
            </a:r>
            <a:r>
              <a:rPr lang="zh-CN" altLang="en-US" dirty="0"/>
              <a:t>结构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选择</a:t>
            </a:r>
            <a:r>
              <a:rPr lang="zh-CN" altLang="en-US" dirty="0"/>
              <a:t>单分支结构</a:t>
            </a:r>
            <a:r>
              <a:rPr lang="zh-CN" altLang="en-US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示例一：单分支结构</a:t>
            </a:r>
            <a:r>
              <a:rPr lang="en-US" altLang="zh-CN" sz="1600" dirty="0">
                <a:latin typeface="+mn-ea"/>
              </a:rPr>
              <a:t>if</a:t>
            </a:r>
            <a:r>
              <a:rPr lang="zh-CN" altLang="en-US" sz="1600" dirty="0">
                <a:latin typeface="+mn-ea"/>
              </a:rPr>
              <a:t>。</a:t>
            </a: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+mn-ea"/>
              </a:rPr>
              <a:t>如果</a:t>
            </a:r>
            <a:r>
              <a:rPr lang="zh-CN" altLang="en-US" sz="1600" dirty="0">
                <a:latin typeface="+mn-ea"/>
              </a:rPr>
              <a:t>条件测试为</a:t>
            </a:r>
            <a:r>
              <a:rPr lang="en-US" altLang="zh-CN" sz="1600" dirty="0">
                <a:latin typeface="+mn-ea"/>
              </a:rPr>
              <a:t>True</a:t>
            </a:r>
            <a:r>
              <a:rPr lang="zh-CN" altLang="en-US" sz="1600" dirty="0">
                <a:latin typeface="+mn-ea"/>
              </a:rPr>
              <a:t>，则执行条件下的语句块</a:t>
            </a:r>
            <a:r>
              <a:rPr lang="en-US" altLang="zh-CN" sz="1600" dirty="0">
                <a:latin typeface="+mn-ea"/>
              </a:rPr>
              <a:t>, </a:t>
            </a:r>
            <a:r>
              <a:rPr lang="zh-CN" altLang="en-US" sz="1600" dirty="0">
                <a:latin typeface="+mn-ea"/>
              </a:rPr>
              <a:t>否则跳过语句块。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10" name="矩形: 圆角 7">
            <a:extLst>
              <a:ext uri="{FF2B5EF4-FFF2-40B4-BE49-F238E27FC236}">
                <a16:creationId xmlns="" xmlns:a16="http://schemas.microsoft.com/office/drawing/2014/main" id="{F0F1DAEA-383A-4AF9-A4F6-0BF69552DB87}"/>
              </a:ext>
            </a:extLst>
          </p:cNvPr>
          <p:cNvSpPr/>
          <p:nvPr/>
        </p:nvSpPr>
        <p:spPr>
          <a:xfrm>
            <a:off x="2771801" y="1923678"/>
            <a:ext cx="4752528" cy="18002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400" dirty="0">
                <a:latin typeface="+mn-ea"/>
              </a:rPr>
              <a:t>name = "</a:t>
            </a:r>
            <a:r>
              <a:rPr lang="en-US" altLang="zh-CN" sz="1400" dirty="0" err="1">
                <a:latin typeface="+mn-ea"/>
              </a:rPr>
              <a:t>john".title</a:t>
            </a:r>
            <a:r>
              <a:rPr lang="en-US" altLang="zh-CN" sz="1400" dirty="0">
                <a:latin typeface="+mn-ea"/>
              </a:rPr>
              <a:t>()</a:t>
            </a:r>
          </a:p>
          <a:p>
            <a:pPr algn="just"/>
            <a:r>
              <a:rPr lang="en-US" altLang="zh-CN" sz="1400" dirty="0">
                <a:latin typeface="+mn-ea"/>
              </a:rPr>
              <a:t>age = 100</a:t>
            </a:r>
          </a:p>
          <a:p>
            <a:pPr algn="just"/>
            <a:r>
              <a:rPr lang="en-US" altLang="zh-CN" sz="1400" dirty="0">
                <a:latin typeface="+mn-ea"/>
              </a:rPr>
              <a:t>if name == "John" and age % 2 == 0:</a:t>
            </a:r>
          </a:p>
          <a:p>
            <a:pPr algn="just"/>
            <a:r>
              <a:rPr lang="en-US" altLang="zh-CN" sz="1400" dirty="0">
                <a:latin typeface="+mn-ea"/>
              </a:rPr>
              <a:t>    print("i am " + name + ", " + </a:t>
            </a:r>
            <a:r>
              <a:rPr lang="en-US" altLang="zh-CN" sz="1400" dirty="0" err="1">
                <a:latin typeface="+mn-ea"/>
              </a:rPr>
              <a:t>str</a:t>
            </a:r>
            <a:r>
              <a:rPr lang="en-US" altLang="zh-CN" sz="1400" dirty="0">
                <a:latin typeface="+mn-ea"/>
              </a:rPr>
              <a:t>(age) + " years old. </a:t>
            </a:r>
            <a:r>
              <a:rPr lang="en-US" altLang="zh-CN" sz="1400" dirty="0" smtClean="0">
                <a:latin typeface="+mn-ea"/>
              </a:rPr>
              <a:t>")</a:t>
            </a:r>
          </a:p>
          <a:p>
            <a:pPr algn="just"/>
            <a:endParaRPr lang="en-US" altLang="zh-CN" sz="1400" dirty="0">
              <a:latin typeface="+mn-ea"/>
            </a:endParaRPr>
          </a:p>
          <a:p>
            <a:pPr algn="just"/>
            <a:r>
              <a:rPr lang="zh-CN" altLang="en-US" sz="1400" dirty="0">
                <a:latin typeface="+mn-ea"/>
              </a:rPr>
              <a:t>代码执行结果：</a:t>
            </a:r>
            <a:endParaRPr lang="en-US" altLang="zh-CN" sz="1400" dirty="0">
              <a:latin typeface="+mn-ea"/>
            </a:endParaRPr>
          </a:p>
          <a:p>
            <a:pPr algn="just"/>
            <a:r>
              <a:rPr lang="en-US" altLang="zh-CN" sz="1400" dirty="0" err="1">
                <a:latin typeface="+mn-ea"/>
              </a:rPr>
              <a:t>i</a:t>
            </a:r>
            <a:r>
              <a:rPr lang="en-US" altLang="zh-CN" sz="1400" dirty="0">
                <a:latin typeface="+mn-ea"/>
              </a:rPr>
              <a:t> am john, 100 years old. </a:t>
            </a:r>
          </a:p>
        </p:txBody>
      </p:sp>
    </p:spTree>
    <p:extLst>
      <p:ext uri="{BB962C8B-B14F-4D97-AF65-F5344CB8AC3E}">
        <p14:creationId xmlns:p14="http://schemas.microsoft.com/office/powerpoint/2010/main" val="316997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en-US" altLang="zh-CN" dirty="0" smtClean="0"/>
              <a:t>2</a:t>
            </a:r>
            <a:r>
              <a:rPr lang="en-US" altLang="ko-KR" dirty="0" smtClean="0"/>
              <a:t> </a:t>
            </a:r>
            <a:r>
              <a:rPr lang="zh-CN" altLang="en-US" dirty="0" smtClean="0"/>
              <a:t>选择</a:t>
            </a:r>
            <a:r>
              <a:rPr lang="zh-CN" altLang="en-US" dirty="0"/>
              <a:t>结构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选择双分支</a:t>
            </a:r>
            <a:r>
              <a:rPr lang="zh-CN" altLang="en-US" dirty="0"/>
              <a:t>结构</a:t>
            </a:r>
            <a:r>
              <a:rPr lang="zh-CN" altLang="en-US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示例二：双分支结构</a:t>
            </a:r>
            <a:r>
              <a:rPr lang="en-US" altLang="zh-CN" sz="1600" dirty="0">
                <a:latin typeface="+mn-ea"/>
              </a:rPr>
              <a:t>if-else</a:t>
            </a:r>
            <a:r>
              <a:rPr lang="zh-CN" altLang="en-US" sz="1600" dirty="0">
                <a:latin typeface="+mn-ea"/>
              </a:rPr>
              <a:t>。</a:t>
            </a: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+mn-ea"/>
              </a:rPr>
              <a:t>david</a:t>
            </a:r>
            <a:r>
              <a:rPr lang="zh-CN" altLang="en-US" sz="1600" dirty="0">
                <a:latin typeface="+mn-ea"/>
              </a:rPr>
              <a:t>不在</a:t>
            </a:r>
            <a:r>
              <a:rPr lang="en-US" altLang="zh-CN" sz="1600" dirty="0">
                <a:latin typeface="+mn-ea"/>
              </a:rPr>
              <a:t>names</a:t>
            </a:r>
            <a:r>
              <a:rPr lang="zh-CN" altLang="en-US" sz="1600" dirty="0">
                <a:latin typeface="+mn-ea"/>
              </a:rPr>
              <a:t>列表中，不满足第一个条件测试，所以进入另一个条件分支。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6" name="矩形: 圆角 7">
            <a:extLst>
              <a:ext uri="{FF2B5EF4-FFF2-40B4-BE49-F238E27FC236}">
                <a16:creationId xmlns="" xmlns:a16="http://schemas.microsoft.com/office/drawing/2014/main" id="{F0F1DAEA-383A-4AF9-A4F6-0BF69552DB87}"/>
              </a:ext>
            </a:extLst>
          </p:cNvPr>
          <p:cNvSpPr/>
          <p:nvPr/>
        </p:nvSpPr>
        <p:spPr>
          <a:xfrm>
            <a:off x="2483768" y="2067694"/>
            <a:ext cx="5184576" cy="177401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400" dirty="0">
                <a:latin typeface="+mn-ea"/>
              </a:rPr>
              <a:t>names = ["john", "merry", "kitty", "tom"]</a:t>
            </a:r>
          </a:p>
          <a:p>
            <a:pPr algn="just"/>
            <a:r>
              <a:rPr lang="en-US" altLang="zh-CN" sz="1400" dirty="0">
                <a:latin typeface="+mn-ea"/>
              </a:rPr>
              <a:t>if "</a:t>
            </a:r>
            <a:r>
              <a:rPr lang="en-US" altLang="zh-CN" sz="1400" dirty="0" err="1">
                <a:latin typeface="+mn-ea"/>
              </a:rPr>
              <a:t>david</a:t>
            </a:r>
            <a:r>
              <a:rPr lang="en-US" altLang="zh-CN" sz="1400" dirty="0">
                <a:latin typeface="+mn-ea"/>
              </a:rPr>
              <a:t>" in names : </a:t>
            </a:r>
          </a:p>
          <a:p>
            <a:pPr algn="just"/>
            <a:r>
              <a:rPr lang="en-US" altLang="zh-CN" sz="1400" dirty="0">
                <a:latin typeface="+mn-ea"/>
              </a:rPr>
              <a:t>    print("hello, tom !")</a:t>
            </a:r>
          </a:p>
          <a:p>
            <a:pPr algn="just"/>
            <a:r>
              <a:rPr lang="en-US" altLang="zh-CN" sz="1400" dirty="0">
                <a:latin typeface="+mn-ea"/>
              </a:rPr>
              <a:t>else:</a:t>
            </a:r>
          </a:p>
          <a:p>
            <a:pPr algn="just"/>
            <a:r>
              <a:rPr lang="en-US" altLang="zh-CN" sz="1400" dirty="0">
                <a:latin typeface="+mn-ea"/>
              </a:rPr>
              <a:t>    print("tom is not here !")</a:t>
            </a:r>
          </a:p>
          <a:p>
            <a:pPr algn="just"/>
            <a:endParaRPr lang="en-US" altLang="zh-CN" sz="1400" dirty="0">
              <a:latin typeface="+mn-ea"/>
            </a:endParaRPr>
          </a:p>
          <a:p>
            <a:pPr algn="just"/>
            <a:r>
              <a:rPr lang="zh-CN" altLang="en-US" sz="1400" dirty="0">
                <a:latin typeface="+mn-ea"/>
              </a:rPr>
              <a:t>执行结果：</a:t>
            </a:r>
            <a:endParaRPr lang="en-US" altLang="zh-CN" sz="1400" dirty="0">
              <a:latin typeface="+mn-ea"/>
            </a:endParaRPr>
          </a:p>
          <a:p>
            <a:pPr algn="just"/>
            <a:r>
              <a:rPr lang="en-US" altLang="zh-CN" sz="1400" dirty="0">
                <a:latin typeface="+mn-ea"/>
              </a:rPr>
              <a:t>tom is not here !</a:t>
            </a:r>
          </a:p>
        </p:txBody>
      </p:sp>
    </p:spTree>
    <p:extLst>
      <p:ext uri="{BB962C8B-B14F-4D97-AF65-F5344CB8AC3E}">
        <p14:creationId xmlns:p14="http://schemas.microsoft.com/office/powerpoint/2010/main" val="41863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square">
        <a:spAutoFit/>
      </a:bodyPr>
      <a:lstStyle>
        <a:defPPr algn="r">
          <a:defRPr sz="3200" b="1" dirty="0" smtClean="0">
            <a:solidFill>
              <a:schemeClr val="tx1">
                <a:lumMod val="75000"/>
                <a:lumOff val="25000"/>
              </a:schemeClr>
            </a:solidFill>
            <a:latin typeface="Arial" pitchFamily="34" charset="0"/>
            <a:ea typeface="맑은 고딕" pitchFamily="50" charset="-127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课程模板.potx" id="{30A6A78D-F1C2-4AFB-B6A0-ED75A34F213A}" vid="{7272AE31-60AE-4539-BBD5-EA7EB530B61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模板.potx" id="{30A6A78D-F1C2-4AFB-B6A0-ED75A34F213A}" vid="{0828B14C-3201-40B6-AA8D-656B309C51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课程模板</Template>
  <TotalTime>464</TotalTime>
  <Words>1820</Words>
  <Application>Microsoft Office PowerPoint</Application>
  <PresentationFormat>全屏显示(16:9)</PresentationFormat>
  <Paragraphs>366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맑은 고딕</vt:lpstr>
      <vt:lpstr>宋体</vt:lpstr>
      <vt:lpstr>Arial</vt:lpstr>
      <vt:lpstr>Calibri</vt:lpstr>
      <vt:lpstr>Wingdings</vt:lpstr>
      <vt:lpstr>Office 主题</vt:lpstr>
      <vt:lpstr>Custom Design</vt:lpstr>
      <vt:lpstr>PowerPoint 演示文稿</vt:lpstr>
      <vt:lpstr>简介：</vt:lpstr>
      <vt:lpstr>本章内容</vt:lpstr>
      <vt:lpstr>2.1 条件表达式</vt:lpstr>
      <vt:lpstr>2.1 条件表达式</vt:lpstr>
      <vt:lpstr>2.1 条件表达式</vt:lpstr>
      <vt:lpstr>2.2 选择结构</vt:lpstr>
      <vt:lpstr>2.2 选择结构</vt:lpstr>
      <vt:lpstr>2.2 选择结构</vt:lpstr>
      <vt:lpstr>2.2 选择结构</vt:lpstr>
      <vt:lpstr>2.2 选择结构</vt:lpstr>
      <vt:lpstr>2.2 选择结构</vt:lpstr>
      <vt:lpstr>2.2 选择结构</vt:lpstr>
      <vt:lpstr>2.3 循环结构</vt:lpstr>
      <vt:lpstr>2.3 循环结构</vt:lpstr>
      <vt:lpstr>2.3 循环结构</vt:lpstr>
      <vt:lpstr>2.3 循环结构</vt:lpstr>
      <vt:lpstr>2.3 循环结构</vt:lpstr>
      <vt:lpstr>2.3 循环结构</vt:lpstr>
      <vt:lpstr>2.3 循环结构</vt:lpstr>
      <vt:lpstr>2.3 循环结构</vt:lpstr>
      <vt:lpstr>2.3 循环结构</vt:lpstr>
      <vt:lpstr>2.4 本章小结：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 LI</dc:creator>
  <cp:lastModifiedBy>Microsoft</cp:lastModifiedBy>
  <cp:revision>60</cp:revision>
  <dcterms:created xsi:type="dcterms:W3CDTF">2016-08-01T05:33:37Z</dcterms:created>
  <dcterms:modified xsi:type="dcterms:W3CDTF">2017-12-03T10:07:37Z</dcterms:modified>
</cp:coreProperties>
</file>