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81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4" r:id="rId14"/>
    <p:sldId id="313" r:id="rId15"/>
    <p:sldId id="287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288" r:id="rId30"/>
    <p:sldId id="328" r:id="rId31"/>
    <p:sldId id="329" r:id="rId32"/>
    <p:sldId id="330" r:id="rId33"/>
    <p:sldId id="331" r:id="rId34"/>
    <p:sldId id="289" r:id="rId35"/>
    <p:sldId id="332" r:id="rId36"/>
    <p:sldId id="333" r:id="rId37"/>
    <p:sldId id="334" r:id="rId38"/>
    <p:sldId id="335" r:id="rId39"/>
    <p:sldId id="336" r:id="rId40"/>
    <p:sldId id="270" r:id="rId41"/>
    <p:sldId id="261" r:id="rId4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LI" initials="JL" lastIdx="1" clrIdx="0">
    <p:extLst>
      <p:ext uri="{19B8F6BF-5375-455C-9EA6-DF929625EA0E}">
        <p15:presenceInfo xmlns:p15="http://schemas.microsoft.com/office/powerpoint/2012/main" userId="64f2c332c29061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>
      <p:cViewPr varScale="1">
        <p:scale>
          <a:sx n="151" d="100"/>
          <a:sy n="151" d="100"/>
        </p:scale>
        <p:origin x="86" y="3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6224" cy="294904"/>
          </a:xfrm>
          <a:prstGeom prst="rect">
            <a:avLst/>
          </a:prstGeom>
        </p:spPr>
      </p:pic>
      <p:pic>
        <p:nvPicPr>
          <p:cNvPr id="9218" name="Picture 2" descr="Image result for tensorflow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2" y="997882"/>
            <a:ext cx="1402060" cy="215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547664" cy="6944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" y="2355726"/>
            <a:ext cx="1547664" cy="74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14"/>
            <a:ext cx="1603731" cy="9361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5" t="6315" r="5195" b="16396"/>
          <a:stretch/>
        </p:blipFill>
        <p:spPr>
          <a:xfrm>
            <a:off x="521624" y="3588176"/>
            <a:ext cx="504056" cy="7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计算机科学与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技术系</a:t>
            </a:r>
            <a:endParaRPr kumimoji="0"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上海师范大学信息与机电学院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3848" y="1412002"/>
            <a:ext cx="57606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字符串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与正则表达式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04048" y="3274600"/>
            <a:ext cx="3311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李鲁</a:t>
            </a:r>
            <a:r>
              <a:rPr lang="zh-CN" altLang="en-US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群 （教授）</a:t>
            </a:r>
            <a:endParaRPr lang="en-US" altLang="zh-CN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success@shnu.edu.cn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Android, Devices, Laptop, 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868509"/>
            <a:ext cx="1452761" cy="12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30637"/>
            <a:ext cx="1697872" cy="3655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195486"/>
            <a:ext cx="2088232" cy="72872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文本框 1"/>
          <p:cNvSpPr txBox="1"/>
          <p:nvPr/>
        </p:nvSpPr>
        <p:spPr bwMode="auto">
          <a:xfrm>
            <a:off x="7668344" y="607666"/>
            <a:ext cx="864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3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8" name="文本框 7"/>
          <p:cNvSpPr txBox="1"/>
          <p:nvPr/>
        </p:nvSpPr>
        <p:spPr bwMode="auto">
          <a:xfrm>
            <a:off x="1115616" y="2256790"/>
            <a:ext cx="7920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第</a:t>
            </a:r>
            <a:r>
              <a:rPr lang="en-US" altLang="zh-CN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1</a:t>
            </a:r>
            <a:r>
              <a: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章</a:t>
            </a:r>
          </a:p>
        </p:txBody>
      </p:sp>
      <p:sp>
        <p:nvSpPr>
          <p:cNvPr id="9" name="矩形 8"/>
          <p:cNvSpPr/>
          <p:nvPr/>
        </p:nvSpPr>
        <p:spPr>
          <a:xfrm>
            <a:off x="1290534" y="2590695"/>
            <a:ext cx="14205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Android</a:t>
            </a:r>
            <a:r>
              <a:rPr lang="zh-CN" altLang="en-US" sz="1000" dirty="0"/>
              <a:t>操作系统概述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221" y="979954"/>
            <a:ext cx="1416944" cy="22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字符串常量的</a:t>
            </a:r>
            <a:r>
              <a:rPr lang="zh-CN" altLang="en-US" dirty="0" smtClean="0"/>
              <a:t>修改（续）：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还可以通过把字符串转成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，然后进行修改：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由于</a:t>
            </a:r>
            <a:r>
              <a:rPr lang="en-US" altLang="zh-CN" sz="1200" dirty="0">
                <a:latin typeface="+mn-ea"/>
              </a:rPr>
              <a:t>list</a:t>
            </a:r>
            <a:r>
              <a:rPr lang="zh-CN" altLang="en-US" sz="1200" dirty="0">
                <a:latin typeface="+mn-ea"/>
              </a:rPr>
              <a:t>是可变的，因此可以做各种修改操作。最后通过</a:t>
            </a:r>
            <a:r>
              <a:rPr lang="en-US" altLang="zh-CN" sz="1200" dirty="0">
                <a:latin typeface="+mn-ea"/>
              </a:rPr>
              <a:t>join()</a:t>
            </a:r>
            <a:r>
              <a:rPr lang="zh-CN" altLang="en-US" sz="1200" dirty="0">
                <a:latin typeface="+mn-ea"/>
              </a:rPr>
              <a:t>函数将</a:t>
            </a:r>
            <a:r>
              <a:rPr lang="en-US" altLang="zh-CN" sz="1200" dirty="0">
                <a:latin typeface="+mn-ea"/>
              </a:rPr>
              <a:t>list</a:t>
            </a:r>
            <a:r>
              <a:rPr lang="zh-CN" altLang="en-US" sz="1200" dirty="0">
                <a:latin typeface="+mn-ea"/>
              </a:rPr>
              <a:t>转成</a:t>
            </a:r>
            <a:r>
              <a:rPr lang="en-US" altLang="zh-CN" sz="1200" dirty="0" err="1">
                <a:latin typeface="+mn-ea"/>
              </a:rPr>
              <a:t>str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457200" lvl="3" indent="0"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9" name="矩形: 圆角 4">
            <a:extLst>
              <a:ext uri="{FF2B5EF4-FFF2-40B4-BE49-F238E27FC236}">
                <a16:creationId xmlns="" xmlns:a16="http://schemas.microsoft.com/office/drawing/2014/main" id="{B9ADA6A3-A857-41D1-B021-35CEDEF24C8B}"/>
              </a:ext>
            </a:extLst>
          </p:cNvPr>
          <p:cNvSpPr/>
          <p:nvPr/>
        </p:nvSpPr>
        <p:spPr>
          <a:xfrm>
            <a:off x="3419872" y="1923678"/>
            <a:ext cx="2937007" cy="188932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"hello world"</a:t>
            </a:r>
          </a:p>
          <a:p>
            <a:pPr algn="just"/>
            <a:r>
              <a:rPr lang="en-US" altLang="zh-CN" sz="1200" dirty="0">
                <a:latin typeface="+mn-ea"/>
              </a:rPr>
              <a:t>s = list(s)</a:t>
            </a:r>
          </a:p>
          <a:p>
            <a:pPr algn="just"/>
            <a:r>
              <a:rPr lang="en-US" altLang="zh-CN" sz="1200" dirty="0" err="1">
                <a:latin typeface="+mn-ea"/>
              </a:rPr>
              <a:t>s.insert</a:t>
            </a:r>
            <a:r>
              <a:rPr lang="en-US" altLang="zh-CN" sz="1200" dirty="0">
                <a:latin typeface="+mn-ea"/>
              </a:rPr>
              <a:t>(0, "F")</a:t>
            </a:r>
          </a:p>
          <a:p>
            <a:pPr algn="just"/>
            <a:r>
              <a:rPr lang="en-US" altLang="zh-CN" sz="1200" dirty="0" err="1">
                <a:latin typeface="+mn-ea"/>
              </a:rPr>
              <a:t>s.append</a:t>
            </a:r>
            <a:r>
              <a:rPr lang="en-US" altLang="zh-CN" sz="1200" dirty="0">
                <a:latin typeface="+mn-ea"/>
              </a:rPr>
              <a:t>("K")</a:t>
            </a:r>
          </a:p>
          <a:p>
            <a:pPr algn="just"/>
            <a:r>
              <a:rPr lang="en-US" altLang="zh-CN" sz="1200" dirty="0">
                <a:latin typeface="+mn-ea"/>
              </a:rPr>
              <a:t>s[1] = "M"</a:t>
            </a:r>
          </a:p>
          <a:p>
            <a:pPr algn="just"/>
            <a:r>
              <a:rPr lang="en-US" altLang="zh-CN" sz="1200" dirty="0">
                <a:latin typeface="+mn-ea"/>
              </a:rPr>
              <a:t>print("".join(s))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 err="1">
                <a:latin typeface="+mn-ea"/>
              </a:rPr>
              <a:t>FMello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worldK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17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格式化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字符串格式化有两种形式实现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字符串格式化表达式</a:t>
            </a:r>
            <a:endParaRPr lang="en-US" altLang="zh-CN" sz="1400" dirty="0">
              <a:latin typeface="+mn-ea"/>
            </a:endParaRPr>
          </a:p>
          <a:p>
            <a:pPr lvl="1"/>
            <a:endParaRPr lang="en-US" altLang="zh-CN" sz="14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字符串格式化方法调用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由于</a:t>
            </a:r>
            <a:r>
              <a:rPr lang="en-US" altLang="zh-CN" sz="1200" dirty="0">
                <a:latin typeface="+mn-ea"/>
              </a:rPr>
              <a:t>list</a:t>
            </a:r>
            <a:r>
              <a:rPr lang="zh-CN" altLang="en-US" sz="1200" dirty="0">
                <a:latin typeface="+mn-ea"/>
              </a:rPr>
              <a:t>是可变的，因此可以做各种修改操作。最后通过</a:t>
            </a:r>
            <a:r>
              <a:rPr lang="en-US" altLang="zh-CN" sz="1200" dirty="0">
                <a:latin typeface="+mn-ea"/>
              </a:rPr>
              <a:t>join()</a:t>
            </a:r>
            <a:r>
              <a:rPr lang="zh-CN" altLang="en-US" sz="1200" dirty="0">
                <a:latin typeface="+mn-ea"/>
              </a:rPr>
              <a:t>函数将</a:t>
            </a:r>
            <a:r>
              <a:rPr lang="en-US" altLang="zh-CN" sz="1200" dirty="0">
                <a:latin typeface="+mn-ea"/>
              </a:rPr>
              <a:t>list</a:t>
            </a:r>
            <a:r>
              <a:rPr lang="zh-CN" altLang="en-US" sz="1200" dirty="0">
                <a:latin typeface="+mn-ea"/>
              </a:rPr>
              <a:t>转成</a:t>
            </a:r>
            <a:r>
              <a:rPr lang="en-US" altLang="zh-CN" sz="1200" dirty="0" err="1">
                <a:latin typeface="+mn-ea"/>
              </a:rPr>
              <a:t>str</a:t>
            </a:r>
            <a:r>
              <a:rPr lang="zh-CN" altLang="en-US" sz="1200" dirty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457200" lvl="3" indent="0"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26962" t="7171" r="26817" b="8914"/>
          <a:stretch/>
        </p:blipFill>
        <p:spPr>
          <a:xfrm>
            <a:off x="7285367" y="3302202"/>
            <a:ext cx="1823137" cy="18618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60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格式化（续） 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字符串格式化符号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457200" lvl="3" indent="0">
              <a:buNone/>
            </a:pPr>
            <a:endParaRPr lang="en-US" altLang="zh-CN" sz="1200" dirty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457200" lvl="3" indent="0"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20B1946-8114-4B4E-87F1-D68B2C573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" r="50710"/>
          <a:stretch/>
        </p:blipFill>
        <p:spPr>
          <a:xfrm>
            <a:off x="1979712" y="1869446"/>
            <a:ext cx="3048001" cy="2862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F9EA5EC-64C6-4F06-93A4-4776899C4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6" t="2640" r="44922" b="-2640"/>
          <a:stretch/>
        </p:blipFill>
        <p:spPr>
          <a:xfrm>
            <a:off x="5148064" y="2081518"/>
            <a:ext cx="364937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8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r>
              <a:rPr lang="zh-CN" altLang="en-US" dirty="0"/>
              <a:t>格式化（续） 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字符串格式化符号辅助</a:t>
            </a:r>
            <a:r>
              <a:rPr lang="zh-CN" altLang="en-US" dirty="0" smtClean="0">
                <a:latin typeface="+mn-ea"/>
              </a:rPr>
              <a:t>指令：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457200" lvl="3" indent="0">
              <a:buNone/>
            </a:pPr>
            <a:endParaRPr lang="en-US" altLang="zh-CN" sz="1200" dirty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endParaRPr lang="en-US" altLang="zh-CN" sz="1200" dirty="0">
              <a:latin typeface="+mn-ea"/>
            </a:endParaRPr>
          </a:p>
          <a:p>
            <a:pPr marL="457200" lvl="3" indent="0"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8E2C25B-760B-4295-B268-50C4C7E2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17" y="1923678"/>
            <a:ext cx="5259408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6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字符串格式化表达式：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格式化表达式样例一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/>
          </a:p>
          <a:p>
            <a:pPr lvl="1"/>
            <a:r>
              <a:rPr lang="zh-CN" altLang="en-US" sz="1200" dirty="0">
                <a:latin typeface="+mn-ea"/>
              </a:rPr>
              <a:t>其中的</a:t>
            </a:r>
            <a:r>
              <a:rPr lang="en-US" altLang="zh-CN" sz="1200" dirty="0">
                <a:latin typeface="+mn-ea"/>
              </a:rPr>
              <a:t>%s, %f</a:t>
            </a:r>
            <a:r>
              <a:rPr lang="zh-CN" altLang="en-US" sz="1200" dirty="0">
                <a:latin typeface="+mn-ea"/>
              </a:rPr>
              <a:t>这样的字符串称为格式化符号，字符串和输入的数据之间使用</a:t>
            </a:r>
            <a:r>
              <a:rPr lang="en-US" altLang="zh-CN" sz="1200" dirty="0">
                <a:latin typeface="+mn-ea"/>
              </a:rPr>
              <a:t>’%’</a:t>
            </a:r>
            <a:r>
              <a:rPr lang="zh-CN" altLang="en-US" sz="1200" dirty="0">
                <a:latin typeface="+mn-ea"/>
              </a:rPr>
              <a:t>分隔开。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en-US" altLang="zh-CN" sz="1200" dirty="0">
                <a:latin typeface="+mn-ea"/>
              </a:rPr>
              <a:t>%f</a:t>
            </a:r>
            <a:r>
              <a:rPr lang="zh-CN" altLang="en-US" sz="1200" dirty="0">
                <a:latin typeface="+mn-ea"/>
              </a:rPr>
              <a:t>中间的</a:t>
            </a:r>
            <a:r>
              <a:rPr lang="en-US" altLang="zh-CN" sz="1200" dirty="0">
                <a:latin typeface="+mn-ea"/>
              </a:rPr>
              <a:t>’.1’</a:t>
            </a:r>
            <a:r>
              <a:rPr lang="zh-CN" altLang="en-US" sz="1200" dirty="0">
                <a:latin typeface="+mn-ea"/>
              </a:rPr>
              <a:t>是格式化符号的辅助指令，可以对数据进行更细致化的格式化操作。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一般来说，格式化符号的位置、个数必须与后面数据构成的元组（或字典）相对应，但有例外，见示例三。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数据元组中的数据会依据格式化符号的含义进行格式化。</a:t>
            </a:r>
            <a:endParaRPr lang="en-US" altLang="zh-CN" sz="1200" dirty="0">
              <a:latin typeface="+mn-ea"/>
            </a:endParaRPr>
          </a:p>
          <a:p>
            <a:pPr lvl="1"/>
            <a:r>
              <a:rPr lang="zh-CN" altLang="en-US" sz="1200" dirty="0">
                <a:latin typeface="+mn-ea"/>
              </a:rPr>
              <a:t>格式化后的数据将会替换掉格式化符号。</a:t>
            </a:r>
            <a:endParaRPr lang="en-US" altLang="zh-CN" sz="1200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8" name="矩形: 圆角 4">
            <a:extLst>
              <a:ext uri="{FF2B5EF4-FFF2-40B4-BE49-F238E27FC236}">
                <a16:creationId xmlns="" xmlns:a16="http://schemas.microsoft.com/office/drawing/2014/main" id="{3BDC8482-F6EC-4583-B9CF-DC69FB607E22}"/>
              </a:ext>
            </a:extLst>
          </p:cNvPr>
          <p:cNvSpPr/>
          <p:nvPr/>
        </p:nvSpPr>
        <p:spPr>
          <a:xfrm>
            <a:off x="2810070" y="1851670"/>
            <a:ext cx="4896544" cy="10604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print("my name is %s ,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am %.1f kg" % ("john", 80.98123))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my name is john ,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am 81.0 kg</a:t>
            </a:r>
          </a:p>
        </p:txBody>
      </p:sp>
    </p:spTree>
    <p:extLst>
      <p:ext uri="{BB962C8B-B14F-4D97-AF65-F5344CB8AC3E}">
        <p14:creationId xmlns:p14="http://schemas.microsoft.com/office/powerpoint/2010/main" val="34623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字符串格式化表达式（续） 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格式化表达式样</a:t>
            </a:r>
            <a:r>
              <a:rPr lang="zh-CN" altLang="en-US" sz="1600" dirty="0" smtClean="0">
                <a:latin typeface="+mn-ea"/>
              </a:rPr>
              <a:t>例二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格式化表达式样例三：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/>
          </a:p>
          <a:p>
            <a:pPr lvl="1"/>
            <a:r>
              <a:rPr lang="zh-CN" altLang="en-US" sz="1200" dirty="0">
                <a:latin typeface="+mn-ea"/>
              </a:rPr>
              <a:t>可以通过*来指定数据的宽度和精度，这里</a:t>
            </a: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>
                <a:latin typeface="+mn-ea"/>
              </a:rPr>
              <a:t>指的是最后一个数据精度为</a:t>
            </a:r>
            <a:r>
              <a:rPr lang="en-US" altLang="zh-CN" sz="1200" dirty="0">
                <a:latin typeface="+mn-ea"/>
              </a:rPr>
              <a:t>4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" name="矩形: 圆角 4">
            <a:extLst>
              <a:ext uri="{FF2B5EF4-FFF2-40B4-BE49-F238E27FC236}">
                <a16:creationId xmlns="" xmlns:a16="http://schemas.microsoft.com/office/drawing/2014/main" id="{3BDC8482-F6EC-4583-B9CF-DC69FB607E22}"/>
              </a:ext>
            </a:extLst>
          </p:cNvPr>
          <p:cNvSpPr/>
          <p:nvPr/>
        </p:nvSpPr>
        <p:spPr>
          <a:xfrm>
            <a:off x="3347864" y="1851670"/>
            <a:ext cx="3454704" cy="10169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altLang="zh-CN" sz="1200" dirty="0">
                <a:latin typeface="+mn-ea"/>
              </a:rPr>
              <a:t>a = 1234</a:t>
            </a:r>
          </a:p>
          <a:p>
            <a:pPr algn="just"/>
            <a:r>
              <a:rPr lang="pt-BR" altLang="zh-CN" sz="1200" dirty="0">
                <a:latin typeface="+mn-ea"/>
              </a:rPr>
              <a:t>print("%d  %-6d  %06d" % (a, a, a))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1234  1234    001234</a:t>
            </a:r>
          </a:p>
        </p:txBody>
      </p:sp>
      <p:sp>
        <p:nvSpPr>
          <p:cNvPr id="10" name="矩形: 圆角 5">
            <a:extLst>
              <a:ext uri="{FF2B5EF4-FFF2-40B4-BE49-F238E27FC236}">
                <a16:creationId xmlns="" xmlns:a16="http://schemas.microsoft.com/office/drawing/2014/main" id="{129619E6-6864-4EE3-88E5-074214D36480}"/>
              </a:ext>
            </a:extLst>
          </p:cNvPr>
          <p:cNvSpPr/>
          <p:nvPr/>
        </p:nvSpPr>
        <p:spPr>
          <a:xfrm>
            <a:off x="3344280" y="3363838"/>
            <a:ext cx="4104456" cy="98842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Print(</a:t>
            </a:r>
            <a:r>
              <a:rPr lang="pt-BR" altLang="zh-CN" sz="1200" dirty="0">
                <a:latin typeface="+mn-ea"/>
              </a:rPr>
              <a:t>'%f, %.2f, %.*f' % (1/3.0, 1/3.0, 4, 1/3.0))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'0.333333, 0.33, 0.3333'</a:t>
            </a:r>
          </a:p>
        </p:txBody>
      </p:sp>
    </p:spTree>
    <p:extLst>
      <p:ext uri="{BB962C8B-B14F-4D97-AF65-F5344CB8AC3E}">
        <p14:creationId xmlns:p14="http://schemas.microsoft.com/office/powerpoint/2010/main" val="12935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字符串格式化表达式（续） 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格式化表达式样</a:t>
            </a:r>
            <a:r>
              <a:rPr lang="zh-CN" altLang="en-US" sz="1600" dirty="0" smtClean="0">
                <a:latin typeface="+mn-ea"/>
              </a:rPr>
              <a:t>例四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格式化表达式样</a:t>
            </a:r>
            <a:r>
              <a:rPr lang="zh-CN" altLang="en-US" sz="1600" dirty="0" smtClean="0">
                <a:latin typeface="+mn-ea"/>
              </a:rPr>
              <a:t>例五：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/>
          </a:p>
          <a:p>
            <a:pPr lvl="1"/>
            <a:r>
              <a:rPr lang="zh-CN" altLang="en-US" sz="1200" dirty="0">
                <a:latin typeface="+mn-ea"/>
              </a:rPr>
              <a:t>样例四和样例五与前面几个样例稍有不同，这种方式是基于字典的字符串格式化。格式化字符串</a:t>
            </a:r>
            <a:r>
              <a:rPr lang="en-US" altLang="zh-CN" sz="1200" dirty="0">
                <a:latin typeface="+mn-ea"/>
              </a:rPr>
              <a:t>(x)</a:t>
            </a:r>
            <a:r>
              <a:rPr lang="zh-CN" altLang="en-US" sz="1200" dirty="0">
                <a:latin typeface="+mn-ea"/>
              </a:rPr>
              <a:t>引用了右边字典中的键，并提取它们相应的值。</a:t>
            </a:r>
          </a:p>
          <a:p>
            <a:pPr marL="457200" lvl="1" indent="0">
              <a:buNone/>
            </a:pPr>
            <a:endParaRPr lang="en-US" altLang="zh-CN" sz="1200" dirty="0">
              <a:latin typeface="+mn-ea"/>
            </a:endParaRPr>
          </a:p>
        </p:txBody>
      </p:sp>
      <p:sp>
        <p:nvSpPr>
          <p:cNvPr id="8" name="矩形: 圆角 4">
            <a:extLst>
              <a:ext uri="{FF2B5EF4-FFF2-40B4-BE49-F238E27FC236}">
                <a16:creationId xmlns="" xmlns:a16="http://schemas.microsoft.com/office/drawing/2014/main" id="{3BDC8482-F6EC-4583-B9CF-DC69FB607E22}"/>
              </a:ext>
            </a:extLst>
          </p:cNvPr>
          <p:cNvSpPr/>
          <p:nvPr/>
        </p:nvSpPr>
        <p:spPr>
          <a:xfrm>
            <a:off x="3563888" y="1851670"/>
            <a:ext cx="3888432" cy="101697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altLang="zh-CN" sz="1200" dirty="0">
                <a:latin typeface="+mn-ea"/>
              </a:rPr>
              <a:t>x = 10.22134</a:t>
            </a:r>
          </a:p>
          <a:p>
            <a:pPr algn="just"/>
            <a:r>
              <a:rPr lang="fr-FR" altLang="zh-CN" sz="1200" dirty="0">
                <a:latin typeface="+mn-ea"/>
              </a:rPr>
              <a:t>print('%(x).3f' % {"x": x})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10.221</a:t>
            </a:r>
          </a:p>
        </p:txBody>
      </p:sp>
      <p:sp>
        <p:nvSpPr>
          <p:cNvPr id="11" name="矩形: 圆角 6">
            <a:extLst>
              <a:ext uri="{FF2B5EF4-FFF2-40B4-BE49-F238E27FC236}">
                <a16:creationId xmlns="" xmlns:a16="http://schemas.microsoft.com/office/drawing/2014/main" id="{31265A36-90F5-4D31-8A54-2B64BAC203EA}"/>
              </a:ext>
            </a:extLst>
          </p:cNvPr>
          <p:cNvSpPr/>
          <p:nvPr/>
        </p:nvSpPr>
        <p:spPr>
          <a:xfrm>
            <a:off x="3563888" y="3291830"/>
            <a:ext cx="3888432" cy="100811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print("hello %(name)s,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am %(age)d years old!" % {"name": "john", "age": 100})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hello john, </a:t>
            </a:r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 am 100 years old!</a:t>
            </a:r>
          </a:p>
        </p:txBody>
      </p:sp>
    </p:spTree>
    <p:extLst>
      <p:ext uri="{BB962C8B-B14F-4D97-AF65-F5344CB8AC3E}">
        <p14:creationId xmlns:p14="http://schemas.microsoft.com/office/powerpoint/2010/main" val="1251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字符串格式化方法调用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 2.6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python3.0</a:t>
            </a:r>
            <a:r>
              <a:rPr lang="zh-CN" altLang="en-US" sz="1600" dirty="0">
                <a:latin typeface="+mn-ea"/>
              </a:rPr>
              <a:t>（及其以后版本）中的新的字符串对象的</a:t>
            </a:r>
            <a:r>
              <a:rPr lang="en-US" altLang="zh-CN" sz="1600" dirty="0">
                <a:latin typeface="+mn-ea"/>
              </a:rPr>
              <a:t>format</a:t>
            </a:r>
            <a:r>
              <a:rPr lang="zh-CN" altLang="en-US" sz="1600" dirty="0">
                <a:latin typeface="+mn-ea"/>
              </a:rPr>
              <a:t>方法使用主体字符串作为模板，并且接受任意多个表示将要根据模板替换的值的参数。</a:t>
            </a: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按照位置</a:t>
            </a:r>
            <a:r>
              <a:rPr lang="zh-CN" altLang="en-US" sz="1600" dirty="0" smtClean="0">
                <a:latin typeface="+mn-ea"/>
              </a:rPr>
              <a:t>匹配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lvl="1"/>
            <a:r>
              <a:rPr lang="en-US" altLang="zh-CN" sz="1200" dirty="0" smtClean="0">
                <a:latin typeface="+mn-ea"/>
              </a:rPr>
              <a:t>{</a:t>
            </a:r>
            <a:r>
              <a:rPr lang="en-US" altLang="zh-CN" sz="1200" dirty="0">
                <a:latin typeface="+mn-ea"/>
              </a:rPr>
              <a:t>3}</a:t>
            </a:r>
            <a:r>
              <a:rPr lang="zh-CN" altLang="en-US" sz="1200" dirty="0">
                <a:latin typeface="+mn-ea"/>
              </a:rPr>
              <a:t>表示此处的值应该由第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个位置的</a:t>
            </a:r>
            <a:r>
              <a:rPr lang="en-US" altLang="zh-CN" sz="1200" dirty="0" err="1">
                <a:latin typeface="+mn-ea"/>
              </a:rPr>
              <a:t>david</a:t>
            </a:r>
            <a:r>
              <a:rPr lang="zh-CN" altLang="en-US" sz="1200" dirty="0">
                <a:latin typeface="+mn-ea"/>
              </a:rPr>
              <a:t>字符串代替，其余依次类推</a:t>
            </a:r>
            <a:r>
              <a:rPr lang="zh-CN" altLang="en-US" sz="1200" dirty="0" smtClean="0">
                <a:latin typeface="+mn-ea"/>
              </a:rPr>
              <a:t>。</a:t>
            </a:r>
            <a:endParaRPr lang="zh-CN" altLang="en-US" sz="1200" dirty="0">
              <a:latin typeface="+mn-ea"/>
            </a:endParaRPr>
          </a:p>
          <a:p>
            <a:pPr marL="457200" lvl="1" indent="0">
              <a:buNone/>
            </a:pPr>
            <a:endParaRPr lang="en-US" altLang="zh-CN" sz="1200" dirty="0">
              <a:latin typeface="+mn-ea"/>
            </a:endParaRPr>
          </a:p>
        </p:txBody>
      </p:sp>
      <p:sp>
        <p:nvSpPr>
          <p:cNvPr id="10" name="矩形: 圆角 4">
            <a:extLst>
              <a:ext uri="{FF2B5EF4-FFF2-40B4-BE49-F238E27FC236}">
                <a16:creationId xmlns="" xmlns:a16="http://schemas.microsoft.com/office/drawing/2014/main" id="{3BDC8482-F6EC-4583-B9CF-DC69FB607E22}"/>
              </a:ext>
            </a:extLst>
          </p:cNvPr>
          <p:cNvSpPr/>
          <p:nvPr/>
        </p:nvSpPr>
        <p:spPr>
          <a:xfrm>
            <a:off x="2555776" y="2763924"/>
            <a:ext cx="5463547" cy="10467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altLang="zh-CN" sz="1200" dirty="0">
                <a:latin typeface="+mn-ea"/>
              </a:rPr>
              <a:t>print("{3}, {0}, {2}, {1}".format("tom", "kitty", "jerry", "david"))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 err="1">
                <a:latin typeface="+mn-ea"/>
              </a:rPr>
              <a:t>david</a:t>
            </a:r>
            <a:r>
              <a:rPr lang="en-US" altLang="zh-CN" sz="1200" dirty="0">
                <a:latin typeface="+mn-ea"/>
              </a:rPr>
              <a:t>, tom, jerry, kitty</a:t>
            </a:r>
          </a:p>
        </p:txBody>
      </p:sp>
    </p:spTree>
    <p:extLst>
      <p:ext uri="{BB962C8B-B14F-4D97-AF65-F5344CB8AC3E}">
        <p14:creationId xmlns:p14="http://schemas.microsoft.com/office/powerpoint/2010/main" val="34413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字符串格式化方法</a:t>
            </a:r>
            <a:r>
              <a:rPr lang="zh-CN" altLang="en-US" dirty="0" smtClean="0"/>
              <a:t>调用（续）：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按照关键字</a:t>
            </a:r>
            <a:r>
              <a:rPr lang="zh-CN" altLang="en-US" sz="1600" dirty="0" smtClean="0">
                <a:latin typeface="+mn-ea"/>
              </a:rPr>
              <a:t>匹配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1028700" lvl="1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{t}</a:t>
            </a:r>
            <a:r>
              <a:rPr lang="zh-CN" altLang="en-US" sz="1200" dirty="0">
                <a:latin typeface="+mn-ea"/>
              </a:rPr>
              <a:t>表示此处的值应该由</a:t>
            </a:r>
            <a:r>
              <a:rPr lang="en-US" altLang="zh-CN" sz="1200" dirty="0">
                <a:latin typeface="+mn-ea"/>
              </a:rPr>
              <a:t>key</a:t>
            </a:r>
            <a:r>
              <a:rPr lang="zh-CN" altLang="en-US" sz="1200" dirty="0">
                <a:latin typeface="+mn-ea"/>
              </a:rPr>
              <a:t>为</a:t>
            </a:r>
            <a:r>
              <a:rPr lang="en-US" altLang="zh-CN" sz="1200" dirty="0">
                <a:latin typeface="+mn-ea"/>
              </a:rPr>
              <a:t>t</a:t>
            </a:r>
            <a:r>
              <a:rPr lang="zh-CN" altLang="en-US" sz="1200" dirty="0">
                <a:latin typeface="+mn-ea"/>
              </a:rPr>
              <a:t>的字符串值</a:t>
            </a:r>
            <a:r>
              <a:rPr lang="en-US" altLang="zh-CN" sz="1200" dirty="0">
                <a:latin typeface="+mn-ea"/>
              </a:rPr>
              <a:t>tom</a:t>
            </a:r>
            <a:r>
              <a:rPr lang="zh-CN" altLang="en-US" sz="1200" dirty="0">
                <a:latin typeface="+mn-ea"/>
              </a:rPr>
              <a:t>来代替，依次</a:t>
            </a:r>
            <a:r>
              <a:rPr lang="zh-CN" altLang="en-US" sz="1200" dirty="0" smtClean="0">
                <a:latin typeface="+mn-ea"/>
              </a:rPr>
              <a:t>类推</a:t>
            </a:r>
            <a:endParaRPr lang="en-US" altLang="zh-CN" sz="1200" dirty="0" smtClean="0">
              <a:latin typeface="+mn-ea"/>
            </a:endParaRPr>
          </a:p>
          <a:p>
            <a:pPr marL="1028700" lvl="1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混合匹配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" name="矩形: 圆角 8">
            <a:extLst>
              <a:ext uri="{FF2B5EF4-FFF2-40B4-BE49-F238E27FC236}">
                <a16:creationId xmlns="" xmlns:a16="http://schemas.microsoft.com/office/drawing/2014/main" id="{341751BF-C50A-4D3C-90DA-7A28CB76AFD9}"/>
              </a:ext>
            </a:extLst>
          </p:cNvPr>
          <p:cNvSpPr/>
          <p:nvPr/>
        </p:nvSpPr>
        <p:spPr>
          <a:xfrm>
            <a:off x="3131955" y="1851670"/>
            <a:ext cx="4896429" cy="10542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altLang="zh-CN" sz="1200" dirty="0">
                <a:latin typeface="+mn-ea"/>
              </a:rPr>
              <a:t>print('{t}, {k}, {j}, {d}'.format(k="kitty", j="jerry", t="tom", d="david"))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tom, kitty, jerry, </a:t>
            </a:r>
            <a:r>
              <a:rPr lang="en-US" altLang="zh-CN" sz="1200" dirty="0" err="1">
                <a:latin typeface="+mn-ea"/>
              </a:rPr>
              <a:t>david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" name="矩形: 圆角 5">
            <a:extLst>
              <a:ext uri="{FF2B5EF4-FFF2-40B4-BE49-F238E27FC236}">
                <a16:creationId xmlns="" xmlns:a16="http://schemas.microsoft.com/office/drawing/2014/main" id="{5CF400A1-0E29-42AF-B5A3-2C741D0DDE8F}"/>
              </a:ext>
            </a:extLst>
          </p:cNvPr>
          <p:cNvSpPr/>
          <p:nvPr/>
        </p:nvSpPr>
        <p:spPr>
          <a:xfrm>
            <a:off x="3119513" y="3795886"/>
            <a:ext cx="4908871" cy="10604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altLang="zh-CN" sz="1200" dirty="0">
                <a:latin typeface="+mn-ea"/>
              </a:rPr>
              <a:t>print('{t}, {0}, {j}, {d}'.format("kitty", j="jerry", t="tom", d="david"))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tom, kitty, jerry, </a:t>
            </a:r>
            <a:r>
              <a:rPr lang="en-US" altLang="zh-CN" sz="1200" dirty="0" err="1">
                <a:latin typeface="+mn-ea"/>
              </a:rPr>
              <a:t>david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0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匹配模板中添加键、属性和偏移</a:t>
            </a:r>
            <a:r>
              <a:rPr lang="zh-CN" altLang="en-US" dirty="0" smtClean="0">
                <a:latin typeface="+mn-ea"/>
              </a:rPr>
              <a:t>量：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添加</a:t>
            </a:r>
            <a:r>
              <a:rPr lang="zh-CN" altLang="en-US" sz="1600" dirty="0" smtClean="0">
                <a:latin typeface="+mn-ea"/>
              </a:rPr>
              <a:t>键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685800" lvl="2"/>
            <a:r>
              <a:rPr lang="zh-CN" altLang="en-US" sz="1200" dirty="0">
                <a:latin typeface="+mn-ea"/>
              </a:rPr>
              <a:t>按关键字匹配到值之后，即得到一个字典，因此可以取得</a:t>
            </a:r>
            <a:r>
              <a:rPr lang="en-US" altLang="zh-CN" sz="1200" dirty="0">
                <a:latin typeface="+mn-ea"/>
              </a:rPr>
              <a:t>name</a:t>
            </a:r>
            <a:r>
              <a:rPr lang="zh-CN" altLang="en-US" sz="1200" dirty="0">
                <a:latin typeface="+mn-ea"/>
              </a:rPr>
              <a:t>这个</a:t>
            </a:r>
            <a:r>
              <a:rPr lang="en-US" altLang="zh-CN" sz="1200" dirty="0">
                <a:latin typeface="+mn-ea"/>
              </a:rPr>
              <a:t>key</a:t>
            </a:r>
            <a:r>
              <a:rPr lang="zh-CN" altLang="en-US" sz="1200" dirty="0">
                <a:latin typeface="+mn-ea"/>
              </a:rPr>
              <a:t>的值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/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添加</a:t>
            </a:r>
            <a:r>
              <a:rPr lang="zh-CN" altLang="en-US" sz="1600" dirty="0" smtClean="0">
                <a:latin typeface="+mn-ea"/>
              </a:rPr>
              <a:t>属性：</a:t>
            </a: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628650" lvl="2" indent="-171450"/>
            <a:r>
              <a:rPr lang="zh-CN" altLang="en-US" sz="1200" dirty="0">
                <a:latin typeface="+mn-ea"/>
              </a:rPr>
              <a:t>将</a:t>
            </a:r>
            <a:r>
              <a:rPr lang="en-US" altLang="zh-CN" sz="1200" dirty="0">
                <a:latin typeface="+mn-ea"/>
              </a:rPr>
              <a:t>0</a:t>
            </a:r>
            <a:r>
              <a:rPr lang="zh-CN" altLang="en-US" sz="1200" dirty="0">
                <a:latin typeface="+mn-ea"/>
              </a:rPr>
              <a:t>替换成第一个位置的</a:t>
            </a:r>
            <a:r>
              <a:rPr lang="en-US" altLang="zh-CN" sz="1200" dirty="0">
                <a:latin typeface="+mn-ea"/>
              </a:rPr>
              <a:t>sys,</a:t>
            </a:r>
            <a:r>
              <a:rPr lang="zh-CN" altLang="en-US" sz="1200" dirty="0">
                <a:latin typeface="+mn-ea"/>
              </a:rPr>
              <a:t>即得</a:t>
            </a:r>
            <a:r>
              <a:rPr lang="en-US" altLang="zh-CN" sz="1200" dirty="0" err="1">
                <a:latin typeface="+mn-ea"/>
              </a:rPr>
              <a:t>sys.platform</a:t>
            </a:r>
            <a:r>
              <a:rPr lang="zh-CN" altLang="en-US" sz="1200" dirty="0">
                <a:latin typeface="+mn-ea"/>
              </a:rPr>
              <a:t>属性。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0" name="矩形: 圆角 4">
            <a:extLst>
              <a:ext uri="{FF2B5EF4-FFF2-40B4-BE49-F238E27FC236}">
                <a16:creationId xmlns="" xmlns:a16="http://schemas.microsoft.com/office/drawing/2014/main" id="{23BAF0E4-08D7-4C38-BA90-29BAE62DF6D9}"/>
              </a:ext>
            </a:extLst>
          </p:cNvPr>
          <p:cNvSpPr/>
          <p:nvPr/>
        </p:nvSpPr>
        <p:spPr>
          <a:xfrm>
            <a:off x="3491880" y="1707654"/>
            <a:ext cx="3682804" cy="85348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print("{t[name]}".format(t={"name": "john"}))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john</a:t>
            </a:r>
          </a:p>
        </p:txBody>
      </p:sp>
      <p:sp>
        <p:nvSpPr>
          <p:cNvPr id="11" name="矩形: 圆角 4">
            <a:extLst>
              <a:ext uri="{FF2B5EF4-FFF2-40B4-BE49-F238E27FC236}">
                <a16:creationId xmlns="" xmlns:a16="http://schemas.microsoft.com/office/drawing/2014/main" id="{23BAF0E4-08D7-4C38-BA90-29BAE62DF6D9}"/>
              </a:ext>
            </a:extLst>
          </p:cNvPr>
          <p:cNvSpPr/>
          <p:nvPr/>
        </p:nvSpPr>
        <p:spPr>
          <a:xfrm>
            <a:off x="3491880" y="3003798"/>
            <a:ext cx="3682804" cy="9535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import sys</a:t>
            </a:r>
          </a:p>
          <a:p>
            <a:pPr algn="just"/>
            <a:r>
              <a:rPr lang="en-US" altLang="zh-CN" sz="1200" dirty="0">
                <a:latin typeface="+mn-ea"/>
              </a:rPr>
              <a:t>print("{0.platform}".format(sys))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3637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zh-CN" sz="1800" dirty="0" smtClean="0"/>
              <a:t>本章介绍</a:t>
            </a:r>
            <a:r>
              <a:rPr lang="en-US" altLang="zh-CN" sz="1800" dirty="0" smtClean="0"/>
              <a:t>Python</a:t>
            </a:r>
            <a:r>
              <a:rPr lang="zh-CN" altLang="en-US" sz="1800" dirty="0" smtClean="0"/>
              <a:t>语言</a:t>
            </a:r>
            <a:r>
              <a:rPr lang="zh-CN" altLang="zh-CN" sz="1800" dirty="0" smtClean="0"/>
              <a:t>的</a:t>
            </a:r>
            <a:r>
              <a:rPr lang="zh-CN" altLang="en-US" sz="1800" dirty="0"/>
              <a:t>字符串与正则表达式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内容主要</a:t>
            </a:r>
            <a:r>
              <a:rPr lang="zh-CN" altLang="zh-CN" sz="1800" dirty="0" smtClean="0"/>
              <a:t>涉及</a:t>
            </a:r>
            <a:r>
              <a:rPr lang="zh-CN" altLang="en-US" sz="1800" dirty="0" smtClean="0"/>
              <a:t>字符串格式化</a:t>
            </a:r>
            <a:r>
              <a:rPr lang="zh-CN" altLang="zh-CN" sz="1800" dirty="0" smtClean="0"/>
              <a:t>、</a:t>
            </a:r>
            <a:r>
              <a:rPr lang="zh-CN" altLang="en-US" sz="1800" dirty="0" smtClean="0"/>
              <a:t>常用方法、正则表达式的</a:t>
            </a:r>
            <a:r>
              <a:rPr lang="zh-CN" altLang="en-US" sz="1800" dirty="0"/>
              <a:t>使用</a:t>
            </a:r>
            <a:r>
              <a:rPr lang="zh-CN" altLang="en-US" sz="1800" dirty="0" smtClean="0"/>
              <a:t>以及</a:t>
            </a:r>
            <a:r>
              <a:rPr lang="zh-CN" altLang="en-US" sz="1800" dirty="0"/>
              <a:t>子模式与</a:t>
            </a:r>
            <a:r>
              <a:rPr lang="en-US" altLang="zh-CN" sz="1800" dirty="0"/>
              <a:t>match</a:t>
            </a:r>
            <a:r>
              <a:rPr lang="zh-CN" altLang="en-US" sz="1800" dirty="0" smtClean="0"/>
              <a:t>对象。</a:t>
            </a:r>
            <a:r>
              <a:rPr lang="zh-CN" altLang="zh-CN" sz="1800" dirty="0"/>
              <a:t>（授课：</a:t>
            </a:r>
            <a:r>
              <a:rPr lang="en-US" altLang="zh-CN" sz="1800" dirty="0"/>
              <a:t>1.5</a:t>
            </a:r>
            <a:r>
              <a:rPr lang="zh-CN" altLang="zh-CN" sz="1800" dirty="0"/>
              <a:t>学时）</a:t>
            </a:r>
          </a:p>
          <a:p>
            <a:r>
              <a:rPr lang="zh-CN" altLang="zh-CN" sz="1800" dirty="0" smtClean="0"/>
              <a:t>本章</a:t>
            </a:r>
            <a:r>
              <a:rPr lang="zh-CN" altLang="zh-CN" sz="1800" dirty="0"/>
              <a:t>的学习目标</a:t>
            </a:r>
            <a:r>
              <a:rPr lang="zh-CN" altLang="zh-CN" sz="1800" dirty="0" smtClean="0"/>
              <a:t>：</a:t>
            </a:r>
            <a:endParaRPr lang="en-US" altLang="zh-CN" sz="18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字符串格式化，字符串常用方法，</a:t>
            </a: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字符串</a:t>
            </a: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常亮</a:t>
            </a:r>
            <a:r>
              <a:rPr lang="zh-CN" altLang="en-US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可变字符串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正则表达式语法，正则表达式对象的使用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子模式与</a:t>
            </a:r>
            <a:r>
              <a:rPr lang="en-US" altLang="zh-C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match</a:t>
            </a:r>
            <a:r>
              <a:rPr lang="zh-CN" alt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对象</a:t>
            </a:r>
            <a:endParaRPr lang="en-US" altLang="zh-C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zh-CN" altLang="zh-CN" sz="1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匹配模板中添加键、属性和偏移</a:t>
            </a:r>
            <a:r>
              <a:rPr lang="zh-CN" altLang="en-US" dirty="0" smtClean="0">
                <a:latin typeface="+mn-ea"/>
              </a:rPr>
              <a:t>量</a:t>
            </a:r>
            <a:r>
              <a:rPr lang="zh-CN" altLang="en-US" dirty="0"/>
              <a:t>（续） 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添加偏移</a:t>
            </a:r>
            <a:r>
              <a:rPr lang="zh-CN" altLang="en-US" sz="1600" dirty="0" smtClean="0">
                <a:latin typeface="+mn-ea"/>
              </a:rPr>
              <a:t>量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685800" lvl="2"/>
            <a:r>
              <a:rPr lang="zh-CN" altLang="en-US" sz="1200" dirty="0">
                <a:latin typeface="+mn-ea"/>
              </a:rPr>
              <a:t>这里字符串取偏移量的操作很有限，仅能取正偏移量，并且不支持任意的切片操作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/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综合使用</a:t>
            </a:r>
            <a:r>
              <a:rPr lang="zh-CN" altLang="en-US" sz="1600" dirty="0" smtClean="0">
                <a:latin typeface="+mn-ea"/>
              </a:rPr>
              <a:t>示例：</a:t>
            </a: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" name="矩形: 圆角 6">
            <a:extLst>
              <a:ext uri="{FF2B5EF4-FFF2-40B4-BE49-F238E27FC236}">
                <a16:creationId xmlns="" xmlns:a16="http://schemas.microsoft.com/office/drawing/2014/main" id="{B7D48073-3EE4-488A-A1EE-AED807D282D6}"/>
              </a:ext>
            </a:extLst>
          </p:cNvPr>
          <p:cNvSpPr/>
          <p:nvPr/>
        </p:nvSpPr>
        <p:spPr>
          <a:xfrm>
            <a:off x="3491881" y="1779662"/>
            <a:ext cx="3682804" cy="836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print("{0[2]}".format("john"))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h</a:t>
            </a:r>
          </a:p>
        </p:txBody>
      </p:sp>
      <p:sp>
        <p:nvSpPr>
          <p:cNvPr id="12" name="矩形: 圆角 4">
            <a:extLst>
              <a:ext uri="{FF2B5EF4-FFF2-40B4-BE49-F238E27FC236}">
                <a16:creationId xmlns="" xmlns:a16="http://schemas.microsoft.com/office/drawing/2014/main" id="{23BAF0E4-08D7-4C38-BA90-29BAE62DF6D9}"/>
              </a:ext>
            </a:extLst>
          </p:cNvPr>
          <p:cNvSpPr/>
          <p:nvPr/>
        </p:nvSpPr>
        <p:spPr>
          <a:xfrm>
            <a:off x="2987824" y="3435846"/>
            <a:ext cx="4862097" cy="122413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import sys</a:t>
            </a:r>
          </a:p>
          <a:p>
            <a:pPr algn="just"/>
            <a:r>
              <a:rPr lang="en-US" altLang="zh-CN" sz="1200" dirty="0">
                <a:latin typeface="+mn-ea"/>
              </a:rPr>
              <a:t>print('{0[1]}, {1[name]}, {d}, {</a:t>
            </a:r>
            <a:r>
              <a:rPr lang="en-US" altLang="zh-CN" sz="1200" dirty="0" err="1">
                <a:latin typeface="+mn-ea"/>
              </a:rPr>
              <a:t>s.platform</a:t>
            </a:r>
            <a:r>
              <a:rPr lang="en-US" altLang="zh-CN" sz="1200" dirty="0">
                <a:latin typeface="+mn-ea"/>
              </a:rPr>
              <a:t>}'.format("kitty",{"name": "tom"}, j="jerry", d="</a:t>
            </a:r>
            <a:r>
              <a:rPr lang="en-US" altLang="zh-CN" sz="1200" dirty="0" err="1">
                <a:latin typeface="+mn-ea"/>
              </a:rPr>
              <a:t>david</a:t>
            </a:r>
            <a:r>
              <a:rPr lang="en-US" altLang="zh-CN" sz="1200" dirty="0">
                <a:latin typeface="+mn-ea"/>
              </a:rPr>
              <a:t>", s=sys))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 err="1">
                <a:latin typeface="+mn-ea"/>
              </a:rPr>
              <a:t>i</a:t>
            </a:r>
            <a:r>
              <a:rPr lang="en-US" altLang="zh-CN" sz="1200" dirty="0">
                <a:latin typeface="+mn-ea"/>
              </a:rPr>
              <a:t>, tom, </a:t>
            </a:r>
            <a:r>
              <a:rPr lang="en-US" altLang="zh-CN" sz="1200" dirty="0" err="1">
                <a:latin typeface="+mn-ea"/>
              </a:rPr>
              <a:t>david</a:t>
            </a:r>
            <a:r>
              <a:rPr lang="en-US" altLang="zh-CN" sz="1200" dirty="0">
                <a:latin typeface="+mn-ea"/>
              </a:rPr>
              <a:t>, win32</a:t>
            </a:r>
          </a:p>
        </p:txBody>
      </p:sp>
    </p:spTree>
    <p:extLst>
      <p:ext uri="{BB962C8B-B14F-4D97-AF65-F5344CB8AC3E}">
        <p14:creationId xmlns:p14="http://schemas.microsoft.com/office/powerpoint/2010/main" val="2772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Unicode</a:t>
            </a:r>
            <a:r>
              <a:rPr lang="zh-CN" altLang="en-US" dirty="0"/>
              <a:t>字符串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当计算机处理文本的时候，就必须要对文本进行编码处理，</a:t>
            </a:r>
            <a:r>
              <a:rPr lang="en-US" altLang="zh-CN" sz="1600" dirty="0">
                <a:latin typeface="+mn-ea"/>
              </a:rPr>
              <a:t>Unicode</a:t>
            </a:r>
            <a:r>
              <a:rPr lang="zh-CN" altLang="en-US" sz="1600" dirty="0">
                <a:latin typeface="+mn-ea"/>
              </a:rPr>
              <a:t>把所有的语言统一到一套编码中，从而解决字符乱码问题。</a:t>
            </a: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中定义一个</a:t>
            </a:r>
            <a:r>
              <a:rPr lang="en-US" altLang="zh-CN" sz="1600" dirty="0">
                <a:latin typeface="+mn-ea"/>
              </a:rPr>
              <a:t>Unicode</a:t>
            </a:r>
            <a:r>
              <a:rPr lang="zh-CN" altLang="en-US" sz="1600" dirty="0">
                <a:latin typeface="+mn-ea"/>
              </a:rPr>
              <a:t>字符串和定义一个普通字符串一样：</a:t>
            </a: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也可以直接在字符串中添加</a:t>
            </a:r>
            <a:r>
              <a:rPr lang="en-US" altLang="zh-CN" sz="1600" dirty="0">
                <a:latin typeface="+mn-ea"/>
              </a:rPr>
              <a:t>Unicode-Escape</a:t>
            </a:r>
            <a:r>
              <a:rPr lang="zh-CN" altLang="en-US" sz="1600" dirty="0">
                <a:latin typeface="+mn-ea"/>
              </a:rPr>
              <a:t>编码：</a:t>
            </a: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0" name="矩形: 圆角 3">
            <a:extLst>
              <a:ext uri="{FF2B5EF4-FFF2-40B4-BE49-F238E27FC236}">
                <a16:creationId xmlns="" xmlns:a16="http://schemas.microsoft.com/office/drawing/2014/main" id="{C04E19A9-C822-4EAC-8699-03CE1DB33B04}"/>
              </a:ext>
            </a:extLst>
          </p:cNvPr>
          <p:cNvSpPr/>
          <p:nvPr/>
        </p:nvSpPr>
        <p:spPr>
          <a:xfrm>
            <a:off x="3131840" y="2427734"/>
            <a:ext cx="3890209" cy="95591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</a:t>
            </a:r>
            <a:r>
              <a:rPr lang="en-US" altLang="zh-CN" sz="1200" dirty="0" err="1">
                <a:latin typeface="+mn-ea"/>
              </a:rPr>
              <a:t>u"hello</a:t>
            </a:r>
            <a:r>
              <a:rPr lang="en-US" altLang="zh-CN" sz="1200" dirty="0">
                <a:latin typeface="+mn-ea"/>
              </a:rPr>
              <a:t> world!"</a:t>
            </a:r>
          </a:p>
          <a:p>
            <a:pPr algn="just"/>
            <a:r>
              <a:rPr lang="en-US" altLang="zh-CN" sz="1200" dirty="0">
                <a:latin typeface="+mn-ea"/>
              </a:rPr>
              <a:t>print(s)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Hello world!</a:t>
            </a:r>
          </a:p>
        </p:txBody>
      </p:sp>
      <p:sp>
        <p:nvSpPr>
          <p:cNvPr id="11" name="矩形: 圆角 4">
            <a:extLst>
              <a:ext uri="{FF2B5EF4-FFF2-40B4-BE49-F238E27FC236}">
                <a16:creationId xmlns="" xmlns:a16="http://schemas.microsoft.com/office/drawing/2014/main" id="{C04BEEDF-83C3-4347-945A-C71F3BCB50F8}"/>
              </a:ext>
            </a:extLst>
          </p:cNvPr>
          <p:cNvSpPr/>
          <p:nvPr/>
        </p:nvSpPr>
        <p:spPr>
          <a:xfrm>
            <a:off x="3131840" y="3867894"/>
            <a:ext cx="3890209" cy="98215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</a:t>
            </a:r>
            <a:r>
              <a:rPr lang="en-US" altLang="zh-CN" sz="1200" dirty="0" err="1">
                <a:latin typeface="+mn-ea"/>
              </a:rPr>
              <a:t>u'Hello</a:t>
            </a:r>
            <a:r>
              <a:rPr lang="en-US" altLang="zh-CN" sz="1200" dirty="0">
                <a:latin typeface="+mn-ea"/>
              </a:rPr>
              <a:t>\u0020World !’</a:t>
            </a:r>
          </a:p>
          <a:p>
            <a:pPr algn="just"/>
            <a:r>
              <a:rPr lang="en-US" altLang="zh-CN" sz="1200" dirty="0">
                <a:latin typeface="+mn-ea"/>
              </a:rPr>
              <a:t>print(s)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1005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raw</a:t>
            </a:r>
            <a:r>
              <a:rPr lang="zh-CN" altLang="en-US" dirty="0"/>
              <a:t>字符串抑制转义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</a:rPr>
              <a:t>如果字符串是一个文件路径，例如</a:t>
            </a:r>
            <a:r>
              <a:rPr lang="en-US" altLang="zh-CN" sz="1400" dirty="0">
                <a:latin typeface="+mn-ea"/>
              </a:rPr>
              <a:t>C:\john\notebook</a:t>
            </a:r>
            <a:r>
              <a:rPr lang="zh-CN" altLang="en-US" sz="1400" dirty="0">
                <a:latin typeface="+mn-ea"/>
              </a:rPr>
              <a:t>，不过不对特殊字符进行处理，得到的结果就会有问题：</a:t>
            </a:r>
            <a:endParaRPr lang="en-US" altLang="zh-CN" sz="14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0" lvl="1" indent="0">
              <a:buNone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+mn-ea"/>
              </a:rPr>
              <a:t>要解决这种问题有两种方式，使用</a:t>
            </a:r>
            <a:r>
              <a:rPr lang="en-US" altLang="zh-CN" sz="1400" dirty="0">
                <a:latin typeface="+mn-ea"/>
              </a:rPr>
              <a:t>\</a:t>
            </a:r>
            <a:r>
              <a:rPr lang="zh-CN" altLang="en-US" sz="1400" dirty="0">
                <a:latin typeface="+mn-ea"/>
              </a:rPr>
              <a:t>对</a:t>
            </a:r>
            <a:r>
              <a:rPr lang="en-US" altLang="zh-CN" sz="1400" dirty="0">
                <a:latin typeface="+mn-ea"/>
              </a:rPr>
              <a:t>\</a:t>
            </a:r>
            <a:r>
              <a:rPr lang="zh-CN" altLang="en-US" sz="1400" dirty="0">
                <a:latin typeface="+mn-ea"/>
              </a:rPr>
              <a:t>进行字符转义或者使用</a:t>
            </a:r>
            <a:r>
              <a:rPr lang="en-US" altLang="zh-CN" sz="1400" dirty="0">
                <a:latin typeface="+mn-ea"/>
              </a:rPr>
              <a:t>raw</a:t>
            </a:r>
            <a:r>
              <a:rPr lang="zh-CN" altLang="en-US" sz="1400" dirty="0">
                <a:latin typeface="+mn-ea"/>
              </a:rPr>
              <a:t>字符串</a:t>
            </a:r>
            <a:r>
              <a:rPr lang="zh-CN" altLang="en-US" sz="1400" dirty="0" smtClean="0">
                <a:latin typeface="+mn-ea"/>
              </a:rPr>
              <a:t>：</a:t>
            </a:r>
            <a:endParaRPr lang="en-US" altLang="zh-CN" sz="14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685800" lvl="2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raw</a:t>
            </a:r>
            <a:r>
              <a:rPr lang="zh-CN" altLang="en-US" sz="1200" dirty="0">
                <a:latin typeface="+mn-ea"/>
              </a:rPr>
              <a:t>字符串会抑制转义字符</a:t>
            </a:r>
            <a:r>
              <a:rPr lang="en-US" altLang="zh-CN" sz="1200" dirty="0">
                <a:latin typeface="+mn-ea"/>
              </a:rPr>
              <a:t>\</a:t>
            </a:r>
            <a:r>
              <a:rPr lang="zh-CN" altLang="en-US" sz="1200" dirty="0">
                <a:latin typeface="+mn-ea"/>
              </a:rPr>
              <a:t>，使得</a:t>
            </a:r>
            <a:r>
              <a:rPr lang="en-US" altLang="zh-CN" sz="1200" dirty="0">
                <a:latin typeface="+mn-ea"/>
              </a:rPr>
              <a:t>\</a:t>
            </a:r>
            <a:r>
              <a:rPr lang="zh-CN" altLang="en-US" sz="1200" dirty="0">
                <a:latin typeface="+mn-ea"/>
              </a:rPr>
              <a:t>只是一个普通的斜杠而不是转义字符。</a:t>
            </a:r>
            <a:endParaRPr lang="en-US" altLang="zh-CN" sz="12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" name="矩形: 圆角 5">
            <a:extLst>
              <a:ext uri="{FF2B5EF4-FFF2-40B4-BE49-F238E27FC236}">
                <a16:creationId xmlns="" xmlns:a16="http://schemas.microsoft.com/office/drawing/2014/main" id="{4B28D3B1-5E03-4948-9F90-97698C94B259}"/>
              </a:ext>
            </a:extLst>
          </p:cNvPr>
          <p:cNvSpPr/>
          <p:nvPr/>
        </p:nvSpPr>
        <p:spPr>
          <a:xfrm>
            <a:off x="3347864" y="2067694"/>
            <a:ext cx="3542389" cy="105827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"C:\john\notebook"</a:t>
            </a:r>
          </a:p>
          <a:p>
            <a:pPr algn="just"/>
            <a:r>
              <a:rPr lang="en-US" altLang="zh-CN" sz="1200" dirty="0">
                <a:latin typeface="+mn-ea"/>
              </a:rPr>
              <a:t>print(s)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C:\john</a:t>
            </a:r>
          </a:p>
          <a:p>
            <a:pPr algn="just"/>
            <a:r>
              <a:rPr lang="en-US" altLang="zh-CN" sz="1200" dirty="0" err="1">
                <a:latin typeface="+mn-ea"/>
              </a:rPr>
              <a:t>otebook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2" name="矩形: 圆角 8">
            <a:extLst>
              <a:ext uri="{FF2B5EF4-FFF2-40B4-BE49-F238E27FC236}">
                <a16:creationId xmlns="" xmlns:a16="http://schemas.microsoft.com/office/drawing/2014/main" id="{2871EB55-BE8D-4104-A033-2289AF6B71AB}"/>
              </a:ext>
            </a:extLst>
          </p:cNvPr>
          <p:cNvSpPr/>
          <p:nvPr/>
        </p:nvSpPr>
        <p:spPr>
          <a:xfrm>
            <a:off x="2771800" y="3435846"/>
            <a:ext cx="4955065" cy="115694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s1 = "C:\john\\notebook"   # </a:t>
            </a:r>
            <a:r>
              <a:rPr lang="zh-CN" altLang="en-US" sz="1200" dirty="0">
                <a:latin typeface="+mn-ea"/>
              </a:rPr>
              <a:t>使用</a:t>
            </a:r>
            <a:r>
              <a:rPr lang="en-US" altLang="zh-CN" sz="1200" dirty="0">
                <a:latin typeface="+mn-ea"/>
              </a:rPr>
              <a:t>\</a:t>
            </a:r>
            <a:r>
              <a:rPr lang="zh-CN" altLang="en-US" sz="1200" dirty="0">
                <a:latin typeface="+mn-ea"/>
              </a:rPr>
              <a:t>对</a:t>
            </a:r>
            <a:r>
              <a:rPr lang="en-US" altLang="zh-CN" sz="1200" dirty="0">
                <a:latin typeface="+mn-ea"/>
              </a:rPr>
              <a:t>\</a:t>
            </a:r>
            <a:r>
              <a:rPr lang="zh-CN" altLang="en-US" sz="1200" dirty="0">
                <a:latin typeface="+mn-ea"/>
              </a:rPr>
              <a:t>进行转义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s2 = </a:t>
            </a:r>
            <a:r>
              <a:rPr lang="en-US" altLang="zh-CN" sz="1200" dirty="0" err="1">
                <a:latin typeface="+mn-ea"/>
              </a:rPr>
              <a:t>r"C</a:t>
            </a:r>
            <a:r>
              <a:rPr lang="en-US" altLang="zh-CN" sz="1200" dirty="0">
                <a:latin typeface="+mn-ea"/>
              </a:rPr>
              <a:t>:\john\notebook"     # </a:t>
            </a:r>
            <a:r>
              <a:rPr lang="zh-CN" altLang="en-US" sz="1200" dirty="0">
                <a:latin typeface="+mn-ea"/>
              </a:rPr>
              <a:t>在字符串前加上</a:t>
            </a:r>
            <a:r>
              <a:rPr lang="en-US" altLang="zh-CN" sz="1200" dirty="0">
                <a:latin typeface="+mn-ea"/>
              </a:rPr>
              <a:t>r</a:t>
            </a:r>
            <a:r>
              <a:rPr lang="zh-CN" altLang="en-US" sz="1200" dirty="0">
                <a:latin typeface="+mn-ea"/>
              </a:rPr>
              <a:t>生成</a:t>
            </a:r>
            <a:r>
              <a:rPr lang="en-US" altLang="zh-CN" sz="1200" dirty="0">
                <a:latin typeface="+mn-ea"/>
              </a:rPr>
              <a:t>raw</a:t>
            </a:r>
            <a:r>
              <a:rPr lang="zh-CN" altLang="en-US" sz="1200" dirty="0">
                <a:latin typeface="+mn-ea"/>
              </a:rPr>
              <a:t>字符串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print(s1 == s2, s1)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True C:\john\notebook</a:t>
            </a:r>
          </a:p>
        </p:txBody>
      </p:sp>
    </p:spTree>
    <p:extLst>
      <p:ext uri="{BB962C8B-B14F-4D97-AF65-F5344CB8AC3E}">
        <p14:creationId xmlns:p14="http://schemas.microsoft.com/office/powerpoint/2010/main" val="40720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字符串常用方法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0" lvl="1" indent="0">
              <a:buNone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10" name="内容占位符 2">
            <a:extLst>
              <a:ext uri="{FF2B5EF4-FFF2-40B4-BE49-F238E27FC236}">
                <a16:creationId xmlns="" xmlns:a16="http://schemas.microsoft.com/office/drawing/2014/main" id="{35D5A2F3-D731-48D8-A417-278EBE32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419622"/>
            <a:ext cx="5544616" cy="3134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字符串常用</a:t>
            </a:r>
            <a:r>
              <a:rPr lang="zh-CN" altLang="en-US" dirty="0" smtClean="0"/>
              <a:t>方法（续）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0" lvl="1" indent="0">
              <a:buNone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1BBE66A6-6197-48D6-ACD4-0E09DEFD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53" y="1491630"/>
            <a:ext cx="5097407" cy="310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7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字符串常用</a:t>
            </a:r>
            <a:r>
              <a:rPr lang="zh-CN" altLang="en-US" dirty="0" smtClean="0"/>
              <a:t>方法（续）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0" lvl="1" indent="0">
              <a:buNone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="" xmlns:a16="http://schemas.microsoft.com/office/drawing/2014/main" id="{6C2FE9AB-ABFE-4595-9943-DBEF16B6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474664"/>
            <a:ext cx="5334094" cy="3329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7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字符串常用</a:t>
            </a:r>
            <a:r>
              <a:rPr lang="zh-CN" altLang="en-US" dirty="0" smtClean="0"/>
              <a:t>方法（续）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0" lvl="1" indent="0">
              <a:buNone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="" xmlns:a16="http://schemas.microsoft.com/office/drawing/2014/main" id="{E861FD63-5122-496A-9ACA-206E4464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7" y="1491630"/>
            <a:ext cx="5416789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1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字符串常用</a:t>
            </a:r>
            <a:r>
              <a:rPr lang="zh-CN" altLang="en-US" dirty="0" smtClean="0"/>
              <a:t>方法（续）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0" lvl="1" indent="0">
              <a:buNone/>
            </a:pPr>
            <a:endParaRPr lang="en-US" altLang="zh-CN" sz="1600" dirty="0" smtClean="0"/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lvl="1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pPr lvl="1"/>
            <a:endParaRPr lang="en-US" altLang="zh-CN" sz="12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800" dirty="0" smtClean="0">
                <a:latin typeface="+mn-ea"/>
              </a:rPr>
              <a:t>	</a:t>
            </a:r>
            <a:endParaRPr lang="en-US" altLang="zh-CN" sz="1200" dirty="0">
              <a:latin typeface="+mn-ea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="" xmlns:a16="http://schemas.microsoft.com/office/drawing/2014/main" id="{D5037657-5674-4F18-BA39-2D30802E9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91630"/>
            <a:ext cx="4404154" cy="331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正则表达式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正则表达式语法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Python</a:t>
            </a:r>
            <a:r>
              <a:rPr lang="zh-CN" altLang="en-US" sz="1600" dirty="0">
                <a:latin typeface="+mn-ea"/>
              </a:rPr>
              <a:t>中提供</a:t>
            </a:r>
            <a:r>
              <a:rPr lang="en-US" altLang="zh-CN" sz="1600" dirty="0">
                <a:latin typeface="+mn-ea"/>
              </a:rPr>
              <a:t>re</a:t>
            </a:r>
            <a:r>
              <a:rPr lang="zh-CN" altLang="en-US" sz="1600" dirty="0">
                <a:latin typeface="+mn-ea"/>
              </a:rPr>
              <a:t>模块，实现正则表达式功能。</a:t>
            </a:r>
            <a:r>
              <a:rPr lang="en-US" altLang="zh-CN" sz="1600" dirty="0">
                <a:latin typeface="+mn-ea"/>
              </a:rPr>
              <a:t>re</a:t>
            </a:r>
            <a:r>
              <a:rPr lang="zh-CN" altLang="en-US" sz="1600" dirty="0">
                <a:latin typeface="+mn-ea"/>
              </a:rPr>
              <a:t>模块提供常用的函数：</a:t>
            </a:r>
            <a:endParaRPr lang="en-US" altLang="zh-CN" sz="1600" dirty="0">
              <a:latin typeface="+mn-ea"/>
            </a:endParaRPr>
          </a:p>
          <a:p>
            <a:pPr lvl="1"/>
            <a:endParaRPr lang="en-US" altLang="zh-CN" sz="1400" dirty="0" smtClean="0">
              <a:latin typeface="+mn-ea"/>
            </a:endParaRPr>
          </a:p>
          <a:p>
            <a:pPr lvl="1"/>
            <a:r>
              <a:rPr lang="en-US" altLang="zh-CN" sz="1400" dirty="0" err="1" smtClean="0">
                <a:latin typeface="+mn-ea"/>
              </a:rPr>
              <a:t>re.compile</a:t>
            </a:r>
            <a:r>
              <a:rPr lang="en-US" altLang="zh-CN" sz="1400" dirty="0">
                <a:latin typeface="+mn-ea"/>
              </a:rPr>
              <a:t>()</a:t>
            </a:r>
          </a:p>
          <a:p>
            <a:pPr lvl="1"/>
            <a:r>
              <a:rPr lang="en-US" altLang="zh-CN" sz="1400" dirty="0">
                <a:latin typeface="+mn-ea"/>
              </a:rPr>
              <a:t>match()</a:t>
            </a:r>
          </a:p>
          <a:p>
            <a:pPr lvl="1"/>
            <a:r>
              <a:rPr lang="en-US" altLang="zh-CN" sz="1400" dirty="0">
                <a:latin typeface="+mn-ea"/>
              </a:rPr>
              <a:t>search()</a:t>
            </a:r>
          </a:p>
          <a:p>
            <a:pPr lvl="1"/>
            <a:r>
              <a:rPr lang="en-US" altLang="zh-CN" sz="1400" dirty="0" err="1">
                <a:latin typeface="+mn-ea"/>
              </a:rPr>
              <a:t>findall</a:t>
            </a:r>
            <a:r>
              <a:rPr lang="en-US" altLang="zh-CN" sz="1400" dirty="0">
                <a:latin typeface="+mn-ea"/>
              </a:rPr>
              <a:t>()</a:t>
            </a:r>
          </a:p>
          <a:p>
            <a:pPr lvl="1"/>
            <a:r>
              <a:rPr lang="en-US" altLang="zh-CN" sz="1400" dirty="0" err="1">
                <a:latin typeface="+mn-ea"/>
              </a:rPr>
              <a:t>finditer</a:t>
            </a:r>
            <a:r>
              <a:rPr lang="en-US" altLang="zh-CN" sz="1400" dirty="0">
                <a:latin typeface="+mn-ea"/>
              </a:rPr>
              <a:t>()</a:t>
            </a:r>
          </a:p>
          <a:p>
            <a:pPr lvl="1"/>
            <a:r>
              <a:rPr lang="en-US" altLang="zh-CN" sz="1400" dirty="0">
                <a:latin typeface="+mn-ea"/>
              </a:rPr>
              <a:t>split()</a:t>
            </a:r>
          </a:p>
          <a:p>
            <a:pPr lvl="1"/>
            <a:r>
              <a:rPr lang="en-US" altLang="zh-CN" sz="1400" dirty="0">
                <a:latin typeface="+mn-ea"/>
              </a:rPr>
              <a:t>sub()</a:t>
            </a:r>
          </a:p>
          <a:p>
            <a:pPr lvl="1"/>
            <a:r>
              <a:rPr lang="en-US" altLang="zh-CN" sz="1400" dirty="0" err="1">
                <a:latin typeface="+mn-ea"/>
              </a:rPr>
              <a:t>subn</a:t>
            </a:r>
            <a:r>
              <a:rPr lang="en-US" altLang="zh-CN" sz="1400" dirty="0">
                <a:latin typeface="+mn-ea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5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正则表达式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普通字符和</a:t>
            </a:r>
            <a:r>
              <a:rPr lang="en-US" altLang="zh-CN" dirty="0"/>
              <a:t>11</a:t>
            </a:r>
            <a:r>
              <a:rPr lang="zh-CN" altLang="en-US" dirty="0"/>
              <a:t>个元字符：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lvl="1"/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6" name="内容占位符 2">
            <a:extLst>
              <a:ext uri="{FF2B5EF4-FFF2-40B4-BE49-F238E27FC236}">
                <a16:creationId xmlns="" xmlns:a16="http://schemas.microsoft.com/office/drawing/2014/main" id="{3FB73C36-B9C5-4F19-94CE-1B53F891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91630"/>
            <a:ext cx="4955453" cy="3231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4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授课内容：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字符串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正则表达式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子模式</a:t>
            </a:r>
            <a:r>
              <a:rPr lang="zh-CN" altLang="en-US" sz="2000" dirty="0"/>
              <a:t>与</a:t>
            </a:r>
            <a:r>
              <a:rPr lang="en-US" altLang="zh-CN" sz="2000" dirty="0"/>
              <a:t>match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本章小结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695" y="2139702"/>
            <a:ext cx="3131480" cy="17223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正则表达式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普通字符和</a:t>
            </a:r>
            <a:r>
              <a:rPr lang="en-US" altLang="zh-CN" dirty="0"/>
              <a:t>11</a:t>
            </a:r>
            <a:r>
              <a:rPr lang="zh-CN" altLang="en-US" dirty="0"/>
              <a:t>个</a:t>
            </a:r>
            <a:r>
              <a:rPr lang="zh-CN" altLang="en-US" dirty="0" smtClean="0"/>
              <a:t>元字符（续）：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lvl="1"/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7" name="内容占位符 11">
            <a:extLst>
              <a:ext uri="{FF2B5EF4-FFF2-40B4-BE49-F238E27FC236}">
                <a16:creationId xmlns="" xmlns:a16="http://schemas.microsoft.com/office/drawing/2014/main" id="{E70D89B3-E7A7-4292-9D06-ECC07FD9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491630"/>
            <a:ext cx="5040560" cy="309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972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正则表达式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预定义字符集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lvl="1"/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6" name="内容占位符 4">
            <a:extLst>
              <a:ext uri="{FF2B5EF4-FFF2-40B4-BE49-F238E27FC236}">
                <a16:creationId xmlns="" xmlns:a16="http://schemas.microsoft.com/office/drawing/2014/main" id="{8B633392-97D5-414F-834E-7BADE2C5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419622"/>
            <a:ext cx="5129503" cy="3226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3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2</a:t>
            </a:r>
            <a:r>
              <a:rPr lang="en-US" altLang="ko-KR" dirty="0" smtClean="0"/>
              <a:t> </a:t>
            </a:r>
            <a:r>
              <a:rPr lang="zh-CN" altLang="en-US" dirty="0" smtClean="0"/>
              <a:t>正则表达式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预定义</a:t>
            </a:r>
            <a:r>
              <a:rPr lang="zh-CN" altLang="en-US" dirty="0" smtClean="0"/>
              <a:t>字符集（续）：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lvl="1"/>
            <a:endParaRPr lang="en-US" altLang="zh-CN" sz="14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7" name="内容占位符 6">
            <a:extLst>
              <a:ext uri="{FF2B5EF4-FFF2-40B4-BE49-F238E27FC236}">
                <a16:creationId xmlns="" xmlns:a16="http://schemas.microsoft.com/office/drawing/2014/main" id="{1C78A8EF-0F34-4089-9E91-971B231E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07654"/>
            <a:ext cx="5796769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7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子模式与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对象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compile()</a:t>
            </a:r>
            <a:r>
              <a:rPr lang="zh-CN" altLang="en-US" dirty="0"/>
              <a:t>函数介绍：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功能：编译正则表达式模式，返回一个对象模式。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函数申明：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re.compile</a:t>
            </a:r>
            <a:r>
              <a:rPr lang="en-US" altLang="zh-CN" sz="1600" dirty="0">
                <a:latin typeface="+mn-ea"/>
              </a:rPr>
              <a:t>(pattern, flag=0)</a:t>
            </a:r>
          </a:p>
          <a:p>
            <a:pPr lvl="2"/>
            <a:r>
              <a:rPr lang="en-US" altLang="zh-CN" sz="1200" dirty="0">
                <a:latin typeface="+mn-ea"/>
              </a:rPr>
              <a:t>Pattern: </a:t>
            </a:r>
            <a:r>
              <a:rPr lang="zh-CN" altLang="en-US" sz="1200" dirty="0">
                <a:latin typeface="+mn-ea"/>
              </a:rPr>
              <a:t>编译所使用的表达式字符串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>
                <a:latin typeface="+mn-ea"/>
              </a:rPr>
              <a:t>Flags</a:t>
            </a:r>
            <a:r>
              <a:rPr lang="zh-CN" altLang="en-US" sz="1200" dirty="0">
                <a:latin typeface="+mn-ea"/>
              </a:rPr>
              <a:t>编译标志位，用于修改正则表达式的匹配方式。取值：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en-US" altLang="zh-CN" sz="1600" dirty="0" smtClean="0"/>
          </a:p>
          <a:p>
            <a:pPr marL="742950" lvl="3" indent="-285750">
              <a:buFont typeface="Wingdings" panose="05000000000000000000" pitchFamily="2" charset="2"/>
              <a:buChar char="l"/>
            </a:pPr>
            <a:endParaRPr lang="en-US" altLang="zh-CN" sz="1200" dirty="0" smtClean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latin typeface="+mn-ea"/>
              </a:rPr>
              <a:t>所有</a:t>
            </a:r>
            <a:r>
              <a:rPr lang="zh-CN" altLang="en-US" sz="1200" dirty="0">
                <a:latin typeface="+mn-ea"/>
              </a:rPr>
              <a:t>的函数中的</a:t>
            </a:r>
            <a:r>
              <a:rPr lang="en-US" altLang="zh-CN" sz="1200" dirty="0">
                <a:latin typeface="+mn-ea"/>
              </a:rPr>
              <a:t>flags</a:t>
            </a:r>
            <a:r>
              <a:rPr lang="zh-CN" altLang="en-US" sz="1200" dirty="0">
                <a:latin typeface="+mn-ea"/>
              </a:rPr>
              <a:t>是使用这个取值。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B0C02BE-C231-4C93-8D9F-436A04A6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11" y="2931790"/>
            <a:ext cx="4361252" cy="149650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子模式与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对象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compile()</a:t>
            </a:r>
            <a:r>
              <a:rPr lang="zh-CN" altLang="en-US" dirty="0"/>
              <a:t>函数介绍（续） 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使用范例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400" dirty="0">
                <a:latin typeface="+mn-ea"/>
              </a:rPr>
              <a:t>匹配单词中包含</a:t>
            </a:r>
            <a:r>
              <a:rPr lang="en-US" altLang="zh-CN" sz="1400" dirty="0">
                <a:latin typeface="+mn-ea"/>
              </a:rPr>
              <a:t>or</a:t>
            </a:r>
            <a:r>
              <a:rPr lang="zh-CN" altLang="en-US" sz="1400" dirty="0">
                <a:latin typeface="+mn-ea"/>
              </a:rPr>
              <a:t>字符串的单词，</a:t>
            </a:r>
            <a:r>
              <a:rPr lang="en-US" altLang="zh-CN" sz="1400" dirty="0">
                <a:latin typeface="+mn-ea"/>
              </a:rPr>
              <a:t>compile</a:t>
            </a:r>
            <a:r>
              <a:rPr lang="zh-CN" altLang="en-US" sz="1400" dirty="0">
                <a:latin typeface="+mn-ea"/>
              </a:rPr>
              <a:t>函数首先对字符串进行编译操作。</a:t>
            </a:r>
            <a:endParaRPr lang="en-US" altLang="zh-CN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函数</a:t>
            </a:r>
            <a:r>
              <a:rPr lang="zh-CN" altLang="en-US" sz="1600" dirty="0">
                <a:latin typeface="+mn-ea"/>
              </a:rPr>
              <a:t>的操作既可以直接使用</a:t>
            </a:r>
            <a:r>
              <a:rPr lang="en-US" altLang="zh-CN" sz="1600" dirty="0" err="1">
                <a:latin typeface="+mn-ea"/>
              </a:rPr>
              <a:t>re.findall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这种形式。也可以先编译得到编译对象，然后再使用编译对象调用</a:t>
            </a:r>
            <a:r>
              <a:rPr lang="en-US" altLang="zh-CN" sz="1600" dirty="0" err="1">
                <a:latin typeface="+mn-ea"/>
              </a:rPr>
              <a:t>findall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这种形式。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5E77D390-F2E4-4683-B2C0-67AD09CD2555}"/>
              </a:ext>
            </a:extLst>
          </p:cNvPr>
          <p:cNvSpPr/>
          <p:nvPr/>
        </p:nvSpPr>
        <p:spPr>
          <a:xfrm>
            <a:off x="3059832" y="1972747"/>
            <a:ext cx="4004257" cy="13910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import re</a:t>
            </a:r>
          </a:p>
          <a:p>
            <a:pPr algn="just"/>
            <a:r>
              <a:rPr lang="en-US" altLang="zh-CN" sz="1200" dirty="0">
                <a:latin typeface="+mn-ea"/>
              </a:rPr>
              <a:t>s = "hello world, or </a:t>
            </a:r>
            <a:r>
              <a:rPr lang="en-US" altLang="zh-CN" sz="1200" dirty="0" err="1">
                <a:latin typeface="+mn-ea"/>
              </a:rPr>
              <a:t>nihao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shijie</a:t>
            </a:r>
            <a:r>
              <a:rPr lang="en-US" altLang="zh-CN" sz="1200" dirty="0">
                <a:latin typeface="+mn-ea"/>
              </a:rPr>
              <a:t>"</a:t>
            </a:r>
          </a:p>
          <a:p>
            <a:pPr algn="just"/>
            <a:r>
              <a:rPr lang="en-US" altLang="zh-CN" sz="1200" dirty="0">
                <a:latin typeface="+mn-ea"/>
              </a:rPr>
              <a:t>r = </a:t>
            </a:r>
            <a:r>
              <a:rPr lang="en-US" altLang="zh-CN" sz="1200" dirty="0" err="1">
                <a:latin typeface="+mn-ea"/>
              </a:rPr>
              <a:t>re.compile</a:t>
            </a:r>
            <a:r>
              <a:rPr lang="en-US" altLang="zh-CN" sz="1200" dirty="0">
                <a:latin typeface="+mn-ea"/>
              </a:rPr>
              <a:t>(r'\w*or\w*')</a:t>
            </a:r>
          </a:p>
          <a:p>
            <a:pPr algn="just"/>
            <a:r>
              <a:rPr lang="en-US" altLang="zh-CN" sz="1200" dirty="0">
                <a:latin typeface="+mn-ea"/>
              </a:rPr>
              <a:t>print(</a:t>
            </a:r>
            <a:r>
              <a:rPr lang="en-US" altLang="zh-CN" sz="1200" dirty="0" err="1">
                <a:latin typeface="+mn-ea"/>
              </a:rPr>
              <a:t>r.findall</a:t>
            </a:r>
            <a:r>
              <a:rPr lang="en-US" altLang="zh-CN" sz="1200" dirty="0">
                <a:latin typeface="+mn-ea"/>
              </a:rPr>
              <a:t>(s)) 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['world', 'or']</a:t>
            </a:r>
          </a:p>
        </p:txBody>
      </p:sp>
    </p:spTree>
    <p:extLst>
      <p:ext uri="{BB962C8B-B14F-4D97-AF65-F5344CB8AC3E}">
        <p14:creationId xmlns:p14="http://schemas.microsoft.com/office/powerpoint/2010/main" val="16746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子模式与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对象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match()</a:t>
            </a:r>
            <a:r>
              <a:rPr lang="zh-CN" altLang="en-US" dirty="0"/>
              <a:t>函数介绍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功能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zh-CN" altLang="en-US" sz="1600" dirty="0">
                <a:latin typeface="+mn-ea"/>
              </a:rPr>
              <a:t>字符串在刚开始的位置进行匹配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函数申明：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re.match</a:t>
            </a:r>
            <a:r>
              <a:rPr lang="en-US" altLang="zh-CN" sz="1600" dirty="0">
                <a:latin typeface="+mn-ea"/>
              </a:rPr>
              <a:t>(pattern, string, flag=0)</a:t>
            </a:r>
          </a:p>
          <a:p>
            <a:pPr lvl="2"/>
            <a:r>
              <a:rPr lang="en-US" altLang="zh-CN" sz="1200" dirty="0">
                <a:latin typeface="+mn-ea"/>
              </a:rPr>
              <a:t>pattern: </a:t>
            </a:r>
            <a:r>
              <a:rPr lang="zh-CN" altLang="en-US" sz="1200" dirty="0">
                <a:latin typeface="+mn-ea"/>
              </a:rPr>
              <a:t>匹配模式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>
                <a:latin typeface="+mn-ea"/>
              </a:rPr>
              <a:t>String:</a:t>
            </a:r>
            <a:r>
              <a:rPr lang="zh-CN" altLang="en-US" sz="1200" dirty="0">
                <a:latin typeface="+mn-ea"/>
              </a:rPr>
              <a:t> 待匹配字符串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>
                <a:latin typeface="+mn-ea"/>
              </a:rPr>
              <a:t>Flags</a:t>
            </a:r>
            <a:r>
              <a:rPr lang="zh-CN" altLang="en-US" sz="1200" dirty="0">
                <a:latin typeface="+mn-ea"/>
              </a:rPr>
              <a:t>编译标志位，用于修改正则表达式的匹配方式。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使用</a:t>
            </a:r>
            <a:r>
              <a:rPr lang="zh-CN" altLang="en-US" sz="1600" dirty="0" smtClean="0">
                <a:latin typeface="+mn-ea"/>
              </a:rPr>
              <a:t>范例：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D2C86CFF-F53A-40E0-A5DA-59E99FFCE61B}"/>
              </a:ext>
            </a:extLst>
          </p:cNvPr>
          <p:cNvSpPr/>
          <p:nvPr/>
        </p:nvSpPr>
        <p:spPr>
          <a:xfrm>
            <a:off x="2843808" y="3507854"/>
            <a:ext cx="4811548" cy="1282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import re</a:t>
            </a:r>
          </a:p>
          <a:p>
            <a:pPr algn="just"/>
            <a:r>
              <a:rPr lang="en-US" altLang="zh-CN" sz="1200" dirty="0">
                <a:latin typeface="+mn-ea"/>
              </a:rPr>
              <a:t>print(</a:t>
            </a:r>
            <a:r>
              <a:rPr lang="en-US" altLang="zh-CN" sz="1200" dirty="0" err="1">
                <a:latin typeface="+mn-ea"/>
              </a:rPr>
              <a:t>re.match</a:t>
            </a:r>
            <a:r>
              <a:rPr lang="en-US" altLang="zh-CN" sz="1200" dirty="0">
                <a:latin typeface="+mn-ea"/>
              </a:rPr>
              <a:t>('</a:t>
            </a:r>
            <a:r>
              <a:rPr lang="en-US" altLang="zh-CN" sz="1200" dirty="0" err="1">
                <a:latin typeface="+mn-ea"/>
              </a:rPr>
              <a:t>he','hello</a:t>
            </a:r>
            <a:r>
              <a:rPr lang="en-US" altLang="zh-CN" sz="1200" dirty="0">
                <a:latin typeface="+mn-ea"/>
              </a:rPr>
              <a:t> world').group())</a:t>
            </a:r>
          </a:p>
          <a:p>
            <a:pPr algn="just"/>
            <a:r>
              <a:rPr lang="en-US" altLang="zh-CN" sz="1200" dirty="0">
                <a:latin typeface="+mn-ea"/>
              </a:rPr>
              <a:t>print(</a:t>
            </a:r>
            <a:r>
              <a:rPr lang="en-US" altLang="zh-CN" sz="1200" dirty="0" err="1">
                <a:latin typeface="+mn-ea"/>
              </a:rPr>
              <a:t>re.match</a:t>
            </a:r>
            <a:r>
              <a:rPr lang="en-US" altLang="zh-CN" sz="1200" dirty="0">
                <a:latin typeface="+mn-ea"/>
              </a:rPr>
              <a:t>('</a:t>
            </a:r>
            <a:r>
              <a:rPr lang="en-US" altLang="zh-CN" sz="1200" dirty="0" err="1">
                <a:latin typeface="+mn-ea"/>
              </a:rPr>
              <a:t>he','hello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world'.upper</a:t>
            </a:r>
            <a:r>
              <a:rPr lang="en-US" altLang="zh-CN" sz="1200" dirty="0">
                <a:latin typeface="+mn-ea"/>
              </a:rPr>
              <a:t>(), </a:t>
            </a:r>
            <a:r>
              <a:rPr lang="en-US" altLang="zh-CN" sz="1200" dirty="0" err="1">
                <a:latin typeface="+mn-ea"/>
              </a:rPr>
              <a:t>re.I</a:t>
            </a:r>
            <a:r>
              <a:rPr lang="en-US" altLang="zh-CN" sz="1200" dirty="0">
                <a:latin typeface="+mn-ea"/>
              </a:rPr>
              <a:t>).group())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he</a:t>
            </a:r>
          </a:p>
          <a:p>
            <a:pPr algn="just"/>
            <a:r>
              <a:rPr lang="en-US" altLang="zh-CN" sz="1200" dirty="0">
                <a:latin typeface="+mn-ea"/>
              </a:rPr>
              <a:t>HE</a:t>
            </a:r>
          </a:p>
        </p:txBody>
      </p:sp>
    </p:spTree>
    <p:extLst>
      <p:ext uri="{BB962C8B-B14F-4D97-AF65-F5344CB8AC3E}">
        <p14:creationId xmlns:p14="http://schemas.microsoft.com/office/powerpoint/2010/main" val="6642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子模式与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对象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search()</a:t>
            </a:r>
            <a:r>
              <a:rPr lang="zh-CN" altLang="en-US" dirty="0"/>
              <a:t>函数介绍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功能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zh-CN" altLang="en-US" sz="1600" dirty="0">
                <a:latin typeface="+mn-ea"/>
              </a:rPr>
              <a:t>在字符串内查找模式匹配，只要找到第一个匹配就返回，没有匹配上则返回</a:t>
            </a:r>
            <a:r>
              <a:rPr lang="en-US" altLang="zh-CN" sz="1600" dirty="0">
                <a:latin typeface="+mn-ea"/>
              </a:rPr>
              <a:t>None 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函数申明：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re.search</a:t>
            </a:r>
            <a:r>
              <a:rPr lang="en-US" altLang="zh-CN" sz="1600" dirty="0">
                <a:latin typeface="+mn-ea"/>
              </a:rPr>
              <a:t>(pattern, string, flag=0)</a:t>
            </a:r>
          </a:p>
          <a:p>
            <a:pPr lvl="2"/>
            <a:r>
              <a:rPr lang="en-US" altLang="zh-CN" sz="1200" dirty="0">
                <a:latin typeface="+mn-ea"/>
              </a:rPr>
              <a:t>pattern: </a:t>
            </a:r>
            <a:r>
              <a:rPr lang="zh-CN" altLang="en-US" sz="1200" dirty="0">
                <a:latin typeface="+mn-ea"/>
              </a:rPr>
              <a:t>匹配模式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>
                <a:latin typeface="+mn-ea"/>
              </a:rPr>
              <a:t>String:</a:t>
            </a:r>
            <a:r>
              <a:rPr lang="zh-CN" altLang="en-US" sz="1200" dirty="0">
                <a:latin typeface="+mn-ea"/>
              </a:rPr>
              <a:t> 待匹配字符串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>
                <a:latin typeface="+mn-ea"/>
              </a:rPr>
              <a:t>Flags</a:t>
            </a:r>
            <a:r>
              <a:rPr lang="zh-CN" altLang="en-US" sz="1200" dirty="0">
                <a:latin typeface="+mn-ea"/>
              </a:rPr>
              <a:t>编译标志位，用于修改正则表达式的匹配方式。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使用范例：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7" name="矩形: 圆角 5">
            <a:extLst>
              <a:ext uri="{FF2B5EF4-FFF2-40B4-BE49-F238E27FC236}">
                <a16:creationId xmlns="" xmlns:a16="http://schemas.microsoft.com/office/drawing/2014/main" id="{D2C86CFF-F53A-40E0-A5DA-59E99FFCE61B}"/>
              </a:ext>
            </a:extLst>
          </p:cNvPr>
          <p:cNvSpPr/>
          <p:nvPr/>
        </p:nvSpPr>
        <p:spPr>
          <a:xfrm>
            <a:off x="2411760" y="3723878"/>
            <a:ext cx="5963177" cy="95880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import re</a:t>
            </a:r>
          </a:p>
          <a:p>
            <a:pPr algn="just"/>
            <a:r>
              <a:rPr lang="en-US" altLang="zh-CN" sz="1200" dirty="0">
                <a:latin typeface="+mn-ea"/>
              </a:rPr>
              <a:t>print(</a:t>
            </a:r>
            <a:r>
              <a:rPr lang="en-US" altLang="zh-CN" sz="1200" dirty="0" err="1">
                <a:latin typeface="+mn-ea"/>
              </a:rPr>
              <a:t>re.search</a:t>
            </a:r>
            <a:r>
              <a:rPr lang="en-US" altLang="zh-CN" sz="1200" dirty="0">
                <a:latin typeface="+mn-ea"/>
              </a:rPr>
              <a:t>("he\d{2}</a:t>
            </a:r>
            <a:r>
              <a:rPr lang="en-US" altLang="zh-CN" sz="1200" dirty="0" err="1">
                <a:latin typeface="+mn-ea"/>
              </a:rPr>
              <a:t>dd</a:t>
            </a:r>
            <a:r>
              <a:rPr lang="en-US" altLang="zh-CN" sz="1200" dirty="0">
                <a:latin typeface="+mn-ea"/>
              </a:rPr>
              <a:t>", "</a:t>
            </a:r>
            <a:r>
              <a:rPr lang="en-US" altLang="zh-CN" sz="1200" dirty="0" err="1">
                <a:latin typeface="+mn-ea"/>
              </a:rPr>
              <a:t>helk</a:t>
            </a:r>
            <a:r>
              <a:rPr lang="en-US" altLang="zh-CN" sz="1200" dirty="0">
                <a:latin typeface="+mn-ea"/>
              </a:rPr>
              <a:t> yphe99dd87f world he1398ddkk").group())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he99dd</a:t>
            </a:r>
          </a:p>
        </p:txBody>
      </p:sp>
    </p:spTree>
    <p:extLst>
      <p:ext uri="{BB962C8B-B14F-4D97-AF65-F5344CB8AC3E}">
        <p14:creationId xmlns:p14="http://schemas.microsoft.com/office/powerpoint/2010/main" val="16729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子模式与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对象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 err="1"/>
              <a:t>findall</a:t>
            </a:r>
            <a:r>
              <a:rPr lang="en-US" altLang="zh-CN" dirty="0"/>
              <a:t>()</a:t>
            </a:r>
            <a:r>
              <a:rPr lang="zh-CN" altLang="en-US" dirty="0"/>
              <a:t>函数介绍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功能</a:t>
            </a:r>
            <a:r>
              <a:rPr lang="zh-CN" altLang="en-US" sz="1600" dirty="0" smtClean="0">
                <a:latin typeface="+mn-ea"/>
              </a:rPr>
              <a:t>：</a:t>
            </a:r>
            <a:r>
              <a:rPr lang="zh-CN" altLang="en-US" sz="1600" dirty="0">
                <a:latin typeface="+mn-ea"/>
              </a:rPr>
              <a:t>在字符串内查找模式匹配。可以获取所有匹配上的字符串，作为列表返回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+mn-ea"/>
              </a:rPr>
              <a:t>函数申明：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re.findall</a:t>
            </a:r>
            <a:r>
              <a:rPr lang="en-US" altLang="zh-CN" sz="1600" dirty="0">
                <a:latin typeface="+mn-ea"/>
              </a:rPr>
              <a:t>(pattern, string, flag=0)</a:t>
            </a:r>
          </a:p>
          <a:p>
            <a:pPr lvl="2"/>
            <a:r>
              <a:rPr lang="en-US" altLang="zh-CN" sz="1200" dirty="0">
                <a:latin typeface="+mn-ea"/>
              </a:rPr>
              <a:t>pattern: </a:t>
            </a:r>
            <a:r>
              <a:rPr lang="zh-CN" altLang="en-US" sz="1200" dirty="0">
                <a:latin typeface="+mn-ea"/>
              </a:rPr>
              <a:t>匹配模式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>
                <a:latin typeface="+mn-ea"/>
              </a:rPr>
              <a:t>String:</a:t>
            </a:r>
            <a:r>
              <a:rPr lang="zh-CN" altLang="en-US" sz="1200" dirty="0">
                <a:latin typeface="+mn-ea"/>
              </a:rPr>
              <a:t> 待匹配字符串</a:t>
            </a:r>
            <a:endParaRPr lang="en-US" altLang="zh-CN" sz="1200" dirty="0">
              <a:latin typeface="+mn-ea"/>
            </a:endParaRPr>
          </a:p>
          <a:p>
            <a:pPr lvl="2"/>
            <a:r>
              <a:rPr lang="en-US" altLang="zh-CN" sz="1200" dirty="0">
                <a:latin typeface="+mn-ea"/>
              </a:rPr>
              <a:t>Flags</a:t>
            </a:r>
            <a:r>
              <a:rPr lang="zh-CN" altLang="en-US" sz="1200" dirty="0">
                <a:latin typeface="+mn-ea"/>
              </a:rPr>
              <a:t>编译标志位，用于修改正则表达式的匹配方式。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latin typeface="+mn-ea"/>
              </a:rPr>
              <a:t>使用范例：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D2C86CFF-F53A-40E0-A5DA-59E99FFCE61B}"/>
              </a:ext>
            </a:extLst>
          </p:cNvPr>
          <p:cNvSpPr/>
          <p:nvPr/>
        </p:nvSpPr>
        <p:spPr>
          <a:xfrm>
            <a:off x="2987824" y="3723878"/>
            <a:ext cx="3744671" cy="99458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import re</a:t>
            </a:r>
          </a:p>
          <a:p>
            <a:pPr algn="just"/>
            <a:r>
              <a:rPr lang="en-US" altLang="zh-CN" sz="1200" dirty="0">
                <a:latin typeface="+mn-ea"/>
              </a:rPr>
              <a:t>print(</a:t>
            </a:r>
            <a:r>
              <a:rPr lang="en-US" altLang="zh-CN" sz="1200" dirty="0" err="1">
                <a:latin typeface="+mn-ea"/>
              </a:rPr>
              <a:t>re.findall</a:t>
            </a:r>
            <a:r>
              <a:rPr lang="en-US" altLang="zh-CN" sz="1200" dirty="0">
                <a:latin typeface="+mn-ea"/>
              </a:rPr>
              <a:t>(r'\w*or\w*', s))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['world', 'or']</a:t>
            </a:r>
          </a:p>
        </p:txBody>
      </p:sp>
    </p:spTree>
    <p:extLst>
      <p:ext uri="{BB962C8B-B14F-4D97-AF65-F5344CB8AC3E}">
        <p14:creationId xmlns:p14="http://schemas.microsoft.com/office/powerpoint/2010/main" val="10678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3</a:t>
            </a:r>
            <a:r>
              <a:rPr lang="en-US" altLang="ko-KR" dirty="0" smtClean="0"/>
              <a:t> </a:t>
            </a:r>
            <a:r>
              <a:rPr lang="zh-CN" altLang="en-US" dirty="0" smtClean="0"/>
              <a:t>子模式与</a:t>
            </a:r>
            <a:r>
              <a:rPr lang="en-US" altLang="zh-CN" dirty="0" smtClean="0"/>
              <a:t>match</a:t>
            </a:r>
            <a:r>
              <a:rPr lang="zh-CN" altLang="en-US" dirty="0" smtClean="0"/>
              <a:t>对象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en-US" altLang="zh-CN" dirty="0"/>
              <a:t>match()</a:t>
            </a:r>
            <a:r>
              <a:rPr lang="zh-CN" altLang="en-US" dirty="0"/>
              <a:t>、</a:t>
            </a:r>
            <a:r>
              <a:rPr lang="en-US" altLang="zh-CN" dirty="0"/>
              <a:t>search()</a:t>
            </a:r>
            <a:r>
              <a:rPr lang="zh-CN" altLang="en-US" dirty="0"/>
              <a:t>、</a:t>
            </a:r>
            <a:r>
              <a:rPr lang="en-US" altLang="zh-CN" dirty="0" err="1"/>
              <a:t>findall</a:t>
            </a:r>
            <a:r>
              <a:rPr lang="en-US" altLang="zh-CN" dirty="0"/>
              <a:t>()</a:t>
            </a:r>
            <a:r>
              <a:rPr lang="zh-CN" altLang="en-US" dirty="0"/>
              <a:t>使用对比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match()</a:t>
            </a:r>
            <a:r>
              <a:rPr lang="zh-CN" altLang="en-US" sz="1600" dirty="0">
                <a:latin typeface="+mn-ea"/>
              </a:rPr>
              <a:t>函数只需要匹配字符串的开始，如果字符串开始不符合正则表达式，则匹配失败返回</a:t>
            </a:r>
            <a:r>
              <a:rPr lang="en-US" altLang="zh-CN" sz="1600" dirty="0">
                <a:latin typeface="+mn-ea"/>
              </a:rPr>
              <a:t>None</a:t>
            </a:r>
            <a:r>
              <a:rPr lang="zh-CN" altLang="en-US" sz="1600" dirty="0">
                <a:latin typeface="+mn-ea"/>
              </a:rPr>
              <a:t>。而</a:t>
            </a:r>
            <a:r>
              <a:rPr lang="en-US" altLang="zh-CN" sz="1600" dirty="0">
                <a:latin typeface="+mn-ea"/>
              </a:rPr>
              <a:t>search()</a:t>
            </a:r>
            <a:r>
              <a:rPr lang="zh-CN" altLang="en-US" sz="1600" dirty="0">
                <a:latin typeface="+mn-ea"/>
              </a:rPr>
              <a:t>匹配整个字符串，找到第一个匹配就返回。</a:t>
            </a:r>
            <a:r>
              <a:rPr lang="en-US" altLang="zh-CN" sz="1600" dirty="0" err="1">
                <a:latin typeface="+mn-ea"/>
              </a:rPr>
              <a:t>findall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不仅匹配整个字符串，而且会返回所有匹配到的字符串。</a:t>
            </a:r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 smtClean="0"/>
          </a:p>
          <a:p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600" dirty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800" b="1" dirty="0" smtClean="0"/>
          </a:p>
        </p:txBody>
      </p:sp>
      <p:sp>
        <p:nvSpPr>
          <p:cNvPr id="7" name="矩形: 圆角 5">
            <a:extLst>
              <a:ext uri="{FF2B5EF4-FFF2-40B4-BE49-F238E27FC236}">
                <a16:creationId xmlns="" xmlns:a16="http://schemas.microsoft.com/office/drawing/2014/main" id="{D2C86CFF-F53A-40E0-A5DA-59E99FFCE61B}"/>
              </a:ext>
            </a:extLst>
          </p:cNvPr>
          <p:cNvSpPr/>
          <p:nvPr/>
        </p:nvSpPr>
        <p:spPr>
          <a:xfrm>
            <a:off x="2987824" y="2571750"/>
            <a:ext cx="4306993" cy="237950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import re</a:t>
            </a:r>
          </a:p>
          <a:p>
            <a:pPr algn="just"/>
            <a:r>
              <a:rPr lang="en-US" altLang="zh-CN" sz="1200" dirty="0">
                <a:latin typeface="+mn-ea"/>
              </a:rPr>
              <a:t>a=</a:t>
            </a:r>
            <a:r>
              <a:rPr lang="en-US" altLang="zh-CN" sz="1200" dirty="0" err="1">
                <a:latin typeface="+mn-ea"/>
              </a:rPr>
              <a:t>re.search</a:t>
            </a:r>
            <a:r>
              <a:rPr lang="en-US" altLang="zh-CN" sz="1200" dirty="0">
                <a:latin typeface="+mn-ea"/>
              </a:rPr>
              <a:t>('[\d]',"abc33").group()</a:t>
            </a:r>
          </a:p>
          <a:p>
            <a:pPr algn="just"/>
            <a:r>
              <a:rPr lang="en-US" altLang="zh-CN" sz="1200" dirty="0">
                <a:latin typeface="+mn-ea"/>
              </a:rPr>
              <a:t>print(a)</a:t>
            </a:r>
          </a:p>
          <a:p>
            <a:pPr algn="just"/>
            <a:r>
              <a:rPr lang="en-US" altLang="zh-CN" sz="1200" dirty="0">
                <a:latin typeface="+mn-ea"/>
              </a:rPr>
              <a:t>b=</a:t>
            </a:r>
            <a:r>
              <a:rPr lang="en-US" altLang="zh-CN" sz="1200" dirty="0" err="1">
                <a:latin typeface="+mn-ea"/>
              </a:rPr>
              <a:t>re.match</a:t>
            </a:r>
            <a:r>
              <a:rPr lang="en-US" altLang="zh-CN" sz="1200" dirty="0">
                <a:latin typeface="+mn-ea"/>
              </a:rPr>
              <a:t>('[\d]',"abc33")</a:t>
            </a:r>
          </a:p>
          <a:p>
            <a:pPr algn="just"/>
            <a:r>
              <a:rPr lang="en-US" altLang="zh-CN" sz="1200" dirty="0">
                <a:latin typeface="+mn-ea"/>
              </a:rPr>
              <a:t>print(b)</a:t>
            </a:r>
          </a:p>
          <a:p>
            <a:pPr algn="just"/>
            <a:r>
              <a:rPr lang="en-US" altLang="zh-CN" sz="1200" dirty="0">
                <a:latin typeface="+mn-ea"/>
              </a:rPr>
              <a:t>c=</a:t>
            </a:r>
            <a:r>
              <a:rPr lang="en-US" altLang="zh-CN" sz="1200" dirty="0" err="1">
                <a:latin typeface="+mn-ea"/>
              </a:rPr>
              <a:t>re.findall</a:t>
            </a:r>
            <a:r>
              <a:rPr lang="en-US" altLang="zh-CN" sz="1200" dirty="0">
                <a:latin typeface="+mn-ea"/>
              </a:rPr>
              <a:t>('[\d]',"abc33")</a:t>
            </a:r>
          </a:p>
          <a:p>
            <a:pPr algn="just"/>
            <a:r>
              <a:rPr lang="en-US" altLang="zh-CN" sz="1200" dirty="0">
                <a:latin typeface="+mn-ea"/>
              </a:rPr>
              <a:t>print(c)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输出结果：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3</a:t>
            </a:r>
          </a:p>
          <a:p>
            <a:pPr algn="just"/>
            <a:r>
              <a:rPr lang="en-US" altLang="zh-CN" sz="1200" dirty="0">
                <a:latin typeface="+mn-ea"/>
              </a:rPr>
              <a:t>None</a:t>
            </a:r>
          </a:p>
          <a:p>
            <a:pPr algn="just"/>
            <a:r>
              <a:rPr lang="en-US" altLang="zh-CN" sz="1200" dirty="0">
                <a:latin typeface="+mn-ea"/>
              </a:rPr>
              <a:t>['3', '3']</a:t>
            </a:r>
          </a:p>
        </p:txBody>
      </p:sp>
    </p:spTree>
    <p:extLst>
      <p:ext uri="{BB962C8B-B14F-4D97-AF65-F5344CB8AC3E}">
        <p14:creationId xmlns:p14="http://schemas.microsoft.com/office/powerpoint/2010/main" val="238246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Arial" pitchFamily="34" charset="0"/>
                <a:cs typeface="Arial" pitchFamily="34" charset="0"/>
              </a:rPr>
              <a:t>本章介绍了这些内容：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字符串</a:t>
            </a:r>
            <a:endParaRPr lang="en-US" altLang="zh-C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正则表达式</a:t>
            </a:r>
            <a:r>
              <a:rPr lang="en-US" altLang="zh-CN" sz="20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/>
              <a:t>子模式</a:t>
            </a:r>
            <a:r>
              <a:rPr lang="zh-CN" altLang="en-US" sz="2000" dirty="0"/>
              <a:t>与</a:t>
            </a:r>
            <a:r>
              <a:rPr lang="en-US" altLang="zh-CN" sz="2000" dirty="0"/>
              <a:t>match</a:t>
            </a:r>
            <a:r>
              <a:rPr lang="zh-CN" altLang="en-US" sz="2000" dirty="0" smtClean="0"/>
              <a:t>对象</a:t>
            </a:r>
            <a:endParaRPr lang="en-US" altLang="zh-CN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本章</a:t>
            </a:r>
            <a:r>
              <a:rPr lang="zh-CN" altLang="en-US" dirty="0"/>
              <a:t>小结</a:t>
            </a:r>
            <a:r>
              <a:rPr lang="zh-CN" altLang="en-US" dirty="0" smtClean="0"/>
              <a:t>：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34" y="1923678"/>
            <a:ext cx="3218994" cy="1944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31" y="96349"/>
            <a:ext cx="2916569" cy="7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3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 smtClean="0"/>
              <a:t>字符串常量的</a:t>
            </a:r>
            <a:r>
              <a:rPr lang="zh-CN" altLang="en-US" dirty="0"/>
              <a:t>几种表示形式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通常</a:t>
            </a:r>
            <a:r>
              <a:rPr lang="zh-CN" altLang="en-US" dirty="0">
                <a:latin typeface="+mn-ea"/>
              </a:rPr>
              <a:t>定义字符串使用单引号和双引号的较为常见。三个引号的，可以跨行写字符串，一般用作文档注释。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最后一个字符换，反斜杠</a:t>
            </a:r>
            <a:r>
              <a:rPr lang="en-US" altLang="zh-CN" dirty="0">
                <a:latin typeface="+mn-ea"/>
              </a:rPr>
              <a:t>\</a:t>
            </a:r>
            <a:r>
              <a:rPr lang="zh-CN" altLang="en-US" dirty="0">
                <a:latin typeface="+mn-ea"/>
              </a:rPr>
              <a:t>含义是转义单引号，消除歧义。转义字符还可以表示不同字符的含义，例如</a:t>
            </a:r>
            <a:r>
              <a:rPr lang="en-US" altLang="zh-CN" dirty="0">
                <a:latin typeface="+mn-ea"/>
              </a:rPr>
              <a:t>\n,\t,\a</a:t>
            </a:r>
            <a:r>
              <a:rPr lang="zh-CN" altLang="en-US" dirty="0">
                <a:latin typeface="+mn-ea"/>
              </a:rPr>
              <a:t>等等。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字符串常量是不可修改的，例如使用</a:t>
            </a:r>
            <a:r>
              <a:rPr lang="en-US" altLang="zh-CN" dirty="0">
                <a:latin typeface="+mn-ea"/>
              </a:rPr>
              <a:t>s[0] = "k"</a:t>
            </a:r>
            <a:r>
              <a:rPr lang="zh-CN" altLang="en-US" dirty="0">
                <a:latin typeface="+mn-ea"/>
              </a:rPr>
              <a:t>将会导致错误。</a:t>
            </a: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7219"/>
            <a:ext cx="1667538" cy="1042363"/>
          </a:xfrm>
          <a:prstGeom prst="rect">
            <a:avLst/>
          </a:prstGeom>
        </p:spPr>
      </p:pic>
      <p:sp>
        <p:nvSpPr>
          <p:cNvPr id="7" name="矩形: 圆角 3">
            <a:extLst>
              <a:ext uri="{FF2B5EF4-FFF2-40B4-BE49-F238E27FC236}">
                <a16:creationId xmlns="" xmlns:a16="http://schemas.microsoft.com/office/drawing/2014/main" id="{38C4D3AA-B33E-42DD-BA0D-6FF8F85E53ED}"/>
              </a:ext>
            </a:extLst>
          </p:cNvPr>
          <p:cNvSpPr/>
          <p:nvPr/>
        </p:nvSpPr>
        <p:spPr>
          <a:xfrm>
            <a:off x="3448379" y="1347614"/>
            <a:ext cx="3346471" cy="16455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'hello world'</a:t>
            </a:r>
          </a:p>
          <a:p>
            <a:pPr algn="just"/>
            <a:r>
              <a:rPr lang="en-US" altLang="zh-CN" sz="1200" dirty="0">
                <a:latin typeface="+mn-ea"/>
              </a:rPr>
              <a:t>s = "hello world"</a:t>
            </a:r>
          </a:p>
          <a:p>
            <a:pPr algn="just"/>
            <a:r>
              <a:rPr lang="en-US" altLang="zh-CN" sz="1200" dirty="0">
                <a:latin typeface="+mn-ea"/>
              </a:rPr>
              <a:t>s = """hello world</a:t>
            </a:r>
          </a:p>
          <a:p>
            <a:pPr algn="just"/>
            <a:r>
              <a:rPr lang="en-US" altLang="zh-CN" sz="1200" dirty="0">
                <a:latin typeface="+mn-ea"/>
              </a:rPr>
              <a:t>       hello world</a:t>
            </a:r>
          </a:p>
          <a:p>
            <a:pPr algn="just"/>
            <a:r>
              <a:rPr lang="en-US" altLang="zh-CN" sz="1200" dirty="0">
                <a:latin typeface="+mn-ea"/>
              </a:rPr>
              <a:t>    """</a:t>
            </a:r>
          </a:p>
          <a:p>
            <a:pPr algn="just"/>
            <a:r>
              <a:rPr lang="en-US" altLang="zh-CN" sz="1200" dirty="0">
                <a:latin typeface="+mn-ea"/>
              </a:rPr>
              <a:t>s = '''hello world'''</a:t>
            </a:r>
          </a:p>
          <a:p>
            <a:pPr algn="just"/>
            <a:r>
              <a:rPr lang="en-US" altLang="zh-CN" sz="1200" dirty="0">
                <a:latin typeface="+mn-ea"/>
              </a:rPr>
              <a:t>s = "hello's world“</a:t>
            </a:r>
          </a:p>
          <a:p>
            <a:pPr algn="just"/>
            <a:r>
              <a:rPr lang="en-US" altLang="zh-CN" sz="1200" dirty="0">
                <a:latin typeface="+mn-ea"/>
              </a:rPr>
              <a:t>s = 'hello\'s world'</a:t>
            </a:r>
          </a:p>
        </p:txBody>
      </p:sp>
    </p:spTree>
    <p:extLst>
      <p:ext uri="{BB962C8B-B14F-4D97-AF65-F5344CB8AC3E}">
        <p14:creationId xmlns:p14="http://schemas.microsoft.com/office/powerpoint/2010/main" val="26968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09283">
            <a:off x="5713123" y="3125887"/>
            <a:ext cx="2013664" cy="7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字符串切片和索引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字符串切片和偏移图示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中的数组或列表等序列结构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取值范围都是</a:t>
            </a:r>
            <a:r>
              <a:rPr lang="en-US" altLang="zh-CN" dirty="0">
                <a:latin typeface="+mn-ea"/>
              </a:rPr>
              <a:t>[0, 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(x)-1], </a:t>
            </a:r>
            <a:r>
              <a:rPr lang="zh-CN" altLang="en-US" dirty="0">
                <a:latin typeface="+mn-ea"/>
              </a:rPr>
              <a:t>最后一个</a:t>
            </a:r>
            <a:r>
              <a:rPr lang="zh-CN" altLang="en-US" dirty="0" smtClean="0">
                <a:latin typeface="+mn-ea"/>
              </a:rPr>
              <a:t>索引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(x)-1</a:t>
            </a:r>
            <a:r>
              <a:rPr lang="zh-CN" altLang="en-US" dirty="0">
                <a:latin typeface="+mn-ea"/>
              </a:rPr>
              <a:t>可以看做是</a:t>
            </a:r>
            <a:r>
              <a:rPr lang="en-US" altLang="zh-CN" dirty="0"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，相当于省去了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(x)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5E5C2C3-F468-4890-A9DE-428C329B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17041"/>
            <a:ext cx="4384145" cy="1385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53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字符串切片和</a:t>
            </a:r>
            <a:r>
              <a:rPr lang="zh-CN" altLang="en-US" dirty="0" smtClean="0"/>
              <a:t>索引（续）：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基本形式：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400" dirty="0">
                <a:latin typeface="+mn-ea"/>
              </a:rPr>
              <a:t>s</a:t>
            </a: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= "hello world"</a:t>
            </a:r>
          </a:p>
          <a:p>
            <a:pPr marL="457200" lvl="1" indent="0">
              <a:buNone/>
            </a:pPr>
            <a:r>
              <a:rPr lang="zh-CN" altLang="en-US" sz="1400" dirty="0">
                <a:latin typeface="+mn-ea"/>
              </a:rPr>
              <a:t>切片：</a:t>
            </a:r>
            <a:r>
              <a:rPr lang="en-US" altLang="zh-CN" sz="1400" dirty="0">
                <a:latin typeface="+mn-ea"/>
              </a:rPr>
              <a:t>s[</a:t>
            </a:r>
            <a:r>
              <a:rPr lang="en-US" altLang="zh-CN" sz="1400" dirty="0" err="1">
                <a:latin typeface="+mn-ea"/>
              </a:rPr>
              <a:t>a:b:c</a:t>
            </a:r>
            <a:r>
              <a:rPr lang="en-US" altLang="zh-CN" sz="1400" dirty="0">
                <a:latin typeface="+mn-ea"/>
              </a:rPr>
              <a:t>]</a:t>
            </a:r>
          </a:p>
          <a:p>
            <a:pPr marL="457200" lvl="1" indent="0">
              <a:buNone/>
            </a:pPr>
            <a:r>
              <a:rPr lang="zh-CN" altLang="en-US" sz="1400" dirty="0">
                <a:latin typeface="+mn-ea"/>
              </a:rPr>
              <a:t>含义：</a:t>
            </a:r>
            <a:r>
              <a:rPr lang="en-US" altLang="zh-CN" sz="1400" dirty="0">
                <a:latin typeface="+mn-ea"/>
              </a:rPr>
              <a:t>a</a:t>
            </a:r>
            <a:r>
              <a:rPr lang="zh-CN" altLang="en-US" sz="1400" dirty="0">
                <a:latin typeface="+mn-ea"/>
              </a:rPr>
              <a:t>表示切片起始位置，</a:t>
            </a:r>
            <a:r>
              <a:rPr lang="en-US" altLang="zh-CN" sz="1400" dirty="0">
                <a:latin typeface="+mn-ea"/>
              </a:rPr>
              <a:t>b</a:t>
            </a:r>
            <a:r>
              <a:rPr lang="zh-CN" altLang="en-US" sz="1400" dirty="0">
                <a:latin typeface="+mn-ea"/>
              </a:rPr>
              <a:t>为结束位置，</a:t>
            </a:r>
            <a:r>
              <a:rPr lang="en-US" altLang="zh-CN" sz="1400" dirty="0">
                <a:latin typeface="+mn-ea"/>
              </a:rPr>
              <a:t>c</a:t>
            </a:r>
            <a:r>
              <a:rPr lang="zh-CN" altLang="en-US" sz="1400" dirty="0">
                <a:latin typeface="+mn-ea"/>
              </a:rPr>
              <a:t>为步长。其中</a:t>
            </a:r>
            <a:r>
              <a:rPr lang="en-US" altLang="zh-CN" sz="1400" dirty="0">
                <a:latin typeface="+mn-ea"/>
              </a:rPr>
              <a:t>s[a]</a:t>
            </a:r>
            <a:r>
              <a:rPr lang="zh-CN" altLang="en-US" sz="1400" dirty="0">
                <a:latin typeface="+mn-ea"/>
              </a:rPr>
              <a:t>可取，而</a:t>
            </a:r>
            <a:r>
              <a:rPr lang="en-US" altLang="zh-CN" sz="1400" dirty="0">
                <a:latin typeface="+mn-ea"/>
              </a:rPr>
              <a:t>s[b]</a:t>
            </a:r>
            <a:r>
              <a:rPr lang="zh-CN" altLang="en-US" sz="1400" dirty="0">
                <a:latin typeface="+mn-ea"/>
              </a:rPr>
              <a:t>不能取得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范例</a:t>
            </a:r>
            <a:r>
              <a:rPr lang="zh-CN" altLang="en-US" dirty="0" smtClean="0">
                <a:latin typeface="+mn-ea"/>
              </a:rPr>
              <a:t>一：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4">
            <a:extLst>
              <a:ext uri="{FF2B5EF4-FFF2-40B4-BE49-F238E27FC236}">
                <a16:creationId xmlns="" xmlns:a16="http://schemas.microsoft.com/office/drawing/2014/main" id="{7A964479-7D39-47B5-BC5C-94C48565DE51}"/>
              </a:ext>
            </a:extLst>
          </p:cNvPr>
          <p:cNvSpPr/>
          <p:nvPr/>
        </p:nvSpPr>
        <p:spPr>
          <a:xfrm>
            <a:off x="3275856" y="3147814"/>
            <a:ext cx="3531602" cy="142308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400" dirty="0">
                <a:latin typeface="+mn-ea"/>
              </a:rPr>
              <a:t>s = 'hello world’</a:t>
            </a:r>
          </a:p>
          <a:p>
            <a:pPr algn="just"/>
            <a:r>
              <a:rPr lang="en-US" altLang="zh-CN" sz="1400" dirty="0">
                <a:latin typeface="+mn-ea"/>
              </a:rPr>
              <a:t>print(s[1:-2:2])</a:t>
            </a:r>
          </a:p>
          <a:p>
            <a:pPr algn="just"/>
            <a:endParaRPr lang="en-US" altLang="zh-CN" sz="1400" dirty="0">
              <a:latin typeface="+mn-ea"/>
            </a:endParaRPr>
          </a:p>
          <a:p>
            <a:pPr algn="just"/>
            <a:r>
              <a:rPr lang="zh-CN" altLang="en-US" sz="1400" dirty="0">
                <a:latin typeface="+mn-ea"/>
              </a:rPr>
              <a:t>执行结果：</a:t>
            </a:r>
            <a:endParaRPr lang="en-US" altLang="zh-CN" sz="1400" dirty="0">
              <a:latin typeface="+mn-ea"/>
            </a:endParaRPr>
          </a:p>
          <a:p>
            <a:pPr algn="just"/>
            <a:r>
              <a:rPr lang="en-US" altLang="zh-CN" sz="1400" dirty="0">
                <a:latin typeface="+mn-ea"/>
              </a:rPr>
              <a:t>el o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26962" t="7171" r="26817" b="8914"/>
          <a:stretch/>
        </p:blipFill>
        <p:spPr>
          <a:xfrm>
            <a:off x="7285367" y="3302202"/>
            <a:ext cx="1823137" cy="18618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97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字符串切片和</a:t>
            </a:r>
            <a:r>
              <a:rPr lang="zh-CN" altLang="en-US" dirty="0" smtClean="0"/>
              <a:t>索引（续）：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范例二：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s[</a:t>
            </a:r>
            <a:r>
              <a:rPr lang="en-US" altLang="zh-CN" sz="1200" dirty="0" err="1">
                <a:latin typeface="+mn-ea"/>
              </a:rPr>
              <a:t>a:b:c</a:t>
            </a:r>
            <a:r>
              <a:rPr lang="en-US" altLang="zh-CN" sz="1200" dirty="0">
                <a:latin typeface="+mn-ea"/>
              </a:rPr>
              <a:t>]</a:t>
            </a:r>
            <a:r>
              <a:rPr lang="zh-CN" altLang="en-US" sz="1200" dirty="0">
                <a:latin typeface="+mn-ea"/>
              </a:rPr>
              <a:t>中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+mn-ea"/>
              </a:rPr>
              <a:t>的值省略了，表示切取整个字符串，并且步长</a:t>
            </a:r>
            <a:r>
              <a:rPr lang="en-US" altLang="zh-CN" sz="1200" dirty="0">
                <a:latin typeface="+mn-ea"/>
              </a:rPr>
              <a:t>-1</a:t>
            </a:r>
            <a:r>
              <a:rPr lang="zh-CN" altLang="en-US" sz="1200" dirty="0">
                <a:latin typeface="+mn-ea"/>
              </a:rPr>
              <a:t>使得从后往前切取，从而实现了字符串反转</a:t>
            </a: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范例</a:t>
            </a:r>
            <a:r>
              <a:rPr lang="zh-CN" altLang="en-US" dirty="0" smtClean="0">
                <a:latin typeface="+mn-ea"/>
              </a:rPr>
              <a:t>三：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9" name="矩形: 圆角 4">
            <a:extLst>
              <a:ext uri="{FF2B5EF4-FFF2-40B4-BE49-F238E27FC236}">
                <a16:creationId xmlns="" xmlns:a16="http://schemas.microsoft.com/office/drawing/2014/main" id="{7A964479-7D39-47B5-BC5C-94C48565DE51}"/>
              </a:ext>
            </a:extLst>
          </p:cNvPr>
          <p:cNvSpPr/>
          <p:nvPr/>
        </p:nvSpPr>
        <p:spPr>
          <a:xfrm>
            <a:off x="3419872" y="1563638"/>
            <a:ext cx="1966244" cy="10753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'hello world'</a:t>
            </a:r>
          </a:p>
          <a:p>
            <a:pPr algn="just"/>
            <a:r>
              <a:rPr lang="en-US" altLang="zh-CN" sz="1200" dirty="0">
                <a:latin typeface="+mn-ea"/>
              </a:rPr>
              <a:t>print(s[::-1])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 err="1">
                <a:latin typeface="+mn-ea"/>
              </a:rPr>
              <a:t>dlrow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olleh</a:t>
            </a:r>
            <a:endParaRPr lang="en-US" altLang="zh-CN" sz="1200" dirty="0">
              <a:latin typeface="+mn-ea"/>
            </a:endParaRPr>
          </a:p>
        </p:txBody>
      </p:sp>
      <p:sp>
        <p:nvSpPr>
          <p:cNvPr id="11" name="矩形: 圆角 5">
            <a:extLst>
              <a:ext uri="{FF2B5EF4-FFF2-40B4-BE49-F238E27FC236}">
                <a16:creationId xmlns="" xmlns:a16="http://schemas.microsoft.com/office/drawing/2014/main" id="{74C70479-ECB0-44EC-84F7-5B781D8F8203}"/>
              </a:ext>
            </a:extLst>
          </p:cNvPr>
          <p:cNvSpPr/>
          <p:nvPr/>
        </p:nvSpPr>
        <p:spPr>
          <a:xfrm>
            <a:off x="3131840" y="3435846"/>
            <a:ext cx="4109789" cy="127906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</a:t>
            </a:r>
            <a:r>
              <a:rPr lang="en-US" altLang="zh-CN" sz="1200" dirty="0" err="1">
                <a:latin typeface="+mn-ea"/>
              </a:rPr>
              <a:t>str</a:t>
            </a:r>
            <a:r>
              <a:rPr lang="en-US" altLang="zh-CN" sz="1200" dirty="0">
                <a:latin typeface="+mn-ea"/>
              </a:rPr>
              <a:t>(12345)</a:t>
            </a:r>
          </a:p>
          <a:p>
            <a:pPr algn="just"/>
            <a:r>
              <a:rPr lang="en-US" altLang="zh-CN" sz="1200" dirty="0">
                <a:latin typeface="+mn-ea"/>
              </a:rPr>
              <a:t>print(s[:-1], s[:4:2], s[1:], s[1:-2:2], s[-3:-1])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>
                <a:latin typeface="+mn-ea"/>
              </a:rPr>
              <a:t>1234 13 2345 2 34</a:t>
            </a:r>
          </a:p>
        </p:txBody>
      </p:sp>
    </p:spTree>
    <p:extLst>
      <p:ext uri="{BB962C8B-B14F-4D97-AF65-F5344CB8AC3E}">
        <p14:creationId xmlns:p14="http://schemas.microsoft.com/office/powerpoint/2010/main" val="33258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字符串常量的修改</a:t>
            </a:r>
            <a:r>
              <a:rPr lang="zh-CN" altLang="en-US" dirty="0" smtClean="0"/>
              <a:t>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字符串常量是一个不可变序列，不过可以通过切片操作进行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”</a:t>
            </a:r>
            <a:r>
              <a:rPr lang="zh-CN" altLang="en-US" dirty="0">
                <a:latin typeface="+mn-ea"/>
              </a:rPr>
              <a:t>。例如字符串</a:t>
            </a:r>
            <a:r>
              <a:rPr lang="en-US" altLang="zh-CN" dirty="0">
                <a:latin typeface="+mn-ea"/>
              </a:rPr>
              <a:t>“hello”,</a:t>
            </a:r>
            <a:r>
              <a:rPr lang="zh-CN" altLang="en-US" dirty="0">
                <a:latin typeface="+mn-ea"/>
              </a:rPr>
              <a:t>删掉字符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或者将其第一个字符</a:t>
            </a:r>
            <a:r>
              <a:rPr lang="en-US" altLang="zh-CN" dirty="0">
                <a:latin typeface="+mn-ea"/>
              </a:rPr>
              <a:t>e</a:t>
            </a:r>
            <a:r>
              <a:rPr lang="zh-CN" altLang="en-US" dirty="0">
                <a:latin typeface="+mn-ea"/>
              </a:rPr>
              <a:t>变成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r>
              <a:rPr lang="zh-CN" altLang="en-US" sz="1200" dirty="0">
                <a:latin typeface="+mn-ea"/>
              </a:rPr>
              <a:t>从结果上看，似乎确实修改了字符串。但实际上是对原来字符串切片后拼接而成，会开辟新的内存空间存放新的字符串，而并没有修改原来字符串所占用的内存中的字符。</a:t>
            </a:r>
            <a:endParaRPr lang="en-US" altLang="zh-CN" sz="1200" dirty="0">
              <a:latin typeface="+mn-ea"/>
            </a:endParaRPr>
          </a:p>
          <a:p>
            <a:pPr marL="457200" lvl="3" indent="0"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12" name="矩形: 圆角 4">
            <a:extLst>
              <a:ext uri="{FF2B5EF4-FFF2-40B4-BE49-F238E27FC236}">
                <a16:creationId xmlns="" xmlns:a16="http://schemas.microsoft.com/office/drawing/2014/main" id="{B9ADA6A3-A857-41D1-B021-35CEDEF24C8B}"/>
              </a:ext>
            </a:extLst>
          </p:cNvPr>
          <p:cNvSpPr/>
          <p:nvPr/>
        </p:nvSpPr>
        <p:spPr>
          <a:xfrm>
            <a:off x="3247570" y="2139702"/>
            <a:ext cx="3196638" cy="151721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"hello"</a:t>
            </a:r>
          </a:p>
          <a:p>
            <a:pPr algn="just"/>
            <a:r>
              <a:rPr lang="en-US" altLang="zh-CN" sz="1200" dirty="0">
                <a:latin typeface="+mn-ea"/>
              </a:rPr>
              <a:t>s1 = s[:1] + s[2:]</a:t>
            </a:r>
          </a:p>
          <a:p>
            <a:pPr algn="just"/>
            <a:r>
              <a:rPr lang="en-US" altLang="zh-CN" sz="1200" dirty="0">
                <a:latin typeface="+mn-ea"/>
              </a:rPr>
              <a:t>s2 = s[:1] + "m" + s[2:]</a:t>
            </a:r>
          </a:p>
          <a:p>
            <a:pPr algn="just"/>
            <a:r>
              <a:rPr lang="en-US" altLang="zh-CN" sz="1200" dirty="0">
                <a:latin typeface="+mn-ea"/>
              </a:rPr>
              <a:t>print(s1, s2)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 err="1">
                <a:latin typeface="+mn-ea"/>
              </a:rPr>
              <a:t>hllo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hmllo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3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zh-CN" dirty="0" smtClean="0"/>
              <a:t>1</a:t>
            </a:r>
            <a:r>
              <a:rPr lang="en-US" altLang="ko-KR" dirty="0" smtClean="0"/>
              <a:t> </a:t>
            </a:r>
            <a:r>
              <a:rPr lang="zh-CN" altLang="en-US" dirty="0" smtClean="0"/>
              <a:t>字符串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5452" y="884466"/>
            <a:ext cx="6912768" cy="460648"/>
          </a:xfrm>
        </p:spPr>
        <p:txBody>
          <a:bodyPr/>
          <a:lstStyle/>
          <a:p>
            <a:r>
              <a:rPr lang="zh-CN" altLang="en-US" dirty="0"/>
              <a:t>字符串常量的</a:t>
            </a:r>
            <a:r>
              <a:rPr lang="zh-CN" altLang="en-US" dirty="0" smtClean="0"/>
              <a:t>修改（续）：</a:t>
            </a:r>
            <a:endParaRPr lang="en-US" altLang="zh-CN" b="1" dirty="0"/>
          </a:p>
        </p:txBody>
      </p:sp>
      <p:sp>
        <p:nvSpPr>
          <p:cNvPr id="8" name="Content Placeholder 4"/>
          <p:cNvSpPr>
            <a:spLocks noGrp="1"/>
          </p:cNvSpPr>
          <p:nvPr>
            <p:ph idx="10"/>
          </p:nvPr>
        </p:nvSpPr>
        <p:spPr>
          <a:xfrm>
            <a:off x="1619672" y="1491630"/>
            <a:ext cx="6912768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字符串的修改可以通过</a:t>
            </a:r>
            <a:r>
              <a:rPr lang="en-US" altLang="zh-CN" dirty="0" err="1">
                <a:latin typeface="+mn-ea"/>
              </a:rPr>
              <a:t>string.replace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方法来实现：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pPr marL="742950" lvl="3" indent="-285750">
              <a:buFont typeface="Wingdings" panose="05000000000000000000" pitchFamily="2" charset="2"/>
              <a:buChar char="l"/>
            </a:pPr>
            <a:r>
              <a:rPr lang="en-US" altLang="zh-CN" sz="1200" dirty="0">
                <a:latin typeface="+mn-ea"/>
              </a:rPr>
              <a:t>replace()</a:t>
            </a:r>
            <a:r>
              <a:rPr lang="zh-CN" altLang="en-US" sz="1200" dirty="0">
                <a:latin typeface="+mn-ea"/>
              </a:rPr>
              <a:t>方法第一个参数是要替换的字符串，第二个参数是新的字符串。从结果可以看到，</a:t>
            </a:r>
            <a:r>
              <a:rPr lang="en-US" altLang="zh-CN" sz="1200" dirty="0">
                <a:latin typeface="+mn-ea"/>
              </a:rPr>
              <a:t>replace</a:t>
            </a:r>
            <a:r>
              <a:rPr lang="zh-CN" altLang="en-US" sz="1200" dirty="0">
                <a:latin typeface="+mn-ea"/>
              </a:rPr>
              <a:t>可以实现同样的删除和替换操作。同样的，</a:t>
            </a:r>
            <a:r>
              <a:rPr lang="en-US" altLang="zh-CN" sz="1200" dirty="0">
                <a:latin typeface="+mn-ea"/>
              </a:rPr>
              <a:t>replace()</a:t>
            </a:r>
            <a:r>
              <a:rPr lang="zh-CN" altLang="en-US" sz="1200" dirty="0">
                <a:latin typeface="+mn-ea"/>
              </a:rPr>
              <a:t>方法也没有真正修改原来字符串的内存。</a:t>
            </a:r>
            <a:endParaRPr lang="en-US" altLang="zh-CN" sz="1200" dirty="0">
              <a:latin typeface="+mn-ea"/>
            </a:endParaRPr>
          </a:p>
          <a:p>
            <a:pPr marL="457200" lvl="3" indent="0">
              <a:buNone/>
            </a:pPr>
            <a:endParaRPr lang="en-US" altLang="zh-CN" sz="12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endParaRPr lang="en-US" altLang="zh-CN" sz="1800" b="1" dirty="0" smtClean="0"/>
          </a:p>
        </p:txBody>
      </p:sp>
      <p:sp>
        <p:nvSpPr>
          <p:cNvPr id="7" name="矩形: 圆角 4">
            <a:extLst>
              <a:ext uri="{FF2B5EF4-FFF2-40B4-BE49-F238E27FC236}">
                <a16:creationId xmlns="" xmlns:a16="http://schemas.microsoft.com/office/drawing/2014/main" id="{B9ADA6A3-A857-41D1-B021-35CEDEF24C8B}"/>
              </a:ext>
            </a:extLst>
          </p:cNvPr>
          <p:cNvSpPr/>
          <p:nvPr/>
        </p:nvSpPr>
        <p:spPr>
          <a:xfrm>
            <a:off x="3275856" y="2067694"/>
            <a:ext cx="3081023" cy="15288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latin typeface="+mn-ea"/>
              </a:rPr>
              <a:t>s = "hello"</a:t>
            </a:r>
          </a:p>
          <a:p>
            <a:pPr algn="just"/>
            <a:r>
              <a:rPr lang="en-US" altLang="zh-CN" sz="1200" dirty="0">
                <a:latin typeface="+mn-ea"/>
              </a:rPr>
              <a:t>s1 = </a:t>
            </a:r>
            <a:r>
              <a:rPr lang="en-US" altLang="zh-CN" sz="1200" dirty="0" err="1">
                <a:latin typeface="+mn-ea"/>
              </a:rPr>
              <a:t>s.replace</a:t>
            </a:r>
            <a:r>
              <a:rPr lang="en-US" altLang="zh-CN" sz="1200" dirty="0">
                <a:latin typeface="+mn-ea"/>
              </a:rPr>
              <a:t>(s[1], "")</a:t>
            </a:r>
          </a:p>
          <a:p>
            <a:pPr algn="just"/>
            <a:r>
              <a:rPr lang="en-US" altLang="zh-CN" sz="1200" dirty="0">
                <a:latin typeface="+mn-ea"/>
              </a:rPr>
              <a:t>s2 = </a:t>
            </a:r>
            <a:r>
              <a:rPr lang="en-US" altLang="zh-CN" sz="1200" dirty="0" err="1">
                <a:latin typeface="+mn-ea"/>
              </a:rPr>
              <a:t>s.replace</a:t>
            </a:r>
            <a:r>
              <a:rPr lang="en-US" altLang="zh-CN" sz="1200" dirty="0">
                <a:latin typeface="+mn-ea"/>
              </a:rPr>
              <a:t>(s[1], "m")</a:t>
            </a:r>
          </a:p>
          <a:p>
            <a:pPr algn="just"/>
            <a:r>
              <a:rPr lang="en-US" altLang="zh-CN" sz="1200" dirty="0">
                <a:latin typeface="+mn-ea"/>
              </a:rPr>
              <a:t>print(s1, s2)</a:t>
            </a:r>
          </a:p>
          <a:p>
            <a:pPr algn="just"/>
            <a:endParaRPr lang="en-US" altLang="zh-CN" sz="1200" dirty="0">
              <a:latin typeface="+mn-ea"/>
            </a:endParaRPr>
          </a:p>
          <a:p>
            <a:pPr algn="just"/>
            <a:r>
              <a:rPr lang="zh-CN" altLang="en-US" sz="1200" dirty="0">
                <a:latin typeface="+mn-ea"/>
              </a:rPr>
              <a:t>执行结果：</a:t>
            </a:r>
            <a:endParaRPr lang="en-US" altLang="zh-CN" sz="1200" dirty="0">
              <a:latin typeface="+mn-ea"/>
            </a:endParaRPr>
          </a:p>
          <a:p>
            <a:pPr algn="just"/>
            <a:r>
              <a:rPr lang="en-US" altLang="zh-CN" sz="1200" dirty="0" err="1">
                <a:latin typeface="+mn-ea"/>
              </a:rPr>
              <a:t>hllo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hmllo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56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algn="r">
          <a:defRPr sz="3200" b="1" dirty="0" smtClean="0">
            <a:solidFill>
              <a:schemeClr val="tx1">
                <a:lumMod val="75000"/>
                <a:lumOff val="25000"/>
              </a:schemeClr>
            </a:solidFill>
            <a:latin typeface="Arial" pitchFamily="34" charset="0"/>
            <a:ea typeface="맑은 고딕" pitchFamily="50" charset="-127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课程模板.potx" id="{30A6A78D-F1C2-4AFB-B6A0-ED75A34F213A}" vid="{7272AE31-60AE-4539-BBD5-EA7EB530B61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模板.potx" id="{30A6A78D-F1C2-4AFB-B6A0-ED75A34F213A}" vid="{0828B14C-3201-40B6-AA8D-656B309C51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课程模板</Template>
  <TotalTime>492</TotalTime>
  <Words>2472</Words>
  <Application>Microsoft Office PowerPoint</Application>
  <PresentationFormat>全屏显示(16:9)</PresentationFormat>
  <Paragraphs>720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맑은 고딕</vt:lpstr>
      <vt:lpstr>宋体</vt:lpstr>
      <vt:lpstr>Arial</vt:lpstr>
      <vt:lpstr>Calibri</vt:lpstr>
      <vt:lpstr>Wingdings</vt:lpstr>
      <vt:lpstr>Office 主题</vt:lpstr>
      <vt:lpstr>Custom Design</vt:lpstr>
      <vt:lpstr>PowerPoint 演示文稿</vt:lpstr>
      <vt:lpstr>简介：</vt:lpstr>
      <vt:lpstr>本章内容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3.1 字符串</vt:lpstr>
      <vt:lpstr>3.2 正则表达式</vt:lpstr>
      <vt:lpstr>3.2 正则表达式</vt:lpstr>
      <vt:lpstr>3.2 正则表达式</vt:lpstr>
      <vt:lpstr>3.2 正则表达式</vt:lpstr>
      <vt:lpstr>3.2 正则表达式</vt:lpstr>
      <vt:lpstr>3.3 子模式与match对象</vt:lpstr>
      <vt:lpstr>3.3 子模式与match对象</vt:lpstr>
      <vt:lpstr>3.3 子模式与match对象</vt:lpstr>
      <vt:lpstr>3.3 子模式与match对象</vt:lpstr>
      <vt:lpstr>3.3 子模式与match对象</vt:lpstr>
      <vt:lpstr>3.3 子模式与match对象</vt:lpstr>
      <vt:lpstr>3.4 本章小结：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James LI</dc:creator>
  <cp:lastModifiedBy>James LI</cp:lastModifiedBy>
  <cp:revision>69</cp:revision>
  <dcterms:created xsi:type="dcterms:W3CDTF">2016-08-01T05:33:37Z</dcterms:created>
  <dcterms:modified xsi:type="dcterms:W3CDTF">2017-12-03T11:06:33Z</dcterms:modified>
</cp:coreProperties>
</file>