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86" r:id="rId19"/>
    <p:sldId id="317" r:id="rId20"/>
    <p:sldId id="287" r:id="rId21"/>
    <p:sldId id="318" r:id="rId22"/>
    <p:sldId id="319" r:id="rId23"/>
    <p:sldId id="320" r:id="rId24"/>
    <p:sldId id="321" r:id="rId25"/>
    <p:sldId id="270" r:id="rId26"/>
    <p:sldId id="261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7" autoAdjust="0"/>
    <p:restoredTop sz="94660"/>
  </p:normalViewPr>
  <p:slideViewPr>
    <p:cSldViewPr>
      <p:cViewPr varScale="1">
        <p:scale>
          <a:sx n="114" d="100"/>
          <a:sy n="114" d="100"/>
        </p:scale>
        <p:origin x="12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13:31:54.939" idx="1">
    <p:pos x="5238" y="206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函数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设计与使用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4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函数参数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必备参数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函数定义的时候，形参并没有缺省值，因此如果在调用的时候没有给对应的实参，则会报错。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执行②报错：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4">
            <a:extLst>
              <a:ext uri="{FF2B5EF4-FFF2-40B4-BE49-F238E27FC236}">
                <a16:creationId xmlns:a16="http://schemas.microsoft.com/office/drawing/2014/main" xmlns="" id="{632B311A-6FF5-470E-B1AA-BEA2462A1957}"/>
              </a:ext>
            </a:extLst>
          </p:cNvPr>
          <p:cNvSpPr/>
          <p:nvPr/>
        </p:nvSpPr>
        <p:spPr>
          <a:xfrm>
            <a:off x="3508602" y="1635646"/>
            <a:ext cx="3427424" cy="11142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def bigger(a, b):</a:t>
            </a:r>
          </a:p>
          <a:p>
            <a:pPr algn="just"/>
            <a:r>
              <a:rPr lang="en-US" altLang="zh-CN" sz="1200" dirty="0">
                <a:latin typeface="+mn-ea"/>
              </a:rPr>
              <a:t>    return a if a &gt; b else b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① </a:t>
            </a:r>
            <a:r>
              <a:rPr lang="en-US" altLang="zh-CN" sz="1200" dirty="0">
                <a:latin typeface="+mn-ea"/>
              </a:rPr>
              <a:t>bigger(2, 1) # </a:t>
            </a:r>
            <a:r>
              <a:rPr lang="zh-CN" altLang="en-US" sz="1200" dirty="0">
                <a:latin typeface="+mn-ea"/>
              </a:rPr>
              <a:t>打印 </a:t>
            </a:r>
            <a:r>
              <a:rPr lang="en-US" altLang="zh-CN" sz="1200" dirty="0">
                <a:latin typeface="+mn-ea"/>
              </a:rPr>
              <a:t>2</a:t>
            </a:r>
          </a:p>
          <a:p>
            <a:pPr algn="just"/>
            <a:r>
              <a:rPr lang="zh-CN" altLang="en-US" sz="1200" dirty="0">
                <a:latin typeface="+mn-ea"/>
              </a:rPr>
              <a:t>② </a:t>
            </a:r>
            <a:r>
              <a:rPr lang="en-US" altLang="zh-CN" sz="1200" dirty="0">
                <a:latin typeface="+mn-ea"/>
              </a:rPr>
              <a:t>bigger(1)  # </a:t>
            </a:r>
            <a:r>
              <a:rPr lang="zh-CN" altLang="en-US" sz="1200" dirty="0">
                <a:latin typeface="+mn-ea"/>
              </a:rPr>
              <a:t>报错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7CFE9D9-EE58-4ACE-85F5-A22E6950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441923"/>
            <a:ext cx="519112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函数</a:t>
            </a:r>
            <a:r>
              <a:rPr lang="zh-CN" altLang="en-US" dirty="0"/>
              <a:t>参数（续）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关键字参数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关键字参数和函数调用关系紧密，函数调用使用关键字参数来确定传入的参数值。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使用关键字参数允许函数调用时参数的顺序与申明时不一致，因为</a:t>
            </a:r>
            <a:r>
              <a:rPr lang="en-US" altLang="zh-CN" sz="1200" dirty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解释器能够用参数匹配参数值。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②错误： </a:t>
            </a:r>
            <a:r>
              <a:rPr lang="zh-CN" altLang="en-US" sz="1200" dirty="0" smtClean="0">
                <a:latin typeface="+mn-ea"/>
              </a:rPr>
              <a:t>                                   ③</a:t>
            </a:r>
            <a:r>
              <a:rPr lang="zh-CN" altLang="en-US" sz="1200" dirty="0">
                <a:latin typeface="+mn-ea"/>
              </a:rPr>
              <a:t>错误</a:t>
            </a: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②表明关键字参数必须要在位置参数之后</a:t>
            </a:r>
            <a:r>
              <a:rPr lang="zh-CN" altLang="en-US" sz="1200" dirty="0" smtClean="0">
                <a:latin typeface="+mn-ea"/>
              </a:rPr>
              <a:t>。    ③</a:t>
            </a:r>
            <a:r>
              <a:rPr lang="zh-CN" altLang="en-US" sz="1200" dirty="0">
                <a:latin typeface="+mn-ea"/>
              </a:rPr>
              <a:t>表明位置参数和关键字参数赋值不能重合。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xmlns="" id="{B27117F2-B962-4644-B757-E6867CAAECCC}"/>
              </a:ext>
            </a:extLst>
          </p:cNvPr>
          <p:cNvSpPr/>
          <p:nvPr/>
        </p:nvSpPr>
        <p:spPr>
          <a:xfrm>
            <a:off x="3707904" y="1428656"/>
            <a:ext cx="4037362" cy="135911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def bigger(a, b):</a:t>
            </a:r>
          </a:p>
          <a:p>
            <a:pPr algn="just"/>
            <a:r>
              <a:rPr lang="en-US" altLang="zh-CN" sz="1200" dirty="0">
                <a:latin typeface="+mn-ea"/>
              </a:rPr>
              <a:t>    return a if a &gt; b else b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① </a:t>
            </a:r>
            <a:r>
              <a:rPr lang="en-US" altLang="zh-CN" sz="1200" dirty="0">
                <a:latin typeface="+mn-ea"/>
              </a:rPr>
              <a:t>print(bigger(100, b=200)) # </a:t>
            </a:r>
            <a:r>
              <a:rPr lang="zh-CN" altLang="en-US" sz="1200" dirty="0">
                <a:latin typeface="+mn-ea"/>
              </a:rPr>
              <a:t>打印</a:t>
            </a:r>
            <a:r>
              <a:rPr lang="en-US" altLang="zh-CN" sz="1200" dirty="0">
                <a:latin typeface="+mn-ea"/>
              </a:rPr>
              <a:t>200</a:t>
            </a:r>
          </a:p>
          <a:p>
            <a:pPr algn="just"/>
            <a:r>
              <a:rPr lang="zh-CN" altLang="en-US" sz="1200" dirty="0">
                <a:latin typeface="+mn-ea"/>
              </a:rPr>
              <a:t>② </a:t>
            </a:r>
            <a:r>
              <a:rPr lang="en-US" altLang="zh-CN" sz="1200" dirty="0">
                <a:latin typeface="+mn-ea"/>
              </a:rPr>
              <a:t>print(bigger(a=100, 200)) # </a:t>
            </a:r>
            <a:r>
              <a:rPr lang="zh-CN" altLang="en-US" sz="1200" dirty="0">
                <a:latin typeface="+mn-ea"/>
              </a:rPr>
              <a:t>引起错误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③ </a:t>
            </a:r>
            <a:r>
              <a:rPr lang="en-US" altLang="zh-CN" sz="1200" dirty="0">
                <a:latin typeface="+mn-ea"/>
              </a:rPr>
              <a:t>print(bigger(200, a=100)) # </a:t>
            </a:r>
            <a:r>
              <a:rPr lang="zh-CN" altLang="en-US" sz="1200" dirty="0">
                <a:latin typeface="+mn-ea"/>
              </a:rPr>
              <a:t>引起多值冲突错误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④ </a:t>
            </a:r>
            <a:r>
              <a:rPr lang="en-US" altLang="zh-CN" sz="1200" dirty="0">
                <a:latin typeface="+mn-ea"/>
              </a:rPr>
              <a:t>print(bigger(b=200, a=100)) # </a:t>
            </a:r>
            <a:r>
              <a:rPr lang="zh-CN" altLang="en-US" sz="1200" dirty="0">
                <a:latin typeface="+mn-ea"/>
              </a:rPr>
              <a:t>打印</a:t>
            </a:r>
            <a:r>
              <a:rPr lang="en-US" altLang="zh-CN" sz="1200" dirty="0">
                <a:latin typeface="+mn-ea"/>
              </a:rPr>
              <a:t>200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2E4B60C-F75A-495F-AF3F-C8C0F021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83" y="3679371"/>
            <a:ext cx="3277913" cy="780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CFDD5B9-79AE-4A24-A953-909D70D00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97" b="13600"/>
          <a:stretch/>
        </p:blipFill>
        <p:spPr>
          <a:xfrm>
            <a:off x="5692711" y="3786702"/>
            <a:ext cx="3180036" cy="56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 smtClean="0"/>
              <a:t>函数</a:t>
            </a:r>
            <a:r>
              <a:rPr lang="zh-CN" altLang="en-US" dirty="0"/>
              <a:t>参数（续）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缺省参数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调用函数时，缺省参数的值如果没有传入，则被认为是默认值。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由于函数申明的时候，所有形参都有默认值。因此即使调用的时候不传入任何参数也不会出错。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如果实参指定了值，那么参数传递之后就会使用指定值，忽略对应的默认值。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4">
            <a:extLst>
              <a:ext uri="{FF2B5EF4-FFF2-40B4-BE49-F238E27FC236}">
                <a16:creationId xmlns:a16="http://schemas.microsoft.com/office/drawing/2014/main" xmlns="" id="{632B311A-6FF5-470E-B1AA-BEA2462A1957}"/>
              </a:ext>
            </a:extLst>
          </p:cNvPr>
          <p:cNvSpPr/>
          <p:nvPr/>
        </p:nvSpPr>
        <p:spPr>
          <a:xfrm>
            <a:off x="3491880" y="1635646"/>
            <a:ext cx="3499432" cy="13995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def bigger(a=100, b=200):</a:t>
            </a:r>
          </a:p>
          <a:p>
            <a:pPr algn="just"/>
            <a:r>
              <a:rPr lang="en-US" altLang="zh-CN" sz="1200" dirty="0">
                <a:latin typeface="+mn-ea"/>
              </a:rPr>
              <a:t>    return a if a &gt; b else b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print(bigger())  # </a:t>
            </a:r>
            <a:r>
              <a:rPr lang="zh-CN" altLang="en-US" sz="1200" dirty="0">
                <a:latin typeface="+mn-ea"/>
              </a:rPr>
              <a:t>打印</a:t>
            </a:r>
            <a:r>
              <a:rPr lang="en-US" altLang="zh-CN" sz="1200" dirty="0">
                <a:latin typeface="+mn-ea"/>
              </a:rPr>
              <a:t>200</a:t>
            </a:r>
          </a:p>
          <a:p>
            <a:pPr algn="just"/>
            <a:r>
              <a:rPr lang="en-US" altLang="zh-CN" sz="1200" dirty="0">
                <a:latin typeface="+mn-ea"/>
              </a:rPr>
              <a:t>print(bigger(999)) # </a:t>
            </a:r>
            <a:r>
              <a:rPr lang="zh-CN" altLang="en-US" sz="1200" dirty="0">
                <a:latin typeface="+mn-ea"/>
              </a:rPr>
              <a:t>打印</a:t>
            </a:r>
            <a:r>
              <a:rPr lang="en-US" altLang="zh-CN" sz="1200" dirty="0">
                <a:latin typeface="+mn-ea"/>
              </a:rPr>
              <a:t>999</a:t>
            </a:r>
          </a:p>
          <a:p>
            <a:pPr algn="just"/>
            <a:r>
              <a:rPr lang="en-US" altLang="zh-CN" sz="1200" dirty="0">
                <a:latin typeface="+mn-ea"/>
              </a:rPr>
              <a:t>print(bigger(888, 999)) # </a:t>
            </a:r>
            <a:r>
              <a:rPr lang="zh-CN" altLang="en-US" sz="1200" dirty="0">
                <a:latin typeface="+mn-ea"/>
              </a:rPr>
              <a:t>打印</a:t>
            </a:r>
            <a:r>
              <a:rPr lang="en-US" altLang="zh-CN" sz="1200" dirty="0">
                <a:latin typeface="+mn-ea"/>
              </a:rPr>
              <a:t>999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/>
              <a:t>函数参数（续）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不定长</a:t>
            </a:r>
            <a:r>
              <a:rPr lang="zh-CN" altLang="en-US" dirty="0" smtClean="0"/>
              <a:t>参数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有时候我们需要一个函数可以处理比当初申明时更多的</a:t>
            </a:r>
            <a:r>
              <a:rPr lang="zh-CN" altLang="en-US" dirty="0" smtClean="0">
                <a:latin typeface="+mn-ea"/>
              </a:rPr>
              <a:t>参数，这些</a:t>
            </a:r>
            <a:r>
              <a:rPr lang="zh-CN" altLang="en-US" dirty="0">
                <a:latin typeface="+mn-ea"/>
              </a:rPr>
              <a:t>参数叫做不定长</a:t>
            </a:r>
            <a:r>
              <a:rPr lang="zh-CN" altLang="en-US" dirty="0" smtClean="0">
                <a:latin typeface="+mn-ea"/>
              </a:rPr>
              <a:t>参数。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申明语法：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不定参数的位置必须在普通参数后面。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95BA4B2-02B5-4CF8-954A-0198524E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643758"/>
            <a:ext cx="4477305" cy="118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/>
              <a:t>函数参数（续）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不定长</a:t>
            </a:r>
            <a:r>
              <a:rPr lang="zh-CN" altLang="en-US" dirty="0" smtClean="0"/>
              <a:t>参数（续）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示例</a:t>
            </a:r>
            <a:r>
              <a:rPr lang="zh-CN" altLang="en-US" dirty="0" smtClean="0">
                <a:latin typeface="+mn-ea"/>
              </a:rPr>
              <a:t>一：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不定参数形式为 </a:t>
            </a:r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err="1">
                <a:latin typeface="+mn-ea"/>
              </a:rPr>
              <a:t>args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first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second</a:t>
            </a:r>
            <a:r>
              <a:rPr lang="zh-CN" altLang="en-US" sz="1200" dirty="0">
                <a:latin typeface="+mn-ea"/>
              </a:rPr>
              <a:t>是两个必备参数，之后参数可以不传入或者传入</a:t>
            </a:r>
            <a:r>
              <a:rPr lang="en-US" altLang="zh-CN" sz="1200" dirty="0">
                <a:latin typeface="+mn-ea"/>
              </a:rPr>
              <a:t>n</a:t>
            </a:r>
            <a:r>
              <a:rPr lang="zh-CN" altLang="en-US" sz="1200" dirty="0">
                <a:latin typeface="+mn-ea"/>
              </a:rPr>
              <a:t>个都可以。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函数的不定参数会使用元组收集传入的多个参数。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4">
            <a:extLst>
              <a:ext uri="{FF2B5EF4-FFF2-40B4-BE49-F238E27FC236}">
                <a16:creationId xmlns:a16="http://schemas.microsoft.com/office/drawing/2014/main" xmlns="" id="{28673D1C-9100-4724-A896-6088069ACF15}"/>
              </a:ext>
            </a:extLst>
          </p:cNvPr>
          <p:cNvSpPr/>
          <p:nvPr/>
        </p:nvSpPr>
        <p:spPr>
          <a:xfrm>
            <a:off x="3347864" y="1923678"/>
            <a:ext cx="3816424" cy="20882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def </a:t>
            </a:r>
            <a:r>
              <a:rPr lang="en-US" altLang="zh-CN" sz="1000" dirty="0" err="1">
                <a:latin typeface="+mn-ea"/>
              </a:rPr>
              <a:t>find_min</a:t>
            </a:r>
            <a:r>
              <a:rPr lang="en-US" altLang="zh-CN" sz="1000" dirty="0">
                <a:latin typeface="+mn-ea"/>
              </a:rPr>
              <a:t>(first, second, *</a:t>
            </a:r>
            <a:r>
              <a:rPr lang="en-US" altLang="zh-CN" sz="1000" dirty="0" err="1">
                <a:latin typeface="+mn-ea"/>
              </a:rPr>
              <a:t>nums</a:t>
            </a:r>
            <a:r>
              <a:rPr lang="en-US" altLang="zh-CN" sz="1000" dirty="0">
                <a:latin typeface="+mn-ea"/>
              </a:rPr>
              <a:t>):</a:t>
            </a:r>
          </a:p>
          <a:p>
            <a:pPr algn="just"/>
            <a:r>
              <a:rPr lang="en-US" altLang="zh-CN" sz="1000" dirty="0">
                <a:latin typeface="+mn-ea"/>
              </a:rPr>
              <a:t>    """</a:t>
            </a:r>
            <a:r>
              <a:rPr lang="zh-CN" altLang="en-US" sz="1000" dirty="0">
                <a:latin typeface="+mn-ea"/>
              </a:rPr>
              <a:t>查找传入的所有数字中最小值</a:t>
            </a:r>
            <a:r>
              <a:rPr lang="en-US" altLang="zh-CN" sz="1000" dirty="0">
                <a:latin typeface="+mn-ea"/>
              </a:rPr>
              <a:t>""“</a:t>
            </a:r>
          </a:p>
          <a:p>
            <a:pPr algn="just"/>
            <a:r>
              <a:rPr lang="en-US" altLang="zh-CN" sz="1000" dirty="0">
                <a:latin typeface="+mn-ea"/>
              </a:rPr>
              <a:t>    print(type(</a:t>
            </a:r>
            <a:r>
              <a:rPr lang="en-US" altLang="zh-CN" sz="1000" dirty="0" err="1">
                <a:latin typeface="+mn-ea"/>
              </a:rPr>
              <a:t>nums</a:t>
            </a:r>
            <a:r>
              <a:rPr lang="en-US" altLang="zh-CN" sz="1000" dirty="0">
                <a:latin typeface="+mn-ea"/>
              </a:rPr>
              <a:t>))  </a:t>
            </a:r>
          </a:p>
          <a:p>
            <a:pPr algn="just"/>
            <a:r>
              <a:rPr lang="en-US" altLang="zh-CN" sz="1000" dirty="0">
                <a:latin typeface="+mn-ea"/>
              </a:rPr>
              <a:t>    m = first if first &lt; second else second</a:t>
            </a:r>
          </a:p>
          <a:p>
            <a:pPr algn="just"/>
            <a:r>
              <a:rPr lang="en-US" altLang="zh-CN" sz="1000" dirty="0">
                <a:latin typeface="+mn-ea"/>
              </a:rPr>
              <a:t>    for n in </a:t>
            </a:r>
            <a:r>
              <a:rPr lang="en-US" altLang="zh-CN" sz="1000" dirty="0" err="1">
                <a:latin typeface="+mn-ea"/>
              </a:rPr>
              <a:t>nums</a:t>
            </a:r>
            <a:r>
              <a:rPr lang="en-US" altLang="zh-CN" sz="1000" dirty="0">
                <a:latin typeface="+mn-ea"/>
              </a:rPr>
              <a:t>:</a:t>
            </a:r>
          </a:p>
          <a:p>
            <a:pPr algn="just"/>
            <a:r>
              <a:rPr lang="en-US" altLang="zh-CN" sz="1000" dirty="0">
                <a:latin typeface="+mn-ea"/>
              </a:rPr>
              <a:t>        if n &lt; m:</a:t>
            </a:r>
          </a:p>
          <a:p>
            <a:pPr algn="just"/>
            <a:r>
              <a:rPr lang="en-US" altLang="zh-CN" sz="1000" dirty="0">
                <a:latin typeface="+mn-ea"/>
              </a:rPr>
              <a:t>            m = n</a:t>
            </a:r>
          </a:p>
          <a:p>
            <a:pPr algn="just"/>
            <a:r>
              <a:rPr lang="en-US" altLang="zh-CN" sz="1000" dirty="0">
                <a:latin typeface="+mn-ea"/>
              </a:rPr>
              <a:t>    return m</a:t>
            </a:r>
          </a:p>
          <a:p>
            <a:pPr algn="just"/>
            <a:r>
              <a:rPr lang="en-US" altLang="zh-CN" sz="1000" dirty="0">
                <a:latin typeface="+mn-ea"/>
              </a:rPr>
              <a:t>print(</a:t>
            </a:r>
            <a:r>
              <a:rPr lang="en-US" altLang="zh-CN" sz="1000" dirty="0" err="1">
                <a:latin typeface="+mn-ea"/>
              </a:rPr>
              <a:t>find_min</a:t>
            </a:r>
            <a:r>
              <a:rPr lang="en-US" altLang="zh-CN" sz="1000" dirty="0">
                <a:latin typeface="+mn-ea"/>
              </a:rPr>
              <a:t>(100, 300, 2, 3, 40, 50, 5, 1))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&lt;class 'tuple'&gt;</a:t>
            </a:r>
          </a:p>
          <a:p>
            <a:pPr algn="just"/>
            <a:r>
              <a:rPr lang="en-US" altLang="zh-CN" sz="10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81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/>
              <a:t>函数参数（续）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不定长</a:t>
            </a:r>
            <a:r>
              <a:rPr lang="zh-CN" altLang="en-US" dirty="0" smtClean="0"/>
              <a:t>参数（续）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示例</a:t>
            </a:r>
            <a:r>
              <a:rPr lang="zh-CN" altLang="en-US" dirty="0">
                <a:latin typeface="+mn-ea"/>
              </a:rPr>
              <a:t>二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不定参数的形式为 </a:t>
            </a:r>
            <a:r>
              <a:rPr lang="en-US" altLang="zh-CN" sz="1200" dirty="0">
                <a:latin typeface="+mn-ea"/>
              </a:rPr>
              <a:t>**</a:t>
            </a:r>
            <a:r>
              <a:rPr lang="en-US" altLang="zh-CN" sz="1200" dirty="0" err="1">
                <a:latin typeface="+mn-ea"/>
              </a:rPr>
              <a:t>args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传入的不定参数都是关键字参数，每个参数的形式都是</a:t>
            </a:r>
            <a:r>
              <a:rPr lang="en-US" altLang="zh-CN" sz="1200" dirty="0">
                <a:latin typeface="+mn-ea"/>
              </a:rPr>
              <a:t>key=value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函数的不定参数会使用字典收集传入的多个参数。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xmlns="" id="{28673D1C-9100-4724-A896-6088069ACF15}"/>
              </a:ext>
            </a:extLst>
          </p:cNvPr>
          <p:cNvSpPr/>
          <p:nvPr/>
        </p:nvSpPr>
        <p:spPr>
          <a:xfrm>
            <a:off x="3131840" y="1851670"/>
            <a:ext cx="4176464" cy="22545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def </a:t>
            </a:r>
            <a:r>
              <a:rPr lang="en-US" altLang="zh-CN" sz="1000" dirty="0" err="1">
                <a:latin typeface="+mn-ea"/>
              </a:rPr>
              <a:t>find_min</a:t>
            </a:r>
            <a:r>
              <a:rPr lang="en-US" altLang="zh-CN" sz="1000" dirty="0">
                <a:latin typeface="+mn-ea"/>
              </a:rPr>
              <a:t>(first, second, **</a:t>
            </a:r>
            <a:r>
              <a:rPr lang="en-US" altLang="zh-CN" sz="1000" dirty="0" err="1">
                <a:latin typeface="+mn-ea"/>
              </a:rPr>
              <a:t>nums</a:t>
            </a:r>
            <a:r>
              <a:rPr lang="en-US" altLang="zh-CN" sz="1000" dirty="0">
                <a:latin typeface="+mn-ea"/>
              </a:rPr>
              <a:t>):</a:t>
            </a:r>
          </a:p>
          <a:p>
            <a:pPr algn="just"/>
            <a:r>
              <a:rPr lang="en-US" altLang="zh-CN" sz="1000" dirty="0">
                <a:latin typeface="+mn-ea"/>
              </a:rPr>
              <a:t>    """</a:t>
            </a:r>
            <a:r>
              <a:rPr lang="zh-CN" altLang="en-US" sz="1000" dirty="0">
                <a:latin typeface="+mn-ea"/>
              </a:rPr>
              <a:t>查找传入的所有数字中最小值</a:t>
            </a:r>
            <a:r>
              <a:rPr lang="en-US" altLang="zh-CN" sz="1000" dirty="0">
                <a:latin typeface="+mn-ea"/>
              </a:rPr>
              <a:t>"""</a:t>
            </a:r>
          </a:p>
          <a:p>
            <a:pPr algn="just"/>
            <a:r>
              <a:rPr lang="en-US" altLang="zh-CN" sz="1000" dirty="0">
                <a:latin typeface="+mn-ea"/>
              </a:rPr>
              <a:t>    print(type(</a:t>
            </a:r>
            <a:r>
              <a:rPr lang="en-US" altLang="zh-CN" sz="1000" dirty="0" err="1">
                <a:latin typeface="+mn-ea"/>
              </a:rPr>
              <a:t>nums</a:t>
            </a:r>
            <a:r>
              <a:rPr lang="en-US" altLang="zh-CN" sz="1000" dirty="0">
                <a:latin typeface="+mn-ea"/>
              </a:rPr>
              <a:t>))</a:t>
            </a:r>
          </a:p>
          <a:p>
            <a:pPr algn="just"/>
            <a:r>
              <a:rPr lang="en-US" altLang="zh-CN" sz="1000" dirty="0">
                <a:latin typeface="+mn-ea"/>
              </a:rPr>
              <a:t>    m = first if first &lt; second else second</a:t>
            </a:r>
          </a:p>
          <a:p>
            <a:pPr algn="just"/>
            <a:r>
              <a:rPr lang="en-US" altLang="zh-CN" sz="1000" dirty="0">
                <a:latin typeface="+mn-ea"/>
              </a:rPr>
              <a:t>    for k, n in </a:t>
            </a:r>
            <a:r>
              <a:rPr lang="en-US" altLang="zh-CN" sz="1000" dirty="0" err="1">
                <a:latin typeface="+mn-ea"/>
              </a:rPr>
              <a:t>nums.items</a:t>
            </a:r>
            <a:r>
              <a:rPr lang="en-US" altLang="zh-CN" sz="1000" dirty="0">
                <a:latin typeface="+mn-ea"/>
              </a:rPr>
              <a:t>():</a:t>
            </a:r>
          </a:p>
          <a:p>
            <a:pPr algn="just"/>
            <a:r>
              <a:rPr lang="en-US" altLang="zh-CN" sz="1000" dirty="0">
                <a:latin typeface="+mn-ea"/>
              </a:rPr>
              <a:t>        if n &lt; m:</a:t>
            </a:r>
          </a:p>
          <a:p>
            <a:pPr algn="just"/>
            <a:r>
              <a:rPr lang="en-US" altLang="zh-CN" sz="1000" dirty="0">
                <a:latin typeface="+mn-ea"/>
              </a:rPr>
              <a:t>            m = n</a:t>
            </a:r>
          </a:p>
          <a:p>
            <a:pPr algn="just"/>
            <a:r>
              <a:rPr lang="en-US" altLang="zh-CN" sz="1000" dirty="0">
                <a:latin typeface="+mn-ea"/>
              </a:rPr>
              <a:t>    return m</a:t>
            </a:r>
          </a:p>
          <a:p>
            <a:pPr algn="just"/>
            <a:r>
              <a:rPr lang="en-US" altLang="zh-CN" sz="1000" dirty="0">
                <a:latin typeface="+mn-ea"/>
              </a:rPr>
              <a:t>print(</a:t>
            </a:r>
            <a:r>
              <a:rPr lang="en-US" altLang="zh-CN" sz="1000" dirty="0" err="1">
                <a:latin typeface="+mn-ea"/>
              </a:rPr>
              <a:t>find_min</a:t>
            </a:r>
            <a:r>
              <a:rPr lang="en-US" altLang="zh-CN" sz="1000" dirty="0">
                <a:latin typeface="+mn-ea"/>
              </a:rPr>
              <a:t>(100, 300, a=2, b=3, c=40, d=50, e=5, f=1))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&lt;class '</a:t>
            </a:r>
            <a:r>
              <a:rPr lang="en-US" altLang="zh-CN" sz="1000" dirty="0" err="1">
                <a:latin typeface="+mn-ea"/>
              </a:rPr>
              <a:t>dict</a:t>
            </a:r>
            <a:r>
              <a:rPr lang="en-US" altLang="zh-CN" sz="1000" dirty="0">
                <a:latin typeface="+mn-ea"/>
              </a:rPr>
              <a:t>'&gt;</a:t>
            </a:r>
          </a:p>
          <a:p>
            <a:pPr algn="just"/>
            <a:r>
              <a:rPr lang="en-US" altLang="zh-CN" sz="10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80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4.2.2 </a:t>
            </a:r>
            <a:r>
              <a:rPr lang="zh-CN" altLang="en-US" dirty="0"/>
              <a:t>函数参数（续）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5114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不定长</a:t>
            </a:r>
            <a:r>
              <a:rPr lang="zh-CN" altLang="en-US" dirty="0" smtClean="0"/>
              <a:t>参数（续）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参数传递时序列解包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如果不定参数是</a:t>
            </a:r>
            <a:r>
              <a:rPr lang="en-US" altLang="zh-CN" sz="1200" dirty="0">
                <a:latin typeface="+mn-ea"/>
              </a:rPr>
              <a:t> *</a:t>
            </a:r>
            <a:r>
              <a:rPr lang="en-US" altLang="zh-CN" sz="1200" dirty="0" err="1">
                <a:latin typeface="+mn-ea"/>
              </a:rPr>
              <a:t>args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这种形式。以示例一中的</a:t>
            </a:r>
            <a:r>
              <a:rPr lang="en-US" altLang="zh-CN" sz="1200" dirty="0" err="1">
                <a:latin typeface="+mn-ea"/>
              </a:rPr>
              <a:t>find_min</a:t>
            </a:r>
            <a:r>
              <a:rPr lang="en-US" altLang="zh-CN" sz="1200" dirty="0">
                <a:latin typeface="+mn-ea"/>
              </a:rPr>
              <a:t>(first, second, *</a:t>
            </a:r>
            <a:r>
              <a:rPr lang="en-US" altLang="zh-CN" sz="1200" dirty="0" err="1">
                <a:latin typeface="+mn-ea"/>
              </a:rPr>
              <a:t>nums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函数来说，可以这样调用</a:t>
            </a: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如果不定参数是 </a:t>
            </a:r>
            <a:r>
              <a:rPr lang="en-US" altLang="zh-CN" sz="1200" dirty="0">
                <a:latin typeface="+mn-ea"/>
              </a:rPr>
              <a:t>**</a:t>
            </a:r>
            <a:r>
              <a:rPr lang="en-US" altLang="zh-CN" sz="1200" dirty="0" err="1">
                <a:latin typeface="+mn-ea"/>
              </a:rPr>
              <a:t>args</a:t>
            </a:r>
            <a:r>
              <a:rPr lang="zh-CN" altLang="en-US" sz="1200" dirty="0">
                <a:latin typeface="+mn-ea"/>
              </a:rPr>
              <a:t>这种形式。以实例二中</a:t>
            </a:r>
            <a:r>
              <a:rPr lang="en-US" altLang="zh-CN" sz="1200" dirty="0" err="1">
                <a:latin typeface="+mn-ea"/>
              </a:rPr>
              <a:t>find_min</a:t>
            </a:r>
            <a:r>
              <a:rPr lang="en-US" altLang="zh-CN" sz="1200" dirty="0">
                <a:latin typeface="+mn-ea"/>
              </a:rPr>
              <a:t>(first, second, **</a:t>
            </a:r>
            <a:r>
              <a:rPr lang="en-US" altLang="zh-CN" sz="1200" dirty="0" err="1">
                <a:latin typeface="+mn-ea"/>
              </a:rPr>
              <a:t>nums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函数来说，可以这样调用：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4">
            <a:extLst>
              <a:ext uri="{FF2B5EF4-FFF2-40B4-BE49-F238E27FC236}">
                <a16:creationId xmlns="" xmlns:a16="http://schemas.microsoft.com/office/drawing/2014/main" id="{28673D1C-9100-4724-A896-6088069ACF15}"/>
              </a:ext>
            </a:extLst>
          </p:cNvPr>
          <p:cNvSpPr/>
          <p:nvPr/>
        </p:nvSpPr>
        <p:spPr>
          <a:xfrm>
            <a:off x="4355976" y="2283718"/>
            <a:ext cx="4236657" cy="129614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ns = (2, 3, 40, 50, 5, 1)    # </a:t>
            </a:r>
            <a:r>
              <a:rPr lang="zh-CN" altLang="en-US" sz="1000" dirty="0">
                <a:latin typeface="+mn-ea"/>
              </a:rPr>
              <a:t>可行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# ns = {2, 3, 40, 50, 5, 1}  # </a:t>
            </a:r>
            <a:r>
              <a:rPr lang="zh-CN" altLang="en-US" sz="1000" dirty="0">
                <a:latin typeface="+mn-ea"/>
              </a:rPr>
              <a:t>可行</a:t>
            </a:r>
          </a:p>
          <a:p>
            <a:pPr algn="just"/>
            <a:r>
              <a:rPr lang="en-US" altLang="zh-CN" sz="1000" dirty="0">
                <a:latin typeface="+mn-ea"/>
              </a:rPr>
              <a:t># ns = [2, 3, 40, 50, 5, 1]  # </a:t>
            </a:r>
            <a:r>
              <a:rPr lang="zh-CN" altLang="en-US" sz="1000" dirty="0">
                <a:latin typeface="+mn-ea"/>
              </a:rPr>
              <a:t>可行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print(</a:t>
            </a:r>
            <a:r>
              <a:rPr lang="en-US" altLang="zh-CN" sz="1000" dirty="0" err="1">
                <a:latin typeface="+mn-ea"/>
              </a:rPr>
              <a:t>find_min</a:t>
            </a:r>
            <a:r>
              <a:rPr lang="en-US" altLang="zh-CN" sz="1000" dirty="0">
                <a:latin typeface="+mn-ea"/>
              </a:rPr>
              <a:t>(100, 300, *ns</a:t>
            </a:r>
            <a:r>
              <a:rPr lang="en-US" altLang="zh-CN" sz="1000" dirty="0" smtClean="0">
                <a:latin typeface="+mn-ea"/>
              </a:rPr>
              <a:t>))</a:t>
            </a:r>
          </a:p>
          <a:p>
            <a:pPr algn="just"/>
            <a:endParaRPr lang="en-US" altLang="zh-CN" sz="1000" dirty="0" smtClean="0">
              <a:latin typeface="+mn-ea"/>
            </a:endParaRPr>
          </a:p>
          <a:p>
            <a:pPr algn="just"/>
            <a:r>
              <a:rPr lang="zh-CN" altLang="en-US" sz="1000" dirty="0" smtClean="0">
                <a:latin typeface="+mn-ea"/>
              </a:rPr>
              <a:t>执行</a:t>
            </a:r>
            <a:r>
              <a:rPr lang="zh-CN" altLang="en-US" sz="1000" dirty="0">
                <a:latin typeface="+mn-ea"/>
              </a:rPr>
              <a:t>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&lt;class ‘tuple'&gt;</a:t>
            </a:r>
          </a:p>
          <a:p>
            <a:pPr algn="just"/>
            <a:r>
              <a:rPr lang="en-US" altLang="zh-CN" sz="1000" dirty="0">
                <a:latin typeface="+mn-ea"/>
              </a:rPr>
              <a:t>1</a:t>
            </a:r>
          </a:p>
        </p:txBody>
      </p:sp>
      <p:sp>
        <p:nvSpPr>
          <p:cNvPr id="8" name="矩形: 圆角 5">
            <a:extLst>
              <a:ext uri="{FF2B5EF4-FFF2-40B4-BE49-F238E27FC236}">
                <a16:creationId xmlns="" xmlns:a16="http://schemas.microsoft.com/office/drawing/2014/main" id="{12210A61-22FE-43C8-BCA6-48DE4CA3F44C}"/>
              </a:ext>
            </a:extLst>
          </p:cNvPr>
          <p:cNvSpPr/>
          <p:nvPr/>
        </p:nvSpPr>
        <p:spPr>
          <a:xfrm>
            <a:off x="4388875" y="3939902"/>
            <a:ext cx="4236657" cy="10171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altLang="zh-CN" sz="1000" dirty="0">
                <a:latin typeface="+mn-ea"/>
              </a:rPr>
              <a:t>ns = {"a": 2, "b": 3, "c": 40, "d": 50, "e": 5, "f": 1}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print(</a:t>
            </a:r>
            <a:r>
              <a:rPr lang="en-US" altLang="zh-CN" sz="1000" dirty="0" err="1">
                <a:latin typeface="+mn-ea"/>
              </a:rPr>
              <a:t>find_min</a:t>
            </a:r>
            <a:r>
              <a:rPr lang="en-US" altLang="zh-CN" sz="1000" dirty="0">
                <a:latin typeface="+mn-ea"/>
              </a:rPr>
              <a:t>(100, 300, **ns))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&lt;class '</a:t>
            </a:r>
            <a:r>
              <a:rPr lang="en-US" altLang="zh-CN" sz="1000" dirty="0" err="1">
                <a:latin typeface="+mn-ea"/>
              </a:rPr>
              <a:t>dict</a:t>
            </a:r>
            <a:r>
              <a:rPr lang="en-US" altLang="zh-CN" sz="1000" dirty="0">
                <a:latin typeface="+mn-ea"/>
              </a:rPr>
              <a:t>’&gt;</a:t>
            </a:r>
          </a:p>
          <a:p>
            <a:pPr algn="just"/>
            <a:r>
              <a:rPr lang="en-US" altLang="zh-CN" sz="10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68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ko-KR" dirty="0" smtClean="0"/>
              <a:t>.</a:t>
            </a:r>
            <a:r>
              <a:rPr lang="en-US" altLang="zh-CN" dirty="0" smtClean="0"/>
              <a:t>3 </a:t>
            </a:r>
            <a:r>
              <a:rPr lang="zh-CN" altLang="en-US" dirty="0" smtClean="0"/>
              <a:t>变量</a:t>
            </a:r>
            <a:r>
              <a:rPr lang="zh-CN" altLang="en-US" dirty="0"/>
              <a:t>作用域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变量作用域：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一个程序的所有变量并不是在任意位置都可以访问的，访问权限取决于这个变量赋值的代码位置。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变量的作用域决定了在哪一部分程序可以访问哪些特定的变量名称。两种最基本的变量作用域是：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全局变量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局部变量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定义在函数内部的变量拥有一个局部作用域，定义在函数外部的拥有全局作用域，如下：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4">
            <a:extLst>
              <a:ext uri="{FF2B5EF4-FFF2-40B4-BE49-F238E27FC236}">
                <a16:creationId xmlns:a16="http://schemas.microsoft.com/office/drawing/2014/main" xmlns="" id="{28673D1C-9100-4724-A896-6088069ACF15}"/>
              </a:ext>
            </a:extLst>
          </p:cNvPr>
          <p:cNvSpPr/>
          <p:nvPr/>
        </p:nvSpPr>
        <p:spPr>
          <a:xfrm>
            <a:off x="3275856" y="3867894"/>
            <a:ext cx="3600400" cy="6829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outer = 999  #  outer</a:t>
            </a:r>
            <a:r>
              <a:rPr lang="zh-CN" altLang="en-US" sz="1200" dirty="0">
                <a:latin typeface="+mn-ea"/>
              </a:rPr>
              <a:t>为全局变量</a:t>
            </a:r>
          </a:p>
          <a:p>
            <a:pPr algn="just"/>
            <a:r>
              <a:rPr lang="en-US" altLang="zh-CN" sz="1200" dirty="0">
                <a:latin typeface="+mn-ea"/>
              </a:rPr>
              <a:t>def </a:t>
            </a:r>
            <a:r>
              <a:rPr lang="en-US" altLang="zh-CN" sz="1200" dirty="0" err="1">
                <a:latin typeface="+mn-ea"/>
              </a:rPr>
              <a:t>func</a:t>
            </a:r>
            <a:r>
              <a:rPr lang="en-US" altLang="zh-CN" sz="1200" dirty="0">
                <a:latin typeface="+mn-ea"/>
              </a:rPr>
              <a:t>():</a:t>
            </a:r>
          </a:p>
          <a:p>
            <a:pPr algn="just"/>
            <a:r>
              <a:rPr lang="en-US" altLang="zh-CN" sz="1200" dirty="0">
                <a:latin typeface="+mn-ea"/>
              </a:rPr>
              <a:t>    inner = outer # inner</a:t>
            </a:r>
            <a:r>
              <a:rPr lang="zh-CN" altLang="en-US" sz="1200" dirty="0">
                <a:latin typeface="+mn-ea"/>
              </a:rPr>
              <a:t>为局部变量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ko-KR" dirty="0" smtClean="0"/>
              <a:t>.</a:t>
            </a:r>
            <a:r>
              <a:rPr lang="en-US" altLang="zh-CN" dirty="0" smtClean="0"/>
              <a:t>3</a:t>
            </a:r>
            <a:r>
              <a:rPr lang="en-US" altLang="zh-CN" dirty="0"/>
              <a:t> </a:t>
            </a:r>
            <a:r>
              <a:rPr lang="zh-CN" altLang="en-US" dirty="0" smtClean="0"/>
              <a:t>变量</a:t>
            </a:r>
            <a:r>
              <a:rPr lang="zh-CN" altLang="en-US" dirty="0"/>
              <a:t>作用域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变量作用域（续） 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局部变量只能申明函数内部访问访问，而全局变量可以在整个模块访问。示例如下：</a:t>
            </a:r>
            <a:endParaRPr lang="en-US" altLang="zh-CN" sz="1600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xmlns="" id="{28673D1C-9100-4724-A896-6088069ACF15}"/>
              </a:ext>
            </a:extLst>
          </p:cNvPr>
          <p:cNvSpPr/>
          <p:nvPr/>
        </p:nvSpPr>
        <p:spPr>
          <a:xfrm>
            <a:off x="2176270" y="2139702"/>
            <a:ext cx="6411131" cy="270848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outer = 999  #  outer</a:t>
            </a:r>
            <a:r>
              <a:rPr lang="zh-CN" altLang="en-US" sz="1200" dirty="0">
                <a:latin typeface="+mn-ea"/>
              </a:rPr>
              <a:t>为全局变量</a:t>
            </a:r>
          </a:p>
          <a:p>
            <a:pPr algn="just"/>
            <a:r>
              <a:rPr lang="en-US" altLang="zh-CN" sz="1200" dirty="0">
                <a:latin typeface="+mn-ea"/>
              </a:rPr>
              <a:t>def func1():</a:t>
            </a:r>
          </a:p>
          <a:p>
            <a:pPr algn="just"/>
            <a:r>
              <a:rPr lang="en-US" altLang="zh-CN" sz="1200" dirty="0">
                <a:latin typeface="+mn-ea"/>
              </a:rPr>
              <a:t>    inner = 888 # inner</a:t>
            </a:r>
            <a:r>
              <a:rPr lang="zh-CN" altLang="en-US" sz="1200" dirty="0">
                <a:latin typeface="+mn-ea"/>
              </a:rPr>
              <a:t>为局部变量</a:t>
            </a:r>
          </a:p>
          <a:p>
            <a:pPr algn="just"/>
            <a:r>
              <a:rPr lang="zh-CN" altLang="en-US" sz="1200" dirty="0">
                <a:latin typeface="+mn-ea"/>
              </a:rPr>
              <a:t>    </a:t>
            </a:r>
            <a:r>
              <a:rPr lang="en-US" altLang="zh-CN" sz="1200" dirty="0">
                <a:latin typeface="+mn-ea"/>
              </a:rPr>
              <a:t>print("func1</a:t>
            </a:r>
            <a:r>
              <a:rPr lang="zh-CN" altLang="en-US" sz="1200" dirty="0">
                <a:latin typeface="+mn-ea"/>
              </a:rPr>
              <a:t>内部：局部变量</a:t>
            </a:r>
            <a:r>
              <a:rPr lang="en-US" altLang="zh-CN" sz="1200" dirty="0">
                <a:latin typeface="+mn-ea"/>
              </a:rPr>
              <a:t>%s" % inner)  # </a:t>
            </a:r>
            <a:r>
              <a:rPr lang="zh-CN" altLang="en-US" sz="1200" dirty="0">
                <a:latin typeface="+mn-ea"/>
              </a:rPr>
              <a:t>打印： </a:t>
            </a:r>
            <a:r>
              <a:rPr lang="en-US" altLang="zh-CN" sz="1200" dirty="0">
                <a:latin typeface="+mn-ea"/>
              </a:rPr>
              <a:t>func1</a:t>
            </a:r>
            <a:r>
              <a:rPr lang="zh-CN" altLang="en-US" sz="1200" dirty="0">
                <a:latin typeface="+mn-ea"/>
              </a:rPr>
              <a:t>内部：局部变量</a:t>
            </a:r>
            <a:r>
              <a:rPr lang="en-US" altLang="zh-CN" sz="1200" dirty="0">
                <a:latin typeface="+mn-ea"/>
              </a:rPr>
              <a:t>888</a:t>
            </a:r>
          </a:p>
          <a:p>
            <a:pPr algn="just"/>
            <a:r>
              <a:rPr lang="en-US" altLang="zh-CN" sz="1200" dirty="0">
                <a:latin typeface="+mn-ea"/>
              </a:rPr>
              <a:t>    print("func1</a:t>
            </a:r>
            <a:r>
              <a:rPr lang="zh-CN" altLang="en-US" sz="1200" dirty="0">
                <a:latin typeface="+mn-ea"/>
              </a:rPr>
              <a:t>内部：全局变量</a:t>
            </a:r>
            <a:r>
              <a:rPr lang="en-US" altLang="zh-CN" sz="1200" dirty="0">
                <a:latin typeface="+mn-ea"/>
              </a:rPr>
              <a:t>%s" % outer)  # </a:t>
            </a:r>
            <a:r>
              <a:rPr lang="zh-CN" altLang="en-US" sz="1200" dirty="0">
                <a:latin typeface="+mn-ea"/>
              </a:rPr>
              <a:t>打印： </a:t>
            </a:r>
            <a:r>
              <a:rPr lang="en-US" altLang="zh-CN" sz="1200" dirty="0">
                <a:latin typeface="+mn-ea"/>
              </a:rPr>
              <a:t>func1</a:t>
            </a:r>
            <a:r>
              <a:rPr lang="zh-CN" altLang="en-US" sz="1200" dirty="0">
                <a:latin typeface="+mn-ea"/>
              </a:rPr>
              <a:t>内部：全局变量</a:t>
            </a:r>
            <a:r>
              <a:rPr lang="en-US" altLang="zh-CN" sz="1200" dirty="0">
                <a:latin typeface="+mn-ea"/>
              </a:rPr>
              <a:t>999</a:t>
            </a:r>
          </a:p>
          <a:p>
            <a:pPr algn="just"/>
            <a:r>
              <a:rPr lang="en-US" altLang="zh-CN" sz="1200" dirty="0">
                <a:latin typeface="+mn-ea"/>
              </a:rPr>
              <a:t>def func2():</a:t>
            </a:r>
          </a:p>
          <a:p>
            <a:pPr algn="just"/>
            <a:r>
              <a:rPr lang="en-US" altLang="zh-CN" sz="1200" dirty="0">
                <a:latin typeface="+mn-ea"/>
              </a:rPr>
              <a:t>#     print("func2</a:t>
            </a:r>
            <a:r>
              <a:rPr lang="zh-CN" altLang="en-US" sz="1200" dirty="0">
                <a:latin typeface="+mn-ea"/>
              </a:rPr>
              <a:t>内部：局部变量</a:t>
            </a:r>
            <a:r>
              <a:rPr lang="en-US" altLang="zh-CN" sz="1200" dirty="0">
                <a:latin typeface="+mn-ea"/>
              </a:rPr>
              <a:t>%s" % inner)  # </a:t>
            </a:r>
            <a:r>
              <a:rPr lang="zh-CN" altLang="en-US" sz="1200" dirty="0">
                <a:latin typeface="+mn-ea"/>
              </a:rPr>
              <a:t>出错，无法访问</a:t>
            </a:r>
          </a:p>
          <a:p>
            <a:pPr algn="just"/>
            <a:r>
              <a:rPr lang="zh-CN" altLang="en-US" sz="1200" dirty="0">
                <a:latin typeface="+mn-ea"/>
              </a:rPr>
              <a:t>    </a:t>
            </a:r>
            <a:r>
              <a:rPr lang="en-US" altLang="zh-CN" sz="1200" dirty="0">
                <a:latin typeface="+mn-ea"/>
              </a:rPr>
              <a:t>print("func2</a:t>
            </a:r>
            <a:r>
              <a:rPr lang="zh-CN" altLang="en-US" sz="1200" dirty="0">
                <a:latin typeface="+mn-ea"/>
              </a:rPr>
              <a:t>内部：全局变量</a:t>
            </a:r>
            <a:r>
              <a:rPr lang="en-US" altLang="zh-CN" sz="1200" dirty="0">
                <a:latin typeface="+mn-ea"/>
              </a:rPr>
              <a:t>%s" % outer)  # </a:t>
            </a:r>
            <a:r>
              <a:rPr lang="zh-CN" altLang="en-US" sz="1200" dirty="0">
                <a:latin typeface="+mn-ea"/>
              </a:rPr>
              <a:t>打印：  </a:t>
            </a:r>
            <a:r>
              <a:rPr lang="en-US" altLang="zh-CN" sz="1200" dirty="0">
                <a:latin typeface="+mn-ea"/>
              </a:rPr>
              <a:t>func2</a:t>
            </a:r>
            <a:r>
              <a:rPr lang="zh-CN" altLang="en-US" sz="1200" dirty="0">
                <a:latin typeface="+mn-ea"/>
              </a:rPr>
              <a:t>内部：全局变量</a:t>
            </a:r>
            <a:r>
              <a:rPr lang="en-US" altLang="zh-CN" sz="1200" dirty="0">
                <a:latin typeface="+mn-ea"/>
              </a:rPr>
              <a:t>999</a:t>
            </a:r>
          </a:p>
          <a:p>
            <a:pPr algn="just"/>
            <a:r>
              <a:rPr lang="en-US" altLang="zh-CN" sz="1200" dirty="0">
                <a:latin typeface="+mn-ea"/>
              </a:rPr>
              <a:t>    </a:t>
            </a:r>
          </a:p>
          <a:p>
            <a:pPr algn="just"/>
            <a:r>
              <a:rPr lang="en-US" altLang="zh-CN" sz="1200" dirty="0">
                <a:latin typeface="+mn-ea"/>
              </a:rPr>
              <a:t>func1()</a:t>
            </a:r>
          </a:p>
          <a:p>
            <a:pPr algn="just"/>
            <a:r>
              <a:rPr lang="en-US" altLang="zh-CN" sz="1200" dirty="0">
                <a:latin typeface="+mn-ea"/>
              </a:rPr>
              <a:t>func2()</a:t>
            </a:r>
          </a:p>
          <a:p>
            <a:pPr algn="just"/>
            <a:r>
              <a:rPr lang="en-US" altLang="zh-CN" sz="1200" dirty="0">
                <a:latin typeface="+mn-ea"/>
              </a:rPr>
              <a:t># print("</a:t>
            </a:r>
            <a:r>
              <a:rPr lang="zh-CN" altLang="en-US" sz="1200" dirty="0">
                <a:latin typeface="+mn-ea"/>
              </a:rPr>
              <a:t>函数外部：局部变量</a:t>
            </a:r>
            <a:r>
              <a:rPr lang="en-US" altLang="zh-CN" sz="1200" dirty="0">
                <a:latin typeface="+mn-ea"/>
              </a:rPr>
              <a:t>%s" % inner)  # </a:t>
            </a:r>
            <a:r>
              <a:rPr lang="zh-CN" altLang="en-US" sz="1200" dirty="0">
                <a:latin typeface="+mn-ea"/>
              </a:rPr>
              <a:t>出错，无法访问</a:t>
            </a:r>
          </a:p>
          <a:p>
            <a:pPr algn="just"/>
            <a:r>
              <a:rPr lang="en-US" altLang="zh-CN" sz="1200" dirty="0">
                <a:latin typeface="+mn-ea"/>
              </a:rPr>
              <a:t>print("</a:t>
            </a:r>
            <a:r>
              <a:rPr lang="zh-CN" altLang="en-US" sz="1200" dirty="0">
                <a:latin typeface="+mn-ea"/>
              </a:rPr>
              <a:t>函数外部：全局变量</a:t>
            </a:r>
            <a:r>
              <a:rPr lang="en-US" altLang="zh-CN" sz="1200" dirty="0">
                <a:latin typeface="+mn-ea"/>
              </a:rPr>
              <a:t>%s" % outer)  # </a:t>
            </a:r>
            <a:r>
              <a:rPr lang="zh-CN" altLang="en-US" sz="1200" dirty="0">
                <a:latin typeface="+mn-ea"/>
              </a:rPr>
              <a:t>打印：  函数外部：全局变量</a:t>
            </a:r>
            <a:r>
              <a:rPr lang="en-US" altLang="zh-CN" sz="1200" dirty="0">
                <a:latin typeface="+mn-ea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6150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ko-KR" dirty="0" smtClean="0"/>
              <a:t>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Lambda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除了</a:t>
            </a:r>
            <a:r>
              <a:rPr lang="en-US" altLang="zh-CN" sz="1600" dirty="0" err="1">
                <a:latin typeface="+mn-ea"/>
              </a:rPr>
              <a:t>def</a:t>
            </a:r>
            <a:r>
              <a:rPr lang="zh-CN" altLang="en-US" sz="1600" dirty="0">
                <a:latin typeface="+mn-ea"/>
              </a:rPr>
              <a:t>语句定义函数之外，</a:t>
            </a: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还提供了一种生成函数对象的表达式形式。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Lambda</a:t>
            </a:r>
            <a:r>
              <a:rPr lang="zh-CN" altLang="en-US" sz="1600" dirty="0">
                <a:latin typeface="+mn-ea"/>
              </a:rPr>
              <a:t>的一般形式是关键字</a:t>
            </a:r>
            <a:r>
              <a:rPr lang="en-US" altLang="zh-CN" sz="1600" dirty="0">
                <a:latin typeface="+mn-ea"/>
              </a:rPr>
              <a:t>lambda</a:t>
            </a:r>
            <a:r>
              <a:rPr lang="zh-CN" altLang="en-US" sz="1600" dirty="0">
                <a:latin typeface="+mn-ea"/>
              </a:rPr>
              <a:t>，之后是一个或多个参数（与一个</a:t>
            </a:r>
            <a:r>
              <a:rPr lang="en-US" altLang="zh-CN" sz="1600" dirty="0" err="1">
                <a:latin typeface="+mn-ea"/>
              </a:rPr>
              <a:t>def</a:t>
            </a:r>
            <a:r>
              <a:rPr lang="zh-CN" altLang="en-US" sz="1600" dirty="0">
                <a:latin typeface="+mn-ea"/>
              </a:rPr>
              <a:t>头部内用括号扩起来的参数列表及其相似），紧跟一个冒号，之后是一个表达式：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EE29FEE-B222-412A-9572-08C6739E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12" y="3219822"/>
            <a:ext cx="6995083" cy="4501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/>
              <a:t>函数设计与使用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函数的定义与调用、函数参数传递、函数的参数类型、变量作用域以及</a:t>
            </a:r>
            <a:r>
              <a:rPr lang="en-US" altLang="zh-CN" sz="1800" dirty="0" smtClean="0"/>
              <a:t>lambda</a:t>
            </a:r>
            <a:r>
              <a:rPr lang="zh-CN" altLang="en-US" sz="1800" dirty="0" smtClean="0"/>
              <a:t>表达式。</a:t>
            </a:r>
            <a:endParaRPr lang="en-US" altLang="zh-CN" sz="1800" dirty="0" smtClean="0"/>
          </a:p>
          <a:p>
            <a:r>
              <a:rPr lang="zh-CN" altLang="zh-CN" sz="1800" dirty="0" smtClean="0"/>
              <a:t>（</a:t>
            </a:r>
            <a:r>
              <a:rPr lang="zh-CN" altLang="zh-CN" sz="1800" dirty="0"/>
              <a:t>授课：</a:t>
            </a:r>
            <a:r>
              <a:rPr lang="en-US" altLang="zh-CN" sz="1800" dirty="0"/>
              <a:t>2</a:t>
            </a:r>
            <a:r>
              <a:rPr lang="zh-CN" altLang="zh-CN" sz="1800" dirty="0"/>
              <a:t>学时</a:t>
            </a:r>
            <a:r>
              <a:rPr lang="zh-CN" altLang="zh-CN" sz="1800" dirty="0" smtClean="0"/>
              <a:t>）</a:t>
            </a:r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函数的定义与调用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参数传递时的序列解包</a:t>
            </a:r>
            <a:endParaRPr lang="en-US" altLang="zh-CN" sz="18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800" dirty="0"/>
              <a:t>变量作用域和</a:t>
            </a:r>
            <a:r>
              <a:rPr lang="en-US" altLang="zh-CN" sz="1800" dirty="0"/>
              <a:t>lambda</a:t>
            </a:r>
            <a:r>
              <a:rPr lang="zh-CN" altLang="en-US" sz="1800" dirty="0"/>
              <a:t>表达式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43758"/>
            <a:ext cx="306981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ko-KR" dirty="0"/>
              <a:t>.</a:t>
            </a:r>
            <a:r>
              <a:rPr lang="en-US" altLang="zh-CN" dirty="0"/>
              <a:t>4</a:t>
            </a:r>
            <a:r>
              <a:rPr lang="en-US" altLang="ko-KR" dirty="0"/>
              <a:t> 	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/>
              <a:t>表达式（续）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Lambda</a:t>
            </a:r>
            <a:r>
              <a:rPr lang="zh-CN" altLang="en-US" dirty="0">
                <a:latin typeface="+mn-ea"/>
              </a:rPr>
              <a:t>返回的函数对象与有</a:t>
            </a:r>
            <a:r>
              <a:rPr lang="en-US" altLang="zh-CN" dirty="0" err="1">
                <a:latin typeface="+mn-ea"/>
              </a:rPr>
              <a:t>def</a:t>
            </a:r>
            <a:r>
              <a:rPr lang="zh-CN" altLang="en-US" dirty="0">
                <a:latin typeface="+mn-ea"/>
              </a:rPr>
              <a:t>创建并复制后的函数对象工作起来完全一样，例如：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但是</a:t>
            </a:r>
            <a:r>
              <a:rPr lang="en-US" altLang="zh-CN" dirty="0">
                <a:latin typeface="+mn-ea"/>
              </a:rPr>
              <a:t>lambda</a:t>
            </a:r>
            <a:r>
              <a:rPr lang="zh-CN" altLang="en-US" dirty="0">
                <a:latin typeface="+mn-ea"/>
              </a:rPr>
              <a:t>的一些特点使其在特定场合上很有用处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Lambda</a:t>
            </a:r>
            <a:r>
              <a:rPr lang="zh-CN" altLang="en-US" sz="1200" dirty="0">
                <a:latin typeface="+mn-ea"/>
              </a:rPr>
              <a:t>是一个表达式，而不是一个语句。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Lambda</a:t>
            </a:r>
            <a:r>
              <a:rPr lang="zh-CN" altLang="en-US" sz="1200" dirty="0">
                <a:latin typeface="+mn-ea"/>
              </a:rPr>
              <a:t>的主体是一个单个的表达式。</a:t>
            </a:r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6C83264-919E-44FA-9342-6062ED33CDE1}"/>
              </a:ext>
            </a:extLst>
          </p:cNvPr>
          <p:cNvSpPr/>
          <p:nvPr/>
        </p:nvSpPr>
        <p:spPr>
          <a:xfrm>
            <a:off x="2923206" y="2030993"/>
            <a:ext cx="4917259" cy="19089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>
                <a:latin typeface="+mn-ea"/>
              </a:rPr>
              <a:t>def </a:t>
            </a:r>
            <a:r>
              <a:rPr lang="en-US" altLang="zh-CN" sz="1000" dirty="0" err="1">
                <a:latin typeface="+mn-ea"/>
              </a:rPr>
              <a:t>func</a:t>
            </a:r>
            <a:r>
              <a:rPr lang="en-US" altLang="zh-CN" sz="1000" dirty="0">
                <a:latin typeface="+mn-ea"/>
              </a:rPr>
              <a:t>():</a:t>
            </a:r>
          </a:p>
          <a:p>
            <a:pPr algn="just"/>
            <a:r>
              <a:rPr lang="en-US" altLang="zh-CN" sz="1000" dirty="0">
                <a:latin typeface="+mn-ea"/>
              </a:rPr>
              <a:t>    print("hello world")</a:t>
            </a:r>
          </a:p>
          <a:p>
            <a:pPr algn="just"/>
            <a:r>
              <a:rPr lang="en-US" altLang="zh-CN" sz="1000" dirty="0">
                <a:latin typeface="+mn-ea"/>
              </a:rPr>
              <a:t>f1 = </a:t>
            </a:r>
            <a:r>
              <a:rPr lang="en-US" altLang="zh-CN" sz="1000" dirty="0" err="1">
                <a:latin typeface="+mn-ea"/>
              </a:rPr>
              <a:t>func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f2 = lambda : print("hello world")</a:t>
            </a:r>
          </a:p>
          <a:p>
            <a:pPr algn="just"/>
            <a:r>
              <a:rPr lang="en-US" altLang="zh-CN" sz="1000" dirty="0">
                <a:latin typeface="+mn-ea"/>
              </a:rPr>
              <a:t>print(type(f1), type(f2))</a:t>
            </a:r>
          </a:p>
          <a:p>
            <a:pPr algn="just"/>
            <a:r>
              <a:rPr lang="en-US" altLang="zh-CN" sz="1000" dirty="0">
                <a:latin typeface="+mn-ea"/>
              </a:rPr>
              <a:t>f1()</a:t>
            </a:r>
          </a:p>
          <a:p>
            <a:pPr algn="just"/>
            <a:r>
              <a:rPr lang="en-US" altLang="zh-CN" sz="1000" dirty="0">
                <a:latin typeface="+mn-ea"/>
              </a:rPr>
              <a:t>f2()</a:t>
            </a:r>
          </a:p>
          <a:p>
            <a:pPr algn="just"/>
            <a:endParaRPr lang="en-US" altLang="zh-CN" sz="1000" dirty="0">
              <a:latin typeface="+mn-ea"/>
            </a:endParaRPr>
          </a:p>
          <a:p>
            <a:pPr algn="just"/>
            <a:r>
              <a:rPr lang="zh-CN" altLang="en-US" sz="1000" dirty="0">
                <a:latin typeface="+mn-ea"/>
              </a:rPr>
              <a:t>执行结果：</a:t>
            </a:r>
            <a:endParaRPr lang="en-US" altLang="zh-CN" sz="1000" dirty="0">
              <a:latin typeface="+mn-ea"/>
            </a:endParaRPr>
          </a:p>
          <a:p>
            <a:pPr algn="just"/>
            <a:r>
              <a:rPr lang="en-US" altLang="zh-CN" sz="1000" dirty="0">
                <a:latin typeface="+mn-ea"/>
              </a:rPr>
              <a:t>&lt;class 'function'&gt; &lt;class 'function'&gt;</a:t>
            </a:r>
          </a:p>
          <a:p>
            <a:pPr algn="just"/>
            <a:r>
              <a:rPr lang="en-US" altLang="zh-CN" sz="1000" dirty="0">
                <a:latin typeface="+mn-ea"/>
              </a:rPr>
              <a:t>hello world</a:t>
            </a:r>
          </a:p>
          <a:p>
            <a:pPr algn="just"/>
            <a:r>
              <a:rPr lang="en-US" altLang="zh-CN" sz="1000" dirty="0">
                <a:latin typeface="+mn-ea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8749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ko-KR" dirty="0"/>
              <a:t>.</a:t>
            </a:r>
            <a:r>
              <a:rPr lang="en-US" altLang="zh-CN" dirty="0"/>
              <a:t>4</a:t>
            </a:r>
            <a:r>
              <a:rPr lang="en-US" altLang="ko-KR" dirty="0"/>
              <a:t> 	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/>
              <a:t>表达式（续）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示例一：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示例二：</a:t>
            </a:r>
            <a:endParaRPr lang="en-US" altLang="zh-CN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xmlns="" id="{06C83264-919E-44FA-9342-6062ED33CDE1}"/>
              </a:ext>
            </a:extLst>
          </p:cNvPr>
          <p:cNvSpPr/>
          <p:nvPr/>
        </p:nvSpPr>
        <p:spPr>
          <a:xfrm>
            <a:off x="2411760" y="1770107"/>
            <a:ext cx="5862857" cy="10176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bigger = lambda a, b : a if a &gt; b else b</a:t>
            </a:r>
          </a:p>
          <a:p>
            <a:pPr algn="just"/>
            <a:r>
              <a:rPr lang="en-US" altLang="zh-CN" sz="1200" dirty="0">
                <a:latin typeface="+mn-ea"/>
              </a:rPr>
              <a:t>print(bigger(4, 10))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10</a:t>
            </a:r>
          </a:p>
        </p:txBody>
      </p:sp>
      <p:sp>
        <p:nvSpPr>
          <p:cNvPr id="8" name="矩形: 圆角 4">
            <a:extLst>
              <a:ext uri="{FF2B5EF4-FFF2-40B4-BE49-F238E27FC236}">
                <a16:creationId xmlns:a16="http://schemas.microsoft.com/office/drawing/2014/main" xmlns="" id="{76FFA06A-EC57-4E7D-A7AC-E0857B8C2333}"/>
              </a:ext>
            </a:extLst>
          </p:cNvPr>
          <p:cNvSpPr/>
          <p:nvPr/>
        </p:nvSpPr>
        <p:spPr>
          <a:xfrm>
            <a:off x="2411760" y="3075806"/>
            <a:ext cx="5862857" cy="181807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funs = [lambda x: 1, lambda x: x , lambda x: x ** 2, lambda x: x ** 3, lambda x: x ** 4]</a:t>
            </a:r>
          </a:p>
          <a:p>
            <a:pPr algn="just"/>
            <a:r>
              <a:rPr lang="en-US" altLang="zh-CN" sz="1200" dirty="0">
                <a:latin typeface="+mn-ea"/>
              </a:rPr>
              <a:t>print(funs[0](2))  # </a:t>
            </a:r>
            <a:r>
              <a:rPr lang="zh-CN" altLang="en-US" sz="1200" dirty="0">
                <a:latin typeface="+mn-ea"/>
              </a:rPr>
              <a:t>返回</a:t>
            </a:r>
            <a:r>
              <a:rPr lang="en-US" altLang="zh-CN" sz="1200" dirty="0">
                <a:latin typeface="+mn-ea"/>
              </a:rPr>
              <a:t>1</a:t>
            </a:r>
          </a:p>
          <a:p>
            <a:pPr algn="just"/>
            <a:r>
              <a:rPr lang="en-US" altLang="zh-CN" sz="1200" dirty="0">
                <a:latin typeface="+mn-ea"/>
              </a:rPr>
              <a:t>print(funs[1](2))  # </a:t>
            </a:r>
            <a:r>
              <a:rPr lang="zh-CN" altLang="en-US" sz="1200" dirty="0">
                <a:latin typeface="+mn-ea"/>
              </a:rPr>
              <a:t>返回</a:t>
            </a:r>
            <a:r>
              <a:rPr lang="en-US" altLang="zh-CN" sz="1200" dirty="0">
                <a:latin typeface="+mn-ea"/>
              </a:rPr>
              <a:t>2</a:t>
            </a:r>
          </a:p>
          <a:p>
            <a:pPr algn="just"/>
            <a:r>
              <a:rPr lang="en-US" altLang="zh-CN" sz="1200" dirty="0">
                <a:latin typeface="+mn-ea"/>
              </a:rPr>
              <a:t>print(funs[2](2))  # </a:t>
            </a:r>
            <a:r>
              <a:rPr lang="zh-CN" altLang="en-US" sz="1200" dirty="0">
                <a:latin typeface="+mn-ea"/>
              </a:rPr>
              <a:t>返回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次方</a:t>
            </a:r>
          </a:p>
          <a:p>
            <a:pPr algn="just"/>
            <a:r>
              <a:rPr lang="en-US" altLang="zh-CN" sz="1200" dirty="0">
                <a:latin typeface="+mn-ea"/>
              </a:rPr>
              <a:t>print(funs[3](2))  # </a:t>
            </a:r>
            <a:r>
              <a:rPr lang="zh-CN" altLang="en-US" sz="1200" dirty="0">
                <a:latin typeface="+mn-ea"/>
              </a:rPr>
              <a:t>返回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次方</a:t>
            </a:r>
          </a:p>
          <a:p>
            <a:pPr algn="just"/>
            <a:r>
              <a:rPr lang="en-US" altLang="zh-CN" sz="1200" dirty="0">
                <a:latin typeface="+mn-ea"/>
              </a:rPr>
              <a:t>print(funs[4](2))  # </a:t>
            </a:r>
            <a:r>
              <a:rPr lang="zh-CN" altLang="en-US" sz="1200" dirty="0">
                <a:latin typeface="+mn-ea"/>
              </a:rPr>
              <a:t>返回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次方</a:t>
            </a:r>
            <a:endParaRPr lang="en-US" altLang="zh-CN" sz="1200" dirty="0">
              <a:latin typeface="+mn-ea"/>
            </a:endParaRP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1 2 4 8 16</a:t>
            </a:r>
          </a:p>
        </p:txBody>
      </p:sp>
    </p:spTree>
    <p:extLst>
      <p:ext uri="{BB962C8B-B14F-4D97-AF65-F5344CB8AC3E}">
        <p14:creationId xmlns:p14="http://schemas.microsoft.com/office/powerpoint/2010/main" val="1442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ko-KR" dirty="0"/>
              <a:t>.</a:t>
            </a:r>
            <a:r>
              <a:rPr lang="en-US" altLang="zh-CN" dirty="0"/>
              <a:t>4</a:t>
            </a:r>
            <a:r>
              <a:rPr lang="en-US" altLang="ko-KR" dirty="0"/>
              <a:t> 	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/>
              <a:t>表达式（续）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示例三：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sz="1200" dirty="0" smtClean="0">
                <a:latin typeface="+mn-ea"/>
              </a:rPr>
              <a:t>示例</a:t>
            </a:r>
            <a:r>
              <a:rPr lang="zh-CN" altLang="en-US" sz="1200" dirty="0">
                <a:latin typeface="+mn-ea"/>
              </a:rPr>
              <a:t>中，将函数放入字典中，最后按照指定的</a:t>
            </a:r>
            <a:r>
              <a:rPr lang="en-US" altLang="zh-CN" sz="1200" dirty="0">
                <a:latin typeface="+mn-ea"/>
              </a:rPr>
              <a:t>key</a:t>
            </a:r>
            <a:r>
              <a:rPr lang="zh-CN" altLang="en-US" sz="1200" dirty="0">
                <a:latin typeface="+mn-ea"/>
              </a:rPr>
              <a:t>取出函数，然后执行函数。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如果不使用</a:t>
            </a:r>
            <a:r>
              <a:rPr lang="en-US" altLang="zh-CN" sz="1200" dirty="0">
                <a:latin typeface="+mn-ea"/>
              </a:rPr>
              <a:t>lambda</a:t>
            </a:r>
            <a:r>
              <a:rPr lang="zh-CN" altLang="en-US" sz="1200" dirty="0">
                <a:latin typeface="+mn-ea"/>
              </a:rPr>
              <a:t>方式实现，则需要另外使用</a:t>
            </a:r>
            <a:r>
              <a:rPr lang="en-US" altLang="zh-CN" sz="1200" dirty="0" err="1">
                <a:latin typeface="+mn-ea"/>
              </a:rPr>
              <a:t>def</a:t>
            </a:r>
            <a:r>
              <a:rPr lang="zh-CN" altLang="en-US" sz="1200" dirty="0">
                <a:latin typeface="+mn-ea"/>
              </a:rPr>
              <a:t>定义三个函数。可以看出，这种情况使用</a:t>
            </a:r>
            <a:r>
              <a:rPr lang="en-US" altLang="zh-CN" sz="1200" dirty="0">
                <a:latin typeface="+mn-ea"/>
              </a:rPr>
              <a:t>lambda</a:t>
            </a:r>
            <a:r>
              <a:rPr lang="zh-CN" altLang="en-US" sz="1200" dirty="0">
                <a:latin typeface="+mn-ea"/>
              </a:rPr>
              <a:t>将会使得代码简洁许多，而且更方便。</a:t>
            </a:r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xmlns="" id="{06C83264-919E-44FA-9342-6062ED33CDE1}"/>
              </a:ext>
            </a:extLst>
          </p:cNvPr>
          <p:cNvSpPr/>
          <p:nvPr/>
        </p:nvSpPr>
        <p:spPr>
          <a:xfrm>
            <a:off x="1925452" y="1995686"/>
            <a:ext cx="7044761" cy="13380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key = 'got'</a:t>
            </a:r>
          </a:p>
          <a:p>
            <a:pPr algn="just"/>
            <a:r>
              <a:rPr lang="en-US" altLang="zh-CN" sz="1200" dirty="0" err="1">
                <a:latin typeface="+mn-ea"/>
              </a:rPr>
              <a:t>fun_dicts</a:t>
            </a:r>
            <a:r>
              <a:rPr lang="en-US" altLang="zh-CN" sz="1200" dirty="0">
                <a:latin typeface="+mn-ea"/>
              </a:rPr>
              <a:t> = {'already': (lambda: 2 + 2), 'got': (lambda: 2 * 4), 'one': (lambda: 2 ** 6)}</a:t>
            </a:r>
          </a:p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en-US" altLang="zh-CN" sz="1200" dirty="0" err="1">
                <a:latin typeface="+mn-ea"/>
              </a:rPr>
              <a:t>fun_dicts</a:t>
            </a:r>
            <a:r>
              <a:rPr lang="en-US" altLang="zh-CN" sz="1200" dirty="0">
                <a:latin typeface="+mn-ea"/>
              </a:rPr>
              <a:t>[key]())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813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ko-KR" dirty="0"/>
              <a:t>.</a:t>
            </a:r>
            <a:r>
              <a:rPr lang="en-US" altLang="zh-CN" dirty="0"/>
              <a:t>4</a:t>
            </a:r>
            <a:r>
              <a:rPr lang="en-US" altLang="ko-KR" dirty="0"/>
              <a:t> 	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/>
              <a:t>表达式（续） 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示例四：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r>
              <a:rPr lang="en-US" altLang="zh-CN" sz="1200" dirty="0" err="1" smtClean="0">
                <a:latin typeface="+mn-ea"/>
              </a:rPr>
              <a:t>def</a:t>
            </a:r>
            <a:r>
              <a:rPr lang="zh-CN" altLang="en-US" sz="1200" dirty="0">
                <a:latin typeface="+mn-ea"/>
              </a:rPr>
              <a:t>定义的函数中嵌套了一个</a:t>
            </a:r>
            <a:r>
              <a:rPr lang="en-US" altLang="zh-CN" sz="1200" dirty="0">
                <a:latin typeface="+mn-ea"/>
              </a:rPr>
              <a:t>lambda</a:t>
            </a:r>
            <a:r>
              <a:rPr lang="zh-CN" altLang="en-US" sz="1200" dirty="0">
                <a:latin typeface="+mn-ea"/>
              </a:rPr>
              <a:t>匿名函数。匿名函数内部可以访问外部函数变量</a:t>
            </a:r>
            <a:r>
              <a:rPr lang="en-US" altLang="zh-CN" sz="1200" dirty="0">
                <a:latin typeface="+mn-ea"/>
              </a:rPr>
              <a:t>x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 err="1">
                <a:latin typeface="+mn-ea"/>
              </a:rPr>
              <a:t>def</a:t>
            </a:r>
            <a:r>
              <a:rPr lang="zh-CN" altLang="en-US" sz="1200" dirty="0">
                <a:latin typeface="+mn-ea"/>
              </a:rPr>
              <a:t>定义的函数返回的是一个函数，因此调用</a:t>
            </a:r>
            <a:r>
              <a:rPr lang="en-US" altLang="zh-CN" sz="1200" dirty="0">
                <a:latin typeface="+mn-ea"/>
              </a:rPr>
              <a:t>action(100)</a:t>
            </a:r>
            <a:r>
              <a:rPr lang="zh-CN" altLang="en-US" sz="1200" dirty="0">
                <a:latin typeface="+mn-ea"/>
              </a:rPr>
              <a:t>返回的是一个函数，相当于是</a:t>
            </a:r>
            <a:r>
              <a:rPr lang="en-US" altLang="zh-CN" sz="1200" dirty="0">
                <a:latin typeface="+mn-ea"/>
              </a:rPr>
              <a:t>lambda y: 100+y 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可以使用</a:t>
            </a:r>
            <a:r>
              <a:rPr lang="en-US" altLang="zh-CN" sz="1200" dirty="0">
                <a:latin typeface="+mn-ea"/>
              </a:rPr>
              <a:t>action(100)(100)</a:t>
            </a:r>
            <a:r>
              <a:rPr lang="zh-CN" altLang="en-US" sz="1200" dirty="0">
                <a:latin typeface="+mn-ea"/>
              </a:rPr>
              <a:t>一次性调用，也可以先执行①返回函数，然后执行②分步调用。</a:t>
            </a:r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>
              <a:latin typeface="+mn-ea"/>
            </a:endParaRPr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6C83264-919E-44FA-9342-6062ED33CDE1}"/>
              </a:ext>
            </a:extLst>
          </p:cNvPr>
          <p:cNvSpPr/>
          <p:nvPr/>
        </p:nvSpPr>
        <p:spPr>
          <a:xfrm>
            <a:off x="2387271" y="1851670"/>
            <a:ext cx="6145169" cy="1842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def action(x):</a:t>
            </a:r>
          </a:p>
          <a:p>
            <a:pPr algn="just"/>
            <a:r>
              <a:rPr lang="en-US" altLang="zh-CN" sz="1200" dirty="0">
                <a:latin typeface="+mn-ea"/>
              </a:rPr>
              <a:t>    return (lambda y: x + y)</a:t>
            </a:r>
          </a:p>
          <a:p>
            <a:pPr algn="just"/>
            <a:r>
              <a:rPr lang="en-US" altLang="zh-CN" sz="1200" dirty="0">
                <a:latin typeface="+mn-ea"/>
              </a:rPr>
              <a:t>print(type(action(100)) , action(100)(200))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f = action(100)  # </a:t>
            </a:r>
            <a:r>
              <a:rPr lang="zh-CN" altLang="en-US" sz="1200" dirty="0">
                <a:latin typeface="+mn-ea"/>
              </a:rPr>
              <a:t>①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print(f(200))   # </a:t>
            </a:r>
            <a:r>
              <a:rPr lang="zh-CN" altLang="en-US" sz="1200" dirty="0">
                <a:latin typeface="+mn-ea"/>
              </a:rPr>
              <a:t>②</a:t>
            </a:r>
            <a:endParaRPr lang="en-US" altLang="zh-CN" sz="1200" dirty="0">
              <a:latin typeface="+mn-ea"/>
            </a:endParaRP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&lt;class 'function'&gt; 300</a:t>
            </a:r>
          </a:p>
          <a:p>
            <a:pPr algn="just"/>
            <a:r>
              <a:rPr lang="en-US" altLang="zh-CN" sz="1200" dirty="0">
                <a:latin typeface="+mn-ea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2367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函数定义与调用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函数参数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变量作用域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Lambda</a:t>
            </a:r>
            <a:r>
              <a:rPr lang="zh-CN" altLang="en-US" sz="2000" dirty="0" smtClean="0"/>
              <a:t>表达式</a:t>
            </a:r>
            <a:endParaRPr lang="en-US" altLang="zh-C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34" y="1923678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函数</a:t>
            </a:r>
            <a:r>
              <a:rPr lang="zh-CN" altLang="en-US" sz="2000" dirty="0" smtClean="0"/>
              <a:t>定义与调用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函数参数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变量作用域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Lambda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zh-CN" altLang="en-US" dirty="0" smtClean="0"/>
              <a:t>函数定义与调用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函数定义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语法：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函数定义的简单</a:t>
            </a:r>
            <a:r>
              <a:rPr lang="zh-CN" altLang="en-US" dirty="0" smtClean="0">
                <a:latin typeface="+mn-ea"/>
              </a:rPr>
              <a:t>规则：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sz="1200" dirty="0" smtClean="0">
                <a:latin typeface="+mn-ea"/>
              </a:rPr>
              <a:t>函数</a:t>
            </a:r>
            <a:r>
              <a:rPr lang="zh-CN" altLang="en-US" sz="1200" dirty="0">
                <a:latin typeface="+mn-ea"/>
              </a:rPr>
              <a:t>代码块以 </a:t>
            </a:r>
            <a:r>
              <a:rPr lang="en-US" altLang="zh-CN" sz="1200" dirty="0" err="1">
                <a:latin typeface="+mn-ea"/>
              </a:rPr>
              <a:t>def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关键词开头，后接函数标识符名称和圆括号</a:t>
            </a:r>
            <a:r>
              <a:rPr lang="en-US" altLang="zh-CN" sz="1200" dirty="0">
                <a:latin typeface="+mn-ea"/>
              </a:rPr>
              <a:t>()</a:t>
            </a:r>
            <a:r>
              <a:rPr lang="zh-CN" altLang="en-US" sz="1200" dirty="0">
                <a:latin typeface="+mn-ea"/>
              </a:rPr>
              <a:t>。</a:t>
            </a:r>
          </a:p>
          <a:p>
            <a:pPr lvl="1"/>
            <a:r>
              <a:rPr lang="zh-CN" altLang="en-US" sz="1200" dirty="0">
                <a:latin typeface="+mn-ea"/>
              </a:rPr>
              <a:t>任何传入参数和自变量必须放在圆括号中间。圆括号之间可以用于定义参数。</a:t>
            </a:r>
          </a:p>
          <a:p>
            <a:pPr lvl="1"/>
            <a:r>
              <a:rPr lang="zh-CN" altLang="en-US" sz="1200" dirty="0">
                <a:latin typeface="+mn-ea"/>
              </a:rPr>
              <a:t>函数的第一行语句可以选择性地使用文档字符串</a:t>
            </a:r>
            <a:r>
              <a:rPr lang="en-US" altLang="zh-CN" sz="1200" dirty="0">
                <a:latin typeface="+mn-ea"/>
              </a:rPr>
              <a:t>—</a:t>
            </a:r>
            <a:r>
              <a:rPr lang="zh-CN" altLang="en-US" sz="1200" dirty="0">
                <a:latin typeface="+mn-ea"/>
              </a:rPr>
              <a:t>用于存放函数说明。</a:t>
            </a:r>
          </a:p>
          <a:p>
            <a:pPr lvl="1"/>
            <a:r>
              <a:rPr lang="zh-CN" altLang="en-US" sz="1200" dirty="0">
                <a:latin typeface="+mn-ea"/>
              </a:rPr>
              <a:t>函数内容以冒号起始，并且缩进。</a:t>
            </a:r>
          </a:p>
          <a:p>
            <a:pPr lvl="1"/>
            <a:r>
              <a:rPr lang="en-US" altLang="zh-CN" sz="1200" dirty="0">
                <a:latin typeface="+mn-ea"/>
              </a:rPr>
              <a:t>return [</a:t>
            </a:r>
            <a:r>
              <a:rPr lang="zh-CN" altLang="en-US" sz="1200" dirty="0">
                <a:latin typeface="+mn-ea"/>
              </a:rPr>
              <a:t>表达式</a:t>
            </a:r>
            <a:r>
              <a:rPr lang="en-US" altLang="zh-CN" sz="1200" dirty="0">
                <a:latin typeface="+mn-ea"/>
              </a:rPr>
              <a:t>] </a:t>
            </a:r>
            <a:r>
              <a:rPr lang="zh-CN" altLang="en-US" sz="1200" dirty="0">
                <a:latin typeface="+mn-ea"/>
              </a:rPr>
              <a:t>结束函数，选择性地返回一个值给调用方。不带表达式的</a:t>
            </a:r>
            <a:r>
              <a:rPr lang="en-US" altLang="zh-CN" sz="1200" dirty="0">
                <a:latin typeface="+mn-ea"/>
              </a:rPr>
              <a:t>return</a:t>
            </a:r>
            <a:r>
              <a:rPr lang="zh-CN" altLang="en-US" sz="1200" dirty="0">
                <a:latin typeface="+mn-ea"/>
              </a:rPr>
              <a:t>相当于返回 </a:t>
            </a:r>
            <a:r>
              <a:rPr lang="en-US" altLang="zh-CN" sz="1200" dirty="0">
                <a:latin typeface="+mn-ea"/>
              </a:rPr>
              <a:t>None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6E59DE5-5B1A-4A86-A75D-D401DC14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77149"/>
            <a:ext cx="2792424" cy="9666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函数定义与调用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函数调用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函数定义好了之后，可以通过另一个函数调用执行，也可以直接从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提示符下执行，例如：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6" name="矩形: 圆角 4">
            <a:extLst>
              <a:ext uri="{FF2B5EF4-FFF2-40B4-BE49-F238E27FC236}">
                <a16:creationId xmlns:a16="http://schemas.microsoft.com/office/drawing/2014/main" xmlns="" id="{BE480AD5-5558-4FBE-92DA-B3FCB7CDC067}"/>
              </a:ext>
            </a:extLst>
          </p:cNvPr>
          <p:cNvSpPr/>
          <p:nvPr/>
        </p:nvSpPr>
        <p:spPr>
          <a:xfrm>
            <a:off x="3275856" y="2211710"/>
            <a:ext cx="4066551" cy="26578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def total():</a:t>
            </a:r>
          </a:p>
          <a:p>
            <a:pPr algn="just"/>
            <a:r>
              <a:rPr lang="en-US" altLang="zh-CN" sz="1200" dirty="0">
                <a:latin typeface="+mn-ea"/>
              </a:rPr>
              <a:t>    s = 0</a:t>
            </a:r>
          </a:p>
          <a:p>
            <a:pPr algn="just"/>
            <a:r>
              <a:rPr lang="en-US" altLang="zh-CN" sz="1200" dirty="0">
                <a:latin typeface="+mn-ea"/>
              </a:rPr>
              <a:t>    for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in range(100):</a:t>
            </a:r>
          </a:p>
          <a:p>
            <a:pPr algn="just"/>
            <a:r>
              <a:rPr lang="en-US" altLang="zh-CN" sz="1200" dirty="0">
                <a:latin typeface="+mn-ea"/>
              </a:rPr>
              <a:t>        s += </a:t>
            </a:r>
            <a:r>
              <a:rPr lang="en-US" altLang="zh-CN" sz="1200" dirty="0" err="1">
                <a:latin typeface="+mn-ea"/>
              </a:rPr>
              <a:t>i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    return s</a:t>
            </a:r>
          </a:p>
          <a:p>
            <a:pPr algn="just"/>
            <a:r>
              <a:rPr lang="en-US" altLang="zh-CN" sz="1200" dirty="0">
                <a:latin typeface="+mn-ea"/>
              </a:rPr>
              <a:t>def </a:t>
            </a:r>
            <a:r>
              <a:rPr lang="en-US" altLang="zh-CN" sz="1200" dirty="0" err="1">
                <a:latin typeface="+mn-ea"/>
              </a:rPr>
              <a:t>showString</a:t>
            </a:r>
            <a:r>
              <a:rPr lang="en-US" altLang="zh-CN" sz="1200" dirty="0">
                <a:latin typeface="+mn-ea"/>
              </a:rPr>
              <a:t>(s):</a:t>
            </a:r>
          </a:p>
          <a:p>
            <a:pPr algn="just"/>
            <a:r>
              <a:rPr lang="en-US" altLang="zh-CN" sz="1200" dirty="0">
                <a:latin typeface="+mn-ea"/>
              </a:rPr>
              <a:t>    print(s)</a:t>
            </a:r>
          </a:p>
          <a:p>
            <a:pPr algn="just"/>
            <a:r>
              <a:rPr lang="en-US" altLang="zh-CN" sz="1200" dirty="0">
                <a:latin typeface="+mn-ea"/>
              </a:rPr>
              <a:t>    t = total()</a:t>
            </a:r>
          </a:p>
          <a:p>
            <a:pPr algn="just"/>
            <a:r>
              <a:rPr lang="en-US" altLang="zh-CN" sz="1200" dirty="0">
                <a:latin typeface="+mn-ea"/>
              </a:rPr>
              <a:t>    print(t)</a:t>
            </a:r>
          </a:p>
          <a:p>
            <a:pPr algn="just"/>
            <a:r>
              <a:rPr lang="en-US" altLang="zh-CN" sz="1200" dirty="0">
                <a:latin typeface="+mn-ea"/>
              </a:rPr>
              <a:t>    </a:t>
            </a:r>
          </a:p>
          <a:p>
            <a:pPr algn="just"/>
            <a:r>
              <a:rPr lang="en-US" altLang="zh-CN" sz="1200" dirty="0" err="1">
                <a:latin typeface="+mn-ea"/>
              </a:rPr>
              <a:t>showString</a:t>
            </a:r>
            <a:r>
              <a:rPr lang="en-US" altLang="zh-CN" sz="1200" dirty="0">
                <a:latin typeface="+mn-ea"/>
              </a:rPr>
              <a:t>("hello world")</a:t>
            </a: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hello world</a:t>
            </a:r>
          </a:p>
          <a:p>
            <a:pPr algn="just"/>
            <a:r>
              <a:rPr lang="en-US" altLang="zh-CN" sz="1200" dirty="0">
                <a:latin typeface="+mn-ea"/>
              </a:rPr>
              <a:t>4950</a:t>
            </a:r>
          </a:p>
        </p:txBody>
      </p:sp>
    </p:spTree>
    <p:extLst>
      <p:ext uri="{BB962C8B-B14F-4D97-AF65-F5344CB8AC3E}">
        <p14:creationId xmlns:p14="http://schemas.microsoft.com/office/powerpoint/2010/main" val="10810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 smtClean="0"/>
              <a:t>函数参数</a:t>
            </a:r>
            <a:r>
              <a:rPr lang="zh-CN" altLang="en-US" dirty="0"/>
              <a:t>传递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）传入</a:t>
            </a:r>
            <a:r>
              <a:rPr lang="zh-CN" altLang="en-US" dirty="0">
                <a:latin typeface="+mn-ea"/>
              </a:rPr>
              <a:t>参数是不可变类型的，例如</a:t>
            </a:r>
            <a:r>
              <a:rPr lang="en-US" altLang="zh-CN" dirty="0" err="1">
                <a:latin typeface="+mn-ea"/>
              </a:rPr>
              <a:t>str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tuple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等：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lvl="2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从结果可以看到，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的值并没有像预期的那样进行交换。因为传入的参数是</a:t>
            </a:r>
            <a:r>
              <a:rPr lang="en-US" altLang="zh-CN" sz="1200" dirty="0" err="1">
                <a:latin typeface="+mn-ea"/>
              </a:rPr>
              <a:t>int</a:t>
            </a:r>
            <a:r>
              <a:rPr lang="zh-CN" altLang="en-US" sz="1200" dirty="0">
                <a:latin typeface="+mn-ea"/>
              </a:rPr>
              <a:t>类型，是不可变类型，传递的是数据的副本，进行数据交换的也是副本，所以源数据没有任何改变。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4">
            <a:extLst>
              <a:ext uri="{FF2B5EF4-FFF2-40B4-BE49-F238E27FC236}">
                <a16:creationId xmlns:a16="http://schemas.microsoft.com/office/drawing/2014/main" xmlns="" id="{BE480AD5-5558-4FBE-92DA-B3FCB7CDC067}"/>
              </a:ext>
            </a:extLst>
          </p:cNvPr>
          <p:cNvSpPr/>
          <p:nvPr/>
        </p:nvSpPr>
        <p:spPr>
          <a:xfrm>
            <a:off x="3203848" y="1851670"/>
            <a:ext cx="3000172" cy="216259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def swap(a, b):</a:t>
            </a:r>
          </a:p>
          <a:p>
            <a:pPr algn="just"/>
            <a:r>
              <a:rPr lang="en-US" altLang="zh-CN" sz="1200" dirty="0">
                <a:latin typeface="+mn-ea"/>
              </a:rPr>
              <a:t>    t = a</a:t>
            </a:r>
          </a:p>
          <a:p>
            <a:pPr algn="just"/>
            <a:r>
              <a:rPr lang="en-US" altLang="zh-CN" sz="1200" dirty="0">
                <a:latin typeface="+mn-ea"/>
              </a:rPr>
              <a:t>    a = b</a:t>
            </a:r>
          </a:p>
          <a:p>
            <a:pPr algn="just"/>
            <a:r>
              <a:rPr lang="en-US" altLang="zh-CN" sz="1200" dirty="0">
                <a:latin typeface="+mn-ea"/>
              </a:rPr>
              <a:t>    b = t</a:t>
            </a:r>
          </a:p>
          <a:p>
            <a:pPr algn="just"/>
            <a:r>
              <a:rPr lang="en-US" altLang="zh-CN" sz="1200" dirty="0">
                <a:latin typeface="+mn-ea"/>
              </a:rPr>
              <a:t>m = 2</a:t>
            </a:r>
          </a:p>
          <a:p>
            <a:pPr algn="just"/>
            <a:r>
              <a:rPr lang="en-US" altLang="zh-CN" sz="1200" dirty="0">
                <a:latin typeface="+mn-ea"/>
              </a:rPr>
              <a:t>n = 3</a:t>
            </a:r>
          </a:p>
          <a:p>
            <a:pPr algn="just"/>
            <a:r>
              <a:rPr lang="en-US" altLang="zh-CN" sz="1200" dirty="0">
                <a:latin typeface="+mn-ea"/>
              </a:rPr>
              <a:t>swap(m, n)</a:t>
            </a:r>
          </a:p>
          <a:p>
            <a:pPr algn="just"/>
            <a:r>
              <a:rPr lang="en-US" altLang="zh-CN" sz="1200" dirty="0">
                <a:latin typeface="+mn-ea"/>
              </a:rPr>
              <a:t>print(m, n)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2 3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 smtClean="0"/>
              <a:t>函数参数传递（续）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swap(a,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b)</a:t>
            </a:r>
            <a:r>
              <a:rPr lang="zh-CN" altLang="en-US" dirty="0">
                <a:latin typeface="+mn-ea"/>
              </a:rPr>
              <a:t>整型数字交换图解：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549EECC-23B6-45BB-93BC-9FBDC1DD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23677"/>
            <a:ext cx="3888432" cy="289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2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 smtClean="0"/>
              <a:t>函数参数传递（续）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传入的参数是可变类型参数，例如</a:t>
            </a:r>
            <a:r>
              <a:rPr lang="en-US" altLang="zh-CN" dirty="0" err="1">
                <a:latin typeface="+mn-ea"/>
              </a:rPr>
              <a:t>dict,list</a:t>
            </a:r>
            <a:r>
              <a:rPr lang="zh-CN" altLang="en-US" dirty="0">
                <a:latin typeface="+mn-ea"/>
              </a:rPr>
              <a:t>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285750" lvl="2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从结果可以看到，已经成功交换了两个变量的值。如果传入的是可变类型参数，那么实参复制给函数的是对象的引用，而没有复制这个对象的值。换句话说，并没有开辟新的内存空间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marL="0" lvl="2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4">
            <a:extLst>
              <a:ext uri="{FF2B5EF4-FFF2-40B4-BE49-F238E27FC236}">
                <a16:creationId xmlns:a16="http://schemas.microsoft.com/office/drawing/2014/main" xmlns="" id="{EA0BCEB6-B189-435C-907E-FDAC733A2D38}"/>
              </a:ext>
            </a:extLst>
          </p:cNvPr>
          <p:cNvSpPr/>
          <p:nvPr/>
        </p:nvSpPr>
        <p:spPr>
          <a:xfrm>
            <a:off x="3209781" y="1851670"/>
            <a:ext cx="2802379" cy="21268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altLang="zh-CN" sz="1200" dirty="0">
                <a:latin typeface="+mn-ea"/>
              </a:rPr>
              <a:t>def swap(pair):</a:t>
            </a:r>
          </a:p>
          <a:p>
            <a:pPr algn="just"/>
            <a:r>
              <a:rPr lang="fr-FR" altLang="zh-CN" sz="1200" dirty="0">
                <a:latin typeface="+mn-ea"/>
              </a:rPr>
              <a:t>    t = pair[0]</a:t>
            </a:r>
          </a:p>
          <a:p>
            <a:pPr algn="just"/>
            <a:r>
              <a:rPr lang="fr-FR" altLang="zh-CN" sz="1200" dirty="0">
                <a:latin typeface="+mn-ea"/>
              </a:rPr>
              <a:t>    pair[0] = pair[1]</a:t>
            </a:r>
          </a:p>
          <a:p>
            <a:pPr algn="just"/>
            <a:r>
              <a:rPr lang="fr-FR" altLang="zh-CN" sz="1200" dirty="0">
                <a:latin typeface="+mn-ea"/>
              </a:rPr>
              <a:t>    pair[1] = t</a:t>
            </a:r>
          </a:p>
          <a:p>
            <a:pPr algn="just"/>
            <a:r>
              <a:rPr lang="fr-FR" altLang="zh-CN" sz="1200" dirty="0">
                <a:latin typeface="+mn-ea"/>
              </a:rPr>
              <a:t>p = [2, 3]</a:t>
            </a:r>
          </a:p>
          <a:p>
            <a:pPr algn="just"/>
            <a:r>
              <a:rPr lang="fr-FR" altLang="zh-CN" sz="1200" dirty="0">
                <a:latin typeface="+mn-ea"/>
              </a:rPr>
              <a:t>swap(p)</a:t>
            </a:r>
          </a:p>
          <a:p>
            <a:pPr algn="just"/>
            <a:r>
              <a:rPr lang="fr-FR" altLang="zh-CN" sz="1200" dirty="0">
                <a:latin typeface="+mn-ea"/>
              </a:rPr>
              <a:t>print(p[0], p[1])</a:t>
            </a:r>
          </a:p>
          <a:p>
            <a:pPr algn="just"/>
            <a:endParaRPr lang="fr-FR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3 2</a:t>
            </a:r>
          </a:p>
        </p:txBody>
      </p:sp>
    </p:spTree>
    <p:extLst>
      <p:ext uri="{BB962C8B-B14F-4D97-AF65-F5344CB8AC3E}">
        <p14:creationId xmlns:p14="http://schemas.microsoft.com/office/powerpoint/2010/main" val="34300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zh-CN" altLang="en-US" dirty="0" smtClean="0"/>
              <a:t>函数参数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smtClean="0"/>
              <a:t>4.2.1 </a:t>
            </a:r>
            <a:r>
              <a:rPr lang="zh-CN" altLang="en-US" dirty="0" smtClean="0"/>
              <a:t>函数参数传递（续）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swap(pair)</a:t>
            </a:r>
            <a:r>
              <a:rPr lang="zh-CN" altLang="en-US" dirty="0">
                <a:latin typeface="+mn-ea"/>
              </a:rPr>
              <a:t>传入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图解：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3C9D21E-67BA-4A85-8AF3-A8976C62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995686"/>
            <a:ext cx="3907107" cy="2760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3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454</TotalTime>
  <Words>2207</Words>
  <Application>Microsoft Office PowerPoint</Application>
  <PresentationFormat>全屏显示(16:9)</PresentationFormat>
  <Paragraphs>469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4.1 函数定义与调用</vt:lpstr>
      <vt:lpstr>4.1 函数定义与调用</vt:lpstr>
      <vt:lpstr>4.2 函数参数</vt:lpstr>
      <vt:lpstr>4.2 函数参数</vt:lpstr>
      <vt:lpstr>4.2 函数参数</vt:lpstr>
      <vt:lpstr>4.2 函数参数</vt:lpstr>
      <vt:lpstr>4.2 函数参数</vt:lpstr>
      <vt:lpstr>4.2 函数参数</vt:lpstr>
      <vt:lpstr>4.2 函数参数</vt:lpstr>
      <vt:lpstr>4.2 函数参数</vt:lpstr>
      <vt:lpstr>4.2 函数参数</vt:lpstr>
      <vt:lpstr>4.2 函数参数</vt:lpstr>
      <vt:lpstr>4.2 函数参数</vt:lpstr>
      <vt:lpstr>4.3 变量作用域</vt:lpstr>
      <vt:lpstr>4.3 变量作用域</vt:lpstr>
      <vt:lpstr>4.4  Lambda表达式</vt:lpstr>
      <vt:lpstr>4.4  Lambda表达式</vt:lpstr>
      <vt:lpstr>4.4  Lambda表达式</vt:lpstr>
      <vt:lpstr>4.4  Lambda表达式</vt:lpstr>
      <vt:lpstr>4.4  Lambda表达式</vt:lpstr>
      <vt:lpstr>4.5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Microsoft</cp:lastModifiedBy>
  <cp:revision>69</cp:revision>
  <dcterms:created xsi:type="dcterms:W3CDTF">2016-08-01T05:33:37Z</dcterms:created>
  <dcterms:modified xsi:type="dcterms:W3CDTF">2017-12-03T10:02:11Z</dcterms:modified>
</cp:coreProperties>
</file>