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21" r:id="rId7"/>
    <p:sldId id="305" r:id="rId8"/>
    <p:sldId id="322" r:id="rId9"/>
    <p:sldId id="323" r:id="rId10"/>
    <p:sldId id="324" r:id="rId11"/>
    <p:sldId id="325" r:id="rId12"/>
    <p:sldId id="326" r:id="rId13"/>
    <p:sldId id="327" r:id="rId14"/>
    <p:sldId id="306" r:id="rId15"/>
    <p:sldId id="328" r:id="rId16"/>
    <p:sldId id="329" r:id="rId17"/>
    <p:sldId id="330" r:id="rId18"/>
    <p:sldId id="331" r:id="rId19"/>
    <p:sldId id="332" r:id="rId20"/>
    <p:sldId id="333" r:id="rId21"/>
    <p:sldId id="270" r:id="rId22"/>
    <p:sldId id="261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18" d="100"/>
          <a:sy n="118" d="100"/>
        </p:scale>
        <p:origin x="2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面向对象程序设计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5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</a:t>
            </a:r>
            <a:r>
              <a:rPr lang="zh-CN" altLang="en-US" dirty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静态方法、类属性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静态方法不需要实例对象可直接通过类调用。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类属性只占用一块内存空间，为所有类实例共享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8" name="矩形: 圆角 4">
            <a:extLst>
              <a:ext uri="{FF2B5EF4-FFF2-40B4-BE49-F238E27FC236}">
                <a16:creationId xmlns:a16="http://schemas.microsoft.com/office/drawing/2014/main" xmlns="" id="{AF7FD2D7-88A6-4183-B3B3-089AE94296AE}"/>
              </a:ext>
            </a:extLst>
          </p:cNvPr>
          <p:cNvSpPr/>
          <p:nvPr/>
        </p:nvSpPr>
        <p:spPr>
          <a:xfrm>
            <a:off x="2637994" y="1468449"/>
            <a:ext cx="4876124" cy="25703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class Dog():</a:t>
            </a:r>
          </a:p>
          <a:p>
            <a:pPr algn="just"/>
            <a:r>
              <a:rPr lang="en-US" altLang="zh-CN" sz="1000" dirty="0">
                <a:latin typeface="+mn-ea"/>
              </a:rPr>
              <a:t>    count = 0   # </a:t>
            </a:r>
            <a:r>
              <a:rPr lang="zh-CN" altLang="en-US" sz="1000" dirty="0">
                <a:latin typeface="+mn-ea"/>
              </a:rPr>
              <a:t>类属性</a:t>
            </a:r>
          </a:p>
          <a:p>
            <a:pPr algn="just"/>
            <a:r>
              <a:rPr lang="zh-CN" altLang="en-US" sz="1000" dirty="0">
                <a:latin typeface="+mn-ea"/>
              </a:rPr>
              <a:t>    </a:t>
            </a:r>
            <a:r>
              <a:rPr lang="en-US" altLang="zh-CN" sz="1000" dirty="0">
                <a:latin typeface="+mn-ea"/>
              </a:rPr>
              <a:t>def __</a:t>
            </a:r>
            <a:r>
              <a:rPr lang="en-US" altLang="zh-CN" sz="1000" dirty="0" err="1">
                <a:latin typeface="+mn-ea"/>
              </a:rPr>
              <a:t>init</a:t>
            </a:r>
            <a:r>
              <a:rPr lang="en-US" altLang="zh-CN" sz="1000" dirty="0">
                <a:latin typeface="+mn-ea"/>
              </a:rPr>
              <a:t>__(self, name):</a:t>
            </a:r>
          </a:p>
          <a:p>
            <a:pPr algn="just"/>
            <a:r>
              <a:rPr lang="en-US" altLang="zh-CN" sz="1000" dirty="0">
                <a:latin typeface="+mn-ea"/>
              </a:rPr>
              <a:t>        </a:t>
            </a:r>
            <a:r>
              <a:rPr lang="en-US" altLang="zh-CN" sz="1000" dirty="0" err="1">
                <a:latin typeface="+mn-ea"/>
              </a:rPr>
              <a:t>Dog.count</a:t>
            </a:r>
            <a:r>
              <a:rPr lang="en-US" altLang="zh-CN" sz="1000" dirty="0">
                <a:latin typeface="+mn-ea"/>
              </a:rPr>
              <a:t> += 1</a:t>
            </a:r>
          </a:p>
          <a:p>
            <a:pPr algn="just"/>
            <a:r>
              <a:rPr lang="en-US" altLang="zh-CN" sz="1000" dirty="0">
                <a:latin typeface="+mn-ea"/>
              </a:rPr>
              <a:t>        self.name = name</a:t>
            </a:r>
          </a:p>
          <a:p>
            <a:pPr algn="just"/>
            <a:r>
              <a:rPr lang="en-US" altLang="zh-CN" sz="1000" dirty="0">
                <a:latin typeface="+mn-ea"/>
              </a:rPr>
              <a:t>    def roll(self):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print("dog name is %s, %d years old." % (self.name, </a:t>
            </a:r>
            <a:r>
              <a:rPr lang="en-US" altLang="zh-CN" sz="1000" dirty="0" err="1">
                <a:latin typeface="+mn-ea"/>
              </a:rPr>
              <a:t>self.age</a:t>
            </a:r>
            <a:r>
              <a:rPr lang="en-US" altLang="zh-CN" sz="1000" dirty="0">
                <a:latin typeface="+mn-ea"/>
              </a:rPr>
              <a:t>))</a:t>
            </a:r>
          </a:p>
          <a:p>
            <a:pPr algn="just"/>
            <a:r>
              <a:rPr lang="en-US" altLang="zh-CN" sz="1000" dirty="0">
                <a:latin typeface="+mn-ea"/>
              </a:rPr>
              <a:t>    def counter():  # </a:t>
            </a:r>
            <a:r>
              <a:rPr lang="zh-CN" altLang="en-US" sz="1000" dirty="0">
                <a:latin typeface="+mn-ea"/>
              </a:rPr>
              <a:t>静态方法</a:t>
            </a:r>
          </a:p>
          <a:p>
            <a:pPr algn="just"/>
            <a:r>
              <a:rPr lang="zh-CN" altLang="en-US" sz="1000" dirty="0">
                <a:latin typeface="+mn-ea"/>
              </a:rPr>
              <a:t>        </a:t>
            </a:r>
            <a:r>
              <a:rPr lang="en-US" altLang="zh-CN" sz="1000" dirty="0">
                <a:latin typeface="+mn-ea"/>
              </a:rPr>
              <a:t>print(</a:t>
            </a:r>
            <a:r>
              <a:rPr lang="en-US" altLang="zh-CN" sz="1000" dirty="0" err="1">
                <a:latin typeface="+mn-ea"/>
              </a:rPr>
              <a:t>Dog.count</a:t>
            </a:r>
            <a:r>
              <a:rPr lang="en-US" altLang="zh-CN" sz="1000" dirty="0">
                <a:latin typeface="+mn-ea"/>
              </a:rPr>
              <a:t>)</a:t>
            </a:r>
          </a:p>
          <a:p>
            <a:pPr algn="just"/>
            <a:r>
              <a:rPr lang="en-US" altLang="zh-CN" sz="1000" dirty="0">
                <a:latin typeface="+mn-ea"/>
              </a:rPr>
              <a:t>        </a:t>
            </a:r>
          </a:p>
          <a:p>
            <a:pPr algn="just"/>
            <a:r>
              <a:rPr lang="en-US" altLang="zh-CN" sz="1000" dirty="0">
                <a:latin typeface="+mn-ea"/>
              </a:rPr>
              <a:t>Dog("tom")</a:t>
            </a:r>
          </a:p>
          <a:p>
            <a:pPr algn="just"/>
            <a:r>
              <a:rPr lang="en-US" altLang="zh-CN" sz="1000" dirty="0">
                <a:latin typeface="+mn-ea"/>
              </a:rPr>
              <a:t>Dog("")</a:t>
            </a:r>
          </a:p>
          <a:p>
            <a:pPr algn="just"/>
            <a:r>
              <a:rPr lang="en-US" altLang="zh-CN" sz="1000" dirty="0">
                <a:latin typeface="+mn-ea"/>
              </a:rPr>
              <a:t>Dog("")</a:t>
            </a:r>
          </a:p>
          <a:p>
            <a:pPr algn="just"/>
            <a:r>
              <a:rPr lang="en-US" altLang="zh-CN" sz="1000" dirty="0" err="1">
                <a:latin typeface="+mn-ea"/>
              </a:rPr>
              <a:t>Dog.counter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r>
              <a:rPr lang="en-US" altLang="zh-CN" sz="1000" dirty="0">
                <a:latin typeface="+mn-ea"/>
              </a:rPr>
              <a:t>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对象</a:t>
            </a:r>
            <a:r>
              <a:rPr lang="zh-CN" altLang="en-US" dirty="0"/>
              <a:t>之间的基本运算操作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对象之间的基本运算操作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如果希望自定义对象能够像</a:t>
            </a:r>
            <a:r>
              <a:rPr lang="en-US" altLang="zh-CN" sz="1600" dirty="0" err="1">
                <a:latin typeface="+mn-ea"/>
              </a:rPr>
              <a:t>str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int</a:t>
            </a:r>
            <a:r>
              <a:rPr lang="zh-CN" altLang="en-US" sz="1600" dirty="0">
                <a:latin typeface="+mn-ea"/>
              </a:rPr>
              <a:t>那样，可以使用加、减、乘、除、是否相等、大于、小于等等这些算数运算，那么就需要手动覆写父类</a:t>
            </a:r>
            <a:r>
              <a:rPr lang="en-US" altLang="zh-CN" sz="1600" dirty="0">
                <a:latin typeface="+mn-ea"/>
              </a:rPr>
              <a:t>object</a:t>
            </a:r>
            <a:r>
              <a:rPr lang="zh-CN" altLang="en-US" sz="1600" dirty="0">
                <a:latin typeface="+mn-ea"/>
              </a:rPr>
              <a:t>中的内置方法。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当对象之间进行加减等操作的时候，会自动触发这些内置方法。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72BA5AF-CCD9-4CE3-A5A9-BC0D6634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59782"/>
            <a:ext cx="2442754" cy="194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DC6A0C6-481E-420D-9099-682A0637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44" y="2715766"/>
            <a:ext cx="3170199" cy="223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5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对象</a:t>
            </a:r>
            <a:r>
              <a:rPr lang="zh-CN" altLang="en-US" dirty="0"/>
              <a:t>之间的基本运算操作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直接使用运算符操作对象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r>
              <a:rPr lang="zh-CN" altLang="en-US" sz="1600" dirty="0" smtClean="0">
                <a:latin typeface="+mn-ea"/>
              </a:rPr>
              <a:t>                            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                         </a:t>
            </a:r>
            <a:r>
              <a:rPr lang="zh-CN" altLang="en-US" sz="1600" dirty="0" smtClean="0">
                <a:latin typeface="+mn-ea"/>
              </a:rPr>
              <a:t>执行结果：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78E7418-0883-448B-8F53-F38D88E7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91630"/>
            <a:ext cx="2499101" cy="29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8A1F81E-BE3D-4485-B9B3-545F0824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91" y="2229580"/>
            <a:ext cx="3609273" cy="254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继承与多态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/>
              <a:t>继承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编写类的时候，要编写的类可能是另一个类的特殊版本，通过继承可以直接复用已有的代码。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继承过后，原有的类称为父类，新类称为子类。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继承的子类，可自动获取父类的所有属性和方法。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子类可以自定义自己特有的属性和方法。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继承</a:t>
            </a:r>
            <a:r>
              <a:rPr lang="zh-CN" altLang="en-US" dirty="0"/>
              <a:t>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子类的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创建子类实例的时候，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首先要对父类所有属性赋值。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因此需要使用父类的</a:t>
            </a:r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init</a:t>
            </a:r>
            <a:r>
              <a:rPr lang="en-US" altLang="zh-CN" sz="1600" dirty="0">
                <a:latin typeface="+mn-ea"/>
              </a:rPr>
              <a:t>__</a:t>
            </a:r>
            <a:r>
              <a:rPr lang="zh-CN" altLang="en-US" sz="1600" dirty="0">
                <a:latin typeface="+mn-ea"/>
              </a:rPr>
              <a:t>方法完成，调用形式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lvl="1" indent="0">
              <a:buNone/>
            </a:pPr>
            <a:r>
              <a:rPr lang="en-US" altLang="zh-CN" sz="1400" dirty="0">
                <a:latin typeface="+mn-ea"/>
              </a:rPr>
              <a:t>super().__</a:t>
            </a:r>
            <a:r>
              <a:rPr lang="en-US" altLang="zh-CN" sz="1400" dirty="0" err="1">
                <a:latin typeface="+mn-ea"/>
              </a:rPr>
              <a:t>init</a:t>
            </a:r>
            <a:r>
              <a:rPr lang="en-US" altLang="zh-CN" sz="1400" dirty="0" smtClean="0">
                <a:latin typeface="+mn-ea"/>
              </a:rPr>
              <a:t>__(…)</a:t>
            </a:r>
            <a:endParaRPr lang="en-US" altLang="zh-CN" sz="3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super()</a:t>
            </a:r>
            <a:r>
              <a:rPr lang="zh-CN" altLang="en-US" sz="1600" dirty="0">
                <a:latin typeface="+mn-ea"/>
              </a:rPr>
              <a:t>是一个特殊的函数，可以帮助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将父类和子类关联起来。这里</a:t>
            </a:r>
            <a:r>
              <a:rPr lang="en-US" altLang="zh-CN" sz="1600" dirty="0">
                <a:latin typeface="+mn-ea"/>
              </a:rPr>
              <a:t>super()</a:t>
            </a:r>
            <a:r>
              <a:rPr lang="zh-CN" altLang="en-US" sz="1600" dirty="0">
                <a:latin typeface="+mn-ea"/>
              </a:rPr>
              <a:t>可以看做直接父类的对象。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继承</a:t>
            </a:r>
            <a:r>
              <a:rPr lang="zh-CN" altLang="en-US" dirty="0"/>
              <a:t>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继承</a:t>
            </a:r>
            <a:r>
              <a:rPr lang="zh-CN" altLang="en-US" dirty="0"/>
              <a:t>示例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EF36DFE-CD24-4A7B-BD48-E52F5C79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5" y="1345114"/>
            <a:ext cx="4163321" cy="340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继承与多态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/>
              <a:t>多态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有了继承的实现之后才能实现多态。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多态可以实现同一个接口接收多个不同的类型的对象，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根据不同类型动态响应相应的的方法。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多态意味着变量并不知道引用的对象是什么，</a:t>
            </a:r>
            <a:r>
              <a:rPr lang="en-US" altLang="zh-CN" sz="1600" dirty="0" err="1">
                <a:latin typeface="+mn-ea"/>
              </a:rPr>
              <a:t>pythong</a:t>
            </a:r>
            <a:r>
              <a:rPr lang="zh-CN" altLang="en-US" sz="1600" dirty="0">
                <a:latin typeface="+mn-ea"/>
              </a:rPr>
              <a:t>依据对象的不同表现出不同的行为方式。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继承</a:t>
            </a:r>
            <a:r>
              <a:rPr lang="zh-CN" altLang="en-US" dirty="0"/>
              <a:t>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多态</a:t>
            </a:r>
            <a:r>
              <a:rPr lang="zh-CN" altLang="en-US" dirty="0"/>
              <a:t>示例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8" name="矩形: 圆角 3">
            <a:extLst>
              <a:ext uri="{FF2B5EF4-FFF2-40B4-BE49-F238E27FC236}">
                <a16:creationId xmlns:a16="http://schemas.microsoft.com/office/drawing/2014/main" xmlns="" id="{1F162805-2C90-4EF6-B139-4F35C0C65C1C}"/>
              </a:ext>
            </a:extLst>
          </p:cNvPr>
          <p:cNvSpPr/>
          <p:nvPr/>
        </p:nvSpPr>
        <p:spPr>
          <a:xfrm>
            <a:off x="1835696" y="1345114"/>
            <a:ext cx="3369615" cy="35914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class Animal:</a:t>
            </a:r>
          </a:p>
          <a:p>
            <a:pPr algn="just"/>
            <a:r>
              <a:rPr lang="en-US" altLang="zh-CN" sz="1000" dirty="0">
                <a:latin typeface="+mn-ea"/>
              </a:rPr>
              <a:t>    def __</a:t>
            </a:r>
            <a:r>
              <a:rPr lang="en-US" altLang="zh-CN" sz="1000" dirty="0" err="1">
                <a:latin typeface="+mn-ea"/>
              </a:rPr>
              <a:t>init</a:t>
            </a:r>
            <a:r>
              <a:rPr lang="en-US" altLang="zh-CN" sz="1000" dirty="0">
                <a:latin typeface="+mn-ea"/>
              </a:rPr>
              <a:t>__(self, name):</a:t>
            </a:r>
          </a:p>
          <a:p>
            <a:pPr algn="just"/>
            <a:r>
              <a:rPr lang="en-US" altLang="zh-CN" sz="1000" dirty="0">
                <a:latin typeface="+mn-ea"/>
              </a:rPr>
              <a:t>        self.name = name </a:t>
            </a:r>
          </a:p>
          <a:p>
            <a:pPr algn="just"/>
            <a:r>
              <a:rPr lang="en-US" altLang="zh-CN" sz="1000" dirty="0">
                <a:latin typeface="+mn-ea"/>
              </a:rPr>
              <a:t>    def run(self):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print("%s is running..." % self.name)</a:t>
            </a:r>
          </a:p>
          <a:p>
            <a:pPr algn="just"/>
            <a:r>
              <a:rPr lang="en-US" altLang="zh-CN" sz="1000" dirty="0">
                <a:latin typeface="+mn-ea"/>
              </a:rPr>
              <a:t>class Cat(Animal): pass</a:t>
            </a:r>
          </a:p>
          <a:p>
            <a:pPr algn="just"/>
            <a:r>
              <a:rPr lang="en-US" altLang="zh-CN" sz="1000" dirty="0">
                <a:latin typeface="+mn-ea"/>
              </a:rPr>
              <a:t>class Dog(Animal): pass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class House:</a:t>
            </a:r>
          </a:p>
          <a:p>
            <a:pPr algn="just"/>
            <a:r>
              <a:rPr lang="en-US" altLang="zh-CN" sz="1000" dirty="0">
                <a:latin typeface="+mn-ea"/>
              </a:rPr>
              <a:t>    def </a:t>
            </a:r>
            <a:r>
              <a:rPr lang="en-US" altLang="zh-CN" sz="1000" dirty="0" err="1">
                <a:latin typeface="+mn-ea"/>
              </a:rPr>
              <a:t>animalDo</a:t>
            </a:r>
            <a:r>
              <a:rPr lang="en-US" altLang="zh-CN" sz="1000" dirty="0">
                <a:latin typeface="+mn-ea"/>
              </a:rPr>
              <a:t>(self, animal):</a:t>
            </a:r>
          </a:p>
          <a:p>
            <a:pPr algn="just"/>
            <a:r>
              <a:rPr lang="en-US" altLang="zh-CN" sz="1000" dirty="0">
                <a:latin typeface="+mn-ea"/>
              </a:rPr>
              <a:t>        </a:t>
            </a:r>
            <a:r>
              <a:rPr lang="en-US" altLang="zh-CN" sz="1000" dirty="0" err="1">
                <a:latin typeface="+mn-ea"/>
              </a:rPr>
              <a:t>animal.run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r>
              <a:rPr lang="en-US" altLang="zh-CN" sz="1000" dirty="0">
                <a:latin typeface="+mn-ea"/>
              </a:rPr>
              <a:t>    </a:t>
            </a:r>
          </a:p>
          <a:p>
            <a:pPr algn="just"/>
            <a:r>
              <a:rPr lang="en-US" altLang="zh-CN" sz="1000" dirty="0">
                <a:latin typeface="+mn-ea"/>
              </a:rPr>
              <a:t>cat = Cat("cat")</a:t>
            </a:r>
          </a:p>
          <a:p>
            <a:pPr algn="just"/>
            <a:r>
              <a:rPr lang="en-US" altLang="zh-CN" sz="1000" dirty="0">
                <a:latin typeface="+mn-ea"/>
              </a:rPr>
              <a:t>dog = Dog('dog')</a:t>
            </a:r>
          </a:p>
          <a:p>
            <a:pPr algn="just"/>
            <a:r>
              <a:rPr lang="en-US" altLang="zh-CN" sz="1000" dirty="0">
                <a:latin typeface="+mn-ea"/>
              </a:rPr>
              <a:t>h = House()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 err="1">
                <a:latin typeface="+mn-ea"/>
              </a:rPr>
              <a:t>h.animalDo</a:t>
            </a:r>
            <a:r>
              <a:rPr lang="en-US" altLang="zh-CN" sz="1000" dirty="0">
                <a:latin typeface="+mn-ea"/>
              </a:rPr>
              <a:t>(cat)</a:t>
            </a:r>
          </a:p>
          <a:p>
            <a:pPr algn="just"/>
            <a:r>
              <a:rPr lang="en-US" altLang="zh-CN" sz="1000" dirty="0" err="1">
                <a:latin typeface="+mn-ea"/>
              </a:rPr>
              <a:t>h.animalDo</a:t>
            </a:r>
            <a:r>
              <a:rPr lang="en-US" altLang="zh-CN" sz="1000" dirty="0">
                <a:latin typeface="+mn-ea"/>
              </a:rPr>
              <a:t>(dog)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cat is running...</a:t>
            </a:r>
          </a:p>
          <a:p>
            <a:pPr algn="just"/>
            <a:r>
              <a:rPr lang="en-US" altLang="zh-CN" sz="1000" dirty="0">
                <a:latin typeface="+mn-ea"/>
              </a:rPr>
              <a:t>dog is running...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2ACBA4C-E568-4792-A676-3D043DA0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6" y="1671808"/>
            <a:ext cx="2549438" cy="1027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4BC0B64-583E-4275-9E35-3F1C3206DD2F}"/>
              </a:ext>
            </a:extLst>
          </p:cNvPr>
          <p:cNvSpPr txBox="1"/>
          <p:nvPr/>
        </p:nvSpPr>
        <p:spPr>
          <a:xfrm>
            <a:off x="5694970" y="3121657"/>
            <a:ext cx="314325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sz="1400" spc="-150" dirty="0"/>
              <a:t>House</a:t>
            </a:r>
            <a:r>
              <a:rPr lang="zh-CN" altLang="en-US" sz="1400" spc="-150" dirty="0"/>
              <a:t>类只用关心</a:t>
            </a:r>
            <a:r>
              <a:rPr lang="en-US" altLang="zh-CN" sz="1400" spc="-150" dirty="0"/>
              <a:t>Animal</a:t>
            </a:r>
            <a:r>
              <a:rPr lang="zh-CN" altLang="en-US" sz="1400" spc="-150" dirty="0"/>
              <a:t>类，而无论</a:t>
            </a:r>
            <a:r>
              <a:rPr lang="en-US" altLang="zh-CN" sz="1400" spc="-150" dirty="0"/>
              <a:t>Animal</a:t>
            </a:r>
            <a:r>
              <a:rPr lang="zh-CN" altLang="en-US" sz="1400" spc="-150" dirty="0"/>
              <a:t>具体实现是什么。因此无论再添加多少个</a:t>
            </a:r>
            <a:r>
              <a:rPr lang="en-US" altLang="zh-CN" sz="1400" spc="-150" dirty="0"/>
              <a:t>Animal</a:t>
            </a:r>
            <a:r>
              <a:rPr lang="zh-CN" altLang="en-US" sz="1400" spc="-150" dirty="0"/>
              <a:t>子类，都无需修改</a:t>
            </a:r>
            <a:r>
              <a:rPr lang="en-US" altLang="zh-CN" sz="1400" spc="-150" dirty="0"/>
              <a:t>House</a:t>
            </a:r>
            <a:r>
              <a:rPr lang="zh-CN" altLang="en-US" sz="1400" spc="-150" dirty="0"/>
              <a:t>类就可以动态执行子类中的方法。执行哪一个子类的方法由</a:t>
            </a:r>
            <a:r>
              <a:rPr lang="en-US" altLang="zh-CN" sz="1400" spc="-150" dirty="0"/>
              <a:t>python</a:t>
            </a:r>
            <a:r>
              <a:rPr lang="zh-CN" altLang="en-US" sz="1400" spc="-150" dirty="0"/>
              <a:t>依据传入的对象类型动态实现，这就是多态的好处。</a:t>
            </a:r>
          </a:p>
        </p:txBody>
      </p:sp>
    </p:spTree>
    <p:extLst>
      <p:ext uri="{BB962C8B-B14F-4D97-AF65-F5344CB8AC3E}">
        <p14:creationId xmlns:p14="http://schemas.microsoft.com/office/powerpoint/2010/main" val="3179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继承与多态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菱形继承关系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支持多重继承。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菱形继承关系图示：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图示中，</a:t>
            </a:r>
            <a:r>
              <a:rPr lang="en-US" altLang="zh-CN" dirty="0">
                <a:latin typeface="+mn-ea"/>
              </a:rPr>
              <a:t>Base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的父类，而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又是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的父类。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二义性问题：假设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都重写了</a:t>
            </a:r>
            <a:r>
              <a:rPr lang="en-US" altLang="zh-CN" dirty="0">
                <a:latin typeface="+mn-ea"/>
              </a:rPr>
              <a:t>Base</a:t>
            </a:r>
            <a:r>
              <a:rPr lang="zh-CN" altLang="en-US" dirty="0">
                <a:latin typeface="+mn-ea"/>
              </a:rPr>
              <a:t>中的方法</a:t>
            </a:r>
            <a:r>
              <a:rPr lang="en-US" altLang="zh-CN" dirty="0">
                <a:latin typeface="+mn-ea"/>
              </a:rPr>
              <a:t>method()</a:t>
            </a:r>
            <a:r>
              <a:rPr lang="zh-CN" altLang="en-US" dirty="0">
                <a:latin typeface="+mn-ea"/>
              </a:rPr>
              <a:t>，那么由于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的子类，如果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本身没有实现</a:t>
            </a:r>
            <a:r>
              <a:rPr lang="en-US" altLang="zh-CN" dirty="0">
                <a:latin typeface="+mn-ea"/>
              </a:rPr>
              <a:t>method()</a:t>
            </a:r>
            <a:r>
              <a:rPr lang="zh-CN" altLang="en-US" dirty="0">
                <a:latin typeface="+mn-ea"/>
              </a:rPr>
              <a:t>方法，在向上查找方法实现的时候，该选择</a:t>
            </a:r>
            <a:r>
              <a:rPr lang="en-US" altLang="zh-CN" dirty="0" err="1">
                <a:latin typeface="+mn-ea"/>
              </a:rPr>
              <a:t>A.method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还是</a:t>
            </a:r>
            <a:r>
              <a:rPr lang="en-US" altLang="zh-CN" dirty="0" err="1">
                <a:latin typeface="+mn-ea"/>
              </a:rPr>
              <a:t>B.method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呢？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的解决方案是按照继承关系从左到右依次查找需要的实现方法，找到一个即停止，如果直接父类没有实现，则继续向上一级父类查找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C1C8E76-991F-4D63-9D61-FC13CED1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850289"/>
            <a:ext cx="2288559" cy="2278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2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继承</a:t>
            </a:r>
            <a:r>
              <a:rPr lang="zh-CN" altLang="en-US" dirty="0"/>
              <a:t>与多态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菱形继承</a:t>
            </a:r>
            <a:r>
              <a:rPr lang="zh-CN" altLang="en-US" dirty="0" smtClean="0"/>
              <a:t>关系（续）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示例：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11" name="矩形: 圆角 3">
            <a:extLst>
              <a:ext uri="{FF2B5EF4-FFF2-40B4-BE49-F238E27FC236}">
                <a16:creationId xmlns:a16="http://schemas.microsoft.com/office/drawing/2014/main" xmlns="" id="{CEBC7687-E493-4DCC-AFB3-791DBA862708}"/>
              </a:ext>
            </a:extLst>
          </p:cNvPr>
          <p:cNvSpPr/>
          <p:nvPr/>
        </p:nvSpPr>
        <p:spPr>
          <a:xfrm>
            <a:off x="3582840" y="1768932"/>
            <a:ext cx="2986431" cy="2927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class Base:</a:t>
            </a:r>
          </a:p>
          <a:p>
            <a:pPr algn="just"/>
            <a:r>
              <a:rPr lang="en-US" altLang="zh-CN" sz="1000" dirty="0">
                <a:latin typeface="+mn-ea"/>
              </a:rPr>
              <a:t>    def method(self):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print("base...")</a:t>
            </a:r>
          </a:p>
          <a:p>
            <a:pPr algn="just"/>
            <a:r>
              <a:rPr lang="en-US" altLang="zh-CN" sz="1000" dirty="0">
                <a:latin typeface="+mn-ea"/>
              </a:rPr>
              <a:t>    </a:t>
            </a:r>
          </a:p>
          <a:p>
            <a:pPr algn="just"/>
            <a:r>
              <a:rPr lang="en-US" altLang="zh-CN" sz="1000" dirty="0">
                <a:latin typeface="+mn-ea"/>
              </a:rPr>
              <a:t>class A(Base):</a:t>
            </a:r>
          </a:p>
          <a:p>
            <a:pPr algn="just"/>
            <a:r>
              <a:rPr lang="en-US" altLang="zh-CN" sz="1000" dirty="0">
                <a:latin typeface="+mn-ea"/>
              </a:rPr>
              <a:t>    def method(self):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print("A...")</a:t>
            </a:r>
          </a:p>
          <a:p>
            <a:pPr algn="just"/>
            <a:r>
              <a:rPr lang="en-US" altLang="zh-CN" sz="1000" dirty="0">
                <a:latin typeface="+mn-ea"/>
              </a:rPr>
              <a:t>class B(Base):</a:t>
            </a:r>
          </a:p>
          <a:p>
            <a:pPr algn="just"/>
            <a:r>
              <a:rPr lang="en-US" altLang="zh-CN" sz="1000" dirty="0">
                <a:latin typeface="+mn-ea"/>
              </a:rPr>
              <a:t>    def method(self):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print("B...")</a:t>
            </a:r>
          </a:p>
          <a:p>
            <a:pPr algn="just"/>
            <a:r>
              <a:rPr lang="en-US" altLang="zh-CN" sz="1000" dirty="0">
                <a:latin typeface="+mn-ea"/>
              </a:rPr>
              <a:t>class C(A, B):</a:t>
            </a:r>
          </a:p>
          <a:p>
            <a:pPr algn="just"/>
            <a:r>
              <a:rPr lang="en-US" altLang="zh-CN" sz="1000" dirty="0">
                <a:latin typeface="+mn-ea"/>
              </a:rPr>
              <a:t>    def show(self):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</a:t>
            </a:r>
            <a:r>
              <a:rPr lang="en-US" altLang="zh-CN" sz="1000" dirty="0" err="1">
                <a:latin typeface="+mn-ea"/>
              </a:rPr>
              <a:t>self.method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r>
              <a:rPr lang="en-US" altLang="zh-CN" sz="1000" dirty="0">
                <a:latin typeface="+mn-ea"/>
              </a:rPr>
              <a:t>c = C()</a:t>
            </a:r>
          </a:p>
          <a:p>
            <a:pPr algn="just"/>
            <a:r>
              <a:rPr lang="en-US" altLang="zh-CN" sz="1000" dirty="0" err="1">
                <a:latin typeface="+mn-ea"/>
              </a:rPr>
              <a:t>c.show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A...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491630"/>
            <a:ext cx="8496944" cy="2995737"/>
          </a:xfrm>
        </p:spPr>
        <p:txBody>
          <a:bodyPr/>
          <a:lstStyle/>
          <a:p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/>
              <a:t>面向对象程序设计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zh-CN" altLang="en-US" sz="1800" dirty="0"/>
              <a:t>类的定义与</a:t>
            </a:r>
            <a:r>
              <a:rPr lang="zh-CN" altLang="en-US" sz="1800" dirty="0" smtClean="0"/>
              <a:t>使用</a:t>
            </a:r>
            <a:r>
              <a:rPr lang="zh-CN" altLang="zh-CN" sz="1800" dirty="0" smtClean="0"/>
              <a:t>、</a:t>
            </a:r>
            <a:endParaRPr lang="en-US" altLang="zh-CN" sz="1800" dirty="0" smtClean="0"/>
          </a:p>
          <a:p>
            <a:r>
              <a:rPr lang="zh-CN" altLang="en-US" sz="1800" dirty="0" smtClean="0"/>
              <a:t>类</a:t>
            </a:r>
            <a:r>
              <a:rPr lang="zh-CN" altLang="en-US" sz="1800" dirty="0"/>
              <a:t>成员与实例成员，私有成员与公有成员，方法，</a:t>
            </a:r>
            <a:r>
              <a:rPr lang="zh-CN" altLang="en-US" sz="1800" dirty="0" smtClean="0"/>
              <a:t>属性。</a:t>
            </a:r>
            <a:r>
              <a:rPr lang="zh-CN" altLang="zh-CN" sz="1800" dirty="0"/>
              <a:t>（授课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学时</a:t>
            </a:r>
            <a:r>
              <a:rPr lang="zh-CN" altLang="zh-CN" sz="1800" dirty="0"/>
              <a:t>）</a:t>
            </a:r>
          </a:p>
          <a:p>
            <a:endParaRPr lang="zh-CN" altLang="zh-CN" sz="1800" dirty="0" smtClean="0"/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类的定义与使用</a:t>
            </a:r>
            <a:endParaRPr lang="en-US" altLang="zh-CN" sz="1800" dirty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类成员与实例成员，私有成员与公有成员，方法，属性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类的定义与使用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对象之间的基本运算操作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继承与多态</a:t>
            </a:r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类的定义与使用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对象之间的基本运算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 </a:t>
            </a:r>
            <a:r>
              <a:rPr lang="zh-CN" altLang="en-US" dirty="0" smtClean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 smtClean="0"/>
              <a:t>类的定义与使用：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类是一种定义新种类的东西的方式，它反映了在程序领域中的真实对象。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类的重要特征：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多重实例</a:t>
            </a:r>
            <a:endParaRPr lang="en-US" altLang="zh-CN" sz="1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</a:t>
            </a:r>
            <a:r>
              <a:rPr lang="zh-CN" altLang="en-US" sz="1200" dirty="0">
                <a:latin typeface="+mn-ea"/>
              </a:rPr>
              <a:t>每调用一个类，就会产生一个有独立命名空间的新对象。</a:t>
            </a:r>
            <a:endParaRPr lang="en-US" altLang="zh-CN" sz="1200" dirty="0">
              <a:latin typeface="+mn-ea"/>
            </a:endParaRPr>
          </a:p>
          <a:p>
            <a:pPr marL="457200" lvl="1" indent="0">
              <a:buNone/>
            </a:pP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通过集成进行定制</a:t>
            </a:r>
            <a:endParaRPr lang="en-US" altLang="zh-CN" sz="1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</a:t>
            </a:r>
            <a:r>
              <a:rPr lang="zh-CN" altLang="en-US" sz="1200" dirty="0">
                <a:latin typeface="+mn-ea"/>
              </a:rPr>
              <a:t>我们可以在类的外部重新定义其属性从而扩充这个类。</a:t>
            </a:r>
            <a:endParaRPr lang="en-US" altLang="zh-CN" sz="12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400" dirty="0">
                <a:latin typeface="+mn-ea"/>
              </a:rPr>
              <a:t>运算符重载</a:t>
            </a:r>
            <a:endParaRPr lang="en-US" altLang="zh-CN" sz="1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	</a:t>
            </a:r>
            <a:r>
              <a:rPr lang="zh-CN" altLang="en-US" sz="1200" dirty="0">
                <a:latin typeface="+mn-ea"/>
              </a:rPr>
              <a:t>通过提供特定的协议方法，类可以定义对象类响应在内置类型上的几种运算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</a:t>
            </a:r>
            <a:r>
              <a:rPr lang="zh-CN" altLang="en-US" dirty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/>
              <a:t>类的定义与</a:t>
            </a:r>
            <a:r>
              <a:rPr lang="zh-CN" altLang="en-US" b="1" dirty="0" smtClean="0"/>
              <a:t>使用（续）：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类的</a:t>
            </a:r>
            <a:r>
              <a:rPr lang="zh-CN" altLang="en-US" sz="1600" dirty="0" smtClean="0"/>
              <a:t>定义：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三种方式等价，类体都使用</a:t>
            </a:r>
            <a:r>
              <a:rPr lang="en-US" altLang="zh-CN" sz="1400" dirty="0">
                <a:latin typeface="+mn-ea"/>
              </a:rPr>
              <a:t>pass</a:t>
            </a:r>
            <a:r>
              <a:rPr lang="zh-CN" altLang="en-US" sz="1400" dirty="0">
                <a:latin typeface="+mn-ea"/>
              </a:rPr>
              <a:t>，没有进行任何实现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762E20E-2682-4C5E-941B-D6B1A30E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82" y="1926829"/>
            <a:ext cx="5907307" cy="92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: 圆角 4">
            <a:extLst>
              <a:ext uri="{FF2B5EF4-FFF2-40B4-BE49-F238E27FC236}">
                <a16:creationId xmlns:a16="http://schemas.microsoft.com/office/drawing/2014/main" xmlns="" id="{184750DB-A16C-4B80-9FA0-4C9ED211AB16}"/>
              </a:ext>
            </a:extLst>
          </p:cNvPr>
          <p:cNvSpPr/>
          <p:nvPr/>
        </p:nvSpPr>
        <p:spPr>
          <a:xfrm>
            <a:off x="3678763" y="3318217"/>
            <a:ext cx="2794586" cy="73581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class Dog(object): pass</a:t>
            </a:r>
          </a:p>
          <a:p>
            <a:pPr algn="just"/>
            <a:r>
              <a:rPr lang="en-US" altLang="zh-CN" sz="1200" dirty="0">
                <a:latin typeface="+mn-ea"/>
              </a:rPr>
              <a:t>class Dog(): pass</a:t>
            </a:r>
          </a:p>
          <a:p>
            <a:pPr algn="just"/>
            <a:r>
              <a:rPr lang="en-US" altLang="zh-CN" sz="1200" dirty="0">
                <a:latin typeface="+mn-ea"/>
              </a:rPr>
              <a:t>class Dog: pass</a:t>
            </a:r>
          </a:p>
        </p:txBody>
      </p:sp>
    </p:spTree>
    <p:extLst>
      <p:ext uri="{BB962C8B-B14F-4D97-AF65-F5344CB8AC3E}">
        <p14:creationId xmlns:p14="http://schemas.microsoft.com/office/powerpoint/2010/main" val="2746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</a:t>
            </a:r>
            <a:r>
              <a:rPr lang="zh-CN" altLang="en-US" dirty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类中可以自定义多个方法。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init</a:t>
            </a:r>
            <a:r>
              <a:rPr lang="en-US" altLang="zh-CN" sz="1600" dirty="0">
                <a:latin typeface="+mn-ea"/>
              </a:rPr>
              <a:t>__(self)</a:t>
            </a:r>
            <a:r>
              <a:rPr lang="zh-CN" altLang="en-US" sz="1600" dirty="0">
                <a:latin typeface="+mn-ea"/>
              </a:rPr>
              <a:t>是一个特殊的方法，当创建类的实例的时候，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会自动调用这个方法。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init</a:t>
            </a:r>
            <a:r>
              <a:rPr lang="en-US" altLang="zh-CN" sz="1600" dirty="0">
                <a:latin typeface="+mn-ea"/>
              </a:rPr>
              <a:t>__(self)</a:t>
            </a:r>
            <a:r>
              <a:rPr lang="zh-CN" altLang="en-US" sz="1600" dirty="0">
                <a:latin typeface="+mn-ea"/>
              </a:rPr>
              <a:t>方法开头和末尾均是两个下划线，这种约定旨在避免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默认方法与普通方法发生名称冲突。 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形参</a:t>
            </a:r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是必不可少的，而且必须写在第一个位置。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是一个指向实例本身的引用，因此可以通过</a:t>
            </a:r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访问类中的属性和方法。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当创建实例的时候，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会自动传入</a:t>
            </a:r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参数，因此我们不需要传递它。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</a:t>
            </a:r>
            <a:r>
              <a:rPr lang="zh-CN" altLang="en-US" dirty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 smtClean="0"/>
              <a:t>方法（续）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</a:t>
            </a:r>
            <a:r>
              <a:rPr lang="zh-CN" altLang="en-US" sz="1600" dirty="0" smtClean="0">
                <a:latin typeface="+mn-ea"/>
              </a:rPr>
              <a:t>一：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__</a:t>
            </a:r>
            <a:r>
              <a:rPr lang="en-US" altLang="zh-CN" sz="1400" dirty="0" err="1">
                <a:latin typeface="+mn-ea"/>
              </a:rPr>
              <a:t>init</a:t>
            </a:r>
            <a:r>
              <a:rPr lang="en-US" altLang="zh-CN" sz="1400" dirty="0">
                <a:latin typeface="+mn-ea"/>
              </a:rPr>
              <a:t>__</a:t>
            </a:r>
            <a:r>
              <a:rPr lang="zh-CN" altLang="en-US" sz="1400" dirty="0">
                <a:latin typeface="+mn-ea"/>
              </a:rPr>
              <a:t>方法和普通方法在使用上没有任何区别。 </a:t>
            </a:r>
            <a:endParaRPr lang="en-US" altLang="zh-CN" sz="1400" dirty="0" smtClean="0">
              <a:latin typeface="+mn-ea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self.name</a:t>
            </a:r>
            <a:r>
              <a:rPr lang="zh-CN" altLang="en-US" sz="1400" dirty="0">
                <a:latin typeface="+mn-ea"/>
              </a:rPr>
              <a:t>表示直接向类中添加了一个</a:t>
            </a:r>
            <a:r>
              <a:rPr lang="en-US" altLang="zh-CN" sz="1400" dirty="0">
                <a:latin typeface="+mn-ea"/>
              </a:rPr>
              <a:t>name</a:t>
            </a:r>
            <a:r>
              <a:rPr lang="zh-CN" altLang="en-US" sz="1400" dirty="0">
                <a:latin typeface="+mn-ea"/>
              </a:rPr>
              <a:t>属性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7" name="矩形: 圆角 3">
            <a:extLst>
              <a:ext uri="{FF2B5EF4-FFF2-40B4-BE49-F238E27FC236}">
                <a16:creationId xmlns:a16="http://schemas.microsoft.com/office/drawing/2014/main" xmlns="" id="{41CD7AF3-F5D4-4C23-A9A3-C59666EB1D71}"/>
              </a:ext>
            </a:extLst>
          </p:cNvPr>
          <p:cNvSpPr/>
          <p:nvPr/>
        </p:nvSpPr>
        <p:spPr>
          <a:xfrm>
            <a:off x="3216593" y="1751713"/>
            <a:ext cx="3718925" cy="20320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class Person:</a:t>
            </a:r>
          </a:p>
          <a:p>
            <a:pPr algn="just"/>
            <a:r>
              <a:rPr lang="en-US" altLang="zh-CN" sz="1200" dirty="0">
                <a:latin typeface="+mn-ea"/>
              </a:rPr>
              <a:t>    def __</a:t>
            </a:r>
            <a:r>
              <a:rPr lang="en-US" altLang="zh-CN" sz="1200" dirty="0" err="1">
                <a:latin typeface="+mn-ea"/>
              </a:rPr>
              <a:t>init</a:t>
            </a:r>
            <a:r>
              <a:rPr lang="en-US" altLang="zh-CN" sz="1200" dirty="0">
                <a:latin typeface="+mn-ea"/>
              </a:rPr>
              <a:t>__(self, name, age=100):</a:t>
            </a:r>
          </a:p>
          <a:p>
            <a:pPr algn="just"/>
            <a:r>
              <a:rPr lang="en-US" altLang="zh-CN" sz="1200" dirty="0">
                <a:latin typeface="+mn-ea"/>
              </a:rPr>
              <a:t>        self.name = name</a:t>
            </a:r>
          </a:p>
          <a:p>
            <a:pPr algn="just"/>
            <a:r>
              <a:rPr lang="en-US" altLang="zh-CN" sz="1200" dirty="0">
                <a:latin typeface="+mn-ea"/>
              </a:rPr>
              <a:t>        </a:t>
            </a:r>
            <a:r>
              <a:rPr lang="en-US" altLang="zh-CN" sz="1200" dirty="0" err="1">
                <a:latin typeface="+mn-ea"/>
              </a:rPr>
              <a:t>self.age</a:t>
            </a:r>
            <a:r>
              <a:rPr lang="en-US" altLang="zh-CN" sz="1200" dirty="0">
                <a:latin typeface="+mn-ea"/>
              </a:rPr>
              <a:t> = age</a:t>
            </a:r>
          </a:p>
          <a:p>
            <a:pPr algn="just"/>
            <a:r>
              <a:rPr lang="en-US" altLang="zh-CN" sz="1200" dirty="0">
                <a:latin typeface="+mn-ea"/>
              </a:rPr>
              <a:t>    def show(self):</a:t>
            </a:r>
          </a:p>
          <a:p>
            <a:pPr algn="just"/>
            <a:r>
              <a:rPr lang="en-US" altLang="zh-CN" sz="1200" dirty="0">
                <a:latin typeface="+mn-ea"/>
              </a:rPr>
              <a:t>        print(self.name, </a:t>
            </a:r>
            <a:r>
              <a:rPr lang="en-US" altLang="zh-CN" sz="1200" dirty="0" err="1">
                <a:latin typeface="+mn-ea"/>
              </a:rPr>
              <a:t>self.age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algn="just"/>
            <a:r>
              <a:rPr lang="en-US" altLang="zh-CN" sz="1200" dirty="0">
                <a:latin typeface="+mn-ea"/>
              </a:rPr>
              <a:t>p = Person("john")</a:t>
            </a:r>
          </a:p>
          <a:p>
            <a:pPr algn="just"/>
            <a:r>
              <a:rPr lang="en-US" altLang="zh-CN" sz="1200" dirty="0" err="1">
                <a:latin typeface="+mn-ea"/>
              </a:rPr>
              <a:t>p.show</a:t>
            </a:r>
            <a:r>
              <a:rPr lang="en-US" altLang="zh-CN" sz="1200" dirty="0">
                <a:latin typeface="+mn-ea"/>
              </a:rPr>
              <a:t>()  # </a:t>
            </a:r>
            <a:r>
              <a:rPr lang="zh-CN" altLang="en-US" sz="1200" dirty="0">
                <a:latin typeface="+mn-ea"/>
              </a:rPr>
              <a:t>类方法调用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    </a:t>
            </a: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john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100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</a:t>
            </a:r>
            <a:r>
              <a:rPr lang="zh-CN" altLang="en-US" dirty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 smtClean="0"/>
              <a:t>方法（续）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示例二：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在创建对象的时候，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自动调用</a:t>
            </a:r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init</a:t>
            </a:r>
            <a:r>
              <a:rPr lang="en-US" altLang="zh-CN" sz="1600" dirty="0">
                <a:latin typeface="+mn-ea"/>
              </a:rPr>
              <a:t>__</a:t>
            </a:r>
            <a:r>
              <a:rPr lang="zh-CN" altLang="en-US" sz="1600" dirty="0">
                <a:latin typeface="+mn-ea"/>
              </a:rPr>
              <a:t>方法，并把</a:t>
            </a:r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参数、创建对象时传入的参数自动传递给</a:t>
            </a:r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init</a:t>
            </a:r>
            <a:r>
              <a:rPr lang="en-US" altLang="zh-CN" sz="1600" dirty="0">
                <a:latin typeface="+mn-ea"/>
              </a:rPr>
              <a:t>__</a:t>
            </a:r>
            <a:r>
              <a:rPr lang="zh-CN" altLang="en-US" sz="1600" dirty="0">
                <a:latin typeface="+mn-ea"/>
              </a:rPr>
              <a:t>方法。默认情况下对象可以直接读写属性。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8" name="矩形: 圆角 3">
            <a:extLst>
              <a:ext uri="{FF2B5EF4-FFF2-40B4-BE49-F238E27FC236}">
                <a16:creationId xmlns:a16="http://schemas.microsoft.com/office/drawing/2014/main" xmlns="" id="{41CD7AF3-F5D4-4C23-A9A3-C59666EB1D71}"/>
              </a:ext>
            </a:extLst>
          </p:cNvPr>
          <p:cNvSpPr/>
          <p:nvPr/>
        </p:nvSpPr>
        <p:spPr>
          <a:xfrm>
            <a:off x="3517371" y="1347614"/>
            <a:ext cx="3574909" cy="24631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class Person:</a:t>
            </a:r>
          </a:p>
          <a:p>
            <a:pPr algn="just"/>
            <a:r>
              <a:rPr lang="en-US" altLang="zh-CN" sz="1200" dirty="0">
                <a:latin typeface="+mn-ea"/>
              </a:rPr>
              <a:t>    …  # </a:t>
            </a:r>
            <a:r>
              <a:rPr lang="zh-CN" altLang="en-US" sz="1200" dirty="0">
                <a:latin typeface="+mn-ea"/>
              </a:rPr>
              <a:t>同示例一</a:t>
            </a:r>
            <a:endParaRPr lang="en-US" altLang="zh-CN" sz="1200" dirty="0">
              <a:latin typeface="+mn-ea"/>
            </a:endParaRP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p = Person("john")   # </a:t>
            </a:r>
            <a:r>
              <a:rPr lang="zh-CN" altLang="en-US" sz="1200" dirty="0">
                <a:latin typeface="+mn-ea"/>
              </a:rPr>
              <a:t>创建对象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p.show</a:t>
            </a:r>
            <a:r>
              <a:rPr lang="en-US" altLang="zh-CN" sz="1200" dirty="0">
                <a:latin typeface="+mn-ea"/>
              </a:rPr>
              <a:t>()</a:t>
            </a:r>
          </a:p>
          <a:p>
            <a:pPr algn="just"/>
            <a:r>
              <a:rPr lang="en-US" altLang="zh-CN" sz="1200" dirty="0">
                <a:latin typeface="+mn-ea"/>
              </a:rPr>
              <a:t>p = Person("john", 999)</a:t>
            </a:r>
          </a:p>
          <a:p>
            <a:pPr algn="just"/>
            <a:r>
              <a:rPr lang="en-US" altLang="zh-CN" sz="1200" dirty="0" err="1">
                <a:latin typeface="+mn-ea"/>
              </a:rPr>
              <a:t>p.show</a:t>
            </a:r>
            <a:r>
              <a:rPr lang="en-US" altLang="zh-CN" sz="1200" dirty="0">
                <a:latin typeface="+mn-ea"/>
              </a:rPr>
              <a:t>()</a:t>
            </a:r>
          </a:p>
          <a:p>
            <a:pPr algn="just"/>
            <a:r>
              <a:rPr lang="en-US" altLang="zh-CN" sz="1200" dirty="0">
                <a:latin typeface="+mn-ea"/>
              </a:rPr>
              <a:t>print(p.name, </a:t>
            </a:r>
            <a:r>
              <a:rPr lang="en-US" altLang="zh-CN" sz="1200" dirty="0" err="1">
                <a:latin typeface="+mn-ea"/>
              </a:rPr>
              <a:t>p.age</a:t>
            </a:r>
            <a:r>
              <a:rPr lang="en-US" altLang="zh-CN" sz="1200" dirty="0">
                <a:latin typeface="+mn-ea"/>
              </a:rPr>
              <a:t>) </a:t>
            </a:r>
          </a:p>
          <a:p>
            <a:pPr algn="just"/>
            <a:r>
              <a:rPr lang="en-US" altLang="zh-CN" sz="1200" dirty="0">
                <a:latin typeface="+mn-ea"/>
              </a:rPr>
              <a:t>   </a:t>
            </a: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john 100  # </a:t>
            </a:r>
            <a:r>
              <a:rPr lang="zh-CN" altLang="en-US" sz="1200" dirty="0">
                <a:latin typeface="+mn-ea"/>
              </a:rPr>
              <a:t>制定</a:t>
            </a:r>
            <a:r>
              <a:rPr lang="en-US" altLang="zh-CN" sz="1200" dirty="0">
                <a:latin typeface="+mn-ea"/>
              </a:rPr>
              <a:t>name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age</a:t>
            </a:r>
            <a:r>
              <a:rPr lang="zh-CN" altLang="en-US" sz="1200" dirty="0">
                <a:latin typeface="+mn-ea"/>
              </a:rPr>
              <a:t>默认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john 999  # </a:t>
            </a:r>
            <a:r>
              <a:rPr lang="zh-CN" altLang="en-US" sz="1200" dirty="0">
                <a:latin typeface="+mn-ea"/>
              </a:rPr>
              <a:t>同时指定</a:t>
            </a:r>
            <a:r>
              <a:rPr lang="en-US" altLang="zh-CN" sz="1200" dirty="0">
                <a:latin typeface="+mn-ea"/>
              </a:rPr>
              <a:t>name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age</a:t>
            </a:r>
            <a:r>
              <a:rPr lang="zh-CN" altLang="en-US" sz="1200" dirty="0">
                <a:latin typeface="+mn-ea"/>
              </a:rPr>
              <a:t>属性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john 999  # </a:t>
            </a:r>
            <a:r>
              <a:rPr lang="zh-CN" altLang="en-US" sz="1200" dirty="0">
                <a:latin typeface="+mn-ea"/>
              </a:rPr>
              <a:t>直接从对象中读取属性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2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ko-KR" dirty="0" smtClean="0"/>
              <a:t>.1</a:t>
            </a:r>
            <a:r>
              <a:rPr lang="zh-CN" altLang="en-US" dirty="0"/>
              <a:t>类的定义与使用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类方法、实例</a:t>
            </a:r>
            <a:r>
              <a:rPr lang="zh-CN" altLang="en-US" dirty="0" smtClean="0"/>
              <a:t>属性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5657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通过</a:t>
            </a:r>
            <a:r>
              <a:rPr lang="en-US" altLang="zh-CN" sz="1200" dirty="0">
                <a:latin typeface="+mn-ea"/>
              </a:rPr>
              <a:t>self</a:t>
            </a:r>
            <a:r>
              <a:rPr lang="zh-CN" altLang="en-US" sz="1200" dirty="0">
                <a:latin typeface="+mn-ea"/>
              </a:rPr>
              <a:t>添加实例属性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在类中，可定义多个类方法，类方法的第一个形参必须是</a:t>
            </a:r>
            <a:r>
              <a:rPr lang="en-US" altLang="zh-CN" sz="1200" dirty="0">
                <a:latin typeface="+mn-ea"/>
              </a:rPr>
              <a:t>self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通过</a:t>
            </a:r>
            <a:r>
              <a:rPr lang="en-US" altLang="zh-CN" sz="1200" dirty="0">
                <a:latin typeface="+mn-ea"/>
              </a:rPr>
              <a:t>self</a:t>
            </a:r>
            <a:r>
              <a:rPr lang="zh-CN" altLang="en-US" sz="1200" dirty="0">
                <a:latin typeface="+mn-ea"/>
              </a:rPr>
              <a:t>可以访问类中的类方法、实例属性。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实例可创建多个，每个实例占据各自的内存单元，实例中的实例属性是独立存在的。</a:t>
            </a:r>
            <a:endParaRPr lang="en-US" altLang="zh-CN" sz="12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xmlns="" id="{AF7FD2D7-88A6-4183-B3B3-089AE94296AE}"/>
              </a:ext>
            </a:extLst>
          </p:cNvPr>
          <p:cNvSpPr/>
          <p:nvPr/>
        </p:nvSpPr>
        <p:spPr>
          <a:xfrm>
            <a:off x="2601828" y="1342758"/>
            <a:ext cx="4948456" cy="25971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class Dog():</a:t>
            </a:r>
          </a:p>
          <a:p>
            <a:pPr algn="just"/>
            <a:r>
              <a:rPr lang="en-US" altLang="zh-CN" sz="1000" dirty="0">
                <a:latin typeface="+mn-ea"/>
              </a:rPr>
              <a:t>    def __</a:t>
            </a:r>
            <a:r>
              <a:rPr lang="en-US" altLang="zh-CN" sz="1000" dirty="0" err="1">
                <a:latin typeface="+mn-ea"/>
              </a:rPr>
              <a:t>init</a:t>
            </a:r>
            <a:r>
              <a:rPr lang="en-US" altLang="zh-CN" sz="1000" dirty="0">
                <a:latin typeface="+mn-ea"/>
              </a:rPr>
              <a:t>__(self, name):</a:t>
            </a:r>
          </a:p>
          <a:p>
            <a:pPr algn="just"/>
            <a:r>
              <a:rPr lang="en-US" altLang="zh-CN" sz="1000" dirty="0">
                <a:latin typeface="+mn-ea"/>
              </a:rPr>
              <a:t>        self.name = name</a:t>
            </a:r>
          </a:p>
          <a:p>
            <a:pPr algn="just"/>
            <a:r>
              <a:rPr lang="en-US" altLang="zh-CN" sz="1000" dirty="0">
                <a:latin typeface="+mn-ea"/>
              </a:rPr>
              <a:t>        </a:t>
            </a:r>
            <a:r>
              <a:rPr lang="en-US" altLang="zh-CN" sz="1000" dirty="0" err="1">
                <a:latin typeface="+mn-ea"/>
              </a:rPr>
              <a:t>self.age</a:t>
            </a:r>
            <a:r>
              <a:rPr lang="en-US" altLang="zh-CN" sz="1000" dirty="0">
                <a:latin typeface="+mn-ea"/>
              </a:rPr>
              <a:t> = 1</a:t>
            </a:r>
          </a:p>
          <a:p>
            <a:pPr algn="just"/>
            <a:r>
              <a:rPr lang="en-US" altLang="zh-CN" sz="1000" dirty="0">
                <a:latin typeface="+mn-ea"/>
              </a:rPr>
              <a:t>    def roll(self):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print("dog name is %s, %d years old." % (self.name, </a:t>
            </a:r>
            <a:r>
              <a:rPr lang="en-US" altLang="zh-CN" sz="1000" dirty="0" err="1">
                <a:latin typeface="+mn-ea"/>
              </a:rPr>
              <a:t>self.age</a:t>
            </a:r>
            <a:r>
              <a:rPr lang="en-US" altLang="zh-CN" sz="1000" dirty="0">
                <a:latin typeface="+mn-ea"/>
              </a:rPr>
              <a:t>))</a:t>
            </a:r>
          </a:p>
          <a:p>
            <a:pPr algn="just"/>
            <a:r>
              <a:rPr lang="en-US" altLang="zh-CN" sz="1000" dirty="0">
                <a:latin typeface="+mn-ea"/>
              </a:rPr>
              <a:t>    def </a:t>
            </a:r>
            <a:r>
              <a:rPr lang="en-US" altLang="zh-CN" sz="1000" dirty="0" err="1">
                <a:latin typeface="+mn-ea"/>
              </a:rPr>
              <a:t>addAge</a:t>
            </a:r>
            <a:r>
              <a:rPr lang="en-US" altLang="zh-CN" sz="1000" dirty="0">
                <a:latin typeface="+mn-ea"/>
              </a:rPr>
              <a:t>(self):</a:t>
            </a:r>
          </a:p>
          <a:p>
            <a:pPr algn="just"/>
            <a:r>
              <a:rPr lang="en-US" altLang="zh-CN" sz="1000" dirty="0">
                <a:latin typeface="+mn-ea"/>
              </a:rPr>
              <a:t>        </a:t>
            </a:r>
            <a:r>
              <a:rPr lang="en-US" altLang="zh-CN" sz="1000" dirty="0" err="1">
                <a:latin typeface="+mn-ea"/>
              </a:rPr>
              <a:t>self.age</a:t>
            </a:r>
            <a:r>
              <a:rPr lang="en-US" altLang="zh-CN" sz="1000" dirty="0">
                <a:latin typeface="+mn-ea"/>
              </a:rPr>
              <a:t> += 1</a:t>
            </a:r>
          </a:p>
          <a:p>
            <a:pPr algn="just"/>
            <a:r>
              <a:rPr lang="en-US" altLang="zh-CN" sz="1000" dirty="0">
                <a:latin typeface="+mn-ea"/>
              </a:rPr>
              <a:t>d = Dog("tom")</a:t>
            </a:r>
          </a:p>
          <a:p>
            <a:pPr algn="just"/>
            <a:r>
              <a:rPr lang="en-US" altLang="zh-CN" sz="1000" dirty="0" err="1">
                <a:latin typeface="+mn-ea"/>
              </a:rPr>
              <a:t>d.roll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r>
              <a:rPr lang="en-US" altLang="zh-CN" sz="1000" dirty="0" err="1">
                <a:latin typeface="+mn-ea"/>
              </a:rPr>
              <a:t>d.addAge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r>
              <a:rPr lang="en-US" altLang="zh-CN" sz="1000" dirty="0" err="1">
                <a:latin typeface="+mn-ea"/>
              </a:rPr>
              <a:t>d.roll</a:t>
            </a:r>
            <a:r>
              <a:rPr lang="en-US" altLang="zh-CN" sz="1000" dirty="0">
                <a:latin typeface="+mn-ea"/>
              </a:rPr>
              <a:t>()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dog name is tom, 1 years old.</a:t>
            </a:r>
          </a:p>
          <a:p>
            <a:pPr algn="just"/>
            <a:r>
              <a:rPr lang="en-US" altLang="zh-CN" sz="1000" dirty="0">
                <a:latin typeface="+mn-ea"/>
              </a:rPr>
              <a:t>dog name is tom, 2 years old.</a:t>
            </a:r>
          </a:p>
        </p:txBody>
      </p:sp>
    </p:spTree>
    <p:extLst>
      <p:ext uri="{BB962C8B-B14F-4D97-AF65-F5344CB8AC3E}">
        <p14:creationId xmlns:p14="http://schemas.microsoft.com/office/powerpoint/2010/main" val="2406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493</TotalTime>
  <Words>1527</Words>
  <Application>Microsoft Office PowerPoint</Application>
  <PresentationFormat>全屏显示(16:9)</PresentationFormat>
  <Paragraphs>287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5.1 类的定义与使用</vt:lpstr>
      <vt:lpstr>5.1类的定义与使用</vt:lpstr>
      <vt:lpstr>5.1类的定义与使用</vt:lpstr>
      <vt:lpstr>5.1类的定义与使用</vt:lpstr>
      <vt:lpstr>5.1类的定义与使用</vt:lpstr>
      <vt:lpstr>5.1类的定义与使用</vt:lpstr>
      <vt:lpstr>5.1类的定义与使用</vt:lpstr>
      <vt:lpstr>5.2对象之间的基本运算操作</vt:lpstr>
      <vt:lpstr>5.2对象之间的基本运算操作</vt:lpstr>
      <vt:lpstr>5.3 继承与多态</vt:lpstr>
      <vt:lpstr>5.3 继承与多态</vt:lpstr>
      <vt:lpstr>5.3 继承与多态</vt:lpstr>
      <vt:lpstr>5.3 继承与多态</vt:lpstr>
      <vt:lpstr>5.3 继承与多态</vt:lpstr>
      <vt:lpstr>5.3 继承与多态</vt:lpstr>
      <vt:lpstr>5.3 继承与多态</vt:lpstr>
      <vt:lpstr>5.4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76</cp:revision>
  <dcterms:created xsi:type="dcterms:W3CDTF">2016-08-01T05:33:37Z</dcterms:created>
  <dcterms:modified xsi:type="dcterms:W3CDTF">2017-12-03T09:59:21Z</dcterms:modified>
</cp:coreProperties>
</file>