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60" r:id="rId4"/>
    <p:sldId id="257" r:id="rId5"/>
    <p:sldId id="281"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7" r:id="rId38"/>
    <p:sldId id="336" r:id="rId39"/>
    <p:sldId id="338" r:id="rId40"/>
    <p:sldId id="339" r:id="rId41"/>
    <p:sldId id="341" r:id="rId42"/>
    <p:sldId id="340" r:id="rId43"/>
    <p:sldId id="342" r:id="rId44"/>
    <p:sldId id="343" r:id="rId45"/>
    <p:sldId id="344" r:id="rId46"/>
    <p:sldId id="345" r:id="rId47"/>
    <p:sldId id="346" r:id="rId48"/>
    <p:sldId id="347" r:id="rId49"/>
    <p:sldId id="348" r:id="rId50"/>
    <p:sldId id="349" r:id="rId51"/>
    <p:sldId id="350" r:id="rId52"/>
    <p:sldId id="351" r:id="rId53"/>
    <p:sldId id="270" r:id="rId54"/>
    <p:sldId id="261" r:id="rId5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LI" initials="JL" lastIdx="1" clrIdx="0">
    <p:extLst>
      <p:ext uri="{19B8F6BF-5375-455C-9EA6-DF929625EA0E}">
        <p15:presenceInfo xmlns:p15="http://schemas.microsoft.com/office/powerpoint/2012/main" userId="64f2c332c29061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p:cViewPr varScale="1">
        <p:scale>
          <a:sx n="118" d="100"/>
          <a:sy n="118" d="100"/>
        </p:scale>
        <p:origin x="22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01T13:31:54.939" idx="1">
    <p:pos x="5238" y="2063"/>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hasCustomPrompt="1"/>
          </p:nvPr>
        </p:nvSpPr>
        <p:spPr>
          <a:xfrm>
            <a:off x="1225724" y="979954"/>
            <a:ext cx="1416441" cy="2182798"/>
          </a:xfrm>
          <a:custGeom>
            <a:avLst/>
            <a:gdLst>
              <a:gd name="connsiteX0" fmla="*/ 0 w 2376561"/>
              <a:gd name="connsiteY0" fmla="*/ 0 h 2447974"/>
              <a:gd name="connsiteX1" fmla="*/ 2376561 w 2376561"/>
              <a:gd name="connsiteY1" fmla="*/ 0 h 2447974"/>
              <a:gd name="connsiteX2" fmla="*/ 2376561 w 2376561"/>
              <a:gd name="connsiteY2" fmla="*/ 2447974 h 2447974"/>
              <a:gd name="connsiteX3" fmla="*/ 0 w 2376561"/>
              <a:gd name="connsiteY3" fmla="*/ 2447974 h 2447974"/>
              <a:gd name="connsiteX4" fmla="*/ 0 w 2376561"/>
              <a:gd name="connsiteY4" fmla="*/ 0 h 2447974"/>
              <a:gd name="connsiteX0" fmla="*/ 0 w 2376561"/>
              <a:gd name="connsiteY0" fmla="*/ 0 h 2447974"/>
              <a:gd name="connsiteX1" fmla="*/ 1599321 w 2376561"/>
              <a:gd name="connsiteY1" fmla="*/ 91440 h 2447974"/>
              <a:gd name="connsiteX2" fmla="*/ 2376561 w 2376561"/>
              <a:gd name="connsiteY2" fmla="*/ 2447974 h 2447974"/>
              <a:gd name="connsiteX3" fmla="*/ 0 w 2376561"/>
              <a:gd name="connsiteY3" fmla="*/ 2447974 h 2447974"/>
              <a:gd name="connsiteX4" fmla="*/ 0 w 2376561"/>
              <a:gd name="connsiteY4" fmla="*/ 0 h 2447974"/>
              <a:gd name="connsiteX0" fmla="*/ 0 w 2376561"/>
              <a:gd name="connsiteY0" fmla="*/ 9144 h 2457118"/>
              <a:gd name="connsiteX1" fmla="*/ 1709049 w 2376561"/>
              <a:gd name="connsiteY1" fmla="*/ 0 h 2457118"/>
              <a:gd name="connsiteX2" fmla="*/ 2376561 w 2376561"/>
              <a:gd name="connsiteY2" fmla="*/ 2457118 h 2457118"/>
              <a:gd name="connsiteX3" fmla="*/ 0 w 2376561"/>
              <a:gd name="connsiteY3" fmla="*/ 2457118 h 2457118"/>
              <a:gd name="connsiteX4" fmla="*/ 0 w 2376561"/>
              <a:gd name="connsiteY4" fmla="*/ 9144 h 2457118"/>
              <a:gd name="connsiteX0" fmla="*/ 45720 w 2422281"/>
              <a:gd name="connsiteY0" fmla="*/ 9144 h 2777158"/>
              <a:gd name="connsiteX1" fmla="*/ 1754769 w 2422281"/>
              <a:gd name="connsiteY1" fmla="*/ 0 h 2777158"/>
              <a:gd name="connsiteX2" fmla="*/ 2422281 w 2422281"/>
              <a:gd name="connsiteY2" fmla="*/ 2457118 h 2777158"/>
              <a:gd name="connsiteX3" fmla="*/ 0 w 2422281"/>
              <a:gd name="connsiteY3" fmla="*/ 2777158 h 2777158"/>
              <a:gd name="connsiteX4" fmla="*/ 45720 w 2422281"/>
              <a:gd name="connsiteY4" fmla="*/ 9144 h 2777158"/>
              <a:gd name="connsiteX0" fmla="*/ 45720 w 1754769"/>
              <a:gd name="connsiteY0" fmla="*/ 9144 h 2777158"/>
              <a:gd name="connsiteX1" fmla="*/ 1754769 w 1754769"/>
              <a:gd name="connsiteY1" fmla="*/ 0 h 2777158"/>
              <a:gd name="connsiteX2" fmla="*/ 1526169 w 1754769"/>
              <a:gd name="connsiteY2" fmla="*/ 2566846 h 2777158"/>
              <a:gd name="connsiteX3" fmla="*/ 0 w 1754769"/>
              <a:gd name="connsiteY3" fmla="*/ 2777158 h 2777158"/>
              <a:gd name="connsiteX4" fmla="*/ 45720 w 1754769"/>
              <a:gd name="connsiteY4" fmla="*/ 9144 h 2777158"/>
              <a:gd name="connsiteX0" fmla="*/ 45720 w 1782201"/>
              <a:gd name="connsiteY0" fmla="*/ 9144 h 2777158"/>
              <a:gd name="connsiteX1" fmla="*/ 1754769 w 1782201"/>
              <a:gd name="connsiteY1" fmla="*/ 0 h 2777158"/>
              <a:gd name="connsiteX2" fmla="*/ 1782201 w 1782201"/>
              <a:gd name="connsiteY2" fmla="*/ 2768014 h 2777158"/>
              <a:gd name="connsiteX3" fmla="*/ 0 w 1782201"/>
              <a:gd name="connsiteY3" fmla="*/ 2777158 h 2777158"/>
              <a:gd name="connsiteX4" fmla="*/ 45720 w 1782201"/>
              <a:gd name="connsiteY4" fmla="*/ 9144 h 2777158"/>
              <a:gd name="connsiteX0" fmla="*/ 45720 w 1782201"/>
              <a:gd name="connsiteY0" fmla="*/ 0 h 2768014"/>
              <a:gd name="connsiteX1" fmla="*/ 985149 w 1782201"/>
              <a:gd name="connsiteY1" fmla="*/ 280416 h 2768014"/>
              <a:gd name="connsiteX2" fmla="*/ 1782201 w 1782201"/>
              <a:gd name="connsiteY2" fmla="*/ 2758870 h 2768014"/>
              <a:gd name="connsiteX3" fmla="*/ 0 w 1782201"/>
              <a:gd name="connsiteY3" fmla="*/ 2768014 h 2768014"/>
              <a:gd name="connsiteX4" fmla="*/ 45720 w 1782201"/>
              <a:gd name="connsiteY4" fmla="*/ 0 h 2768014"/>
              <a:gd name="connsiteX0" fmla="*/ 45720 w 1782201"/>
              <a:gd name="connsiteY0" fmla="*/ 16764 h 2784778"/>
              <a:gd name="connsiteX1" fmla="*/ 1427109 w 1782201"/>
              <a:gd name="connsiteY1" fmla="*/ 0 h 2784778"/>
              <a:gd name="connsiteX2" fmla="*/ 1782201 w 1782201"/>
              <a:gd name="connsiteY2" fmla="*/ 2775634 h 2784778"/>
              <a:gd name="connsiteX3" fmla="*/ 0 w 1782201"/>
              <a:gd name="connsiteY3" fmla="*/ 2784778 h 2784778"/>
              <a:gd name="connsiteX4" fmla="*/ 45720 w 1782201"/>
              <a:gd name="connsiteY4" fmla="*/ 16764 h 2784778"/>
              <a:gd name="connsiteX0" fmla="*/ 45720 w 1427109"/>
              <a:gd name="connsiteY0" fmla="*/ 16764 h 2784778"/>
              <a:gd name="connsiteX1" fmla="*/ 1427109 w 1427109"/>
              <a:gd name="connsiteY1" fmla="*/ 0 h 2784778"/>
              <a:gd name="connsiteX2" fmla="*/ 768741 w 1427109"/>
              <a:gd name="connsiteY2" fmla="*/ 1952674 h 2784778"/>
              <a:gd name="connsiteX3" fmla="*/ 0 w 1427109"/>
              <a:gd name="connsiteY3" fmla="*/ 2784778 h 2784778"/>
              <a:gd name="connsiteX4" fmla="*/ 45720 w 1427109"/>
              <a:gd name="connsiteY4" fmla="*/ 16764 h 2784778"/>
              <a:gd name="connsiteX0" fmla="*/ 45720 w 1454541"/>
              <a:gd name="connsiteY0" fmla="*/ 16764 h 2784778"/>
              <a:gd name="connsiteX1" fmla="*/ 1427109 w 1454541"/>
              <a:gd name="connsiteY1" fmla="*/ 0 h 2784778"/>
              <a:gd name="connsiteX2" fmla="*/ 1454541 w 1454541"/>
              <a:gd name="connsiteY2" fmla="*/ 2173654 h 2784778"/>
              <a:gd name="connsiteX3" fmla="*/ 0 w 1454541"/>
              <a:gd name="connsiteY3" fmla="*/ 2784778 h 2784778"/>
              <a:gd name="connsiteX4" fmla="*/ 45720 w 1454541"/>
              <a:gd name="connsiteY4" fmla="*/ 16764 h 2784778"/>
              <a:gd name="connsiteX0" fmla="*/ 0 w 1408821"/>
              <a:gd name="connsiteY0" fmla="*/ 16764 h 2173654"/>
              <a:gd name="connsiteX1" fmla="*/ 1381389 w 1408821"/>
              <a:gd name="connsiteY1" fmla="*/ 0 h 2173654"/>
              <a:gd name="connsiteX2" fmla="*/ 1408821 w 1408821"/>
              <a:gd name="connsiteY2" fmla="*/ 2173654 h 2173654"/>
              <a:gd name="connsiteX3" fmla="*/ 312420 w 1408821"/>
              <a:gd name="connsiteY3" fmla="*/ 2076118 h 2173654"/>
              <a:gd name="connsiteX4" fmla="*/ 0 w 1408821"/>
              <a:gd name="connsiteY4" fmla="*/ 16764 h 2173654"/>
              <a:gd name="connsiteX0" fmla="*/ 7620 w 1416441"/>
              <a:gd name="connsiteY0" fmla="*/ 16764 h 2182798"/>
              <a:gd name="connsiteX1" fmla="*/ 1389009 w 1416441"/>
              <a:gd name="connsiteY1" fmla="*/ 0 h 2182798"/>
              <a:gd name="connsiteX2" fmla="*/ 1416441 w 1416441"/>
              <a:gd name="connsiteY2" fmla="*/ 2173654 h 2182798"/>
              <a:gd name="connsiteX3" fmla="*/ 0 w 1416441"/>
              <a:gd name="connsiteY3" fmla="*/ 2182798 h 2182798"/>
              <a:gd name="connsiteX4" fmla="*/ 7620 w 1416441"/>
              <a:gd name="connsiteY4" fmla="*/ 16764 h 2182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441" h="2182798">
                <a:moveTo>
                  <a:pt x="7620" y="16764"/>
                </a:moveTo>
                <a:lnTo>
                  <a:pt x="1389009" y="0"/>
                </a:lnTo>
                <a:lnTo>
                  <a:pt x="1416441" y="2173654"/>
                </a:lnTo>
                <a:lnTo>
                  <a:pt x="0" y="2182798"/>
                </a:lnTo>
                <a:lnTo>
                  <a:pt x="7620" y="16764"/>
                </a:lnTo>
                <a:close/>
              </a:path>
            </a:pathLst>
          </a:custGeom>
          <a:solidFill>
            <a:schemeClr val="tx2">
              <a:lumMod val="20000"/>
              <a:lumOff val="80000"/>
            </a:schemeClr>
          </a:solidFill>
        </p:spPr>
        <p:txBody>
          <a:bodyPr/>
          <a:lstStyle>
            <a:lvl1pPr marL="0" indent="0" algn="ctr">
              <a:buNone/>
              <a:defRPr sz="1600" baseline="0"/>
            </a:lvl1pPr>
          </a:lstStyle>
          <a:p>
            <a:r>
              <a:rPr lang="en-US" altLang="ko-KR" dirty="0" smtClean="0"/>
              <a:t>Insert Your Image</a:t>
            </a:r>
            <a:endParaRPr lang="ko-KR" altLang="en-US" dirty="0"/>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516224" cy="294904"/>
          </a:xfrm>
          <a:prstGeom prst="rect">
            <a:avLst/>
          </a:prstGeom>
        </p:spPr>
      </p:pic>
      <p:pic>
        <p:nvPicPr>
          <p:cNvPr id="9218" name="Picture 2" descr="Image result for tensorflow"/>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16142" y="997882"/>
            <a:ext cx="1402060" cy="2157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768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zh-CN" altLang="en-US" smtClean="0"/>
              <a:t>单击此处编辑母版文本样式</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zh-CN" altLang="en-US" smtClean="0"/>
              <a:t>单击此处编辑母版文本样式</a:t>
            </a:r>
          </a:p>
        </p:txBody>
      </p:sp>
    </p:spTree>
    <p:extLst>
      <p:ext uri="{BB962C8B-B14F-4D97-AF65-F5344CB8AC3E}">
        <p14:creationId xmlns:p14="http://schemas.microsoft.com/office/powerpoint/2010/main" val="11469437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zh-CN" altLang="en-US" smtClean="0"/>
              <a:t>单击此处编辑母版文本样式</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zh-CN" altLang="en-US" smtClean="0"/>
              <a:t>单击此处编辑母版文本样式</a:t>
            </a:r>
          </a:p>
        </p:txBody>
      </p:sp>
      <p:pic>
        <p:nvPicPr>
          <p:cNvPr id="3" name="图片 2"/>
          <p:cNvPicPr>
            <a:picLocks noChangeAspect="1"/>
          </p:cNvPicPr>
          <p:nvPr userDrawn="1"/>
        </p:nvPicPr>
        <p:blipFill>
          <a:blip r:embed="rId3"/>
          <a:stretch>
            <a:fillRect/>
          </a:stretch>
        </p:blipFill>
        <p:spPr>
          <a:xfrm>
            <a:off x="0" y="0"/>
            <a:ext cx="1547664" cy="694410"/>
          </a:xfrm>
          <a:prstGeom prst="ellipse">
            <a:avLst/>
          </a:prstGeom>
          <a:ln>
            <a:noFill/>
          </a:ln>
          <a:effectLst>
            <a:softEdge rad="112500"/>
          </a:effectLst>
        </p:spPr>
      </p:pic>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0" y="2355726"/>
            <a:ext cx="1547664" cy="747142"/>
          </a:xfrm>
          <a:prstGeom prst="ellipse">
            <a:avLst/>
          </a:prstGeom>
          <a:ln>
            <a:noFill/>
          </a:ln>
          <a:effectLst>
            <a:softEdge rad="112500"/>
          </a:effectLst>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934314"/>
            <a:ext cx="1603731" cy="936104"/>
          </a:xfrm>
          <a:prstGeom prst="ellipse">
            <a:avLst/>
          </a:prstGeom>
          <a:ln>
            <a:noFill/>
          </a:ln>
          <a:effectLst>
            <a:softEdge rad="112500"/>
          </a:effectLst>
        </p:spPr>
      </p:pic>
      <p:pic>
        <p:nvPicPr>
          <p:cNvPr id="10" name="图片 9"/>
          <p:cNvPicPr>
            <a:picLocks noChangeAspect="1"/>
          </p:cNvPicPr>
          <p:nvPr userDrawn="1"/>
        </p:nvPicPr>
        <p:blipFill rotWithShape="1">
          <a:blip r:embed="rId6" cstate="print">
            <a:extLst>
              <a:ext uri="{28A0092B-C50C-407E-A947-70E740481C1C}">
                <a14:useLocalDpi xmlns:a14="http://schemas.microsoft.com/office/drawing/2010/main" val="0"/>
              </a:ext>
            </a:extLst>
          </a:blip>
          <a:srcRect l="35065" t="6315" r="5195" b="16396"/>
          <a:stretch/>
        </p:blipFill>
        <p:spPr>
          <a:xfrm>
            <a:off x="521624" y="3588176"/>
            <a:ext cx="504056" cy="797220"/>
          </a:xfrm>
          <a:prstGeom prst="rect">
            <a:avLst/>
          </a:prstGeom>
        </p:spPr>
      </p:pic>
    </p:spTree>
    <p:extLst>
      <p:ext uri="{BB962C8B-B14F-4D97-AF65-F5344CB8AC3E}">
        <p14:creationId xmlns:p14="http://schemas.microsoft.com/office/powerpoint/2010/main" val="9228082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12/3/2017</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1.xml"/><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22270;-&#37051;&#25509;&#34920;&#23454;&#29616;.docx"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9" y="2387595"/>
            <a:ext cx="4860030" cy="461665"/>
          </a:xfrm>
          <a:prstGeom prst="rect">
            <a:avLst/>
          </a:prstGeom>
          <a:noFill/>
        </p:spPr>
        <p:txBody>
          <a:bodyPr wrap="square">
            <a:spAutoFit/>
          </a:bodyPr>
          <a:lstStyle/>
          <a:p>
            <a:pPr algn="r" fontAlgn="auto">
              <a:spcBef>
                <a:spcPts val="0"/>
              </a:spcBef>
              <a:spcAft>
                <a:spcPts val="0"/>
              </a:spcAft>
              <a:defRPr/>
            </a:pPr>
            <a:r>
              <a:rPr lang="zh-CN" altLang="en-US" sz="1200" b="1" dirty="0">
                <a:solidFill>
                  <a:schemeClr val="tx1">
                    <a:lumMod val="75000"/>
                    <a:lumOff val="25000"/>
                  </a:schemeClr>
                </a:solidFill>
                <a:latin typeface="Arial" pitchFamily="34" charset="0"/>
                <a:cs typeface="Arial" pitchFamily="34" charset="0"/>
              </a:rPr>
              <a:t>计算机科学与</a:t>
            </a:r>
            <a:r>
              <a:rPr lang="zh-CN" altLang="en-US" sz="1200" b="1" dirty="0" smtClean="0">
                <a:solidFill>
                  <a:schemeClr val="tx1">
                    <a:lumMod val="75000"/>
                    <a:lumOff val="25000"/>
                  </a:schemeClr>
                </a:solidFill>
                <a:latin typeface="Arial" pitchFamily="34" charset="0"/>
                <a:cs typeface="Arial" pitchFamily="34" charset="0"/>
              </a:rPr>
              <a:t>技术系</a:t>
            </a:r>
            <a:endParaRPr kumimoji="0" lang="en-US" altLang="ko-KR" sz="1200" b="1" dirty="0" smtClean="0">
              <a:solidFill>
                <a:schemeClr val="tx1">
                  <a:lumMod val="75000"/>
                  <a:lumOff val="25000"/>
                </a:schemeClr>
              </a:solidFill>
              <a:latin typeface="Arial" pitchFamily="34" charset="0"/>
              <a:cs typeface="Arial" pitchFamily="34" charset="0"/>
            </a:endParaRPr>
          </a:p>
          <a:p>
            <a:pPr algn="r" fontAlgn="auto">
              <a:spcBef>
                <a:spcPts val="0"/>
              </a:spcBef>
              <a:spcAft>
                <a:spcPts val="0"/>
              </a:spcAft>
              <a:defRPr/>
            </a:pPr>
            <a:r>
              <a:rPr kumimoji="0" lang="zh-CN" altLang="en-US" sz="1200" b="1" dirty="0" smtClean="0">
                <a:solidFill>
                  <a:schemeClr val="tx1">
                    <a:lumMod val="75000"/>
                    <a:lumOff val="25000"/>
                  </a:schemeClr>
                </a:solidFill>
                <a:latin typeface="Arial" pitchFamily="34" charset="0"/>
                <a:cs typeface="Arial" pitchFamily="34" charset="0"/>
              </a:rPr>
              <a:t>上海师范大学信息与机电学院</a:t>
            </a:r>
            <a:r>
              <a:rPr kumimoji="0" lang="en-US" altLang="ko-KR" sz="1200" b="1" dirty="0" smtClean="0">
                <a:solidFill>
                  <a:schemeClr val="tx1">
                    <a:lumMod val="75000"/>
                    <a:lumOff val="25000"/>
                  </a:schemeClr>
                </a:solidFill>
                <a:latin typeface="Arial" pitchFamily="34" charset="0"/>
                <a:cs typeface="Arial" pitchFamily="34" charset="0"/>
              </a:rPr>
              <a:t>    </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3923928" y="1412002"/>
            <a:ext cx="4860032" cy="584775"/>
          </a:xfrm>
          <a:prstGeom prst="rect">
            <a:avLst/>
          </a:prstGeom>
          <a:noFill/>
          <a:ln w="9525">
            <a:noFill/>
            <a:miter lim="800000"/>
            <a:headEnd/>
            <a:tailEnd/>
          </a:ln>
        </p:spPr>
        <p:txBody>
          <a:bodyPr wrap="square">
            <a:spAutoFit/>
          </a:bodyPr>
          <a:lstStyle/>
          <a:p>
            <a:pPr algn="r"/>
            <a:r>
              <a:rPr lang="en-US" altLang="ko-KR" sz="3200" b="1" dirty="0" smtClean="0">
                <a:solidFill>
                  <a:schemeClr val="tx1">
                    <a:lumMod val="75000"/>
                    <a:lumOff val="25000"/>
                  </a:schemeClr>
                </a:solidFill>
                <a:latin typeface="Arial" pitchFamily="34" charset="0"/>
                <a:ea typeface="맑은 고딕" pitchFamily="50" charset="-127"/>
                <a:cs typeface="Arial" pitchFamily="34" charset="0"/>
              </a:rPr>
              <a:t>P</a:t>
            </a:r>
            <a:r>
              <a:rPr lang="en-US" altLang="zh-CN" sz="3200" b="1" dirty="0" smtClean="0">
                <a:solidFill>
                  <a:schemeClr val="tx1">
                    <a:lumMod val="75000"/>
                    <a:lumOff val="25000"/>
                  </a:schemeClr>
                </a:solidFill>
                <a:latin typeface="Arial" pitchFamily="34" charset="0"/>
                <a:ea typeface="맑은 고딕" pitchFamily="50" charset="-127"/>
                <a:cs typeface="Arial" pitchFamily="34" charset="0"/>
              </a:rPr>
              <a:t>ython</a:t>
            </a:r>
            <a:r>
              <a:rPr lang="zh-CN" altLang="en-US" sz="3200" b="1" dirty="0">
                <a:solidFill>
                  <a:schemeClr val="tx1">
                    <a:lumMod val="75000"/>
                    <a:lumOff val="25000"/>
                  </a:schemeClr>
                </a:solidFill>
                <a:latin typeface="Arial" pitchFamily="34" charset="0"/>
                <a:ea typeface="맑은 고딕" pitchFamily="50" charset="-127"/>
                <a:cs typeface="Arial" pitchFamily="34" charset="0"/>
              </a:rPr>
              <a:t>序列</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sp>
        <p:nvSpPr>
          <p:cNvPr id="7" name="TextBox 6">
            <a:hlinkClick r:id="rId2"/>
          </p:cNvPr>
          <p:cNvSpPr txBox="1"/>
          <p:nvPr/>
        </p:nvSpPr>
        <p:spPr>
          <a:xfrm>
            <a:off x="5004048" y="3274600"/>
            <a:ext cx="3311352" cy="630942"/>
          </a:xfrm>
          <a:prstGeom prst="rect">
            <a:avLst/>
          </a:prstGeom>
          <a:noFill/>
        </p:spPr>
        <p:txBody>
          <a:bodyPr wrap="square" rtlCol="0">
            <a:spAutoFit/>
          </a:bodyPr>
          <a:lstStyle/>
          <a:p>
            <a:pPr algn="ctr"/>
            <a:r>
              <a:rPr lang="zh-CN" altLang="en-US" sz="2400" dirty="0">
                <a:solidFill>
                  <a:schemeClr val="bg1"/>
                </a:solidFill>
                <a:latin typeface="Arial" pitchFamily="34" charset="0"/>
                <a:cs typeface="Arial" pitchFamily="34" charset="0"/>
              </a:rPr>
              <a:t>李鲁</a:t>
            </a:r>
            <a:r>
              <a:rPr lang="zh-CN" altLang="en-US" sz="2400" dirty="0" smtClean="0">
                <a:solidFill>
                  <a:schemeClr val="bg1"/>
                </a:solidFill>
                <a:latin typeface="Arial" pitchFamily="34" charset="0"/>
                <a:cs typeface="Arial" pitchFamily="34" charset="0"/>
              </a:rPr>
              <a:t>群 （教授）</a:t>
            </a:r>
            <a:endParaRPr lang="en-US" altLang="zh-CN" sz="2400" dirty="0" smtClean="0">
              <a:solidFill>
                <a:schemeClr val="bg1"/>
              </a:solidFill>
              <a:latin typeface="Arial" pitchFamily="34" charset="0"/>
              <a:cs typeface="Arial" pitchFamily="34" charset="0"/>
            </a:endParaRPr>
          </a:p>
          <a:p>
            <a:pPr algn="ctr"/>
            <a:r>
              <a:rPr lang="en-US" altLang="ko-KR" sz="1100" dirty="0" smtClean="0">
                <a:solidFill>
                  <a:schemeClr val="bg1"/>
                </a:solidFill>
                <a:latin typeface="Arial" pitchFamily="34" charset="0"/>
                <a:cs typeface="Arial" pitchFamily="34" charset="0"/>
              </a:rPr>
              <a:t>success@shnu.edu.cn</a:t>
            </a:r>
            <a:endParaRPr lang="ko-KR" altLang="en-US" sz="1100" dirty="0">
              <a:solidFill>
                <a:schemeClr val="bg1"/>
              </a:solidFill>
              <a:latin typeface="Arial" pitchFamily="34" charset="0"/>
              <a:cs typeface="Arial" pitchFamily="34" charset="0"/>
            </a:endParaRPr>
          </a:p>
        </p:txBody>
      </p:sp>
      <p:pic>
        <p:nvPicPr>
          <p:cNvPr id="1026" name="Picture 2" descr="Android, Devices, Laptop,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3868509"/>
            <a:ext cx="1452761" cy="122768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4730637"/>
            <a:ext cx="1697872" cy="365557"/>
          </a:xfrm>
          <a:prstGeom prst="rect">
            <a:avLst/>
          </a:prstGeom>
        </p:spPr>
      </p:pic>
      <p:pic>
        <p:nvPicPr>
          <p:cNvPr id="10" name="图片 9"/>
          <p:cNvPicPr>
            <a:picLocks noChangeAspect="1"/>
          </p:cNvPicPr>
          <p:nvPr/>
        </p:nvPicPr>
        <p:blipFill>
          <a:blip r:embed="rId5"/>
          <a:stretch>
            <a:fillRect/>
          </a:stretch>
        </p:blipFill>
        <p:spPr>
          <a:xfrm>
            <a:off x="6876256" y="195486"/>
            <a:ext cx="2088232" cy="7287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文本框 1"/>
          <p:cNvSpPr txBox="1"/>
          <p:nvPr/>
        </p:nvSpPr>
        <p:spPr bwMode="auto">
          <a:xfrm>
            <a:off x="7668344" y="607666"/>
            <a:ext cx="864096" cy="307777"/>
          </a:xfrm>
          <a:prstGeom prst="rect">
            <a:avLst/>
          </a:prstGeom>
          <a:noFill/>
          <a:ln w="9525">
            <a:noFill/>
            <a:miter lim="800000"/>
            <a:headEnd/>
            <a:tailEnd/>
          </a:ln>
        </p:spPr>
        <p:txBody>
          <a:bodyPr wrap="square" rtlCol="0">
            <a:spAutoFit/>
          </a:bodyPr>
          <a:lstStyle/>
          <a:p>
            <a:pPr algn="r"/>
            <a:r>
              <a:rPr lang="zh-CN" altLang="en-US" sz="1400" b="1" dirty="0" smtClean="0">
                <a:solidFill>
                  <a:schemeClr val="tx1">
                    <a:lumMod val="75000"/>
                    <a:lumOff val="25000"/>
                  </a:schemeClr>
                </a:solidFill>
                <a:latin typeface="Arial" pitchFamily="34" charset="0"/>
                <a:ea typeface="맑은 고딕" pitchFamily="50" charset="-127"/>
                <a:cs typeface="Arial" pitchFamily="34" charset="0"/>
              </a:rPr>
              <a:t>第</a:t>
            </a:r>
            <a:r>
              <a:rPr lang="en-US" altLang="zh-CN" sz="1400" b="1" dirty="0" smtClean="0">
                <a:solidFill>
                  <a:schemeClr val="tx1">
                    <a:lumMod val="75000"/>
                    <a:lumOff val="25000"/>
                  </a:schemeClr>
                </a:solidFill>
                <a:latin typeface="Arial" pitchFamily="34" charset="0"/>
                <a:ea typeface="맑은 고딕" pitchFamily="50" charset="-127"/>
                <a:cs typeface="Arial" pitchFamily="34" charset="0"/>
              </a:rPr>
              <a:t>6</a:t>
            </a:r>
            <a:r>
              <a:rPr lang="zh-CN" altLang="en-US" sz="1400" b="1" dirty="0" smtClean="0">
                <a:solidFill>
                  <a:schemeClr val="tx1">
                    <a:lumMod val="75000"/>
                    <a:lumOff val="25000"/>
                  </a:schemeClr>
                </a:solidFill>
                <a:latin typeface="Arial" pitchFamily="34" charset="0"/>
                <a:ea typeface="맑은 고딕" pitchFamily="50" charset="-127"/>
                <a:cs typeface="Arial" pitchFamily="34" charset="0"/>
              </a:rPr>
              <a:t>章</a:t>
            </a:r>
          </a:p>
        </p:txBody>
      </p:sp>
      <p:sp>
        <p:nvSpPr>
          <p:cNvPr id="8" name="文本框 7"/>
          <p:cNvSpPr txBox="1"/>
          <p:nvPr/>
        </p:nvSpPr>
        <p:spPr bwMode="auto">
          <a:xfrm>
            <a:off x="1115616" y="2256790"/>
            <a:ext cx="792088" cy="261610"/>
          </a:xfrm>
          <a:prstGeom prst="rect">
            <a:avLst/>
          </a:prstGeom>
          <a:noFill/>
          <a:ln w="9525">
            <a:noFill/>
            <a:miter lim="800000"/>
            <a:headEnd/>
            <a:tailEnd/>
          </a:ln>
        </p:spPr>
        <p:txBody>
          <a:bodyPr wrap="square" rtlCol="0">
            <a:spAutoFit/>
          </a:bodyPr>
          <a:lstStyle/>
          <a:p>
            <a:pPr algn="r"/>
            <a:r>
              <a:rPr lang="zh-CN" altLang="en-US" sz="1100" b="1" dirty="0" smtClean="0">
                <a:solidFill>
                  <a:schemeClr val="tx1">
                    <a:lumMod val="75000"/>
                    <a:lumOff val="25000"/>
                  </a:schemeClr>
                </a:solidFill>
                <a:latin typeface="Arial" pitchFamily="34" charset="0"/>
                <a:ea typeface="맑은 고딕" pitchFamily="50" charset="-127"/>
                <a:cs typeface="Arial" pitchFamily="34" charset="0"/>
              </a:rPr>
              <a:t>第</a:t>
            </a:r>
            <a:r>
              <a:rPr lang="en-US" altLang="zh-CN" sz="1100" b="1" dirty="0" smtClean="0">
                <a:solidFill>
                  <a:schemeClr val="tx1">
                    <a:lumMod val="75000"/>
                    <a:lumOff val="25000"/>
                  </a:schemeClr>
                </a:solidFill>
                <a:latin typeface="Arial" pitchFamily="34" charset="0"/>
                <a:ea typeface="맑은 고딕" pitchFamily="50" charset="-127"/>
                <a:cs typeface="Arial" pitchFamily="34" charset="0"/>
              </a:rPr>
              <a:t>1</a:t>
            </a:r>
            <a:r>
              <a:rPr lang="zh-CN" altLang="en-US" sz="1100" b="1" dirty="0" smtClean="0">
                <a:solidFill>
                  <a:schemeClr val="tx1">
                    <a:lumMod val="75000"/>
                    <a:lumOff val="25000"/>
                  </a:schemeClr>
                </a:solidFill>
                <a:latin typeface="Arial" pitchFamily="34" charset="0"/>
                <a:ea typeface="맑은 고딕" pitchFamily="50" charset="-127"/>
                <a:cs typeface="Arial" pitchFamily="34" charset="0"/>
              </a:rPr>
              <a:t>章</a:t>
            </a:r>
          </a:p>
        </p:txBody>
      </p:sp>
      <p:sp>
        <p:nvSpPr>
          <p:cNvPr id="9" name="矩形 8"/>
          <p:cNvSpPr/>
          <p:nvPr/>
        </p:nvSpPr>
        <p:spPr>
          <a:xfrm>
            <a:off x="1290534" y="2590695"/>
            <a:ext cx="1420582" cy="246221"/>
          </a:xfrm>
          <a:prstGeom prst="rect">
            <a:avLst/>
          </a:prstGeom>
        </p:spPr>
        <p:txBody>
          <a:bodyPr wrap="none">
            <a:spAutoFit/>
          </a:bodyPr>
          <a:lstStyle/>
          <a:p>
            <a:r>
              <a:rPr lang="en-US" altLang="zh-CN" sz="1000" dirty="0"/>
              <a:t>Android</a:t>
            </a:r>
            <a:r>
              <a:rPr lang="zh-CN" altLang="en-US" sz="1000" dirty="0"/>
              <a:t>操作系统概述</a:t>
            </a:r>
          </a:p>
        </p:txBody>
      </p:sp>
      <p:sp>
        <p:nvSpPr>
          <p:cNvPr id="11" name="图片占位符 10"/>
          <p:cNvSpPr>
            <a:spLocks noGrp="1"/>
          </p:cNvSpPr>
          <p:nvPr>
            <p:ph type="pic" sz="quarter" idx="10"/>
          </p:nvPr>
        </p:nvSpPr>
        <p:spPr/>
      </p:sp>
      <p:pic>
        <p:nvPicPr>
          <p:cNvPr id="3" name="图片 2"/>
          <p:cNvPicPr>
            <a:picLocks noChangeAspect="1"/>
          </p:cNvPicPr>
          <p:nvPr/>
        </p:nvPicPr>
        <p:blipFill>
          <a:blip r:embed="rId6"/>
          <a:stretch>
            <a:fillRect/>
          </a:stretch>
        </p:blipFill>
        <p:spPr>
          <a:xfrm>
            <a:off x="1225221" y="979954"/>
            <a:ext cx="1416944" cy="2239868"/>
          </a:xfrm>
          <a:prstGeom prst="rect">
            <a:avLst/>
          </a:prstGeom>
        </p:spPr>
      </p:pic>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列表拼接</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列表之间可以通过符号</a:t>
            </a:r>
            <a:r>
              <a:rPr lang="en-US" altLang="zh-CN" sz="1600" dirty="0">
                <a:latin typeface="+mn-ea"/>
              </a:rPr>
              <a:t>+</a:t>
            </a:r>
            <a:r>
              <a:rPr lang="zh-CN" altLang="en-US" sz="1600" dirty="0">
                <a:latin typeface="+mn-ea"/>
              </a:rPr>
              <a:t>进行拼接操作：</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3">
            <a:extLst>
              <a:ext uri="{FF2B5EF4-FFF2-40B4-BE49-F238E27FC236}">
                <a16:creationId xmlns:a16="http://schemas.microsoft.com/office/drawing/2014/main" xmlns="" id="{C2AD5B9F-C56E-4A1E-BE4A-5FD9F931574F}"/>
              </a:ext>
            </a:extLst>
          </p:cNvPr>
          <p:cNvSpPr/>
          <p:nvPr/>
        </p:nvSpPr>
        <p:spPr>
          <a:xfrm>
            <a:off x="2843808" y="2212361"/>
            <a:ext cx="4464496" cy="17083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[2, 4, 6, 8]</a:t>
            </a:r>
          </a:p>
          <a:p>
            <a:pPr algn="just"/>
            <a:r>
              <a:rPr lang="en-US" altLang="zh-CN" sz="1200" dirty="0">
                <a:latin typeface="+mn-ea"/>
              </a:rPr>
              <a:t>b = [1, 3, 5, 7, 9]</a:t>
            </a:r>
          </a:p>
          <a:p>
            <a:pPr algn="just"/>
            <a:r>
              <a:rPr lang="en-US" altLang="zh-CN" sz="1200" dirty="0">
                <a:latin typeface="+mn-ea"/>
              </a:rPr>
              <a:t>c = ["cat", "</a:t>
            </a:r>
            <a:r>
              <a:rPr lang="en-US" altLang="zh-CN" sz="1200" dirty="0" err="1">
                <a:latin typeface="+mn-ea"/>
              </a:rPr>
              <a:t>tigger</a:t>
            </a:r>
            <a:r>
              <a:rPr lang="en-US" altLang="zh-CN" sz="1200" dirty="0">
                <a:latin typeface="+mn-ea"/>
              </a:rPr>
              <a:t>"]</a:t>
            </a:r>
          </a:p>
          <a:p>
            <a:pPr algn="just"/>
            <a:r>
              <a:rPr lang="en-US" altLang="zh-CN" sz="1200" dirty="0">
                <a:latin typeface="+mn-ea"/>
              </a:rPr>
              <a:t>d = a + b + c</a:t>
            </a:r>
          </a:p>
          <a:p>
            <a:pPr algn="just"/>
            <a:r>
              <a:rPr lang="en-US" altLang="zh-CN" sz="1200" dirty="0">
                <a:latin typeface="+mn-ea"/>
              </a:rPr>
              <a:t>print(d)</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da-DK" altLang="zh-CN" sz="1200" dirty="0">
                <a:latin typeface="+mn-ea"/>
              </a:rPr>
              <a:t>[2, 4, 6, 8, 1, 3, 5, 7, 9, 'cat', 'tigger']</a:t>
            </a:r>
            <a:endParaRPr lang="en-US" altLang="zh-CN" sz="1200" dirty="0">
              <a:latin typeface="+mn-ea"/>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1682059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使用</a:t>
            </a:r>
            <a:r>
              <a:rPr lang="en-US" altLang="zh-CN" dirty="0"/>
              <a:t>del</a:t>
            </a:r>
            <a:r>
              <a:rPr lang="zh-CN" altLang="en-US" dirty="0"/>
              <a:t>删除列表元素</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en-US" altLang="zh-CN" sz="1600" dirty="0">
                <a:latin typeface="+mn-ea"/>
              </a:rPr>
              <a:t>del</a:t>
            </a:r>
            <a:r>
              <a:rPr lang="zh-CN" altLang="en-US" sz="1600" dirty="0">
                <a:latin typeface="+mn-ea"/>
              </a:rPr>
              <a:t>是</a:t>
            </a:r>
            <a:r>
              <a:rPr lang="en-US" altLang="zh-CN" sz="1600" dirty="0">
                <a:latin typeface="+mn-ea"/>
              </a:rPr>
              <a:t>python</a:t>
            </a:r>
            <a:r>
              <a:rPr lang="zh-CN" altLang="en-US" sz="1600" dirty="0">
                <a:latin typeface="+mn-ea"/>
              </a:rPr>
              <a:t>中的关键字，使用</a:t>
            </a:r>
            <a:r>
              <a:rPr lang="en-US" altLang="zh-CN" sz="1600" dirty="0">
                <a:latin typeface="+mn-ea"/>
              </a:rPr>
              <a:t>del</a:t>
            </a:r>
            <a:r>
              <a:rPr lang="zh-CN" altLang="en-US" sz="1600" dirty="0">
                <a:latin typeface="+mn-ea"/>
              </a:rPr>
              <a:t>删除元素语法：</a:t>
            </a:r>
            <a:endParaRPr lang="en-US" altLang="zh-CN" sz="1600" dirty="0">
              <a:latin typeface="+mn-ea"/>
            </a:endParaRPr>
          </a:p>
          <a:p>
            <a:pPr lvl="1"/>
            <a:r>
              <a:rPr lang="en-US" altLang="zh-CN" sz="1400" dirty="0">
                <a:latin typeface="+mn-ea"/>
              </a:rPr>
              <a:t>del elements1, elements2, ... </a:t>
            </a:r>
            <a:r>
              <a:rPr lang="zh-CN" altLang="en-US" sz="1400" dirty="0">
                <a:latin typeface="+mn-ea"/>
              </a:rPr>
              <a:t>等价于</a:t>
            </a:r>
            <a:endParaRPr lang="en-US" altLang="zh-CN" sz="1400" dirty="0">
              <a:latin typeface="+mn-ea"/>
            </a:endParaRPr>
          </a:p>
          <a:p>
            <a:pPr lvl="1"/>
            <a:r>
              <a:rPr lang="en-US" altLang="zh-CN" sz="1400" dirty="0" smtClean="0">
                <a:latin typeface="+mn-ea"/>
              </a:rPr>
              <a:t>del </a:t>
            </a:r>
            <a:r>
              <a:rPr lang="en-US" altLang="zh-CN" sz="1400" dirty="0">
                <a:latin typeface="+mn-ea"/>
              </a:rPr>
              <a:t>elements1 ; del elements2 ; del elements 3 ; ...</a:t>
            </a:r>
          </a:p>
          <a:p>
            <a:pPr marL="285750" indent="-285750">
              <a:buFont typeface="Wingdings" panose="05000000000000000000" pitchFamily="2" charset="2"/>
              <a:buChar char="l"/>
            </a:pPr>
            <a:r>
              <a:rPr lang="zh-CN" altLang="en-US" sz="1600" dirty="0">
                <a:latin typeface="+mn-ea"/>
              </a:rPr>
              <a:t>程序示例：</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lvl="1"/>
            <a:r>
              <a:rPr lang="zh-CN" altLang="en-US" sz="1400" dirty="0">
                <a:latin typeface="+mn-ea"/>
              </a:rPr>
              <a:t>需要注意的是，删除操作并不是同时进行的，而是从左往右逐个删除。</a:t>
            </a:r>
            <a:endParaRPr lang="en-US" altLang="zh-CN" sz="1400" dirty="0">
              <a:latin typeface="+mn-ea"/>
            </a:endParaRPr>
          </a:p>
          <a:p>
            <a:pPr lvl="1"/>
            <a:r>
              <a:rPr lang="zh-CN" altLang="en-US" sz="1400" dirty="0">
                <a:latin typeface="+mn-ea"/>
              </a:rPr>
              <a:t>因此前一个元素删除之后，会影响后一个元素的索引位置。</a:t>
            </a:r>
            <a:endParaRPr lang="en-US" altLang="zh-CN" sz="1400" dirty="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3">
            <a:extLst>
              <a:ext uri="{FF2B5EF4-FFF2-40B4-BE49-F238E27FC236}">
                <a16:creationId xmlns:a16="http://schemas.microsoft.com/office/drawing/2014/main" xmlns="" id="{C2AD5B9F-C56E-4A1E-BE4A-5FD9F931574F}"/>
              </a:ext>
            </a:extLst>
          </p:cNvPr>
          <p:cNvSpPr/>
          <p:nvPr/>
        </p:nvSpPr>
        <p:spPr>
          <a:xfrm>
            <a:off x="2411760" y="2643758"/>
            <a:ext cx="5328592" cy="165618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[999, '</a:t>
            </a:r>
            <a:r>
              <a:rPr lang="en-US" altLang="zh-CN" sz="1200" dirty="0" err="1">
                <a:latin typeface="+mn-ea"/>
              </a:rPr>
              <a:t>tigger</a:t>
            </a:r>
            <a:r>
              <a:rPr lang="en-US" altLang="zh-CN" sz="1200" dirty="0">
                <a:latin typeface="+mn-ea"/>
              </a:rPr>
              <a:t>', [888, 999], 'monkey', 'tom', 'dog']</a:t>
            </a:r>
          </a:p>
          <a:p>
            <a:pPr algn="just"/>
            <a:r>
              <a:rPr lang="en-US" altLang="zh-CN" sz="1200" dirty="0">
                <a:latin typeface="+mn-ea"/>
              </a:rPr>
              <a:t>print("before del: %s" % a)</a:t>
            </a:r>
          </a:p>
          <a:p>
            <a:pPr algn="just"/>
            <a:r>
              <a:rPr lang="en-US" altLang="zh-CN" sz="1200" dirty="0">
                <a:latin typeface="+mn-ea"/>
              </a:rPr>
              <a:t>del a[0], a[1], a[0]</a:t>
            </a:r>
          </a:p>
          <a:p>
            <a:pPr algn="just"/>
            <a:r>
              <a:rPr lang="en-US" altLang="zh-CN" sz="1200" dirty="0">
                <a:latin typeface="+mn-ea"/>
              </a:rPr>
              <a:t>print("after del: %s" % a)</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da-DK" altLang="zh-CN" sz="1200" dirty="0">
                <a:latin typeface="+mn-ea"/>
              </a:rPr>
              <a:t>before del: [999, 'tigger', [888, 999], 'monkey', 'tom', 'dog']</a:t>
            </a:r>
          </a:p>
          <a:p>
            <a:pPr algn="just"/>
            <a:r>
              <a:rPr lang="da-DK" altLang="zh-CN" sz="1200" dirty="0">
                <a:latin typeface="+mn-ea"/>
              </a:rPr>
              <a:t>after del: ['monkey', 'tom', 'dog']</a:t>
            </a:r>
            <a:endParaRPr lang="en-US" altLang="zh-CN" sz="1200" dirty="0">
              <a:latin typeface="+mn-ea"/>
            </a:endParaRPr>
          </a:p>
        </p:txBody>
      </p:sp>
    </p:spTree>
    <p:extLst>
      <p:ext uri="{BB962C8B-B14F-4D97-AF65-F5344CB8AC3E}">
        <p14:creationId xmlns:p14="http://schemas.microsoft.com/office/powerpoint/2010/main" val="3952908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使用</a:t>
            </a:r>
            <a:r>
              <a:rPr lang="en-US" altLang="zh-CN" dirty="0"/>
              <a:t>pop</a:t>
            </a:r>
            <a:r>
              <a:rPr lang="zh-CN" altLang="en-US" dirty="0"/>
              <a:t>方法删除列表元素</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en-US" altLang="zh-CN" sz="1600" dirty="0">
                <a:latin typeface="+mn-ea"/>
              </a:rPr>
              <a:t>pop()</a:t>
            </a:r>
            <a:r>
              <a:rPr lang="zh-CN" altLang="en-US" sz="1600" dirty="0">
                <a:latin typeface="+mn-ea"/>
              </a:rPr>
              <a:t>方法可删除列表末尾的元素值，并且会返回删除的元素。</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将列表当成一个栈，就相当于弹出栈顶元素。例如</a:t>
            </a:r>
            <a:r>
              <a:rPr lang="zh-CN" altLang="en-US" sz="1600" dirty="0" smtClean="0">
                <a:latin typeface="+mn-ea"/>
              </a:rPr>
              <a:t>：</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3F07E5F1-BE94-43D8-A089-9777A270D03D}"/>
              </a:ext>
            </a:extLst>
          </p:cNvPr>
          <p:cNvSpPr/>
          <p:nvPr/>
        </p:nvSpPr>
        <p:spPr>
          <a:xfrm>
            <a:off x="3182797" y="2355726"/>
            <a:ext cx="3786518" cy="180710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["cat", "dog", "</a:t>
            </a:r>
            <a:r>
              <a:rPr lang="en-US" altLang="zh-CN" sz="1200" dirty="0" err="1">
                <a:latin typeface="+mn-ea"/>
              </a:rPr>
              <a:t>tigger</a:t>
            </a:r>
            <a:r>
              <a:rPr lang="en-US" altLang="zh-CN" sz="1200" dirty="0">
                <a:latin typeface="+mn-ea"/>
              </a:rPr>
              <a:t>"]</a:t>
            </a:r>
          </a:p>
          <a:p>
            <a:pPr algn="just"/>
            <a:r>
              <a:rPr lang="en-US" altLang="zh-CN" sz="1200" dirty="0" err="1">
                <a:latin typeface="+mn-ea"/>
              </a:rPr>
              <a:t>ele</a:t>
            </a:r>
            <a:r>
              <a:rPr lang="en-US" altLang="zh-CN" sz="1200" dirty="0">
                <a:latin typeface="+mn-ea"/>
              </a:rPr>
              <a:t> = </a:t>
            </a:r>
            <a:r>
              <a:rPr lang="en-US" altLang="zh-CN" sz="1200" dirty="0" err="1">
                <a:latin typeface="+mn-ea"/>
              </a:rPr>
              <a:t>a.pop</a:t>
            </a:r>
            <a:r>
              <a:rPr lang="en-US" altLang="zh-CN" sz="1200" dirty="0">
                <a:latin typeface="+mn-ea"/>
              </a:rPr>
              <a:t>()</a:t>
            </a:r>
          </a:p>
          <a:p>
            <a:pPr algn="just"/>
            <a:r>
              <a:rPr lang="en-US" altLang="zh-CN" sz="1200" dirty="0">
                <a:latin typeface="+mn-ea"/>
              </a:rPr>
              <a:t>print("pop element</a:t>
            </a:r>
            <a:r>
              <a:rPr lang="zh-CN" altLang="en-US" sz="1200" dirty="0">
                <a:latin typeface="+mn-ea"/>
              </a:rPr>
              <a:t>：</a:t>
            </a:r>
            <a:r>
              <a:rPr lang="en-US" altLang="zh-CN" sz="1200" dirty="0">
                <a:latin typeface="+mn-ea"/>
              </a:rPr>
              <a:t>%s" % </a:t>
            </a:r>
            <a:r>
              <a:rPr lang="en-US" altLang="zh-CN" sz="1200" dirty="0" err="1">
                <a:latin typeface="+mn-ea"/>
              </a:rPr>
              <a:t>ele</a:t>
            </a:r>
            <a:r>
              <a:rPr lang="en-US" altLang="zh-CN" sz="1200" dirty="0">
                <a:latin typeface="+mn-ea"/>
              </a:rPr>
              <a:t>)</a:t>
            </a:r>
          </a:p>
          <a:p>
            <a:pPr algn="just"/>
            <a:r>
              <a:rPr lang="en-US" altLang="zh-CN" sz="1200" dirty="0">
                <a:latin typeface="+mn-ea"/>
              </a:rPr>
              <a:t>print("after pop(), list: %s" % a)</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da-DK" altLang="zh-CN" sz="1200" dirty="0">
                <a:latin typeface="+mn-ea"/>
              </a:rPr>
              <a:t>pop element</a:t>
            </a:r>
            <a:r>
              <a:rPr lang="zh-CN" altLang="da-DK" sz="1200" dirty="0">
                <a:latin typeface="+mn-ea"/>
              </a:rPr>
              <a:t>：</a:t>
            </a:r>
            <a:r>
              <a:rPr lang="da-DK" altLang="zh-CN" sz="1200" dirty="0">
                <a:latin typeface="+mn-ea"/>
              </a:rPr>
              <a:t>tigger</a:t>
            </a:r>
          </a:p>
          <a:p>
            <a:pPr algn="just"/>
            <a:r>
              <a:rPr lang="da-DK" altLang="zh-CN" sz="1200" dirty="0">
                <a:latin typeface="+mn-ea"/>
              </a:rPr>
              <a:t>after pop(), list: ['cat', 'dog']</a:t>
            </a:r>
            <a:endParaRPr lang="en-US" altLang="zh-CN" sz="1200" dirty="0">
              <a:latin typeface="+mn-ea"/>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4161307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使用</a:t>
            </a:r>
            <a:r>
              <a:rPr lang="en-US" altLang="zh-CN" dirty="0"/>
              <a:t>pop</a:t>
            </a:r>
            <a:r>
              <a:rPr lang="zh-CN" altLang="en-US" dirty="0"/>
              <a:t>方法删除列表</a:t>
            </a:r>
            <a:r>
              <a:rPr lang="zh-CN" altLang="en-US" dirty="0" smtClean="0"/>
              <a:t>元素（续）</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en-US" altLang="zh-CN" sz="1600" dirty="0">
                <a:latin typeface="+mn-ea"/>
              </a:rPr>
              <a:t>pop(</a:t>
            </a:r>
            <a:r>
              <a:rPr lang="en-US" altLang="zh-CN" sz="1600" dirty="0" err="1">
                <a:latin typeface="+mn-ea"/>
              </a:rPr>
              <a:t>i</a:t>
            </a:r>
            <a:r>
              <a:rPr lang="en-US" altLang="zh-CN" sz="1600" dirty="0">
                <a:latin typeface="+mn-ea"/>
              </a:rPr>
              <a:t>)</a:t>
            </a:r>
            <a:r>
              <a:rPr lang="zh-CN" altLang="en-US" sz="1600" dirty="0">
                <a:latin typeface="+mn-ea"/>
              </a:rPr>
              <a:t>方法可删除列表中任意位置的元素，并且会返回删除的元素。</a:t>
            </a:r>
            <a:endParaRPr lang="en-US" altLang="zh-CN" sz="1600" dirty="0">
              <a:latin typeface="+mn-ea"/>
            </a:endParaRPr>
          </a:p>
          <a:p>
            <a:pPr marL="285750" indent="-285750">
              <a:buFont typeface="Wingdings" panose="05000000000000000000" pitchFamily="2" charset="2"/>
              <a:buChar char="l"/>
            </a:pPr>
            <a:r>
              <a:rPr lang="en-US" altLang="zh-CN" sz="1600" dirty="0" err="1">
                <a:latin typeface="+mn-ea"/>
              </a:rPr>
              <a:t>i</a:t>
            </a:r>
            <a:r>
              <a:rPr lang="zh-CN" altLang="en-US" sz="1600" dirty="0">
                <a:latin typeface="+mn-ea"/>
              </a:rPr>
              <a:t>可以为负数，和列表索引原理一样。</a:t>
            </a:r>
            <a:endParaRPr lang="en-US" altLang="zh-CN" sz="1600" dirty="0">
              <a:latin typeface="+mn-ea"/>
            </a:endParaRPr>
          </a:p>
          <a:p>
            <a:pPr marL="285750" indent="-285750">
              <a:buFont typeface="Wingdings" panose="05000000000000000000" pitchFamily="2" charset="2"/>
              <a:buChar char="l"/>
            </a:pPr>
            <a:r>
              <a:rPr lang="zh-CN" altLang="en-US" sz="1600" dirty="0" smtClean="0">
                <a:latin typeface="+mn-ea"/>
              </a:rPr>
              <a:t>例如</a:t>
            </a:r>
            <a:r>
              <a:rPr lang="zh-CN" altLang="en-US" sz="1600" dirty="0">
                <a:latin typeface="+mn-ea"/>
              </a:rPr>
              <a:t>：</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4">
            <a:extLst>
              <a:ext uri="{FF2B5EF4-FFF2-40B4-BE49-F238E27FC236}">
                <a16:creationId xmlns:a16="http://schemas.microsoft.com/office/drawing/2014/main" xmlns="" id="{3F07E5F1-BE94-43D8-A089-9777A270D03D}"/>
              </a:ext>
            </a:extLst>
          </p:cNvPr>
          <p:cNvSpPr/>
          <p:nvPr/>
        </p:nvSpPr>
        <p:spPr>
          <a:xfrm>
            <a:off x="3217072" y="2499742"/>
            <a:ext cx="3717967" cy="174202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["cat", "dog", "</a:t>
            </a:r>
            <a:r>
              <a:rPr lang="en-US" altLang="zh-CN" sz="1200" dirty="0" err="1">
                <a:latin typeface="+mn-ea"/>
              </a:rPr>
              <a:t>tigger</a:t>
            </a:r>
            <a:r>
              <a:rPr lang="en-US" altLang="zh-CN" sz="1200" dirty="0">
                <a:latin typeface="+mn-ea"/>
              </a:rPr>
              <a:t>"]</a:t>
            </a:r>
          </a:p>
          <a:p>
            <a:pPr algn="just"/>
            <a:r>
              <a:rPr lang="en-US" altLang="zh-CN" sz="1200" dirty="0" err="1">
                <a:latin typeface="+mn-ea"/>
              </a:rPr>
              <a:t>ele</a:t>
            </a:r>
            <a:r>
              <a:rPr lang="en-US" altLang="zh-CN" sz="1200" dirty="0">
                <a:latin typeface="+mn-ea"/>
              </a:rPr>
              <a:t> = </a:t>
            </a:r>
            <a:r>
              <a:rPr lang="en-US" altLang="zh-CN" sz="1200" dirty="0" err="1">
                <a:latin typeface="+mn-ea"/>
              </a:rPr>
              <a:t>a.pop</a:t>
            </a:r>
            <a:r>
              <a:rPr lang="en-US" altLang="zh-CN" sz="1200" dirty="0">
                <a:latin typeface="+mn-ea"/>
              </a:rPr>
              <a:t>(1)</a:t>
            </a:r>
          </a:p>
          <a:p>
            <a:pPr algn="just"/>
            <a:r>
              <a:rPr lang="en-US" altLang="zh-CN" sz="1200" dirty="0">
                <a:latin typeface="+mn-ea"/>
              </a:rPr>
              <a:t>print("pop element</a:t>
            </a:r>
            <a:r>
              <a:rPr lang="zh-CN" altLang="en-US" sz="1200" dirty="0">
                <a:latin typeface="+mn-ea"/>
              </a:rPr>
              <a:t>：</a:t>
            </a:r>
            <a:r>
              <a:rPr lang="en-US" altLang="zh-CN" sz="1200" dirty="0">
                <a:latin typeface="+mn-ea"/>
              </a:rPr>
              <a:t>%s" % </a:t>
            </a:r>
            <a:r>
              <a:rPr lang="en-US" altLang="zh-CN" sz="1200" dirty="0" err="1">
                <a:latin typeface="+mn-ea"/>
              </a:rPr>
              <a:t>ele</a:t>
            </a:r>
            <a:r>
              <a:rPr lang="en-US" altLang="zh-CN" sz="1200" dirty="0">
                <a:latin typeface="+mn-ea"/>
              </a:rPr>
              <a:t>)</a:t>
            </a:r>
          </a:p>
          <a:p>
            <a:pPr algn="just"/>
            <a:r>
              <a:rPr lang="en-US" altLang="zh-CN" sz="1200" dirty="0">
                <a:latin typeface="+mn-ea"/>
              </a:rPr>
              <a:t>print("after pop(), list: %s" % a)</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da-DK" altLang="zh-CN" sz="1200" dirty="0">
                <a:latin typeface="+mn-ea"/>
              </a:rPr>
              <a:t>pop element</a:t>
            </a:r>
            <a:r>
              <a:rPr lang="zh-CN" altLang="da-DK" sz="1200" dirty="0">
                <a:latin typeface="+mn-ea"/>
              </a:rPr>
              <a:t>：</a:t>
            </a:r>
            <a:r>
              <a:rPr lang="da-DK" altLang="zh-CN" sz="1200" dirty="0">
                <a:latin typeface="+mn-ea"/>
              </a:rPr>
              <a:t>dog</a:t>
            </a:r>
          </a:p>
          <a:p>
            <a:pPr algn="just"/>
            <a:r>
              <a:rPr lang="da-DK" altLang="zh-CN" sz="1200" dirty="0">
                <a:latin typeface="+mn-ea"/>
              </a:rPr>
              <a:t>after pop(), list: ['cat', 'tigger']</a:t>
            </a:r>
            <a:endParaRPr lang="en-US" altLang="zh-CN" sz="1200" dirty="0">
              <a:latin typeface="+mn-ea"/>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242041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根据元素值删除列表元素</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当不知道需要删除的元素在列表中所处的位置，可以使用</a:t>
            </a:r>
            <a:r>
              <a:rPr lang="en-US" altLang="zh-CN" sz="1600" dirty="0">
                <a:latin typeface="+mn-ea"/>
              </a:rPr>
              <a:t>remove()</a:t>
            </a:r>
            <a:r>
              <a:rPr lang="zh-CN" altLang="en-US" sz="1600" dirty="0">
                <a:latin typeface="+mn-ea"/>
              </a:rPr>
              <a:t>方法按照元素值进行删除。</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如果元素值在列表中不存在，则会抛出异常。因此通常删除前做判断会比价好。</a:t>
            </a:r>
            <a:endParaRPr lang="en-US" altLang="zh-CN" sz="1600" dirty="0">
              <a:latin typeface="+mn-ea"/>
            </a:endParaRPr>
          </a:p>
          <a:p>
            <a:pPr marL="285750" indent="-285750">
              <a:buFont typeface="Wingdings" panose="05000000000000000000" pitchFamily="2" charset="2"/>
              <a:buChar char="l"/>
            </a:pPr>
            <a:r>
              <a:rPr lang="en-US" altLang="zh-CN" sz="1600" dirty="0">
                <a:latin typeface="+mn-ea"/>
              </a:rPr>
              <a:t>remove()</a:t>
            </a:r>
            <a:r>
              <a:rPr lang="zh-CN" altLang="en-US" sz="1600" dirty="0">
                <a:latin typeface="+mn-ea"/>
              </a:rPr>
              <a:t>方法只能删除第一个匹配上的元素。</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3F07E5F1-BE94-43D8-A089-9777A270D03D}"/>
              </a:ext>
            </a:extLst>
          </p:cNvPr>
          <p:cNvSpPr/>
          <p:nvPr/>
        </p:nvSpPr>
        <p:spPr>
          <a:xfrm>
            <a:off x="2618391" y="2931790"/>
            <a:ext cx="4915329" cy="198966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s = input("input animal to del: ")  # </a:t>
            </a:r>
            <a:r>
              <a:rPr lang="zh-CN" altLang="en-US" sz="1200" dirty="0">
                <a:latin typeface="+mn-ea"/>
              </a:rPr>
              <a:t>键盘上输入字符串</a:t>
            </a:r>
          </a:p>
          <a:p>
            <a:pPr algn="just"/>
            <a:r>
              <a:rPr lang="en-US" altLang="zh-CN" sz="1200" dirty="0">
                <a:latin typeface="+mn-ea"/>
              </a:rPr>
              <a:t>a = ["cat", "dog", "</a:t>
            </a:r>
            <a:r>
              <a:rPr lang="en-US" altLang="zh-CN" sz="1200" dirty="0" err="1">
                <a:latin typeface="+mn-ea"/>
              </a:rPr>
              <a:t>tigger</a:t>
            </a:r>
            <a:r>
              <a:rPr lang="en-US" altLang="zh-CN" sz="1200" dirty="0">
                <a:latin typeface="+mn-ea"/>
              </a:rPr>
              <a:t>", "dog"]</a:t>
            </a:r>
          </a:p>
          <a:p>
            <a:pPr algn="just"/>
            <a:r>
              <a:rPr lang="en-US" altLang="zh-CN" sz="1200" dirty="0">
                <a:latin typeface="+mn-ea"/>
              </a:rPr>
              <a:t>if s in a:</a:t>
            </a:r>
          </a:p>
          <a:p>
            <a:pPr algn="just"/>
            <a:r>
              <a:rPr lang="en-US" altLang="zh-CN" sz="1200" dirty="0">
                <a:latin typeface="+mn-ea"/>
              </a:rPr>
              <a:t>    </a:t>
            </a:r>
            <a:r>
              <a:rPr lang="en-US" altLang="zh-CN" sz="1200" dirty="0" err="1">
                <a:latin typeface="+mn-ea"/>
              </a:rPr>
              <a:t>a.remove</a:t>
            </a:r>
            <a:r>
              <a:rPr lang="en-US" altLang="zh-CN" sz="1200" dirty="0">
                <a:latin typeface="+mn-ea"/>
              </a:rPr>
              <a:t>(s)</a:t>
            </a:r>
          </a:p>
          <a:p>
            <a:pPr algn="just"/>
            <a:r>
              <a:rPr lang="en-US" altLang="zh-CN" sz="1200" dirty="0">
                <a:latin typeface="+mn-ea"/>
              </a:rPr>
              <a:t>else:</a:t>
            </a:r>
          </a:p>
          <a:p>
            <a:pPr algn="just"/>
            <a:r>
              <a:rPr lang="en-US" altLang="zh-CN" sz="1200" dirty="0">
                <a:latin typeface="+mn-ea"/>
              </a:rPr>
              <a:t>    print("%s not in list, del failed..." % s)</a:t>
            </a:r>
          </a:p>
          <a:p>
            <a:pPr algn="just"/>
            <a:r>
              <a:rPr lang="en-US" altLang="zh-CN" sz="1200" dirty="0">
                <a:latin typeface="+mn-ea"/>
              </a:rPr>
              <a:t>print(a)</a:t>
            </a:r>
          </a:p>
          <a:p>
            <a:pPr algn="just"/>
            <a:r>
              <a:rPr lang="zh-CN" altLang="en-US" sz="1200" dirty="0">
                <a:latin typeface="+mn-ea"/>
              </a:rPr>
              <a:t>执行结果：       </a:t>
            </a:r>
            <a:r>
              <a:rPr lang="en-US" altLang="zh-CN" sz="1200" dirty="0">
                <a:latin typeface="+mn-ea"/>
              </a:rPr>
              <a:t># </a:t>
            </a:r>
            <a:r>
              <a:rPr lang="zh-CN" altLang="en-US" sz="1200" dirty="0">
                <a:latin typeface="+mn-ea"/>
              </a:rPr>
              <a:t>输入正确的值</a:t>
            </a:r>
            <a:endParaRPr lang="en-US" altLang="zh-CN" sz="1200" dirty="0">
              <a:latin typeface="+mn-ea"/>
            </a:endParaRPr>
          </a:p>
          <a:p>
            <a:pPr algn="just"/>
            <a:r>
              <a:rPr lang="da-DK" altLang="zh-CN" sz="1200" dirty="0">
                <a:latin typeface="+mn-ea"/>
              </a:rPr>
              <a:t>input animal to del: dog</a:t>
            </a:r>
          </a:p>
          <a:p>
            <a:pPr algn="just"/>
            <a:r>
              <a:rPr lang="da-DK" altLang="zh-CN" sz="1200" dirty="0">
                <a:latin typeface="+mn-ea"/>
              </a:rPr>
              <a:t>['cat', 'tigger', 'dog']</a:t>
            </a:r>
            <a:endParaRPr lang="en-US" altLang="zh-CN" sz="1200" dirty="0">
              <a:latin typeface="+mn-ea"/>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883613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统计元素值出现的次数</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使用</a:t>
            </a:r>
            <a:r>
              <a:rPr lang="en-US" altLang="zh-CN" sz="1600" dirty="0">
                <a:latin typeface="+mn-ea"/>
              </a:rPr>
              <a:t>count(value)</a:t>
            </a:r>
            <a:r>
              <a:rPr lang="zh-CN" altLang="en-US" sz="1600" dirty="0">
                <a:latin typeface="+mn-ea"/>
              </a:rPr>
              <a:t>方法可以统计出</a:t>
            </a:r>
            <a:r>
              <a:rPr lang="en-US" altLang="zh-CN" sz="1600" dirty="0">
                <a:latin typeface="+mn-ea"/>
              </a:rPr>
              <a:t>value</a:t>
            </a:r>
            <a:r>
              <a:rPr lang="zh-CN" altLang="en-US" sz="1600" dirty="0">
                <a:latin typeface="+mn-ea"/>
              </a:rPr>
              <a:t>元素值在列表中出现的次数。例如：</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4">
            <a:extLst>
              <a:ext uri="{FF2B5EF4-FFF2-40B4-BE49-F238E27FC236}">
                <a16:creationId xmlns:a16="http://schemas.microsoft.com/office/drawing/2014/main" xmlns="" id="{3F07E5F1-BE94-43D8-A089-9777A270D03D}"/>
              </a:ext>
            </a:extLst>
          </p:cNvPr>
          <p:cNvSpPr/>
          <p:nvPr/>
        </p:nvSpPr>
        <p:spPr>
          <a:xfrm>
            <a:off x="2922995" y="2229580"/>
            <a:ext cx="4306121" cy="164593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[999, 'tom', 'dog', "dog", "dog", 999, 99]</a:t>
            </a:r>
          </a:p>
          <a:p>
            <a:pPr algn="just"/>
            <a:r>
              <a:rPr lang="en-US" altLang="zh-CN" sz="1200" dirty="0">
                <a:latin typeface="+mn-ea"/>
              </a:rPr>
              <a:t>print("dog </a:t>
            </a:r>
            <a:r>
              <a:rPr lang="en-US" altLang="zh-CN" sz="1200" dirty="0" err="1">
                <a:latin typeface="+mn-ea"/>
              </a:rPr>
              <a:t>occurences</a:t>
            </a:r>
            <a:r>
              <a:rPr lang="en-US" altLang="zh-CN" sz="1200" dirty="0">
                <a:latin typeface="+mn-ea"/>
              </a:rPr>
              <a:t> number: %d" % </a:t>
            </a:r>
            <a:r>
              <a:rPr lang="en-US" altLang="zh-CN" sz="1200" dirty="0" err="1">
                <a:latin typeface="+mn-ea"/>
              </a:rPr>
              <a:t>a.count</a:t>
            </a:r>
            <a:r>
              <a:rPr lang="en-US" altLang="zh-CN" sz="1200" dirty="0">
                <a:latin typeface="+mn-ea"/>
              </a:rPr>
              <a:t>("dog"))</a:t>
            </a:r>
          </a:p>
          <a:p>
            <a:pPr algn="just"/>
            <a:r>
              <a:rPr lang="en-US" altLang="zh-CN" sz="1200" dirty="0">
                <a:latin typeface="+mn-ea"/>
              </a:rPr>
              <a:t>print("999 </a:t>
            </a:r>
            <a:r>
              <a:rPr lang="en-US" altLang="zh-CN" sz="1200" dirty="0" err="1">
                <a:latin typeface="+mn-ea"/>
              </a:rPr>
              <a:t>occurences</a:t>
            </a:r>
            <a:r>
              <a:rPr lang="en-US" altLang="zh-CN" sz="1200" dirty="0">
                <a:latin typeface="+mn-ea"/>
              </a:rPr>
              <a:t> number: %d" % </a:t>
            </a:r>
            <a:r>
              <a:rPr lang="en-US" altLang="zh-CN" sz="1200" dirty="0" err="1">
                <a:latin typeface="+mn-ea"/>
              </a:rPr>
              <a:t>a.count</a:t>
            </a:r>
            <a:r>
              <a:rPr lang="en-US" altLang="zh-CN" sz="1200" dirty="0">
                <a:latin typeface="+mn-ea"/>
              </a:rPr>
              <a:t>(999))</a:t>
            </a:r>
          </a:p>
          <a:p>
            <a:pPr algn="just"/>
            <a:endParaRPr lang="en-US" altLang="zh-CN" sz="1200" dirty="0">
              <a:latin typeface="+mn-ea"/>
            </a:endParaRPr>
          </a:p>
          <a:p>
            <a:pPr algn="just"/>
            <a:r>
              <a:rPr lang="zh-CN" altLang="en-US" sz="1200" dirty="0">
                <a:latin typeface="+mn-ea"/>
              </a:rPr>
              <a:t>执行结果：       </a:t>
            </a:r>
            <a:endParaRPr lang="en-US" altLang="zh-CN" sz="1200" dirty="0">
              <a:latin typeface="+mn-ea"/>
            </a:endParaRPr>
          </a:p>
          <a:p>
            <a:pPr algn="just"/>
            <a:r>
              <a:rPr lang="en-US" altLang="zh-CN" sz="1200" dirty="0">
                <a:latin typeface="+mn-ea"/>
              </a:rPr>
              <a:t>dog </a:t>
            </a:r>
            <a:r>
              <a:rPr lang="en-US" altLang="zh-CN" sz="1200" dirty="0" err="1">
                <a:latin typeface="+mn-ea"/>
              </a:rPr>
              <a:t>occurences</a:t>
            </a:r>
            <a:r>
              <a:rPr lang="en-US" altLang="zh-CN" sz="1200" dirty="0">
                <a:latin typeface="+mn-ea"/>
              </a:rPr>
              <a:t> number: 3</a:t>
            </a:r>
          </a:p>
          <a:p>
            <a:pPr algn="just"/>
            <a:r>
              <a:rPr lang="en-US" altLang="zh-CN" sz="1200" dirty="0">
                <a:latin typeface="+mn-ea"/>
              </a:rPr>
              <a:t>999 </a:t>
            </a:r>
            <a:r>
              <a:rPr lang="en-US" altLang="zh-CN" sz="1200" dirty="0" err="1">
                <a:latin typeface="+mn-ea"/>
              </a:rPr>
              <a:t>occurences</a:t>
            </a:r>
            <a:r>
              <a:rPr lang="en-US" altLang="zh-CN" sz="1200" dirty="0">
                <a:latin typeface="+mn-ea"/>
              </a:rPr>
              <a:t> number: 2</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2644361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序列成员资格判断</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判断某一元素是否输入列表。基本语法</a:t>
            </a:r>
            <a:r>
              <a:rPr lang="zh-CN" altLang="en-US" sz="1600" dirty="0" smtClean="0">
                <a:latin typeface="+mn-ea"/>
              </a:rPr>
              <a:t>：</a:t>
            </a:r>
            <a:endParaRPr lang="en-US" altLang="zh-CN" sz="1600" dirty="0" smtClean="0">
              <a:latin typeface="+mn-ea"/>
            </a:endParaRPr>
          </a:p>
          <a:p>
            <a:pPr lvl="1" indent="0">
              <a:buNone/>
            </a:pPr>
            <a:r>
              <a:rPr lang="en-US" altLang="zh-CN" sz="1400" dirty="0">
                <a:latin typeface="+mn-ea"/>
              </a:rPr>
              <a:t>if &lt;element&gt; in &lt;list&gt;:</a:t>
            </a:r>
          </a:p>
          <a:p>
            <a:pPr marL="285750" indent="-285750">
              <a:buFont typeface="Wingdings" panose="05000000000000000000" pitchFamily="2" charset="2"/>
              <a:buChar char="l"/>
            </a:pPr>
            <a:r>
              <a:rPr lang="zh-CN" altLang="en-US" sz="1600" dirty="0">
                <a:latin typeface="+mn-ea"/>
              </a:rPr>
              <a:t>例如数据库的用户名密码验证：</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3F07E5F1-BE94-43D8-A089-9777A270D03D}"/>
              </a:ext>
            </a:extLst>
          </p:cNvPr>
          <p:cNvSpPr/>
          <p:nvPr/>
        </p:nvSpPr>
        <p:spPr>
          <a:xfrm>
            <a:off x="2655962" y="2518525"/>
            <a:ext cx="4840187" cy="197055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users = [["john", 123456], ["jerry", 888], ["tom", 999]]</a:t>
            </a:r>
          </a:p>
          <a:p>
            <a:pPr algn="just"/>
            <a:r>
              <a:rPr lang="en-US" altLang="zh-CN" sz="1200" dirty="0" err="1">
                <a:latin typeface="+mn-ea"/>
              </a:rPr>
              <a:t>login_user</a:t>
            </a:r>
            <a:r>
              <a:rPr lang="en-US" altLang="zh-CN" sz="1200" dirty="0">
                <a:latin typeface="+mn-ea"/>
              </a:rPr>
              <a:t> = ["jerry", 888]</a:t>
            </a:r>
          </a:p>
          <a:p>
            <a:pPr algn="just"/>
            <a:r>
              <a:rPr lang="en-US" altLang="zh-CN" sz="1200" dirty="0">
                <a:latin typeface="+mn-ea"/>
              </a:rPr>
              <a:t>if </a:t>
            </a:r>
            <a:r>
              <a:rPr lang="en-US" altLang="zh-CN" sz="1200" dirty="0" err="1">
                <a:latin typeface="+mn-ea"/>
              </a:rPr>
              <a:t>login_user</a:t>
            </a:r>
            <a:r>
              <a:rPr lang="en-US" altLang="zh-CN" sz="1200" dirty="0">
                <a:latin typeface="+mn-ea"/>
              </a:rPr>
              <a:t> in users:</a:t>
            </a:r>
          </a:p>
          <a:p>
            <a:pPr algn="just"/>
            <a:r>
              <a:rPr lang="en-US" altLang="zh-CN" sz="1200" dirty="0">
                <a:latin typeface="+mn-ea"/>
              </a:rPr>
              <a:t>    print("login successful!")</a:t>
            </a:r>
          </a:p>
          <a:p>
            <a:pPr algn="just"/>
            <a:r>
              <a:rPr lang="en-US" altLang="zh-CN" sz="1200" dirty="0">
                <a:latin typeface="+mn-ea"/>
              </a:rPr>
              <a:t>else:</a:t>
            </a:r>
          </a:p>
          <a:p>
            <a:pPr algn="just"/>
            <a:r>
              <a:rPr lang="en-US" altLang="zh-CN" sz="1200" dirty="0">
                <a:latin typeface="+mn-ea"/>
              </a:rPr>
              <a:t>    print("do failed </a:t>
            </a:r>
            <a:r>
              <a:rPr lang="en-US" altLang="zh-CN" sz="1200" dirty="0" err="1">
                <a:latin typeface="+mn-ea"/>
              </a:rPr>
              <a:t>bussiness</a:t>
            </a:r>
            <a:r>
              <a:rPr lang="en-US" altLang="zh-CN" sz="1200" dirty="0">
                <a:latin typeface="+mn-ea"/>
              </a:rPr>
              <a:t>...")</a:t>
            </a:r>
          </a:p>
          <a:p>
            <a:pPr algn="just"/>
            <a:endParaRPr lang="en-US" altLang="zh-CN" sz="1200" dirty="0">
              <a:latin typeface="+mn-ea"/>
            </a:endParaRPr>
          </a:p>
          <a:p>
            <a:pPr algn="just"/>
            <a:r>
              <a:rPr lang="zh-CN" altLang="en-US" sz="1200" dirty="0">
                <a:latin typeface="+mn-ea"/>
              </a:rPr>
              <a:t>执行结果：       </a:t>
            </a:r>
            <a:endParaRPr lang="en-US" altLang="zh-CN" sz="1200" dirty="0">
              <a:latin typeface="+mn-ea"/>
            </a:endParaRPr>
          </a:p>
          <a:p>
            <a:pPr algn="just"/>
            <a:r>
              <a:rPr lang="en-US" altLang="zh-CN" sz="1200" dirty="0">
                <a:latin typeface="+mn-ea"/>
              </a:rPr>
              <a:t>login successful!</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87364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对列表永久排序</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使用</a:t>
            </a:r>
            <a:r>
              <a:rPr lang="en-US" altLang="zh-CN" sz="1600" dirty="0">
                <a:latin typeface="+mn-ea"/>
              </a:rPr>
              <a:t>sort()</a:t>
            </a:r>
            <a:r>
              <a:rPr lang="zh-CN" altLang="en-US" sz="1600" dirty="0">
                <a:latin typeface="+mn-ea"/>
              </a:rPr>
              <a:t>方法能够对列表进行永久排序。也就是说，列表所占据的内存单元中的值发生了改变。例如：</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4">
            <a:extLst>
              <a:ext uri="{FF2B5EF4-FFF2-40B4-BE49-F238E27FC236}">
                <a16:creationId xmlns:a16="http://schemas.microsoft.com/office/drawing/2014/main" xmlns="" id="{3F07E5F1-BE94-43D8-A089-9777A270D03D}"/>
              </a:ext>
            </a:extLst>
          </p:cNvPr>
          <p:cNvSpPr/>
          <p:nvPr/>
        </p:nvSpPr>
        <p:spPr>
          <a:xfrm>
            <a:off x="2392047" y="2139702"/>
            <a:ext cx="5979578" cy="260491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[3, 4, 1, 2]</a:t>
            </a:r>
          </a:p>
          <a:p>
            <a:pPr algn="just"/>
            <a:r>
              <a:rPr lang="en-US" altLang="zh-CN" sz="1200" dirty="0" err="1">
                <a:latin typeface="+mn-ea"/>
              </a:rPr>
              <a:t>a.sort</a:t>
            </a:r>
            <a:r>
              <a:rPr lang="en-US" altLang="zh-CN" sz="1200" dirty="0">
                <a:latin typeface="+mn-ea"/>
              </a:rPr>
              <a:t>()</a:t>
            </a:r>
          </a:p>
          <a:p>
            <a:pPr algn="just"/>
            <a:r>
              <a:rPr lang="en-US" altLang="zh-CN" sz="1200" dirty="0">
                <a:latin typeface="+mn-ea"/>
              </a:rPr>
              <a:t>b = [["cat", 100], ["</a:t>
            </a:r>
            <a:r>
              <a:rPr lang="en-US" altLang="zh-CN" sz="1200" dirty="0" err="1">
                <a:latin typeface="+mn-ea"/>
              </a:rPr>
              <a:t>tigger</a:t>
            </a:r>
            <a:r>
              <a:rPr lang="en-US" altLang="zh-CN" sz="1200" dirty="0">
                <a:latin typeface="+mn-ea"/>
              </a:rPr>
              <a:t>", 200], ["dog", 500]]</a:t>
            </a:r>
          </a:p>
          <a:p>
            <a:pPr algn="just"/>
            <a:r>
              <a:rPr lang="en-US" altLang="zh-CN" sz="1200" dirty="0" err="1">
                <a:latin typeface="+mn-ea"/>
              </a:rPr>
              <a:t>b.sort</a:t>
            </a:r>
            <a:r>
              <a:rPr lang="en-US" altLang="zh-CN" sz="1200" dirty="0">
                <a:latin typeface="+mn-ea"/>
              </a:rPr>
              <a:t>(key=lambda x: x[0])    # </a:t>
            </a:r>
            <a:r>
              <a:rPr lang="zh-CN" altLang="en-US" sz="1200" dirty="0">
                <a:latin typeface="+mn-ea"/>
              </a:rPr>
              <a:t>指定按照每个元素中的第一个元素排序</a:t>
            </a:r>
          </a:p>
          <a:p>
            <a:pPr algn="just"/>
            <a:r>
              <a:rPr lang="en-US" altLang="zh-CN" sz="1200" dirty="0">
                <a:latin typeface="+mn-ea"/>
              </a:rPr>
              <a:t>print(a)</a:t>
            </a:r>
          </a:p>
          <a:p>
            <a:pPr algn="just"/>
            <a:r>
              <a:rPr lang="en-US" altLang="zh-CN" sz="1200" dirty="0" err="1">
                <a:latin typeface="+mn-ea"/>
              </a:rPr>
              <a:t>a.reverse</a:t>
            </a:r>
            <a:r>
              <a:rPr lang="en-US" altLang="zh-CN" sz="1200" dirty="0">
                <a:latin typeface="+mn-ea"/>
              </a:rPr>
              <a:t>()    #  </a:t>
            </a:r>
            <a:r>
              <a:rPr lang="zh-CN" altLang="en-US" sz="1200" dirty="0">
                <a:latin typeface="+mn-ea"/>
              </a:rPr>
              <a:t>序列反转</a:t>
            </a:r>
            <a:r>
              <a:rPr lang="en-US" altLang="zh-CN" sz="1200" dirty="0">
                <a:latin typeface="+mn-ea"/>
              </a:rPr>
              <a:t>, </a:t>
            </a:r>
            <a:r>
              <a:rPr lang="zh-CN" altLang="en-US" sz="1200" dirty="0">
                <a:latin typeface="+mn-ea"/>
              </a:rPr>
              <a:t>等价于</a:t>
            </a:r>
            <a:r>
              <a:rPr lang="en-US" altLang="zh-CN" sz="1200" dirty="0" err="1">
                <a:latin typeface="+mn-ea"/>
              </a:rPr>
              <a:t>a.sort</a:t>
            </a:r>
            <a:r>
              <a:rPr lang="en-US" altLang="zh-CN" sz="1200" dirty="0">
                <a:latin typeface="+mn-ea"/>
              </a:rPr>
              <a:t>(reverse=True)</a:t>
            </a:r>
            <a:endParaRPr lang="zh-CN" altLang="en-US" sz="1200" dirty="0">
              <a:latin typeface="+mn-ea"/>
            </a:endParaRPr>
          </a:p>
          <a:p>
            <a:pPr algn="just"/>
            <a:r>
              <a:rPr lang="en-US" altLang="zh-CN" sz="1200" dirty="0">
                <a:latin typeface="+mn-ea"/>
              </a:rPr>
              <a:t>print(a)</a:t>
            </a:r>
          </a:p>
          <a:p>
            <a:pPr algn="just"/>
            <a:r>
              <a:rPr lang="en-US" altLang="zh-CN" sz="1200" dirty="0">
                <a:latin typeface="+mn-ea"/>
              </a:rPr>
              <a:t>print(b)</a:t>
            </a:r>
          </a:p>
          <a:p>
            <a:pPr algn="just"/>
            <a:endParaRPr lang="en-US" altLang="zh-CN" sz="1200" dirty="0">
              <a:latin typeface="+mn-ea"/>
            </a:endParaRPr>
          </a:p>
          <a:p>
            <a:pPr algn="just"/>
            <a:r>
              <a:rPr lang="zh-CN" altLang="en-US" sz="1200" dirty="0">
                <a:latin typeface="+mn-ea"/>
              </a:rPr>
              <a:t>执行结果：       </a:t>
            </a:r>
            <a:endParaRPr lang="en-US" altLang="zh-CN" sz="1200" dirty="0">
              <a:latin typeface="+mn-ea"/>
            </a:endParaRPr>
          </a:p>
          <a:p>
            <a:pPr algn="just"/>
            <a:r>
              <a:rPr lang="da-DK" altLang="zh-CN" sz="1200" dirty="0">
                <a:latin typeface="+mn-ea"/>
              </a:rPr>
              <a:t>[1, 2, 3, 4]</a:t>
            </a:r>
          </a:p>
          <a:p>
            <a:pPr algn="just"/>
            <a:r>
              <a:rPr lang="da-DK" altLang="zh-CN" sz="1200" dirty="0">
                <a:latin typeface="+mn-ea"/>
              </a:rPr>
              <a:t>[4, 3, 2, 1]</a:t>
            </a:r>
          </a:p>
          <a:p>
            <a:pPr algn="just"/>
            <a:r>
              <a:rPr lang="da-DK" altLang="zh-CN" sz="1200" dirty="0">
                <a:latin typeface="+mn-ea"/>
              </a:rPr>
              <a:t>[['cat', 100], ['dog', 500], ['tigger', 200]]</a:t>
            </a:r>
            <a:endParaRPr lang="en-US" altLang="zh-CN" sz="1200" dirty="0">
              <a:latin typeface="+mn-ea"/>
            </a:endParaRPr>
          </a:p>
        </p:txBody>
      </p:sp>
    </p:spTree>
    <p:extLst>
      <p:ext uri="{BB962C8B-B14F-4D97-AF65-F5344CB8AC3E}">
        <p14:creationId xmlns:p14="http://schemas.microsoft.com/office/powerpoint/2010/main" val="1109673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对列表临时排序</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使用</a:t>
            </a:r>
            <a:r>
              <a:rPr lang="en-US" altLang="zh-CN" sz="1600" dirty="0">
                <a:latin typeface="+mn-ea"/>
              </a:rPr>
              <a:t>python</a:t>
            </a:r>
            <a:r>
              <a:rPr lang="zh-CN" altLang="en-US" sz="1600" dirty="0">
                <a:latin typeface="+mn-ea"/>
              </a:rPr>
              <a:t>内置方法</a:t>
            </a:r>
            <a:r>
              <a:rPr lang="en-US" altLang="zh-CN" sz="1600" dirty="0">
                <a:latin typeface="+mn-ea"/>
              </a:rPr>
              <a:t>sorted()</a:t>
            </a:r>
            <a:r>
              <a:rPr lang="zh-CN" altLang="en-US" sz="1600" dirty="0">
                <a:latin typeface="+mn-ea"/>
              </a:rPr>
              <a:t>方法能够对列表进行临时排序。函数可以将列表中的元素排序，并且不改变原始列表中的元素顺序。</a:t>
            </a:r>
            <a:endParaRPr lang="en-US" altLang="zh-CN" sz="1600" dirty="0">
              <a:latin typeface="+mn-ea"/>
            </a:endParaRPr>
          </a:p>
          <a:p>
            <a:pPr marL="285750" indent="-285750">
              <a:buFont typeface="Wingdings" panose="05000000000000000000" pitchFamily="2" charset="2"/>
              <a:buChar char="l"/>
            </a:pPr>
            <a:r>
              <a:rPr lang="en-US" altLang="zh-CN" sz="1600" dirty="0">
                <a:latin typeface="+mn-ea"/>
              </a:rPr>
              <a:t>sorted()</a:t>
            </a:r>
            <a:r>
              <a:rPr lang="zh-CN" altLang="en-US" sz="1600" dirty="0">
                <a:latin typeface="+mn-ea"/>
              </a:rPr>
              <a:t>函数会返回排序好的列表，这个列表占据一块新的内存单元。</a:t>
            </a:r>
            <a:endParaRPr lang="en-US" altLang="zh-CN" sz="1600" dirty="0">
              <a:latin typeface="+mn-ea"/>
            </a:endParaRPr>
          </a:p>
          <a:p>
            <a:r>
              <a:rPr lang="en-US" altLang="zh-CN" sz="1600" dirty="0">
                <a:latin typeface="+mn-ea"/>
              </a:rPr>
              <a:t> </a:t>
            </a:r>
            <a:r>
              <a:rPr lang="en-US" altLang="zh-CN" sz="1600" dirty="0" smtClean="0">
                <a:latin typeface="+mn-ea"/>
              </a:rPr>
              <a:t>                                           </a:t>
            </a:r>
          </a:p>
          <a:p>
            <a:r>
              <a:rPr lang="en-US" altLang="zh-CN" sz="1600" dirty="0">
                <a:latin typeface="+mn-ea"/>
              </a:rPr>
              <a:t> </a:t>
            </a:r>
            <a:r>
              <a:rPr lang="en-US" altLang="zh-CN" sz="1600" dirty="0" smtClean="0">
                <a:latin typeface="+mn-ea"/>
              </a:rPr>
              <a:t>                                   </a:t>
            </a:r>
            <a:r>
              <a:rPr lang="zh-CN" altLang="en-US" sz="1600" dirty="0" smtClean="0">
                <a:latin typeface="+mn-ea"/>
              </a:rPr>
              <a:t>运行结果：</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3F07E5F1-BE94-43D8-A089-9777A270D03D}"/>
              </a:ext>
            </a:extLst>
          </p:cNvPr>
          <p:cNvSpPr/>
          <p:nvPr/>
        </p:nvSpPr>
        <p:spPr>
          <a:xfrm>
            <a:off x="1673501" y="2355726"/>
            <a:ext cx="3762595" cy="262706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[3, 4, 1, 2]</a:t>
            </a:r>
          </a:p>
          <a:p>
            <a:pPr algn="just"/>
            <a:r>
              <a:rPr lang="en-US" altLang="zh-CN" sz="1200" dirty="0" err="1">
                <a:latin typeface="+mn-ea"/>
              </a:rPr>
              <a:t>a_sorted</a:t>
            </a:r>
            <a:r>
              <a:rPr lang="en-US" altLang="zh-CN" sz="1200" dirty="0">
                <a:latin typeface="+mn-ea"/>
              </a:rPr>
              <a:t> = sorted(a, reverse=True)</a:t>
            </a:r>
          </a:p>
          <a:p>
            <a:pPr algn="just"/>
            <a:endParaRPr lang="en-US" altLang="zh-CN" sz="1200" dirty="0">
              <a:latin typeface="+mn-ea"/>
            </a:endParaRPr>
          </a:p>
          <a:p>
            <a:pPr algn="just"/>
            <a:r>
              <a:rPr lang="en-US" altLang="zh-CN" sz="1200" dirty="0">
                <a:latin typeface="+mn-ea"/>
              </a:rPr>
              <a:t>b = [["cat", 100], ["</a:t>
            </a:r>
            <a:r>
              <a:rPr lang="en-US" altLang="zh-CN" sz="1200" dirty="0" err="1">
                <a:latin typeface="+mn-ea"/>
              </a:rPr>
              <a:t>tigger</a:t>
            </a:r>
            <a:r>
              <a:rPr lang="en-US" altLang="zh-CN" sz="1200" dirty="0">
                <a:latin typeface="+mn-ea"/>
              </a:rPr>
              <a:t>", 200], ["dog", 500]]</a:t>
            </a:r>
          </a:p>
          <a:p>
            <a:pPr algn="just"/>
            <a:r>
              <a:rPr lang="en-US" altLang="zh-CN" sz="1200" dirty="0" err="1">
                <a:latin typeface="+mn-ea"/>
              </a:rPr>
              <a:t>b_sorted</a:t>
            </a:r>
            <a:r>
              <a:rPr lang="en-US" altLang="zh-CN" sz="1200" dirty="0">
                <a:latin typeface="+mn-ea"/>
              </a:rPr>
              <a:t> = sorted(b, key=lambda x: x[0])</a:t>
            </a:r>
          </a:p>
          <a:p>
            <a:pPr algn="just"/>
            <a:endParaRPr lang="zh-CN" altLang="en-US" sz="1200" dirty="0">
              <a:latin typeface="+mn-ea"/>
            </a:endParaRPr>
          </a:p>
          <a:p>
            <a:pPr algn="just"/>
            <a:r>
              <a:rPr lang="en-US" altLang="zh-CN" sz="1200" dirty="0">
                <a:latin typeface="+mn-ea"/>
              </a:rPr>
              <a:t>print("</a:t>
            </a:r>
            <a:r>
              <a:rPr lang="zh-CN" altLang="en-US" sz="1200" dirty="0">
                <a:latin typeface="+mn-ea"/>
              </a:rPr>
              <a:t>排序后</a:t>
            </a:r>
            <a:r>
              <a:rPr lang="en-US" altLang="zh-CN" sz="1200" dirty="0">
                <a:latin typeface="+mn-ea"/>
              </a:rPr>
              <a:t>, a: %s" % </a:t>
            </a:r>
            <a:r>
              <a:rPr lang="en-US" altLang="zh-CN" sz="1200" dirty="0" err="1">
                <a:latin typeface="+mn-ea"/>
              </a:rPr>
              <a:t>str</a:t>
            </a:r>
            <a:r>
              <a:rPr lang="en-US" altLang="zh-CN" sz="1200" dirty="0">
                <a:latin typeface="+mn-ea"/>
              </a:rPr>
              <a:t>(a))</a:t>
            </a:r>
          </a:p>
          <a:p>
            <a:pPr algn="just"/>
            <a:r>
              <a:rPr lang="en-US" altLang="zh-CN" sz="1200" dirty="0">
                <a:latin typeface="+mn-ea"/>
              </a:rPr>
              <a:t>print("sorted(a)</a:t>
            </a:r>
            <a:r>
              <a:rPr lang="zh-CN" altLang="en-US" sz="1200" dirty="0">
                <a:latin typeface="+mn-ea"/>
              </a:rPr>
              <a:t>返回值：</a:t>
            </a:r>
            <a:r>
              <a:rPr lang="en-US" altLang="zh-CN" sz="1200" dirty="0">
                <a:latin typeface="+mn-ea"/>
              </a:rPr>
              <a:t>%s" % </a:t>
            </a:r>
            <a:r>
              <a:rPr lang="en-US" altLang="zh-CN" sz="1200" dirty="0" err="1">
                <a:latin typeface="+mn-ea"/>
              </a:rPr>
              <a:t>str</a:t>
            </a:r>
            <a:r>
              <a:rPr lang="en-US" altLang="zh-CN" sz="1200" dirty="0">
                <a:latin typeface="+mn-ea"/>
              </a:rPr>
              <a:t>(</a:t>
            </a:r>
            <a:r>
              <a:rPr lang="en-US" altLang="zh-CN" sz="1200" dirty="0" err="1">
                <a:latin typeface="+mn-ea"/>
              </a:rPr>
              <a:t>a_sorted</a:t>
            </a:r>
            <a:r>
              <a:rPr lang="en-US" altLang="zh-CN" sz="1200" dirty="0">
                <a:latin typeface="+mn-ea"/>
              </a:rPr>
              <a:t>))</a:t>
            </a:r>
          </a:p>
          <a:p>
            <a:pPr algn="just"/>
            <a:endParaRPr lang="en-US" altLang="zh-CN" sz="1200" dirty="0">
              <a:latin typeface="+mn-ea"/>
            </a:endParaRPr>
          </a:p>
          <a:p>
            <a:pPr algn="just"/>
            <a:r>
              <a:rPr lang="en-US" altLang="zh-CN" sz="1200" dirty="0">
                <a:latin typeface="+mn-ea"/>
              </a:rPr>
              <a:t>print("-"*10)</a:t>
            </a:r>
          </a:p>
          <a:p>
            <a:pPr algn="just"/>
            <a:endParaRPr lang="en-US" altLang="zh-CN" sz="1200" dirty="0">
              <a:latin typeface="+mn-ea"/>
            </a:endParaRPr>
          </a:p>
          <a:p>
            <a:pPr algn="just"/>
            <a:r>
              <a:rPr lang="en-US" altLang="zh-CN" sz="1200" dirty="0">
                <a:latin typeface="+mn-ea"/>
              </a:rPr>
              <a:t>print("</a:t>
            </a:r>
            <a:r>
              <a:rPr lang="zh-CN" altLang="en-US" sz="1200" dirty="0">
                <a:latin typeface="+mn-ea"/>
              </a:rPr>
              <a:t>排序后</a:t>
            </a:r>
            <a:r>
              <a:rPr lang="en-US" altLang="zh-CN" sz="1200" dirty="0">
                <a:latin typeface="+mn-ea"/>
              </a:rPr>
              <a:t>, b: %s" % </a:t>
            </a:r>
            <a:r>
              <a:rPr lang="en-US" altLang="zh-CN" sz="1200" dirty="0" err="1">
                <a:latin typeface="+mn-ea"/>
              </a:rPr>
              <a:t>str</a:t>
            </a:r>
            <a:r>
              <a:rPr lang="en-US" altLang="zh-CN" sz="1200" dirty="0">
                <a:latin typeface="+mn-ea"/>
              </a:rPr>
              <a:t>(b))</a:t>
            </a:r>
          </a:p>
          <a:p>
            <a:pPr algn="just"/>
            <a:r>
              <a:rPr lang="en-US" altLang="zh-CN" sz="1200" dirty="0">
                <a:latin typeface="+mn-ea"/>
              </a:rPr>
              <a:t>print("sorted(b)</a:t>
            </a:r>
            <a:r>
              <a:rPr lang="zh-CN" altLang="en-US" sz="1200" dirty="0">
                <a:latin typeface="+mn-ea"/>
              </a:rPr>
              <a:t>返回值：</a:t>
            </a:r>
            <a:r>
              <a:rPr lang="en-US" altLang="zh-CN" sz="1200" dirty="0">
                <a:latin typeface="+mn-ea"/>
              </a:rPr>
              <a:t>%s" % </a:t>
            </a:r>
            <a:r>
              <a:rPr lang="en-US" altLang="zh-CN" sz="1200" dirty="0" err="1">
                <a:latin typeface="+mn-ea"/>
              </a:rPr>
              <a:t>str</a:t>
            </a:r>
            <a:r>
              <a:rPr lang="en-US" altLang="zh-CN" sz="1200" dirty="0">
                <a:latin typeface="+mn-ea"/>
              </a:rPr>
              <a:t>(</a:t>
            </a:r>
            <a:r>
              <a:rPr lang="en-US" altLang="zh-CN" sz="1200" dirty="0" err="1">
                <a:latin typeface="+mn-ea"/>
              </a:rPr>
              <a:t>b_sorted</a:t>
            </a:r>
            <a:r>
              <a:rPr lang="en-US" altLang="zh-CN" sz="1200" dirty="0">
                <a:latin typeface="+mn-ea"/>
              </a:rPr>
              <a:t>))</a:t>
            </a:r>
          </a:p>
        </p:txBody>
      </p:sp>
      <p:pic>
        <p:nvPicPr>
          <p:cNvPr id="10" name="图片 9">
            <a:extLst>
              <a:ext uri="{FF2B5EF4-FFF2-40B4-BE49-F238E27FC236}">
                <a16:creationId xmlns:a16="http://schemas.microsoft.com/office/drawing/2014/main" xmlns="" id="{C5D8F2DD-A8F3-4117-9C97-794CFBDE4F20}"/>
              </a:ext>
            </a:extLst>
          </p:cNvPr>
          <p:cNvPicPr>
            <a:picLocks noChangeAspect="1"/>
          </p:cNvPicPr>
          <p:nvPr/>
        </p:nvPicPr>
        <p:blipFill>
          <a:blip r:embed="rId2"/>
          <a:stretch>
            <a:fillRect/>
          </a:stretch>
        </p:blipFill>
        <p:spPr>
          <a:xfrm>
            <a:off x="5473780" y="3134522"/>
            <a:ext cx="3646078" cy="1213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0143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遍历列表</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是</a:t>
            </a:r>
            <a:r>
              <a:rPr lang="en-US" altLang="zh-CN" sz="1600" dirty="0">
                <a:latin typeface="+mn-ea"/>
              </a:rPr>
              <a:t>for</a:t>
            </a:r>
            <a:r>
              <a:rPr lang="zh-CN" altLang="en-US" sz="1600" dirty="0">
                <a:latin typeface="+mn-ea"/>
              </a:rPr>
              <a:t>循环遍历列表是最常见的操作。</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示例</a:t>
            </a:r>
            <a:r>
              <a:rPr lang="zh-CN" altLang="en-US" sz="1600" dirty="0" smtClean="0">
                <a:latin typeface="+mn-ea"/>
              </a:rPr>
              <a:t>：</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循环代码执行过程中，每一轮循环会依次从</a:t>
            </a:r>
            <a:r>
              <a:rPr lang="en-US" altLang="zh-CN" sz="1600" dirty="0">
                <a:latin typeface="+mn-ea"/>
              </a:rPr>
              <a:t>a</a:t>
            </a:r>
            <a:r>
              <a:rPr lang="zh-CN" altLang="en-US" sz="1600" dirty="0">
                <a:latin typeface="+mn-ea"/>
              </a:rPr>
              <a:t>中取出一个元素，然后赋值个</a:t>
            </a:r>
            <a:r>
              <a:rPr lang="en-US" altLang="zh-CN" sz="1600" dirty="0">
                <a:latin typeface="+mn-ea"/>
              </a:rPr>
              <a:t>element</a:t>
            </a:r>
            <a:r>
              <a:rPr lang="zh-CN" altLang="en-US" sz="1600" dirty="0">
                <a:latin typeface="+mn-ea"/>
              </a:rPr>
              <a:t>。</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对于列表中的每个元素，都会执行循环体中指定的步骤。</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循环体内容必须缩进，避免语法错误。</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3F07E5F1-BE94-43D8-A089-9777A270D03D}"/>
              </a:ext>
            </a:extLst>
          </p:cNvPr>
          <p:cNvSpPr/>
          <p:nvPr/>
        </p:nvSpPr>
        <p:spPr>
          <a:xfrm>
            <a:off x="3131840" y="2067694"/>
            <a:ext cx="2417750" cy="78454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["cat", "dog", 999]</a:t>
            </a:r>
          </a:p>
          <a:p>
            <a:pPr algn="just"/>
            <a:r>
              <a:rPr lang="en-US" altLang="zh-CN" sz="1200" dirty="0">
                <a:latin typeface="+mn-ea"/>
              </a:rPr>
              <a:t>for element in a:</a:t>
            </a:r>
          </a:p>
          <a:p>
            <a:pPr algn="just"/>
            <a:r>
              <a:rPr lang="en-US" altLang="zh-CN" sz="1200" dirty="0">
                <a:latin typeface="+mn-ea"/>
              </a:rPr>
              <a:t>    print(element)</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2047521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4" name="内容占位符 3"/>
          <p:cNvSpPr>
            <a:spLocks noGrp="1"/>
          </p:cNvSpPr>
          <p:nvPr>
            <p:ph idx="10"/>
          </p:nvPr>
        </p:nvSpPr>
        <p:spPr/>
        <p:txBody>
          <a:bodyPr/>
          <a:lstStyle/>
          <a:p>
            <a:r>
              <a:rPr lang="zh-CN" altLang="zh-CN" sz="1800" dirty="0" smtClean="0"/>
              <a:t>本章介绍</a:t>
            </a:r>
            <a:r>
              <a:rPr lang="en-US" altLang="zh-CN" sz="1800" dirty="0" smtClean="0"/>
              <a:t>Python</a:t>
            </a:r>
            <a:r>
              <a:rPr lang="zh-CN" altLang="en-US" sz="1800" dirty="0" smtClean="0"/>
              <a:t>语言</a:t>
            </a:r>
            <a:r>
              <a:rPr lang="zh-CN" altLang="zh-CN" sz="1800" dirty="0" smtClean="0"/>
              <a:t>的</a:t>
            </a:r>
            <a:r>
              <a:rPr lang="zh-CN" altLang="en-US" sz="1800" dirty="0" smtClean="0"/>
              <a:t>序列</a:t>
            </a:r>
            <a:r>
              <a:rPr lang="zh-CN" altLang="zh-CN" sz="1800" dirty="0" smtClean="0"/>
              <a:t>，</a:t>
            </a:r>
            <a:r>
              <a:rPr lang="zh-CN" altLang="zh-CN" sz="1800" dirty="0"/>
              <a:t>内容主要</a:t>
            </a:r>
            <a:r>
              <a:rPr lang="zh-CN" altLang="zh-CN" sz="1800" dirty="0" smtClean="0"/>
              <a:t>涉及</a:t>
            </a:r>
            <a:r>
              <a:rPr lang="en-US" altLang="zh-CN" sz="1800" dirty="0" smtClean="0"/>
              <a:t>Python</a:t>
            </a:r>
            <a:r>
              <a:rPr lang="zh-CN" altLang="en-US" sz="1800" dirty="0" smtClean="0"/>
              <a:t>列表、元组、字典、集合的定义及基本操作。</a:t>
            </a:r>
            <a:r>
              <a:rPr lang="zh-CN" altLang="zh-CN" sz="1800" dirty="0"/>
              <a:t>（授课</a:t>
            </a:r>
            <a:r>
              <a:rPr lang="zh-CN" altLang="zh-CN" sz="1800" dirty="0" smtClean="0"/>
              <a:t>：</a:t>
            </a:r>
            <a:r>
              <a:rPr lang="en-US" altLang="zh-CN" sz="1800" dirty="0" smtClean="0"/>
              <a:t>3</a:t>
            </a:r>
            <a:r>
              <a:rPr lang="zh-CN" altLang="zh-CN" sz="1800" dirty="0" smtClean="0"/>
              <a:t>学时）</a:t>
            </a:r>
          </a:p>
          <a:p>
            <a:r>
              <a:rPr lang="zh-CN" altLang="zh-CN" sz="1800" dirty="0" smtClean="0"/>
              <a:t>本章</a:t>
            </a:r>
            <a:r>
              <a:rPr lang="zh-CN" altLang="zh-CN" sz="1800" dirty="0"/>
              <a:t>的学习目标</a:t>
            </a:r>
            <a:r>
              <a:rPr lang="zh-CN" altLang="zh-CN" sz="1800" dirty="0" smtClean="0"/>
              <a:t>：</a:t>
            </a:r>
            <a:endParaRPr lang="en-US" altLang="zh-CN" sz="1800" dirty="0"/>
          </a:p>
          <a:p>
            <a:pPr marL="285750" indent="-285750">
              <a:buFont typeface="Wingdings" panose="05000000000000000000" pitchFamily="2" charset="2"/>
              <a:buChar char="l"/>
            </a:pPr>
            <a:r>
              <a:rPr lang="zh-CN" altLang="en-US" sz="1800" dirty="0"/>
              <a:t>列表的基本操作。</a:t>
            </a:r>
            <a:endParaRPr lang="en-US" altLang="zh-CN" sz="1800" dirty="0"/>
          </a:p>
          <a:p>
            <a:pPr marL="285750" indent="-285750">
              <a:buFont typeface="Wingdings" panose="05000000000000000000" pitchFamily="2" charset="2"/>
              <a:buChar char="l"/>
            </a:pPr>
            <a:r>
              <a:rPr lang="zh-CN" altLang="en-US" sz="1800" dirty="0"/>
              <a:t>元组的基本操作。元组与列表的区别。</a:t>
            </a:r>
            <a:endParaRPr lang="en-US" altLang="zh-CN" sz="1800" dirty="0"/>
          </a:p>
          <a:p>
            <a:pPr marL="285750" indent="-285750">
              <a:buFont typeface="Wingdings" panose="05000000000000000000" pitchFamily="2" charset="2"/>
              <a:buChar char="l"/>
            </a:pPr>
            <a:r>
              <a:rPr lang="zh-CN" altLang="en-US" sz="1800" dirty="0"/>
              <a:t>字典的基本操作。</a:t>
            </a:r>
            <a:endParaRPr lang="en-US" altLang="zh-CN" sz="1800" dirty="0"/>
          </a:p>
          <a:p>
            <a:pPr marL="285750" indent="-285750">
              <a:buFont typeface="Wingdings" panose="05000000000000000000" pitchFamily="2" charset="2"/>
              <a:buChar char="l"/>
            </a:pPr>
            <a:r>
              <a:rPr lang="zh-CN" altLang="en-US" sz="1800" dirty="0"/>
              <a:t>集合的基本操作，综合使用案例。</a:t>
            </a:r>
            <a:endParaRPr lang="en-US" altLang="zh-CN" sz="1800" dirty="0"/>
          </a:p>
          <a:p>
            <a:pPr marL="285750" indent="-285750">
              <a:buFont typeface="Wingdings" panose="05000000000000000000" pitchFamily="2" charset="2"/>
              <a:buChar char="l"/>
            </a:pPr>
            <a:r>
              <a:rPr lang="zh-CN" altLang="en-US" sz="1800" dirty="0"/>
              <a:t>复杂数据结构。队列，栈，链表，二叉树，有向图。</a:t>
            </a:r>
            <a:endParaRPr lang="en-US" altLang="zh-CN" sz="1800" dirty="0"/>
          </a:p>
          <a:p>
            <a:endParaRPr lang="zh-CN" altLang="zh-CN" sz="1800" dirty="0"/>
          </a:p>
          <a:p>
            <a:endParaRPr lang="zh-CN" altLang="en-US" dirty="0"/>
          </a:p>
        </p:txBody>
      </p:sp>
      <p:pic>
        <p:nvPicPr>
          <p:cNvPr id="3" name="图片 2"/>
          <p:cNvPicPr>
            <a:picLocks noChangeAspect="1"/>
          </p:cNvPicPr>
          <p:nvPr/>
        </p:nvPicPr>
        <p:blipFill>
          <a:blip r:embed="rId2"/>
          <a:stretch>
            <a:fillRect/>
          </a:stretch>
        </p:blipFill>
        <p:spPr>
          <a:xfrm>
            <a:off x="6227431" y="96349"/>
            <a:ext cx="2916569" cy="788117"/>
          </a:xfrm>
          <a:prstGeom prst="rect">
            <a:avLst/>
          </a:prstGeom>
        </p:spPr>
      </p:pic>
    </p:spTree>
    <p:extLst>
      <p:ext uri="{BB962C8B-B14F-4D97-AF65-F5344CB8AC3E}">
        <p14:creationId xmlns:p14="http://schemas.microsoft.com/office/powerpoint/2010/main" val="3145330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数值列表函数</a:t>
            </a:r>
            <a:r>
              <a:rPr lang="en-US" altLang="zh-CN" dirty="0"/>
              <a:t>range()</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en-US" altLang="zh-CN" sz="1600" dirty="0">
                <a:latin typeface="+mn-ea"/>
              </a:rPr>
              <a:t>range(start=0, end, step=1)</a:t>
            </a:r>
            <a:r>
              <a:rPr lang="zh-CN" altLang="en-US" sz="1600" dirty="0">
                <a:latin typeface="+mn-ea"/>
              </a:rPr>
              <a:t>表示一个数字序列，函数有三个参数，其中其实索引</a:t>
            </a:r>
            <a:r>
              <a:rPr lang="en-US" altLang="zh-CN" sz="1600" dirty="0">
                <a:latin typeface="+mn-ea"/>
              </a:rPr>
              <a:t>start</a:t>
            </a:r>
            <a:r>
              <a:rPr lang="zh-CN" altLang="en-US" sz="1600" dirty="0">
                <a:latin typeface="+mn-ea"/>
              </a:rPr>
              <a:t>和步长</a:t>
            </a:r>
            <a:r>
              <a:rPr lang="en-US" altLang="zh-CN" sz="1600" dirty="0">
                <a:latin typeface="+mn-ea"/>
              </a:rPr>
              <a:t>step</a:t>
            </a:r>
            <a:r>
              <a:rPr lang="zh-CN" altLang="en-US" sz="1600" dirty="0">
                <a:latin typeface="+mn-ea"/>
              </a:rPr>
              <a:t>都有默认值，结束索引是必备参数。</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函数返回的是一个</a:t>
            </a:r>
            <a:r>
              <a:rPr lang="en-US" altLang="zh-CN" sz="1600" dirty="0">
                <a:latin typeface="+mn-ea"/>
              </a:rPr>
              <a:t>range</a:t>
            </a:r>
            <a:r>
              <a:rPr lang="zh-CN" altLang="en-US" sz="1600" dirty="0">
                <a:latin typeface="+mn-ea"/>
              </a:rPr>
              <a:t>类型对象。可以使用</a:t>
            </a:r>
            <a:r>
              <a:rPr lang="en-US" altLang="zh-CN" sz="1600" dirty="0">
                <a:latin typeface="+mn-ea"/>
              </a:rPr>
              <a:t>list</a:t>
            </a:r>
            <a:r>
              <a:rPr lang="zh-CN" altLang="en-US" sz="1600" dirty="0">
                <a:latin typeface="+mn-ea"/>
              </a:rPr>
              <a:t>将其转换成列表。</a:t>
            </a:r>
            <a:endParaRPr lang="en-US" altLang="zh-CN" sz="1600" dirty="0">
              <a:latin typeface="+mn-ea"/>
            </a:endParaRPr>
          </a:p>
          <a:p>
            <a:pPr marL="285750" indent="-285750">
              <a:buFont typeface="Wingdings" panose="05000000000000000000" pitchFamily="2" charset="2"/>
              <a:buChar char="l"/>
            </a:pPr>
            <a:r>
              <a:rPr lang="zh-CN" altLang="en-US" sz="1600" dirty="0" smtClean="0">
                <a:latin typeface="+mn-ea"/>
              </a:rPr>
              <a:t>示例：</a:t>
            </a:r>
            <a:endParaRPr lang="en-US" altLang="zh-CN" sz="1600" dirty="0" smtClean="0">
              <a:latin typeface="+mn-ea"/>
            </a:endParaRPr>
          </a:p>
          <a:p>
            <a:r>
              <a:rPr lang="en-US" altLang="zh-CN" sz="1600" dirty="0">
                <a:latin typeface="+mn-ea"/>
              </a:rPr>
              <a:t> </a:t>
            </a:r>
            <a:r>
              <a:rPr lang="en-US" altLang="zh-CN" sz="1600" dirty="0" smtClean="0">
                <a:latin typeface="+mn-ea"/>
              </a:rPr>
              <a:t>                                      </a:t>
            </a:r>
            <a:r>
              <a:rPr lang="zh-CN" altLang="en-US" sz="1600" dirty="0">
                <a:latin typeface="+mn-ea"/>
              </a:rPr>
              <a:t>输出</a:t>
            </a:r>
            <a:r>
              <a:rPr lang="zh-CN" altLang="en-US" sz="1600" dirty="0" smtClean="0">
                <a:latin typeface="+mn-ea"/>
              </a:rPr>
              <a:t>结果：</a:t>
            </a:r>
            <a:endParaRPr lang="en-US" altLang="zh-CN" sz="1600" dirty="0" smtClean="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4">
            <a:extLst>
              <a:ext uri="{FF2B5EF4-FFF2-40B4-BE49-F238E27FC236}">
                <a16:creationId xmlns:a16="http://schemas.microsoft.com/office/drawing/2014/main" xmlns="" id="{3F07E5F1-BE94-43D8-A089-9777A270D03D}"/>
              </a:ext>
            </a:extLst>
          </p:cNvPr>
          <p:cNvSpPr/>
          <p:nvPr/>
        </p:nvSpPr>
        <p:spPr>
          <a:xfrm>
            <a:off x="2483768" y="2931790"/>
            <a:ext cx="2467703" cy="91130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print(list(range(5)))</a:t>
            </a:r>
          </a:p>
          <a:p>
            <a:pPr algn="just"/>
            <a:r>
              <a:rPr lang="en-US" altLang="zh-CN" sz="1200" dirty="0">
                <a:latin typeface="+mn-ea"/>
              </a:rPr>
              <a:t>print(list(range(1, 8)))</a:t>
            </a:r>
          </a:p>
          <a:p>
            <a:pPr algn="just"/>
            <a:r>
              <a:rPr lang="en-US" altLang="zh-CN" sz="1200" dirty="0">
                <a:latin typeface="+mn-ea"/>
              </a:rPr>
              <a:t>print(list(range(8, 1, -1)))</a:t>
            </a:r>
          </a:p>
          <a:p>
            <a:pPr algn="just"/>
            <a:r>
              <a:rPr lang="en-US" altLang="zh-CN" sz="1200" dirty="0">
                <a:latin typeface="+mn-ea"/>
              </a:rPr>
              <a:t>print(list(range(1, 8, 2)))</a:t>
            </a:r>
          </a:p>
        </p:txBody>
      </p:sp>
      <p:pic>
        <p:nvPicPr>
          <p:cNvPr id="9" name="图片 8">
            <a:extLst>
              <a:ext uri="{FF2B5EF4-FFF2-40B4-BE49-F238E27FC236}">
                <a16:creationId xmlns:a16="http://schemas.microsoft.com/office/drawing/2014/main" xmlns="" id="{6B1BD8C2-8E13-4A09-A3F0-9773E772C038}"/>
              </a:ext>
            </a:extLst>
          </p:cNvPr>
          <p:cNvPicPr>
            <a:picLocks noChangeAspect="1"/>
          </p:cNvPicPr>
          <p:nvPr/>
        </p:nvPicPr>
        <p:blipFill>
          <a:blip r:embed="rId2"/>
          <a:stretch>
            <a:fillRect/>
          </a:stretch>
        </p:blipFill>
        <p:spPr>
          <a:xfrm>
            <a:off x="5846559" y="3075806"/>
            <a:ext cx="2009524" cy="923810"/>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399476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列表解析</a:t>
            </a:r>
            <a:r>
              <a:rPr lang="zh-CN" altLang="en-US" b="1" dirty="0" smtClean="0"/>
              <a:t>：</a:t>
            </a:r>
            <a:endParaRPr lang="en-US" altLang="zh-CN" b="1" dirty="0"/>
          </a:p>
        </p:txBody>
      </p:sp>
      <p:sp>
        <p:nvSpPr>
          <p:cNvPr id="5" name="Content Placeholder 4"/>
          <p:cNvSpPr>
            <a:spLocks noGrp="1"/>
          </p:cNvSpPr>
          <p:nvPr>
            <p:ph idx="10"/>
          </p:nvPr>
        </p:nvSpPr>
        <p:spPr>
          <a:xfrm>
            <a:off x="1619672" y="1491630"/>
            <a:ext cx="7128792" cy="2995737"/>
          </a:xfrm>
        </p:spPr>
        <p:txBody>
          <a:bodyPr/>
          <a:lstStyle/>
          <a:p>
            <a:pPr marL="285750" indent="-285750">
              <a:buFont typeface="Wingdings" panose="05000000000000000000" pitchFamily="2" charset="2"/>
              <a:buChar char="l"/>
            </a:pPr>
            <a:r>
              <a:rPr lang="zh-CN" altLang="en-US" dirty="0">
                <a:latin typeface="+mn-ea"/>
              </a:rPr>
              <a:t>列表解析可以将</a:t>
            </a:r>
            <a:r>
              <a:rPr lang="en-US" altLang="zh-CN" dirty="0">
                <a:latin typeface="+mn-ea"/>
              </a:rPr>
              <a:t>for</a:t>
            </a:r>
            <a:r>
              <a:rPr lang="zh-CN" altLang="en-US" dirty="0">
                <a:latin typeface="+mn-ea"/>
              </a:rPr>
              <a:t>循环和创建新元素的代码合并到一起，并且自动附加新元素。</a:t>
            </a:r>
            <a:endParaRPr lang="en-US" altLang="zh-CN" dirty="0">
              <a:latin typeface="+mn-ea"/>
            </a:endParaRPr>
          </a:p>
          <a:p>
            <a:pPr marL="285750" indent="-285750">
              <a:buFont typeface="Wingdings" panose="05000000000000000000" pitchFamily="2" charset="2"/>
              <a:buChar char="l"/>
            </a:pPr>
            <a:r>
              <a:rPr lang="zh-CN" altLang="en-US" dirty="0">
                <a:latin typeface="+mn-ea"/>
              </a:rPr>
              <a:t>基本书写形式：</a:t>
            </a:r>
            <a:r>
              <a:rPr lang="en-US" altLang="zh-CN" dirty="0">
                <a:latin typeface="+mn-ea"/>
              </a:rPr>
              <a:t>[express for &lt;</a:t>
            </a:r>
            <a:r>
              <a:rPr lang="en-US" altLang="zh-CN" dirty="0" err="1">
                <a:latin typeface="+mn-ea"/>
              </a:rPr>
              <a:t>var</a:t>
            </a:r>
            <a:r>
              <a:rPr lang="en-US" altLang="zh-CN" dirty="0">
                <a:latin typeface="+mn-ea"/>
              </a:rPr>
              <a:t>&gt; in &lt;list&gt; if ...]</a:t>
            </a:r>
            <a:r>
              <a:rPr lang="zh-CN" altLang="en-US" dirty="0">
                <a:latin typeface="+mn-ea"/>
              </a:rPr>
              <a:t>。最前面的</a:t>
            </a:r>
            <a:r>
              <a:rPr lang="en-US" altLang="zh-CN" dirty="0">
                <a:latin typeface="+mn-ea"/>
              </a:rPr>
              <a:t>express</a:t>
            </a:r>
            <a:r>
              <a:rPr lang="zh-CN" altLang="en-US" dirty="0">
                <a:latin typeface="+mn-ea"/>
              </a:rPr>
              <a:t>是一个表达式，是生成的新列表的基本元素形式，后面可以再加</a:t>
            </a:r>
            <a:r>
              <a:rPr lang="en-US" altLang="zh-CN" dirty="0">
                <a:latin typeface="+mn-ea"/>
              </a:rPr>
              <a:t>for</a:t>
            </a:r>
            <a:r>
              <a:rPr lang="zh-CN" altLang="en-US" dirty="0">
                <a:latin typeface="+mn-ea"/>
              </a:rPr>
              <a:t>，类似多重循环。</a:t>
            </a:r>
            <a:endParaRPr lang="en-US" altLang="zh-CN" dirty="0">
              <a:latin typeface="+mn-ea"/>
            </a:endParaRPr>
          </a:p>
          <a:p>
            <a:pPr marL="285750" indent="-285750">
              <a:buFont typeface="Wingdings" panose="05000000000000000000" pitchFamily="2" charset="2"/>
              <a:buChar char="l"/>
            </a:pPr>
            <a:r>
              <a:rPr lang="zh-CN" altLang="en-US" dirty="0">
                <a:latin typeface="+mn-ea"/>
              </a:rPr>
              <a:t>同样是对列表中的数据求平方，可以对比一下普通</a:t>
            </a:r>
            <a:r>
              <a:rPr lang="en-US" altLang="zh-CN" dirty="0">
                <a:latin typeface="+mn-ea"/>
              </a:rPr>
              <a:t>for</a:t>
            </a:r>
            <a:r>
              <a:rPr lang="zh-CN" altLang="en-US" dirty="0">
                <a:latin typeface="+mn-ea"/>
              </a:rPr>
              <a:t>循环操作列表与使用列表解析方式操作列表：</a:t>
            </a:r>
            <a:endParaRPr lang="en-US" altLang="zh-CN" dirty="0">
              <a:latin typeface="+mn-ea"/>
            </a:endParaRPr>
          </a:p>
          <a:p>
            <a:r>
              <a:rPr lang="zh-CN" altLang="en-US" dirty="0" smtClean="0"/>
              <a:t>     普通</a:t>
            </a:r>
            <a:r>
              <a:rPr lang="en-US" altLang="zh-CN" dirty="0"/>
              <a:t>for</a:t>
            </a:r>
            <a:r>
              <a:rPr lang="zh-CN" altLang="en-US" dirty="0"/>
              <a:t>循环实现元素平方</a:t>
            </a:r>
            <a:r>
              <a:rPr lang="zh-CN" altLang="en-US" dirty="0" smtClean="0"/>
              <a:t>：                    列表</a:t>
            </a:r>
            <a:r>
              <a:rPr lang="zh-CN" altLang="en-US" dirty="0"/>
              <a:t>解析实现元素平方：</a:t>
            </a:r>
          </a:p>
          <a:p>
            <a:endParaRPr lang="zh-CN" altLang="en-US" sz="1600" dirty="0"/>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endParaRPr lang="en-US" altLang="zh-CN" sz="1600" dirty="0">
              <a:latin typeface="+mn-ea"/>
            </a:endParaRPr>
          </a:p>
          <a:p>
            <a:pPr marL="1028700" lvl="1">
              <a:buFont typeface="Arial" panose="020B0604020202020204" pitchFamily="34" charset="0"/>
              <a:buChar char="•"/>
            </a:pPr>
            <a:r>
              <a:rPr lang="zh-CN" altLang="en-US" sz="1200" dirty="0">
                <a:latin typeface="+mn-ea"/>
              </a:rPr>
              <a:t>两种实现方式效果是一样的，但是列表解析更为简洁。</a:t>
            </a:r>
            <a:endParaRPr lang="en-US" altLang="zh-CN" sz="1200" dirty="0">
              <a:latin typeface="+mn-ea"/>
            </a:endParaRPr>
          </a:p>
          <a:p>
            <a:pPr marL="1028700" lvl="1">
              <a:buFont typeface="Arial" panose="020B0604020202020204" pitchFamily="34" charset="0"/>
              <a:buChar char="•"/>
            </a:pPr>
            <a:r>
              <a:rPr lang="zh-CN" altLang="en-US" sz="1200" dirty="0">
                <a:latin typeface="+mn-ea"/>
              </a:rPr>
              <a:t>效率上来说，列表解析执行速度更快。</a:t>
            </a:r>
            <a:endParaRPr lang="en-US" altLang="zh-CN" sz="12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3F07E5F1-BE94-43D8-A089-9777A270D03D}"/>
              </a:ext>
            </a:extLst>
          </p:cNvPr>
          <p:cNvSpPr/>
          <p:nvPr/>
        </p:nvSpPr>
        <p:spPr>
          <a:xfrm>
            <a:off x="2120356" y="3075806"/>
            <a:ext cx="2952328" cy="835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altLang="zh-CN" sz="1200" dirty="0" err="1">
                <a:latin typeface="+mn-ea"/>
              </a:rPr>
              <a:t>nums</a:t>
            </a:r>
            <a:r>
              <a:rPr lang="en-US" altLang="zh-CN" sz="1200" dirty="0">
                <a:latin typeface="+mn-ea"/>
              </a:rPr>
              <a:t> = [1, 2, 3, 4, 5, 6  ,7, 8, 9]</a:t>
            </a:r>
          </a:p>
          <a:p>
            <a:pPr algn="just"/>
            <a:r>
              <a:rPr lang="en-US" altLang="zh-CN" sz="1200" dirty="0">
                <a:latin typeface="+mn-ea"/>
              </a:rPr>
              <a:t>for </a:t>
            </a:r>
            <a:r>
              <a:rPr lang="en-US" altLang="zh-CN" sz="1200" dirty="0" err="1">
                <a:latin typeface="+mn-ea"/>
              </a:rPr>
              <a:t>i</a:t>
            </a:r>
            <a:r>
              <a:rPr lang="en-US" altLang="zh-CN" sz="1200" dirty="0">
                <a:latin typeface="+mn-ea"/>
              </a:rPr>
              <a:t> in range(</a:t>
            </a:r>
            <a:r>
              <a:rPr lang="en-US" altLang="zh-CN" sz="1200" dirty="0" err="1">
                <a:latin typeface="+mn-ea"/>
              </a:rPr>
              <a:t>len</a:t>
            </a:r>
            <a:r>
              <a:rPr lang="en-US" altLang="zh-CN" sz="1200" dirty="0">
                <a:latin typeface="+mn-ea"/>
              </a:rPr>
              <a:t>(</a:t>
            </a:r>
            <a:r>
              <a:rPr lang="en-US" altLang="zh-CN" sz="1200" dirty="0" err="1">
                <a:latin typeface="+mn-ea"/>
              </a:rPr>
              <a:t>nums</a:t>
            </a:r>
            <a:r>
              <a:rPr lang="en-US" altLang="zh-CN" sz="1200" dirty="0">
                <a:latin typeface="+mn-ea"/>
              </a:rPr>
              <a:t>)):</a:t>
            </a:r>
            <a:endParaRPr lang="zh-CN" altLang="en-US" sz="1200" dirty="0">
              <a:latin typeface="+mn-ea"/>
            </a:endParaRPr>
          </a:p>
          <a:p>
            <a:pPr algn="just"/>
            <a:r>
              <a:rPr lang="zh-CN" altLang="en-US" sz="1200" dirty="0">
                <a:latin typeface="+mn-ea"/>
              </a:rPr>
              <a:t>    </a:t>
            </a:r>
            <a:r>
              <a:rPr lang="en-US" altLang="zh-CN" sz="1200" dirty="0" err="1">
                <a:latin typeface="+mn-ea"/>
              </a:rPr>
              <a:t>nums</a:t>
            </a:r>
            <a:r>
              <a:rPr lang="en-US" altLang="zh-CN" sz="1200" dirty="0">
                <a:latin typeface="+mn-ea"/>
              </a:rPr>
              <a:t>[</a:t>
            </a:r>
            <a:r>
              <a:rPr lang="en-US" altLang="zh-CN" sz="1200" dirty="0" err="1">
                <a:latin typeface="+mn-ea"/>
              </a:rPr>
              <a:t>i</a:t>
            </a:r>
            <a:r>
              <a:rPr lang="en-US" altLang="zh-CN" sz="1200" dirty="0">
                <a:latin typeface="+mn-ea"/>
              </a:rPr>
              <a:t>] = </a:t>
            </a:r>
            <a:r>
              <a:rPr lang="en-US" altLang="zh-CN" sz="1200" dirty="0" err="1">
                <a:latin typeface="+mn-ea"/>
              </a:rPr>
              <a:t>nums</a:t>
            </a:r>
            <a:r>
              <a:rPr lang="en-US" altLang="zh-CN" sz="1200" dirty="0">
                <a:latin typeface="+mn-ea"/>
              </a:rPr>
              <a:t>[</a:t>
            </a:r>
            <a:r>
              <a:rPr lang="en-US" altLang="zh-CN" sz="1200" dirty="0" err="1">
                <a:latin typeface="+mn-ea"/>
              </a:rPr>
              <a:t>i</a:t>
            </a:r>
            <a:r>
              <a:rPr lang="en-US" altLang="zh-CN" sz="1200" dirty="0">
                <a:latin typeface="+mn-ea"/>
              </a:rPr>
              <a:t>] ** 2</a:t>
            </a:r>
          </a:p>
          <a:p>
            <a:pPr algn="just"/>
            <a:r>
              <a:rPr lang="en-US" altLang="zh-CN" sz="1200" dirty="0">
                <a:latin typeface="+mn-ea"/>
              </a:rPr>
              <a:t>print(</a:t>
            </a:r>
            <a:r>
              <a:rPr lang="en-US" altLang="zh-CN" sz="1200" dirty="0" err="1">
                <a:latin typeface="+mn-ea"/>
              </a:rPr>
              <a:t>nums</a:t>
            </a:r>
            <a:r>
              <a:rPr lang="en-US" altLang="zh-CN" sz="1200" dirty="0">
                <a:latin typeface="+mn-ea"/>
              </a:rPr>
              <a:t>)</a:t>
            </a:r>
          </a:p>
        </p:txBody>
      </p:sp>
      <p:sp>
        <p:nvSpPr>
          <p:cNvPr id="9" name="矩形: 圆角 9">
            <a:extLst>
              <a:ext uri="{FF2B5EF4-FFF2-40B4-BE49-F238E27FC236}">
                <a16:creationId xmlns:a16="http://schemas.microsoft.com/office/drawing/2014/main" xmlns="" id="{56FCB266-F31D-46BC-823A-A1600129D76B}"/>
              </a:ext>
            </a:extLst>
          </p:cNvPr>
          <p:cNvSpPr/>
          <p:nvPr/>
        </p:nvSpPr>
        <p:spPr>
          <a:xfrm>
            <a:off x="5398406" y="3075806"/>
            <a:ext cx="3024336" cy="835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altLang="zh-CN" sz="1200" dirty="0" err="1">
                <a:latin typeface="+mn-ea"/>
              </a:rPr>
              <a:t>nums</a:t>
            </a:r>
            <a:r>
              <a:rPr lang="en-US" altLang="zh-CN" sz="1200" dirty="0">
                <a:latin typeface="+mn-ea"/>
              </a:rPr>
              <a:t> = [1, 2, 3, 4, 5, 6  ,7, 8, 9]</a:t>
            </a:r>
          </a:p>
          <a:p>
            <a:pPr algn="just"/>
            <a:r>
              <a:rPr lang="en-US" altLang="zh-CN" sz="1200" dirty="0" err="1">
                <a:latin typeface="+mn-ea"/>
              </a:rPr>
              <a:t>nums</a:t>
            </a:r>
            <a:r>
              <a:rPr lang="en-US" altLang="zh-CN" sz="1200" dirty="0">
                <a:latin typeface="+mn-ea"/>
              </a:rPr>
              <a:t> = [</a:t>
            </a:r>
            <a:r>
              <a:rPr lang="en-US" altLang="zh-CN" sz="1200" dirty="0" err="1">
                <a:latin typeface="+mn-ea"/>
              </a:rPr>
              <a:t>num</a:t>
            </a:r>
            <a:r>
              <a:rPr lang="en-US" altLang="zh-CN" sz="1200" dirty="0">
                <a:latin typeface="+mn-ea"/>
              </a:rPr>
              <a:t> ** 2 for </a:t>
            </a:r>
            <a:r>
              <a:rPr lang="en-US" altLang="zh-CN" sz="1200" dirty="0" err="1">
                <a:latin typeface="+mn-ea"/>
              </a:rPr>
              <a:t>num</a:t>
            </a:r>
            <a:r>
              <a:rPr lang="en-US" altLang="zh-CN" sz="1200" dirty="0">
                <a:latin typeface="+mn-ea"/>
              </a:rPr>
              <a:t> in </a:t>
            </a:r>
            <a:r>
              <a:rPr lang="en-US" altLang="zh-CN" sz="1200" dirty="0" err="1">
                <a:latin typeface="+mn-ea"/>
              </a:rPr>
              <a:t>nums</a:t>
            </a:r>
            <a:r>
              <a:rPr lang="en-US" altLang="zh-CN" sz="1200" dirty="0">
                <a:latin typeface="+mn-ea"/>
              </a:rPr>
              <a:t>]</a:t>
            </a:r>
          </a:p>
          <a:p>
            <a:pPr algn="just"/>
            <a:r>
              <a:rPr lang="en-US" altLang="zh-CN" sz="1200" dirty="0">
                <a:latin typeface="+mn-ea"/>
              </a:rPr>
              <a:t>print(</a:t>
            </a:r>
            <a:r>
              <a:rPr lang="en-US" altLang="zh-CN" sz="1200" dirty="0" err="1">
                <a:latin typeface="+mn-ea"/>
              </a:rPr>
              <a:t>nums</a:t>
            </a:r>
            <a:r>
              <a:rPr lang="en-US" altLang="zh-CN" sz="1200" dirty="0">
                <a:latin typeface="+mn-ea"/>
              </a:rPr>
              <a:t>)</a:t>
            </a:r>
          </a:p>
        </p:txBody>
      </p:sp>
    </p:spTree>
    <p:extLst>
      <p:ext uri="{BB962C8B-B14F-4D97-AF65-F5344CB8AC3E}">
        <p14:creationId xmlns:p14="http://schemas.microsoft.com/office/powerpoint/2010/main" val="2464007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smtClean="0"/>
              <a:t>列表解析（续）</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列表解析还可以添加</a:t>
            </a:r>
            <a:r>
              <a:rPr lang="en-US" altLang="zh-CN" sz="1600" dirty="0">
                <a:latin typeface="+mn-ea"/>
              </a:rPr>
              <a:t>if</a:t>
            </a:r>
            <a:r>
              <a:rPr lang="zh-CN" altLang="en-US" sz="1600" dirty="0">
                <a:latin typeface="+mn-ea"/>
              </a:rPr>
              <a:t>条件，对元素进行过滤。例如过滤出数字中的</a:t>
            </a:r>
            <a:r>
              <a:rPr lang="zh-CN" altLang="en-US" sz="1600" dirty="0" smtClean="0">
                <a:latin typeface="+mn-ea"/>
              </a:rPr>
              <a:t>偶数：</a:t>
            </a:r>
            <a:endParaRPr lang="en-US" altLang="zh-CN" sz="1600" dirty="0" smtClean="0">
              <a:latin typeface="+mn-ea"/>
            </a:endParaRPr>
          </a:p>
          <a:p>
            <a:pPr marL="285750" indent="-285750">
              <a:buFont typeface="Wingdings" panose="05000000000000000000" pitchFamily="2" charset="2"/>
              <a:buChar char="l"/>
            </a:pPr>
            <a:endParaRPr lang="en-US" altLang="zh-CN" sz="1600" dirty="0" smtClean="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列表中的奇数与偶数两两相乘：</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10" name="矩形: 圆角 10">
            <a:extLst>
              <a:ext uri="{FF2B5EF4-FFF2-40B4-BE49-F238E27FC236}">
                <a16:creationId xmlns:a16="http://schemas.microsoft.com/office/drawing/2014/main" xmlns="" id="{BA3CB16B-2F99-4047-B4D2-CC2AC24AD36D}"/>
              </a:ext>
            </a:extLst>
          </p:cNvPr>
          <p:cNvSpPr/>
          <p:nvPr/>
        </p:nvSpPr>
        <p:spPr>
          <a:xfrm>
            <a:off x="3557890" y="1953626"/>
            <a:ext cx="3647890" cy="113554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err="1">
                <a:latin typeface="+mn-ea"/>
              </a:rPr>
              <a:t>nums</a:t>
            </a:r>
            <a:r>
              <a:rPr lang="en-US" altLang="zh-CN" sz="1200" dirty="0">
                <a:latin typeface="+mn-ea"/>
              </a:rPr>
              <a:t> = [1, 2, 3, 4, 5, 6  ,7, 8, 9]</a:t>
            </a:r>
          </a:p>
          <a:p>
            <a:pPr algn="just"/>
            <a:r>
              <a:rPr lang="en-US" altLang="zh-CN" sz="1200" dirty="0" err="1">
                <a:latin typeface="+mn-ea"/>
              </a:rPr>
              <a:t>nums</a:t>
            </a:r>
            <a:r>
              <a:rPr lang="en-US" altLang="zh-CN" sz="1200" dirty="0">
                <a:latin typeface="+mn-ea"/>
              </a:rPr>
              <a:t> = [</a:t>
            </a:r>
            <a:r>
              <a:rPr lang="en-US" altLang="zh-CN" sz="1200" dirty="0" err="1">
                <a:latin typeface="+mn-ea"/>
              </a:rPr>
              <a:t>num</a:t>
            </a:r>
            <a:r>
              <a:rPr lang="en-US" altLang="zh-CN" sz="1200" dirty="0">
                <a:latin typeface="+mn-ea"/>
              </a:rPr>
              <a:t> for </a:t>
            </a:r>
            <a:r>
              <a:rPr lang="en-US" altLang="zh-CN" sz="1200" dirty="0" err="1">
                <a:latin typeface="+mn-ea"/>
              </a:rPr>
              <a:t>num</a:t>
            </a:r>
            <a:r>
              <a:rPr lang="en-US" altLang="zh-CN" sz="1200" dirty="0">
                <a:latin typeface="+mn-ea"/>
              </a:rPr>
              <a:t> in </a:t>
            </a:r>
            <a:r>
              <a:rPr lang="en-US" altLang="zh-CN" sz="1200" dirty="0" err="1">
                <a:latin typeface="+mn-ea"/>
              </a:rPr>
              <a:t>nums</a:t>
            </a:r>
            <a:r>
              <a:rPr lang="en-US" altLang="zh-CN" sz="1200" dirty="0">
                <a:latin typeface="+mn-ea"/>
              </a:rPr>
              <a:t> if </a:t>
            </a:r>
            <a:r>
              <a:rPr lang="en-US" altLang="zh-CN" sz="1200" dirty="0" err="1">
                <a:latin typeface="+mn-ea"/>
              </a:rPr>
              <a:t>num</a:t>
            </a:r>
            <a:r>
              <a:rPr lang="en-US" altLang="zh-CN" sz="1200" dirty="0">
                <a:latin typeface="+mn-ea"/>
              </a:rPr>
              <a:t> % 2 == 0]</a:t>
            </a:r>
          </a:p>
          <a:p>
            <a:pPr algn="just"/>
            <a:r>
              <a:rPr lang="en-US" altLang="zh-CN" sz="1200" dirty="0">
                <a:latin typeface="+mn-ea"/>
              </a:rPr>
              <a:t>print(</a:t>
            </a:r>
            <a:r>
              <a:rPr lang="en-US" altLang="zh-CN" sz="1200" dirty="0" err="1">
                <a:latin typeface="+mn-ea"/>
              </a:rPr>
              <a:t>nums</a:t>
            </a:r>
            <a:r>
              <a:rPr lang="en-US" altLang="zh-CN" sz="1200" dirty="0">
                <a:latin typeface="+mn-ea"/>
              </a:rPr>
              <a:t>)</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en-US" altLang="zh-CN" sz="1200" dirty="0">
                <a:latin typeface="+mn-ea"/>
              </a:rPr>
              <a:t>[2, 4, 6, 8]</a:t>
            </a:r>
          </a:p>
        </p:txBody>
      </p:sp>
      <p:pic>
        <p:nvPicPr>
          <p:cNvPr id="11" name="图片 10">
            <a:extLst>
              <a:ext uri="{FF2B5EF4-FFF2-40B4-BE49-F238E27FC236}">
                <a16:creationId xmlns:a16="http://schemas.microsoft.com/office/drawing/2014/main" xmlns="" id="{9B96EF9C-8BD9-4DA7-BBF9-6CE687EF60EC}"/>
              </a:ext>
            </a:extLst>
          </p:cNvPr>
          <p:cNvPicPr>
            <a:picLocks noChangeAspect="1"/>
          </p:cNvPicPr>
          <p:nvPr/>
        </p:nvPicPr>
        <p:blipFill>
          <a:blip r:embed="rId2"/>
          <a:stretch>
            <a:fillRect/>
          </a:stretch>
        </p:blipFill>
        <p:spPr>
          <a:xfrm>
            <a:off x="3150166" y="3605949"/>
            <a:ext cx="4463337" cy="13060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2331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列表的切片操作</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列表的切片规则和字符串的切片规则是一样的。</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基本形式有</a:t>
            </a:r>
            <a:r>
              <a:rPr lang="en-US" altLang="zh-CN" sz="1600" dirty="0">
                <a:latin typeface="+mn-ea"/>
              </a:rPr>
              <a:t>[</a:t>
            </a:r>
            <a:r>
              <a:rPr lang="en-US" altLang="zh-CN" sz="1600" dirty="0" err="1">
                <a:latin typeface="+mn-ea"/>
              </a:rPr>
              <a:t>a:b</a:t>
            </a:r>
            <a:r>
              <a:rPr lang="en-US" altLang="zh-CN" sz="1600" dirty="0">
                <a:latin typeface="+mn-ea"/>
              </a:rPr>
              <a:t>]</a:t>
            </a:r>
            <a:r>
              <a:rPr lang="zh-CN" altLang="en-US" sz="1600" dirty="0">
                <a:latin typeface="+mn-ea"/>
              </a:rPr>
              <a:t>、</a:t>
            </a:r>
            <a:r>
              <a:rPr lang="en-US" altLang="zh-CN" sz="1600" dirty="0">
                <a:latin typeface="+mn-ea"/>
              </a:rPr>
              <a:t>[</a:t>
            </a:r>
            <a:r>
              <a:rPr lang="en-US" altLang="zh-CN" sz="1600" dirty="0" err="1">
                <a:latin typeface="+mn-ea"/>
              </a:rPr>
              <a:t>a:b:c</a:t>
            </a:r>
            <a:r>
              <a:rPr lang="en-US" altLang="zh-CN" sz="1600" dirty="0">
                <a:latin typeface="+mn-ea"/>
              </a:rPr>
              <a:t>]</a:t>
            </a:r>
            <a:r>
              <a:rPr lang="zh-CN" altLang="en-US" sz="1600" dirty="0">
                <a:latin typeface="+mn-ea"/>
              </a:rPr>
              <a:t>，</a:t>
            </a:r>
            <a:r>
              <a:rPr lang="en-US" altLang="zh-CN" sz="1600" dirty="0">
                <a:latin typeface="+mn-ea"/>
              </a:rPr>
              <a:t>a, b, c </a:t>
            </a:r>
            <a:r>
              <a:rPr lang="zh-CN" altLang="en-US" sz="1600" dirty="0">
                <a:latin typeface="+mn-ea"/>
              </a:rPr>
              <a:t>均可省略。</a:t>
            </a:r>
            <a:r>
              <a:rPr lang="en-US" altLang="zh-CN" sz="1600" dirty="0">
                <a:latin typeface="+mn-ea"/>
              </a:rPr>
              <a:t>a</a:t>
            </a:r>
            <a:r>
              <a:rPr lang="zh-CN" altLang="en-US" sz="1600" dirty="0">
                <a:latin typeface="+mn-ea"/>
              </a:rPr>
              <a:t>为切片起始位置，</a:t>
            </a:r>
            <a:r>
              <a:rPr lang="en-US" altLang="zh-CN" sz="1600" dirty="0">
                <a:latin typeface="+mn-ea"/>
              </a:rPr>
              <a:t>b</a:t>
            </a:r>
            <a:r>
              <a:rPr lang="zh-CN" altLang="en-US" sz="1600" dirty="0">
                <a:latin typeface="+mn-ea"/>
              </a:rPr>
              <a:t>为切片终止位置</a:t>
            </a:r>
            <a:r>
              <a:rPr lang="en-US" altLang="zh-CN" sz="1600" dirty="0">
                <a:latin typeface="+mn-ea"/>
              </a:rPr>
              <a:t>(</a:t>
            </a:r>
            <a:r>
              <a:rPr lang="zh-CN" altLang="en-US" sz="1600" dirty="0">
                <a:latin typeface="+mn-ea"/>
              </a:rPr>
              <a:t>不取值</a:t>
            </a:r>
            <a:r>
              <a:rPr lang="en-US" altLang="zh-CN" sz="1600" dirty="0">
                <a:latin typeface="+mn-ea"/>
              </a:rPr>
              <a:t>),c</a:t>
            </a:r>
            <a:r>
              <a:rPr lang="zh-CN" altLang="en-US" sz="1600" dirty="0">
                <a:latin typeface="+mn-ea"/>
              </a:rPr>
              <a:t>为步长。</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假如</a:t>
            </a:r>
            <a:r>
              <a:rPr lang="en-US" altLang="zh-CN" sz="1600" dirty="0">
                <a:latin typeface="+mn-ea"/>
              </a:rPr>
              <a:t>a</a:t>
            </a:r>
            <a:r>
              <a:rPr lang="zh-CN" altLang="en-US" sz="1600" dirty="0">
                <a:latin typeface="+mn-ea"/>
              </a:rPr>
              <a:t>省略，则表示从列表起始位开始切片。</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假如</a:t>
            </a:r>
            <a:r>
              <a:rPr lang="en-US" altLang="zh-CN" sz="1600" dirty="0">
                <a:latin typeface="+mn-ea"/>
              </a:rPr>
              <a:t>b</a:t>
            </a:r>
            <a:r>
              <a:rPr lang="zh-CN" altLang="en-US" sz="1600" dirty="0">
                <a:latin typeface="+mn-ea"/>
              </a:rPr>
              <a:t>省略，则表示切片终止位置为列表末尾。</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假如</a:t>
            </a:r>
            <a:r>
              <a:rPr lang="en-US" altLang="zh-CN" sz="1600" dirty="0">
                <a:latin typeface="+mn-ea"/>
              </a:rPr>
              <a:t>c</a:t>
            </a:r>
            <a:r>
              <a:rPr lang="zh-CN" altLang="en-US" sz="1600" dirty="0">
                <a:latin typeface="+mn-ea"/>
              </a:rPr>
              <a:t>省略，默认步长为</a:t>
            </a:r>
            <a:r>
              <a:rPr lang="en-US" altLang="zh-CN" sz="1600" dirty="0">
                <a:latin typeface="+mn-ea"/>
              </a:rPr>
              <a:t>1</a:t>
            </a:r>
            <a:r>
              <a:rPr lang="zh-CN" altLang="en-US" sz="1600" dirty="0">
                <a:latin typeface="+mn-ea"/>
              </a:rPr>
              <a:t>。</a:t>
            </a:r>
            <a:endParaRPr lang="en-US" altLang="zh-CN" sz="1600" dirty="0">
              <a:latin typeface="+mn-ea"/>
            </a:endParaRPr>
          </a:p>
          <a:p>
            <a:pPr marL="285750" indent="-285750">
              <a:buFont typeface="Wingdings" panose="05000000000000000000" pitchFamily="2" charset="2"/>
              <a:buChar char="l"/>
            </a:pPr>
            <a:r>
              <a:rPr lang="en-US" altLang="zh-CN" sz="1600" dirty="0">
                <a:latin typeface="+mn-ea"/>
              </a:rPr>
              <a:t>a</a:t>
            </a:r>
            <a:r>
              <a:rPr lang="zh-CN" altLang="en-US" sz="1600" dirty="0">
                <a:latin typeface="+mn-ea"/>
              </a:rPr>
              <a:t>，</a:t>
            </a:r>
            <a:r>
              <a:rPr lang="en-US" altLang="zh-CN" sz="1600" dirty="0">
                <a:latin typeface="+mn-ea"/>
              </a:rPr>
              <a:t>b, c</a:t>
            </a:r>
            <a:r>
              <a:rPr lang="zh-CN" altLang="en-US" sz="1600" dirty="0">
                <a:latin typeface="+mn-ea"/>
              </a:rPr>
              <a:t>取值均可为负数。当为负数时，与</a:t>
            </a:r>
            <a:r>
              <a:rPr lang="en-US" altLang="zh-CN" sz="1600" dirty="0" err="1">
                <a:latin typeface="+mn-ea"/>
              </a:rPr>
              <a:t>len+a</a:t>
            </a:r>
            <a:r>
              <a:rPr lang="en-US" altLang="zh-CN" sz="1600" dirty="0">
                <a:latin typeface="+mn-ea"/>
              </a:rPr>
              <a:t>, </a:t>
            </a:r>
            <a:r>
              <a:rPr lang="en-US" altLang="zh-CN" sz="1600" dirty="0" err="1">
                <a:latin typeface="+mn-ea"/>
              </a:rPr>
              <a:t>len+b</a:t>
            </a:r>
            <a:r>
              <a:rPr lang="en-US" altLang="zh-CN" sz="1600" dirty="0">
                <a:latin typeface="+mn-ea"/>
              </a:rPr>
              <a:t>, </a:t>
            </a:r>
            <a:r>
              <a:rPr lang="en-US" altLang="zh-CN" sz="1600" dirty="0" err="1">
                <a:latin typeface="+mn-ea"/>
              </a:rPr>
              <a:t>len+c</a:t>
            </a:r>
            <a:r>
              <a:rPr lang="zh-CN" altLang="en-US" sz="1600" dirty="0">
                <a:latin typeface="+mn-ea"/>
              </a:rPr>
              <a:t>等价。</a:t>
            </a:r>
            <a:r>
              <a:rPr lang="en-US" altLang="zh-CN" sz="1600" dirty="0" err="1">
                <a:latin typeface="+mn-ea"/>
              </a:rPr>
              <a:t>len</a:t>
            </a:r>
            <a:r>
              <a:rPr lang="zh-CN" altLang="en-US" sz="1600" dirty="0">
                <a:latin typeface="+mn-ea"/>
              </a:rPr>
              <a:t>为列表长度。</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3684964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列表的切片</a:t>
            </a:r>
            <a:r>
              <a:rPr lang="zh-CN" altLang="en-US" dirty="0" smtClean="0"/>
              <a:t>操作（续）</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smtClean="0">
                <a:latin typeface="+mn-ea"/>
              </a:rPr>
              <a:t>示例：</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10">
            <a:extLst>
              <a:ext uri="{FF2B5EF4-FFF2-40B4-BE49-F238E27FC236}">
                <a16:creationId xmlns:a16="http://schemas.microsoft.com/office/drawing/2014/main" xmlns="" id="{BA3CB16B-2F99-4047-B4D2-CC2AC24AD36D}"/>
              </a:ext>
            </a:extLst>
          </p:cNvPr>
          <p:cNvSpPr/>
          <p:nvPr/>
        </p:nvSpPr>
        <p:spPr>
          <a:xfrm>
            <a:off x="1835696" y="1952278"/>
            <a:ext cx="4162028" cy="263569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err="1">
                <a:latin typeface="+mn-ea"/>
              </a:rPr>
              <a:t>nums</a:t>
            </a:r>
            <a:r>
              <a:rPr lang="en-US" altLang="zh-CN" sz="1200" dirty="0">
                <a:latin typeface="+mn-ea"/>
              </a:rPr>
              <a:t> = [1, 2, 3, 4, 5, 6  ,7, 8, 9]</a:t>
            </a:r>
          </a:p>
          <a:p>
            <a:pPr algn="just"/>
            <a:r>
              <a:rPr lang="en-US" altLang="zh-CN" sz="1200" dirty="0">
                <a:latin typeface="+mn-ea"/>
              </a:rPr>
              <a:t>print(</a:t>
            </a:r>
            <a:r>
              <a:rPr lang="en-US" altLang="zh-CN" sz="1200" dirty="0" err="1">
                <a:latin typeface="+mn-ea"/>
              </a:rPr>
              <a:t>nums</a:t>
            </a:r>
            <a:r>
              <a:rPr lang="en-US" altLang="zh-CN" sz="1200" dirty="0">
                <a:latin typeface="+mn-ea"/>
              </a:rPr>
              <a:t>[:])      # </a:t>
            </a:r>
            <a:r>
              <a:rPr lang="zh-CN" altLang="en-US" sz="1200" dirty="0">
                <a:latin typeface="+mn-ea"/>
              </a:rPr>
              <a:t>取所有</a:t>
            </a:r>
          </a:p>
          <a:p>
            <a:pPr algn="just"/>
            <a:r>
              <a:rPr lang="en-US" altLang="zh-CN" sz="1200" dirty="0">
                <a:latin typeface="+mn-ea"/>
              </a:rPr>
              <a:t>print(</a:t>
            </a:r>
            <a:r>
              <a:rPr lang="en-US" altLang="zh-CN" sz="1200" dirty="0" err="1">
                <a:latin typeface="+mn-ea"/>
              </a:rPr>
              <a:t>nums</a:t>
            </a:r>
            <a:r>
              <a:rPr lang="en-US" altLang="zh-CN" sz="1200" dirty="0">
                <a:latin typeface="+mn-ea"/>
              </a:rPr>
              <a:t>[::])     # </a:t>
            </a:r>
            <a:r>
              <a:rPr lang="zh-CN" altLang="en-US" sz="1200" dirty="0">
                <a:latin typeface="+mn-ea"/>
              </a:rPr>
              <a:t>取所有</a:t>
            </a:r>
          </a:p>
          <a:p>
            <a:pPr algn="just"/>
            <a:r>
              <a:rPr lang="en-US" altLang="zh-CN" sz="1200" dirty="0">
                <a:latin typeface="+mn-ea"/>
              </a:rPr>
              <a:t>print(</a:t>
            </a:r>
            <a:r>
              <a:rPr lang="en-US" altLang="zh-CN" sz="1200" dirty="0" err="1">
                <a:latin typeface="+mn-ea"/>
              </a:rPr>
              <a:t>nums</a:t>
            </a:r>
            <a:r>
              <a:rPr lang="en-US" altLang="zh-CN" sz="1200" dirty="0">
                <a:latin typeface="+mn-ea"/>
              </a:rPr>
              <a:t>[:-1])    # </a:t>
            </a:r>
            <a:r>
              <a:rPr lang="zh-CN" altLang="en-US" sz="1200" dirty="0">
                <a:latin typeface="+mn-ea"/>
              </a:rPr>
              <a:t>除去第</a:t>
            </a:r>
            <a:r>
              <a:rPr lang="en-US" altLang="zh-CN" sz="1200" dirty="0" err="1">
                <a:latin typeface="+mn-ea"/>
              </a:rPr>
              <a:t>len</a:t>
            </a:r>
            <a:r>
              <a:rPr lang="en-US" altLang="zh-CN" sz="1200" dirty="0">
                <a:latin typeface="+mn-ea"/>
              </a:rPr>
              <a:t>(</a:t>
            </a:r>
            <a:r>
              <a:rPr lang="en-US" altLang="zh-CN" sz="1200" dirty="0" err="1">
                <a:latin typeface="+mn-ea"/>
              </a:rPr>
              <a:t>nums</a:t>
            </a:r>
            <a:r>
              <a:rPr lang="en-US" altLang="zh-CN" sz="1200" dirty="0">
                <a:latin typeface="+mn-ea"/>
              </a:rPr>
              <a:t>)-1</a:t>
            </a:r>
            <a:r>
              <a:rPr lang="zh-CN" altLang="en-US" sz="1200" dirty="0">
                <a:latin typeface="+mn-ea"/>
              </a:rPr>
              <a:t>位置的数字</a:t>
            </a:r>
          </a:p>
          <a:p>
            <a:pPr algn="just"/>
            <a:r>
              <a:rPr lang="en-US" altLang="zh-CN" sz="1200" dirty="0">
                <a:latin typeface="+mn-ea"/>
              </a:rPr>
              <a:t>print(</a:t>
            </a:r>
            <a:r>
              <a:rPr lang="en-US" altLang="zh-CN" sz="1200" dirty="0" err="1">
                <a:latin typeface="+mn-ea"/>
              </a:rPr>
              <a:t>nums</a:t>
            </a:r>
            <a:r>
              <a:rPr lang="en-US" altLang="zh-CN" sz="1200" dirty="0">
                <a:latin typeface="+mn-ea"/>
              </a:rPr>
              <a:t>[::-1])   # </a:t>
            </a:r>
            <a:r>
              <a:rPr lang="zh-CN" altLang="en-US" sz="1200" dirty="0">
                <a:latin typeface="+mn-ea"/>
              </a:rPr>
              <a:t>所有元素反转</a:t>
            </a:r>
          </a:p>
          <a:p>
            <a:pPr algn="just"/>
            <a:r>
              <a:rPr lang="en-US" altLang="zh-CN" sz="1200" dirty="0">
                <a:latin typeface="+mn-ea"/>
              </a:rPr>
              <a:t>print(</a:t>
            </a:r>
            <a:r>
              <a:rPr lang="en-US" altLang="zh-CN" sz="1200" dirty="0" err="1">
                <a:latin typeface="+mn-ea"/>
              </a:rPr>
              <a:t>nums</a:t>
            </a:r>
            <a:r>
              <a:rPr lang="en-US" altLang="zh-CN" sz="1200" dirty="0">
                <a:latin typeface="+mn-ea"/>
              </a:rPr>
              <a:t>[2:])     # </a:t>
            </a:r>
            <a:r>
              <a:rPr lang="zh-CN" altLang="en-US" sz="1200" dirty="0">
                <a:latin typeface="+mn-ea"/>
              </a:rPr>
              <a:t>第二个元素开始反转</a:t>
            </a:r>
          </a:p>
          <a:p>
            <a:pPr algn="just"/>
            <a:r>
              <a:rPr lang="en-US" altLang="zh-CN" sz="1200" dirty="0">
                <a:latin typeface="+mn-ea"/>
              </a:rPr>
              <a:t>print(</a:t>
            </a:r>
            <a:r>
              <a:rPr lang="en-US" altLang="zh-CN" sz="1200" dirty="0" err="1">
                <a:latin typeface="+mn-ea"/>
              </a:rPr>
              <a:t>nums</a:t>
            </a:r>
            <a:r>
              <a:rPr lang="en-US" altLang="zh-CN" sz="1200" dirty="0">
                <a:latin typeface="+mn-ea"/>
              </a:rPr>
              <a:t>[-1:])    # </a:t>
            </a:r>
            <a:r>
              <a:rPr lang="zh-CN" altLang="en-US" sz="1200" dirty="0">
                <a:latin typeface="+mn-ea"/>
              </a:rPr>
              <a:t>取最后一个元素</a:t>
            </a:r>
          </a:p>
          <a:p>
            <a:pPr algn="just"/>
            <a:r>
              <a:rPr lang="en-US" altLang="zh-CN" sz="1200" dirty="0">
                <a:latin typeface="+mn-ea"/>
              </a:rPr>
              <a:t>print(</a:t>
            </a:r>
            <a:r>
              <a:rPr lang="en-US" altLang="zh-CN" sz="1200" dirty="0" err="1">
                <a:latin typeface="+mn-ea"/>
              </a:rPr>
              <a:t>nums</a:t>
            </a:r>
            <a:r>
              <a:rPr lang="en-US" altLang="zh-CN" sz="1200" dirty="0">
                <a:latin typeface="+mn-ea"/>
              </a:rPr>
              <a:t>[:5])     # </a:t>
            </a:r>
            <a:r>
              <a:rPr lang="zh-CN" altLang="en-US" sz="1200" dirty="0">
                <a:latin typeface="+mn-ea"/>
              </a:rPr>
              <a:t>取前五个元素</a:t>
            </a:r>
          </a:p>
          <a:p>
            <a:pPr algn="just"/>
            <a:r>
              <a:rPr lang="en-US" altLang="zh-CN" sz="1200" dirty="0">
                <a:latin typeface="+mn-ea"/>
              </a:rPr>
              <a:t>print(</a:t>
            </a:r>
            <a:r>
              <a:rPr lang="en-US" altLang="zh-CN" sz="1200" dirty="0" err="1">
                <a:latin typeface="+mn-ea"/>
              </a:rPr>
              <a:t>nums</a:t>
            </a:r>
            <a:r>
              <a:rPr lang="en-US" altLang="zh-CN" sz="1200" dirty="0">
                <a:latin typeface="+mn-ea"/>
              </a:rPr>
              <a:t>[5:2:-1]) # </a:t>
            </a:r>
            <a:r>
              <a:rPr lang="zh-CN" altLang="en-US" sz="1200" dirty="0">
                <a:latin typeface="+mn-ea"/>
              </a:rPr>
              <a:t>从第</a:t>
            </a:r>
            <a:r>
              <a:rPr lang="en-US" altLang="zh-CN" sz="1200" dirty="0">
                <a:latin typeface="+mn-ea"/>
              </a:rPr>
              <a:t>6</a:t>
            </a:r>
            <a:r>
              <a:rPr lang="zh-CN" altLang="en-US" sz="1200" dirty="0">
                <a:latin typeface="+mn-ea"/>
              </a:rPr>
              <a:t>个位置到第</a:t>
            </a:r>
            <a:r>
              <a:rPr lang="en-US" altLang="zh-CN" sz="1200" dirty="0">
                <a:latin typeface="+mn-ea"/>
              </a:rPr>
              <a:t>3</a:t>
            </a:r>
            <a:r>
              <a:rPr lang="zh-CN" altLang="en-US" sz="1200" dirty="0">
                <a:latin typeface="+mn-ea"/>
              </a:rPr>
              <a:t>个位置</a:t>
            </a:r>
            <a:r>
              <a:rPr lang="en-US" altLang="zh-CN" sz="1200" dirty="0">
                <a:latin typeface="+mn-ea"/>
              </a:rPr>
              <a:t>(</a:t>
            </a:r>
            <a:r>
              <a:rPr lang="en-US" altLang="zh-CN" sz="1200" dirty="0" err="1">
                <a:latin typeface="+mn-ea"/>
              </a:rPr>
              <a:t>nums</a:t>
            </a:r>
            <a:r>
              <a:rPr lang="en-US" altLang="zh-CN" sz="1200" dirty="0">
                <a:latin typeface="+mn-ea"/>
              </a:rPr>
              <a:t>[2]</a:t>
            </a:r>
            <a:r>
              <a:rPr lang="zh-CN" altLang="en-US" sz="1200" dirty="0">
                <a:latin typeface="+mn-ea"/>
              </a:rPr>
              <a:t>不取</a:t>
            </a:r>
            <a:r>
              <a:rPr lang="en-US" altLang="zh-CN" sz="1200" dirty="0">
                <a:latin typeface="+mn-ea"/>
              </a:rPr>
              <a:t>)</a:t>
            </a:r>
            <a:r>
              <a:rPr lang="zh-CN" altLang="en-US" sz="1200" dirty="0">
                <a:latin typeface="+mn-ea"/>
              </a:rPr>
              <a:t>，反向取值。截取并反向。</a:t>
            </a:r>
          </a:p>
          <a:p>
            <a:pPr algn="just"/>
            <a:r>
              <a:rPr lang="en-US" altLang="zh-CN" sz="1200" dirty="0">
                <a:latin typeface="+mn-ea"/>
              </a:rPr>
              <a:t>print(</a:t>
            </a:r>
            <a:r>
              <a:rPr lang="en-US" altLang="zh-CN" sz="1200" dirty="0" err="1">
                <a:latin typeface="+mn-ea"/>
              </a:rPr>
              <a:t>nums</a:t>
            </a:r>
            <a:r>
              <a:rPr lang="en-US" altLang="zh-CN" sz="1200" dirty="0">
                <a:latin typeface="+mn-ea"/>
              </a:rPr>
              <a:t>[-8:-2:2]) # </a:t>
            </a:r>
            <a:r>
              <a:rPr lang="zh-CN" altLang="en-US" sz="1200" dirty="0">
                <a:latin typeface="+mn-ea"/>
              </a:rPr>
              <a:t>等价于</a:t>
            </a:r>
            <a:r>
              <a:rPr lang="en-US" altLang="zh-CN" sz="1200" dirty="0">
                <a:latin typeface="+mn-ea"/>
              </a:rPr>
              <a:t>[1:7:2]</a:t>
            </a:r>
          </a:p>
          <a:p>
            <a:pPr algn="just"/>
            <a:r>
              <a:rPr lang="en-US" altLang="zh-CN" sz="1200" dirty="0">
                <a:latin typeface="+mn-ea"/>
              </a:rPr>
              <a:t>print(</a:t>
            </a:r>
            <a:r>
              <a:rPr lang="en-US" altLang="zh-CN" sz="1200" dirty="0" err="1">
                <a:latin typeface="+mn-ea"/>
              </a:rPr>
              <a:t>nums</a:t>
            </a:r>
            <a:r>
              <a:rPr lang="en-US" altLang="zh-CN" sz="1200" dirty="0">
                <a:latin typeface="+mn-ea"/>
              </a:rPr>
              <a:t>[:5:])      # </a:t>
            </a:r>
            <a:r>
              <a:rPr lang="zh-CN" altLang="en-US" sz="1200" dirty="0">
                <a:latin typeface="+mn-ea"/>
              </a:rPr>
              <a:t>等价于</a:t>
            </a:r>
            <a:r>
              <a:rPr lang="en-US" altLang="zh-CN" sz="1200" dirty="0">
                <a:latin typeface="+mn-ea"/>
              </a:rPr>
              <a:t>[:5]</a:t>
            </a:r>
          </a:p>
        </p:txBody>
      </p:sp>
      <p:sp>
        <p:nvSpPr>
          <p:cNvPr id="8" name="矩形: 圆角 4">
            <a:extLst>
              <a:ext uri="{FF2B5EF4-FFF2-40B4-BE49-F238E27FC236}">
                <a16:creationId xmlns:a16="http://schemas.microsoft.com/office/drawing/2014/main" xmlns="" id="{76DB692E-6028-4A07-9576-1CF5ADB726E9}"/>
              </a:ext>
            </a:extLst>
          </p:cNvPr>
          <p:cNvSpPr/>
          <p:nvPr/>
        </p:nvSpPr>
        <p:spPr>
          <a:xfrm>
            <a:off x="6291139" y="2197941"/>
            <a:ext cx="2483646" cy="214436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[1, 2, 3, 4, 5, 6, 7, 8, 9]</a:t>
            </a:r>
          </a:p>
          <a:p>
            <a:pPr algn="just"/>
            <a:r>
              <a:rPr lang="en-US" altLang="zh-CN" sz="1200" dirty="0">
                <a:latin typeface="+mn-ea"/>
              </a:rPr>
              <a:t>[1, 2, 3, 4, 5, 6, 7, 8, 9]</a:t>
            </a:r>
          </a:p>
          <a:p>
            <a:pPr algn="just"/>
            <a:r>
              <a:rPr lang="en-US" altLang="zh-CN" sz="1200" dirty="0">
                <a:latin typeface="+mn-ea"/>
              </a:rPr>
              <a:t>[1, 2, 3, 4, 5, 6, 7, 8]</a:t>
            </a:r>
          </a:p>
          <a:p>
            <a:pPr algn="just"/>
            <a:r>
              <a:rPr lang="en-US" altLang="zh-CN" sz="1200" dirty="0">
                <a:latin typeface="+mn-ea"/>
              </a:rPr>
              <a:t>[9, 8, 7, 6, 5, 4, 3, 2, 1]</a:t>
            </a:r>
          </a:p>
          <a:p>
            <a:pPr algn="just"/>
            <a:r>
              <a:rPr lang="en-US" altLang="zh-CN" sz="1200" dirty="0">
                <a:latin typeface="+mn-ea"/>
              </a:rPr>
              <a:t>[3, 4, 5, 6, 7, 8, 9]</a:t>
            </a:r>
          </a:p>
          <a:p>
            <a:pPr algn="just"/>
            <a:r>
              <a:rPr lang="en-US" altLang="zh-CN" sz="1200" dirty="0">
                <a:latin typeface="+mn-ea"/>
              </a:rPr>
              <a:t>[9]</a:t>
            </a:r>
          </a:p>
          <a:p>
            <a:pPr algn="just"/>
            <a:r>
              <a:rPr lang="en-US" altLang="zh-CN" sz="1200" dirty="0">
                <a:latin typeface="+mn-ea"/>
              </a:rPr>
              <a:t>[1, 2, 3, 4, 5]</a:t>
            </a:r>
          </a:p>
          <a:p>
            <a:pPr algn="just"/>
            <a:r>
              <a:rPr lang="en-US" altLang="zh-CN" sz="1200" dirty="0">
                <a:latin typeface="+mn-ea"/>
              </a:rPr>
              <a:t>[6, 5, 4]</a:t>
            </a:r>
          </a:p>
          <a:p>
            <a:pPr algn="just"/>
            <a:endParaRPr lang="en-US" altLang="zh-CN" sz="1200" dirty="0">
              <a:latin typeface="+mn-ea"/>
            </a:endParaRPr>
          </a:p>
          <a:p>
            <a:pPr algn="just"/>
            <a:r>
              <a:rPr lang="en-US" altLang="zh-CN" sz="1200" dirty="0">
                <a:latin typeface="+mn-ea"/>
              </a:rPr>
              <a:t>[2, 4, 6]</a:t>
            </a:r>
          </a:p>
          <a:p>
            <a:pPr algn="just"/>
            <a:r>
              <a:rPr lang="en-US" altLang="zh-CN" sz="1200" dirty="0">
                <a:latin typeface="+mn-ea"/>
              </a:rPr>
              <a:t>[1, 2, 3, 4, 5]</a:t>
            </a:r>
          </a:p>
        </p:txBody>
      </p:sp>
    </p:spTree>
    <p:extLst>
      <p:ext uri="{BB962C8B-B14F-4D97-AF65-F5344CB8AC3E}">
        <p14:creationId xmlns:p14="http://schemas.microsoft.com/office/powerpoint/2010/main" val="30435564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列表实现向量运算</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原生的列表并没有提供向量运算的操作符或者方法。</a:t>
            </a:r>
            <a:endParaRPr lang="en-US" altLang="zh-CN" dirty="0">
              <a:latin typeface="+mn-ea"/>
            </a:endParaRPr>
          </a:p>
          <a:p>
            <a:pPr marL="285750" indent="-285750">
              <a:buFont typeface="Wingdings" panose="05000000000000000000" pitchFamily="2" charset="2"/>
              <a:buChar char="l"/>
            </a:pPr>
            <a:r>
              <a:rPr lang="zh-CN" altLang="en-US" dirty="0">
                <a:latin typeface="+mn-ea"/>
              </a:rPr>
              <a:t>不过使用列表解析也是可以很方便的实现，例如两个向量相加操作：</a:t>
            </a:r>
            <a:endParaRPr lang="en-US" altLang="zh-CN"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endParaRPr lang="en-US" altLang="zh-CN" sz="1600" dirty="0" smtClean="0">
              <a:latin typeface="+mn-ea"/>
            </a:endParaRPr>
          </a:p>
          <a:p>
            <a:pPr marL="285750" indent="-285750">
              <a:buFont typeface="Wingdings" panose="05000000000000000000" pitchFamily="2" charset="2"/>
              <a:buChar char="l"/>
            </a:pPr>
            <a:r>
              <a:rPr lang="zh-CN" altLang="en-US" dirty="0">
                <a:latin typeface="+mn-ea"/>
              </a:rPr>
              <a:t>不过最好的办法还是安装</a:t>
            </a:r>
            <a:r>
              <a:rPr lang="en-US" altLang="zh-CN" dirty="0" err="1">
                <a:latin typeface="+mn-ea"/>
              </a:rPr>
              <a:t>numpy</a:t>
            </a:r>
            <a:r>
              <a:rPr lang="zh-CN" altLang="en-US" dirty="0">
                <a:latin typeface="+mn-ea"/>
              </a:rPr>
              <a:t>库，</a:t>
            </a:r>
            <a:r>
              <a:rPr lang="en-US" altLang="zh-CN" dirty="0" err="1">
                <a:latin typeface="+mn-ea"/>
              </a:rPr>
              <a:t>numpy</a:t>
            </a:r>
            <a:r>
              <a:rPr lang="zh-CN" altLang="en-US" dirty="0">
                <a:latin typeface="+mn-ea"/>
              </a:rPr>
              <a:t>库是一个专门进行科学计算的</a:t>
            </a:r>
            <a:r>
              <a:rPr lang="en-US" altLang="zh-CN" dirty="0">
                <a:latin typeface="+mn-ea"/>
              </a:rPr>
              <a:t>python</a:t>
            </a:r>
            <a:r>
              <a:rPr lang="zh-CN" altLang="en-US" dirty="0">
                <a:latin typeface="+mn-ea"/>
              </a:rPr>
              <a:t>库：</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9" name="矩形: 圆角 4">
            <a:extLst>
              <a:ext uri="{FF2B5EF4-FFF2-40B4-BE49-F238E27FC236}">
                <a16:creationId xmlns:a16="http://schemas.microsoft.com/office/drawing/2014/main" xmlns="" id="{76DB692E-6028-4A07-9576-1CF5ADB726E9}"/>
              </a:ext>
            </a:extLst>
          </p:cNvPr>
          <p:cNvSpPr/>
          <p:nvPr/>
        </p:nvSpPr>
        <p:spPr>
          <a:xfrm>
            <a:off x="3347864" y="2067694"/>
            <a:ext cx="2964147" cy="115025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[2, 4, 6, 8]</a:t>
            </a:r>
          </a:p>
          <a:p>
            <a:pPr algn="just"/>
            <a:r>
              <a:rPr lang="en-US" altLang="zh-CN" sz="1200" dirty="0">
                <a:latin typeface="+mn-ea"/>
              </a:rPr>
              <a:t>b = [1, 3, 5, 7]</a:t>
            </a:r>
          </a:p>
          <a:p>
            <a:pPr algn="just"/>
            <a:r>
              <a:rPr lang="en-US" altLang="zh-CN" sz="1200" dirty="0">
                <a:latin typeface="+mn-ea"/>
              </a:rPr>
              <a:t>c = [</a:t>
            </a:r>
            <a:r>
              <a:rPr lang="en-US" altLang="zh-CN" sz="1200" dirty="0" err="1">
                <a:latin typeface="+mn-ea"/>
              </a:rPr>
              <a:t>i+j</a:t>
            </a:r>
            <a:r>
              <a:rPr lang="en-US" altLang="zh-CN" sz="1200" dirty="0">
                <a:latin typeface="+mn-ea"/>
              </a:rPr>
              <a:t> for </a:t>
            </a:r>
            <a:r>
              <a:rPr lang="en-US" altLang="zh-CN" sz="1200" dirty="0" err="1">
                <a:latin typeface="+mn-ea"/>
              </a:rPr>
              <a:t>i</a:t>
            </a:r>
            <a:r>
              <a:rPr lang="en-US" altLang="zh-CN" sz="1200" dirty="0">
                <a:latin typeface="+mn-ea"/>
              </a:rPr>
              <a:t>, j in zip(a, b)]</a:t>
            </a:r>
          </a:p>
          <a:p>
            <a:pPr algn="just"/>
            <a:r>
              <a:rPr lang="en-US" altLang="zh-CN" sz="1200" dirty="0">
                <a:latin typeface="+mn-ea"/>
              </a:rPr>
              <a:t>print(c)</a:t>
            </a:r>
          </a:p>
          <a:p>
            <a:pPr algn="just"/>
            <a:endParaRPr lang="en-US" altLang="zh-CN" sz="1200" dirty="0">
              <a:latin typeface="+mn-ea"/>
            </a:endParaRPr>
          </a:p>
          <a:p>
            <a:pPr algn="just"/>
            <a:r>
              <a:rPr lang="zh-CN" altLang="en-US" sz="1200" dirty="0">
                <a:latin typeface="+mn-ea"/>
              </a:rPr>
              <a:t>执行结果：</a:t>
            </a:r>
            <a:r>
              <a:rPr lang="en-US" altLang="zh-CN" sz="1200" dirty="0">
                <a:latin typeface="+mn-ea"/>
              </a:rPr>
              <a:t>[3, 7, 11, 15]</a:t>
            </a:r>
          </a:p>
        </p:txBody>
      </p:sp>
      <p:sp>
        <p:nvSpPr>
          <p:cNvPr id="10" name="矩形: 圆角 6">
            <a:extLst>
              <a:ext uri="{FF2B5EF4-FFF2-40B4-BE49-F238E27FC236}">
                <a16:creationId xmlns:a16="http://schemas.microsoft.com/office/drawing/2014/main" xmlns="" id="{0AF98C3E-AA5C-4DAD-84F1-49EB1D7C1916}"/>
              </a:ext>
            </a:extLst>
          </p:cNvPr>
          <p:cNvSpPr/>
          <p:nvPr/>
        </p:nvSpPr>
        <p:spPr>
          <a:xfrm>
            <a:off x="3347863" y="3507854"/>
            <a:ext cx="2964147" cy="13244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import </a:t>
            </a:r>
            <a:r>
              <a:rPr lang="en-US" altLang="zh-CN" sz="1200" dirty="0" err="1">
                <a:latin typeface="+mn-ea"/>
              </a:rPr>
              <a:t>numpy</a:t>
            </a:r>
            <a:r>
              <a:rPr lang="en-US" altLang="zh-CN" sz="1200" dirty="0">
                <a:latin typeface="+mn-ea"/>
              </a:rPr>
              <a:t> as np</a:t>
            </a:r>
          </a:p>
          <a:p>
            <a:pPr algn="just"/>
            <a:r>
              <a:rPr lang="en-US" altLang="zh-CN" sz="1200" dirty="0">
                <a:latin typeface="+mn-ea"/>
              </a:rPr>
              <a:t>a = </a:t>
            </a:r>
            <a:r>
              <a:rPr lang="en-US" altLang="zh-CN" sz="1200" dirty="0" err="1">
                <a:latin typeface="+mn-ea"/>
              </a:rPr>
              <a:t>np.array</a:t>
            </a:r>
            <a:r>
              <a:rPr lang="en-US" altLang="zh-CN" sz="1200" dirty="0">
                <a:latin typeface="+mn-ea"/>
              </a:rPr>
              <a:t>([2, 4, 6, 8])</a:t>
            </a:r>
          </a:p>
          <a:p>
            <a:pPr algn="just"/>
            <a:r>
              <a:rPr lang="en-US" altLang="zh-CN" sz="1200" dirty="0">
                <a:latin typeface="+mn-ea"/>
              </a:rPr>
              <a:t>b = </a:t>
            </a:r>
            <a:r>
              <a:rPr lang="en-US" altLang="zh-CN" sz="1200" dirty="0" err="1">
                <a:latin typeface="+mn-ea"/>
              </a:rPr>
              <a:t>np.array</a:t>
            </a:r>
            <a:r>
              <a:rPr lang="en-US" altLang="zh-CN" sz="1200" dirty="0">
                <a:latin typeface="+mn-ea"/>
              </a:rPr>
              <a:t>([1, 3, 5, 7])</a:t>
            </a:r>
          </a:p>
          <a:p>
            <a:pPr algn="just"/>
            <a:r>
              <a:rPr lang="en-US" altLang="zh-CN" sz="1200" dirty="0">
                <a:latin typeface="+mn-ea"/>
              </a:rPr>
              <a:t>c = a + b</a:t>
            </a:r>
          </a:p>
          <a:p>
            <a:pPr algn="just"/>
            <a:r>
              <a:rPr lang="en-US" altLang="zh-CN" sz="1200" dirty="0">
                <a:latin typeface="+mn-ea"/>
              </a:rPr>
              <a:t>print(c)</a:t>
            </a:r>
          </a:p>
          <a:p>
            <a:pPr algn="just"/>
            <a:endParaRPr lang="en-US" altLang="zh-CN" sz="1200" dirty="0">
              <a:latin typeface="+mn-ea"/>
            </a:endParaRPr>
          </a:p>
          <a:p>
            <a:pPr algn="just"/>
            <a:r>
              <a:rPr lang="zh-CN" altLang="en-US" sz="1200" dirty="0">
                <a:latin typeface="+mn-ea"/>
              </a:rPr>
              <a:t>执行结果：</a:t>
            </a:r>
            <a:r>
              <a:rPr lang="en-US" altLang="zh-CN" sz="1200" dirty="0">
                <a:latin typeface="+mn-ea"/>
              </a:rPr>
              <a:t>[3, 7, 11, 15]</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3033225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2</a:t>
            </a:r>
            <a:r>
              <a:rPr lang="en-US" altLang="ko-KR" dirty="0" smtClean="0"/>
              <a:t> </a:t>
            </a:r>
            <a:r>
              <a:rPr lang="en-US" altLang="ko-KR" dirty="0"/>
              <a:t>	</a:t>
            </a:r>
            <a:r>
              <a:rPr lang="zh-CN" altLang="en-US" dirty="0" smtClean="0"/>
              <a:t>元组的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元组的定义与使用</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元组使用圆括号标识。例如</a:t>
            </a:r>
            <a:r>
              <a:rPr lang="en-US" altLang="zh-CN" dirty="0">
                <a:latin typeface="+mn-ea"/>
                <a:sym typeface="Wingdings" panose="05000000000000000000" pitchFamily="2" charset="2"/>
              </a:rPr>
              <a:t>(1, 2, 3</a:t>
            </a:r>
            <a:r>
              <a:rPr lang="en-US" altLang="zh-CN" dirty="0" smtClean="0">
                <a:latin typeface="+mn-ea"/>
                <a:sym typeface="Wingdings" panose="05000000000000000000" pitchFamily="2" charset="2"/>
              </a:rPr>
              <a:t>)</a:t>
            </a:r>
            <a:r>
              <a:rPr lang="zh-CN" altLang="en-US" dirty="0" smtClean="0">
                <a:latin typeface="+mn-ea"/>
                <a:sym typeface="Wingdings" panose="05000000000000000000" pitchFamily="2" charset="2"/>
              </a:rPr>
              <a:t>；</a:t>
            </a:r>
            <a:endParaRPr lang="en-US" altLang="zh-CN" dirty="0">
              <a:latin typeface="+mn-ea"/>
            </a:endParaRPr>
          </a:p>
          <a:p>
            <a:pPr marL="285750" indent="-285750">
              <a:buFont typeface="Wingdings" panose="05000000000000000000" pitchFamily="2" charset="2"/>
              <a:buChar char="l"/>
            </a:pPr>
            <a:r>
              <a:rPr lang="zh-CN" altLang="en-US" dirty="0">
                <a:latin typeface="+mn-ea"/>
              </a:rPr>
              <a:t>元组中的元素是不可修改</a:t>
            </a:r>
            <a:r>
              <a:rPr lang="zh-CN" altLang="en-US" dirty="0" smtClean="0">
                <a:latin typeface="+mn-ea"/>
              </a:rPr>
              <a:t>的；</a:t>
            </a:r>
            <a:endParaRPr lang="en-US" altLang="zh-CN" dirty="0" smtClean="0">
              <a:latin typeface="+mn-ea"/>
            </a:endParaRPr>
          </a:p>
          <a:p>
            <a:pPr marL="285750" indent="-285750">
              <a:buFont typeface="Wingdings" panose="05000000000000000000" pitchFamily="2" charset="2"/>
              <a:buChar char="l"/>
            </a:pPr>
            <a:r>
              <a:rPr lang="zh-CN" altLang="en-US" dirty="0" smtClean="0">
                <a:latin typeface="+mn-ea"/>
              </a:rPr>
              <a:t>元组</a:t>
            </a:r>
            <a:r>
              <a:rPr lang="zh-CN" altLang="en-US" dirty="0">
                <a:latin typeface="+mn-ea"/>
              </a:rPr>
              <a:t>就是一个不可变的列表，除了不能修改元素值，其余很多操作和列表一样，不过元组没有</a:t>
            </a:r>
            <a:r>
              <a:rPr lang="en-US" altLang="zh-CN" dirty="0" err="1">
                <a:latin typeface="+mn-ea"/>
              </a:rPr>
              <a:t>insert,append</a:t>
            </a:r>
            <a:r>
              <a:rPr lang="zh-CN" altLang="en-US" dirty="0">
                <a:latin typeface="+mn-ea"/>
              </a:rPr>
              <a:t>等一些方法。 </a:t>
            </a:r>
            <a:endParaRPr lang="en-US" altLang="zh-CN" dirty="0" smtClean="0">
              <a:latin typeface="+mn-ea"/>
            </a:endParaRPr>
          </a:p>
          <a:p>
            <a:pPr marL="285750" indent="-285750">
              <a:buFont typeface="Wingdings" panose="05000000000000000000" pitchFamily="2" charset="2"/>
              <a:buChar char="l"/>
            </a:pPr>
            <a:r>
              <a:rPr lang="zh-CN" altLang="en-US" dirty="0">
                <a:latin typeface="+mn-ea"/>
              </a:rPr>
              <a:t>元组创建：</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2320" y="17219"/>
            <a:ext cx="1667538" cy="1042363"/>
          </a:xfrm>
          <a:prstGeom prst="rect">
            <a:avLst/>
          </a:prstGeom>
        </p:spPr>
      </p:pic>
      <p:sp>
        <p:nvSpPr>
          <p:cNvPr id="8" name="矩形: 圆角 4">
            <a:extLst>
              <a:ext uri="{FF2B5EF4-FFF2-40B4-BE49-F238E27FC236}">
                <a16:creationId xmlns:a16="http://schemas.microsoft.com/office/drawing/2014/main" xmlns="" id="{76DB692E-6028-4A07-9576-1CF5ADB726E9}"/>
              </a:ext>
            </a:extLst>
          </p:cNvPr>
          <p:cNvSpPr/>
          <p:nvPr/>
        </p:nvSpPr>
        <p:spPr>
          <a:xfrm>
            <a:off x="3315329" y="2787774"/>
            <a:ext cx="3521454" cy="193773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fr-FR" altLang="zh-CN" sz="1200" dirty="0">
                <a:latin typeface="+mn-ea"/>
              </a:rPr>
              <a:t>t1 = (2, 3, 4, 5)</a:t>
            </a:r>
          </a:p>
          <a:p>
            <a:pPr algn="just"/>
            <a:r>
              <a:rPr lang="fr-FR" altLang="zh-CN" sz="1200" dirty="0">
                <a:latin typeface="+mn-ea"/>
              </a:rPr>
              <a:t>t2 = (2, "john", {"name": "dog"}, 10)</a:t>
            </a:r>
          </a:p>
          <a:p>
            <a:pPr algn="just"/>
            <a:r>
              <a:rPr lang="fr-FR" altLang="zh-CN" sz="1200" dirty="0">
                <a:latin typeface="+mn-ea"/>
              </a:rPr>
              <a:t>t3 = tuple("ABCDE")</a:t>
            </a:r>
          </a:p>
          <a:p>
            <a:pPr algn="just"/>
            <a:r>
              <a:rPr lang="fr-FR" altLang="zh-CN" sz="1200" dirty="0">
                <a:latin typeface="+mn-ea"/>
              </a:rPr>
              <a:t>print(t1)</a:t>
            </a:r>
          </a:p>
          <a:p>
            <a:pPr algn="just"/>
            <a:r>
              <a:rPr lang="fr-FR" altLang="zh-CN" sz="1200" dirty="0">
                <a:latin typeface="+mn-ea"/>
              </a:rPr>
              <a:t>print(t2)</a:t>
            </a:r>
          </a:p>
          <a:p>
            <a:pPr algn="just"/>
            <a:r>
              <a:rPr lang="fr-FR" altLang="zh-CN" sz="1200" dirty="0">
                <a:latin typeface="+mn-ea"/>
              </a:rPr>
              <a:t>print(t3)</a:t>
            </a:r>
          </a:p>
          <a:p>
            <a:pPr algn="just"/>
            <a:endParaRPr lang="en-US" altLang="zh-CN" sz="1200" dirty="0">
              <a:latin typeface="+mn-ea"/>
            </a:endParaRPr>
          </a:p>
          <a:p>
            <a:pPr algn="just"/>
            <a:r>
              <a:rPr lang="zh-CN" altLang="en-US" sz="1200" dirty="0">
                <a:latin typeface="+mn-ea"/>
              </a:rPr>
              <a:t>执行结果：</a:t>
            </a:r>
            <a:r>
              <a:rPr lang="en-US" altLang="zh-CN" sz="1200" dirty="0">
                <a:latin typeface="+mn-ea"/>
              </a:rPr>
              <a:t>(2, 3, 4, 5)</a:t>
            </a:r>
          </a:p>
          <a:p>
            <a:pPr algn="just"/>
            <a:r>
              <a:rPr lang="en-US" altLang="zh-CN" sz="1200" dirty="0">
                <a:latin typeface="+mn-ea"/>
              </a:rPr>
              <a:t>(2, 'john', {'name': 'dog'}, 10)</a:t>
            </a:r>
          </a:p>
          <a:p>
            <a:pPr algn="just"/>
            <a:r>
              <a:rPr lang="en-US" altLang="zh-CN" sz="1200" dirty="0">
                <a:latin typeface="+mn-ea"/>
              </a:rPr>
              <a:t>('A', 'B', 'C', 'D', 'E')</a:t>
            </a:r>
          </a:p>
        </p:txBody>
      </p:sp>
    </p:spTree>
    <p:extLst>
      <p:ext uri="{BB962C8B-B14F-4D97-AF65-F5344CB8AC3E}">
        <p14:creationId xmlns:p14="http://schemas.microsoft.com/office/powerpoint/2010/main" val="407941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2</a:t>
            </a:r>
            <a:r>
              <a:rPr lang="en-US" altLang="ko-KR" dirty="0" smtClean="0"/>
              <a:t> </a:t>
            </a:r>
            <a:r>
              <a:rPr lang="en-US" altLang="ko-KR" dirty="0"/>
              <a:t>	</a:t>
            </a:r>
            <a:r>
              <a:rPr lang="zh-CN" altLang="en-US" dirty="0" smtClean="0"/>
              <a:t>元组的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元组中可变对象元素</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元组中的元素不可修改，并不意味着一切都是不可变</a:t>
            </a:r>
            <a:r>
              <a:rPr lang="zh-CN" altLang="en-US" dirty="0" smtClean="0">
                <a:latin typeface="+mn-ea"/>
              </a:rPr>
              <a:t>的</a:t>
            </a:r>
            <a:r>
              <a:rPr lang="zh-CN" altLang="en-US" dirty="0" smtClean="0">
                <a:latin typeface="+mn-ea"/>
                <a:sym typeface="Wingdings" panose="05000000000000000000" pitchFamily="2" charset="2"/>
              </a:rPr>
              <a:t>；</a:t>
            </a:r>
            <a:endParaRPr lang="en-US" altLang="zh-CN" dirty="0">
              <a:latin typeface="+mn-ea"/>
            </a:endParaRPr>
          </a:p>
          <a:p>
            <a:pPr marL="285750" indent="-285750">
              <a:buFont typeface="Wingdings" panose="05000000000000000000" pitchFamily="2" charset="2"/>
              <a:buChar char="l"/>
            </a:pPr>
            <a:r>
              <a:rPr lang="zh-CN" altLang="en-US" dirty="0">
                <a:latin typeface="+mn-ea"/>
              </a:rPr>
              <a:t>如果元组中的元素是一个可变的对象，那么可变对象的可变性质依然</a:t>
            </a:r>
            <a:r>
              <a:rPr lang="zh-CN" altLang="en-US" dirty="0" smtClean="0">
                <a:latin typeface="+mn-ea"/>
              </a:rPr>
              <a:t>存在：</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76DB692E-6028-4A07-9576-1CF5ADB726E9}"/>
              </a:ext>
            </a:extLst>
          </p:cNvPr>
          <p:cNvSpPr/>
          <p:nvPr/>
        </p:nvSpPr>
        <p:spPr>
          <a:xfrm>
            <a:off x="2814241" y="2355726"/>
            <a:ext cx="4523629" cy="155438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fr-FR" altLang="zh-CN" sz="1200" dirty="0">
                <a:latin typeface="+mn-ea"/>
              </a:rPr>
              <a:t>t2 = (2, "john", {"name": "dog"}, 10)</a:t>
            </a:r>
          </a:p>
          <a:p>
            <a:pPr algn="just"/>
            <a:r>
              <a:rPr lang="fr-FR" altLang="zh-CN" sz="1200" dirty="0">
                <a:latin typeface="+mn-ea"/>
              </a:rPr>
              <a:t># t2[2] = "hello world" </a:t>
            </a:r>
            <a:r>
              <a:rPr lang="zh-CN" altLang="en-US" sz="1200" dirty="0">
                <a:latin typeface="+mn-ea"/>
              </a:rPr>
              <a:t>出错，元组元素不可变</a:t>
            </a:r>
          </a:p>
          <a:p>
            <a:pPr algn="just"/>
            <a:r>
              <a:rPr lang="fr-FR" altLang="zh-CN" sz="1200" dirty="0">
                <a:latin typeface="+mn-ea"/>
              </a:rPr>
              <a:t>t2[2]["name"] = "cat"  # </a:t>
            </a:r>
            <a:r>
              <a:rPr lang="zh-CN" altLang="en-US" sz="1200" dirty="0">
                <a:latin typeface="+mn-ea"/>
              </a:rPr>
              <a:t>正确，因为元素是可变对象</a:t>
            </a:r>
            <a:r>
              <a:rPr lang="fr-FR" altLang="zh-CN" sz="1200" dirty="0">
                <a:latin typeface="+mn-ea"/>
              </a:rPr>
              <a:t>dict</a:t>
            </a:r>
          </a:p>
          <a:p>
            <a:pPr algn="just"/>
            <a:r>
              <a:rPr lang="fr-FR" altLang="zh-CN" sz="1200" dirty="0">
                <a:latin typeface="+mn-ea"/>
              </a:rPr>
              <a:t>print(t2)</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en-US" altLang="zh-CN" sz="1200" dirty="0">
                <a:latin typeface="+mn-ea"/>
              </a:rPr>
              <a:t>(2, 'john', {'name': 'cat'}, 10)</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4108881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3</a:t>
            </a:r>
            <a:r>
              <a:rPr lang="en-US" altLang="ko-KR" dirty="0" smtClean="0"/>
              <a:t> </a:t>
            </a:r>
            <a:r>
              <a:rPr lang="en-US" altLang="ko-KR" dirty="0"/>
              <a:t>	</a:t>
            </a:r>
            <a:r>
              <a:rPr lang="zh-CN" altLang="en-US" dirty="0" smtClean="0"/>
              <a:t>字典的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smtClean="0"/>
              <a:t>字典定义与使用</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字典是一种可变容器模型，且可以存储任意类型对象。</a:t>
            </a:r>
            <a:endParaRPr lang="en-US" altLang="zh-CN" dirty="0">
              <a:latin typeface="+mn-ea"/>
            </a:endParaRPr>
          </a:p>
          <a:p>
            <a:pPr marL="285750" indent="-285750">
              <a:buFont typeface="Wingdings" panose="05000000000000000000" pitchFamily="2" charset="2"/>
              <a:buChar char="l"/>
            </a:pPr>
            <a:r>
              <a:rPr lang="zh-CN" altLang="en-US" dirty="0">
                <a:latin typeface="+mn-ea"/>
              </a:rPr>
              <a:t>字典的每个键值</a:t>
            </a:r>
            <a:r>
              <a:rPr lang="en-US" altLang="zh-CN" dirty="0">
                <a:latin typeface="+mn-ea"/>
              </a:rPr>
              <a:t>(key=&gt;value)</a:t>
            </a:r>
            <a:r>
              <a:rPr lang="zh-CN" altLang="en-US" dirty="0">
                <a:latin typeface="+mn-ea"/>
              </a:rPr>
              <a:t>对使用冒号 </a:t>
            </a:r>
            <a:r>
              <a:rPr lang="en-US" altLang="zh-CN" dirty="0">
                <a:latin typeface="+mn-ea"/>
              </a:rPr>
              <a:t>: </a:t>
            </a:r>
            <a:r>
              <a:rPr lang="zh-CN" altLang="en-US" dirty="0">
                <a:latin typeface="+mn-ea"/>
              </a:rPr>
              <a:t>分割，每个对之间使用 </a:t>
            </a:r>
            <a:r>
              <a:rPr lang="en-US" altLang="zh-CN" dirty="0">
                <a:latin typeface="+mn-ea"/>
              </a:rPr>
              <a:t>, </a:t>
            </a:r>
            <a:r>
              <a:rPr lang="zh-CN" altLang="en-US" dirty="0">
                <a:latin typeface="+mn-ea"/>
              </a:rPr>
              <a:t>分割，整个字典包括在</a:t>
            </a:r>
            <a:r>
              <a:rPr lang="en-US" altLang="zh-CN" dirty="0">
                <a:latin typeface="+mn-ea"/>
              </a:rPr>
              <a:t>{}</a:t>
            </a:r>
            <a:r>
              <a:rPr lang="zh-CN" altLang="en-US" dirty="0">
                <a:latin typeface="+mn-ea"/>
              </a:rPr>
              <a:t>中，格式：</a:t>
            </a:r>
            <a:endParaRPr lang="en-US" altLang="zh-CN" dirty="0">
              <a:latin typeface="+mn-ea"/>
            </a:endParaRPr>
          </a:p>
          <a:p>
            <a:r>
              <a:rPr lang="en-US" altLang="zh-CN" dirty="0" smtClean="0">
                <a:latin typeface="+mn-ea"/>
              </a:rPr>
              <a:t>	d </a:t>
            </a:r>
            <a:r>
              <a:rPr lang="en-US" altLang="zh-CN" dirty="0">
                <a:latin typeface="+mn-ea"/>
              </a:rPr>
              <a:t>= {k1: v1, k2: v2, ..., </a:t>
            </a:r>
            <a:r>
              <a:rPr lang="en-US" altLang="zh-CN" dirty="0" err="1">
                <a:latin typeface="+mn-ea"/>
              </a:rPr>
              <a:t>kn</a:t>
            </a:r>
            <a:r>
              <a:rPr lang="en-US" altLang="zh-CN" dirty="0">
                <a:latin typeface="+mn-ea"/>
              </a:rPr>
              <a:t>: </a:t>
            </a:r>
            <a:r>
              <a:rPr lang="en-US" altLang="zh-CN" dirty="0" err="1">
                <a:latin typeface="+mn-ea"/>
              </a:rPr>
              <a:t>vn</a:t>
            </a:r>
            <a:r>
              <a:rPr lang="en-US" altLang="zh-CN" dirty="0">
                <a:latin typeface="+mn-ea"/>
              </a:rPr>
              <a:t>}</a:t>
            </a:r>
          </a:p>
          <a:p>
            <a:pPr marL="285750" indent="-285750">
              <a:buFont typeface="Wingdings" panose="05000000000000000000" pitchFamily="2" charset="2"/>
              <a:buChar char="l"/>
            </a:pPr>
            <a:r>
              <a:rPr lang="zh-CN" altLang="en-US" dirty="0">
                <a:latin typeface="+mn-ea"/>
              </a:rPr>
              <a:t>还可以通过元组</a:t>
            </a:r>
            <a:r>
              <a:rPr lang="en-US" altLang="zh-CN" dirty="0">
                <a:latin typeface="+mn-ea"/>
              </a:rPr>
              <a:t>(</a:t>
            </a:r>
            <a:r>
              <a:rPr lang="zh-CN" altLang="en-US" dirty="0">
                <a:latin typeface="+mn-ea"/>
              </a:rPr>
              <a:t>列表也行</a:t>
            </a:r>
            <a:r>
              <a:rPr lang="en-US" altLang="zh-CN" dirty="0">
                <a:latin typeface="+mn-ea"/>
              </a:rPr>
              <a:t>)</a:t>
            </a:r>
            <a:r>
              <a:rPr lang="zh-CN" altLang="en-US" dirty="0">
                <a:latin typeface="+mn-ea"/>
              </a:rPr>
              <a:t>对转换成字典。</a:t>
            </a:r>
            <a:endParaRPr lang="en-US" altLang="zh-CN" dirty="0">
              <a:latin typeface="+mn-ea"/>
            </a:endParaRPr>
          </a:p>
          <a:p>
            <a:pPr marL="285750" indent="-285750">
              <a:buFont typeface="Wingdings" panose="05000000000000000000" pitchFamily="2" charset="2"/>
              <a:buChar char="l"/>
            </a:pPr>
            <a:r>
              <a:rPr lang="en-US" altLang="zh-CN" dirty="0">
                <a:latin typeface="+mn-ea"/>
              </a:rPr>
              <a:t>key</a:t>
            </a:r>
            <a:r>
              <a:rPr lang="zh-CN" altLang="en-US" dirty="0">
                <a:latin typeface="+mn-ea"/>
              </a:rPr>
              <a:t>的值是唯一的，如果不唯一，虽然不会报错，但是只会存储一个</a:t>
            </a:r>
            <a:r>
              <a:rPr lang="en-US" altLang="zh-CN" dirty="0">
                <a:latin typeface="+mn-ea"/>
              </a:rPr>
              <a:t>key-value</a:t>
            </a:r>
            <a:r>
              <a:rPr lang="zh-CN" altLang="en-US" dirty="0">
                <a:latin typeface="+mn-ea"/>
              </a:rPr>
              <a:t>。</a:t>
            </a:r>
            <a:endParaRPr lang="en-US" altLang="zh-CN" dirty="0">
              <a:latin typeface="+mn-ea"/>
            </a:endParaRPr>
          </a:p>
          <a:p>
            <a:pPr marL="285750" indent="-285750">
              <a:buFont typeface="Wingdings" panose="05000000000000000000" pitchFamily="2" charset="2"/>
              <a:buChar char="l"/>
            </a:pPr>
            <a:r>
              <a:rPr lang="en-US" altLang="zh-CN" dirty="0">
                <a:latin typeface="+mn-ea"/>
              </a:rPr>
              <a:t>value</a:t>
            </a:r>
            <a:r>
              <a:rPr lang="zh-CN" altLang="en-US" dirty="0">
                <a:latin typeface="+mn-ea"/>
              </a:rPr>
              <a:t>可以是任何类型数据，但是</a:t>
            </a:r>
            <a:r>
              <a:rPr lang="en-US" altLang="zh-CN" dirty="0">
                <a:latin typeface="+mn-ea"/>
              </a:rPr>
              <a:t>key</a:t>
            </a:r>
            <a:r>
              <a:rPr lang="zh-CN" altLang="en-US" dirty="0">
                <a:latin typeface="+mn-ea"/>
              </a:rPr>
              <a:t>必须要是一个不可变类型，例如字符串、数字、元组。</a:t>
            </a:r>
            <a:endParaRPr lang="en-US" altLang="zh-CN" dirty="0">
              <a:latin typeface="+mn-ea"/>
            </a:endParaRPr>
          </a:p>
          <a:p>
            <a:pPr marL="285750" indent="-285750">
              <a:buFont typeface="Wingdings" panose="05000000000000000000" pitchFamily="2" charset="2"/>
              <a:buChar char="l"/>
            </a:pPr>
            <a:r>
              <a:rPr lang="zh-CN" altLang="en-US" dirty="0">
                <a:latin typeface="+mn-ea"/>
              </a:rPr>
              <a:t>示例：</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2320" y="17219"/>
            <a:ext cx="1667538" cy="1042363"/>
          </a:xfrm>
          <a:prstGeom prst="rect">
            <a:avLst/>
          </a:prstGeom>
        </p:spPr>
      </p:pic>
      <p:sp>
        <p:nvSpPr>
          <p:cNvPr id="8" name="矩形: 圆角 4">
            <a:extLst>
              <a:ext uri="{FF2B5EF4-FFF2-40B4-BE49-F238E27FC236}">
                <a16:creationId xmlns:a16="http://schemas.microsoft.com/office/drawing/2014/main" xmlns="" id="{76DB692E-6028-4A07-9576-1CF5ADB726E9}"/>
              </a:ext>
            </a:extLst>
          </p:cNvPr>
          <p:cNvSpPr/>
          <p:nvPr/>
        </p:nvSpPr>
        <p:spPr>
          <a:xfrm>
            <a:off x="3419872" y="3579862"/>
            <a:ext cx="4523629" cy="128199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000" dirty="0">
                <a:latin typeface="+mn-ea"/>
              </a:rPr>
              <a:t>d1 = {0: "john", 1: {"name": 999}}</a:t>
            </a:r>
          </a:p>
          <a:p>
            <a:pPr algn="just"/>
            <a:r>
              <a:rPr lang="en-US" altLang="zh-CN" sz="1000" dirty="0">
                <a:latin typeface="+mn-ea"/>
              </a:rPr>
              <a:t>d2 = </a:t>
            </a:r>
            <a:r>
              <a:rPr lang="en-US" altLang="zh-CN" sz="1000" dirty="0" err="1">
                <a:latin typeface="+mn-ea"/>
              </a:rPr>
              <a:t>dict</a:t>
            </a:r>
            <a:r>
              <a:rPr lang="en-US" altLang="zh-CN" sz="1000" dirty="0">
                <a:latin typeface="+mn-ea"/>
              </a:rPr>
              <a:t>([(0, "j"), [1, {"name", 999}]])</a:t>
            </a:r>
          </a:p>
          <a:p>
            <a:pPr algn="just"/>
            <a:r>
              <a:rPr lang="en-US" altLang="zh-CN" sz="1000" dirty="0">
                <a:latin typeface="+mn-ea"/>
              </a:rPr>
              <a:t>print(d1)</a:t>
            </a:r>
          </a:p>
          <a:p>
            <a:pPr algn="just"/>
            <a:r>
              <a:rPr lang="en-US" altLang="zh-CN" sz="1000" dirty="0">
                <a:latin typeface="+mn-ea"/>
              </a:rPr>
              <a:t>print(d2)</a:t>
            </a:r>
          </a:p>
          <a:p>
            <a:pPr algn="just"/>
            <a:endParaRPr lang="en-US" altLang="zh-CN" sz="1000" dirty="0">
              <a:latin typeface="+mn-ea"/>
            </a:endParaRPr>
          </a:p>
          <a:p>
            <a:pPr algn="just"/>
            <a:r>
              <a:rPr lang="zh-CN" altLang="en-US" sz="1000" dirty="0">
                <a:latin typeface="+mn-ea"/>
              </a:rPr>
              <a:t>执行结果：</a:t>
            </a:r>
            <a:endParaRPr lang="en-US" altLang="zh-CN" sz="1000" dirty="0">
              <a:latin typeface="+mn-ea"/>
            </a:endParaRPr>
          </a:p>
          <a:p>
            <a:pPr algn="just"/>
            <a:r>
              <a:rPr lang="en-US" altLang="zh-CN" sz="1000" dirty="0">
                <a:latin typeface="+mn-ea"/>
              </a:rPr>
              <a:t>{0: 'john', 1: {'name': 999}}</a:t>
            </a:r>
          </a:p>
          <a:p>
            <a:pPr algn="just"/>
            <a:r>
              <a:rPr lang="en-US" altLang="zh-CN" sz="1000" dirty="0">
                <a:latin typeface="+mn-ea"/>
              </a:rPr>
              <a:t>{0: 'j', 1: {'name', 999}}</a:t>
            </a:r>
          </a:p>
        </p:txBody>
      </p:sp>
    </p:spTree>
    <p:extLst>
      <p:ext uri="{BB962C8B-B14F-4D97-AF65-F5344CB8AC3E}">
        <p14:creationId xmlns:p14="http://schemas.microsoft.com/office/powerpoint/2010/main" val="4203506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3</a:t>
            </a:r>
            <a:r>
              <a:rPr lang="en-US" altLang="ko-KR" dirty="0" smtClean="0"/>
              <a:t> </a:t>
            </a:r>
            <a:r>
              <a:rPr lang="en-US" altLang="ko-KR" dirty="0"/>
              <a:t>	</a:t>
            </a:r>
            <a:r>
              <a:rPr lang="zh-CN" altLang="en-US" dirty="0"/>
              <a:t>字典</a:t>
            </a:r>
            <a:r>
              <a:rPr lang="zh-CN" altLang="en-US" dirty="0" smtClean="0"/>
              <a:t>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读取字典键值</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要获取与键相关的值，假设字典</a:t>
            </a:r>
            <a:r>
              <a:rPr lang="en-US" altLang="zh-CN" dirty="0" err="1">
                <a:latin typeface="+mn-ea"/>
              </a:rPr>
              <a:t>dict</a:t>
            </a:r>
            <a:r>
              <a:rPr lang="zh-CN" altLang="en-US" dirty="0">
                <a:latin typeface="+mn-ea"/>
              </a:rPr>
              <a:t>，有两种方式： </a:t>
            </a:r>
            <a:endParaRPr lang="en-US" altLang="zh-CN" dirty="0" smtClean="0">
              <a:latin typeface="+mn-ea"/>
            </a:endParaRPr>
          </a:p>
          <a:p>
            <a:pPr lvl="1"/>
            <a:r>
              <a:rPr lang="en-US" altLang="zh-CN" sz="1400" dirty="0" err="1">
                <a:latin typeface="+mn-ea"/>
              </a:rPr>
              <a:t>dict</a:t>
            </a:r>
            <a:r>
              <a:rPr lang="en-US" altLang="zh-CN" sz="1400" dirty="0">
                <a:latin typeface="+mn-ea"/>
              </a:rPr>
              <a:t>[key]      # </a:t>
            </a:r>
            <a:r>
              <a:rPr lang="zh-CN" altLang="en-US" sz="1400" dirty="0">
                <a:latin typeface="+mn-ea"/>
              </a:rPr>
              <a:t>如果不存在</a:t>
            </a:r>
            <a:r>
              <a:rPr lang="en-US" altLang="zh-CN" sz="1400" dirty="0">
                <a:latin typeface="+mn-ea"/>
              </a:rPr>
              <a:t>key</a:t>
            </a:r>
            <a:r>
              <a:rPr lang="zh-CN" altLang="en-US" sz="1400" dirty="0">
                <a:latin typeface="+mn-ea"/>
              </a:rPr>
              <a:t>，就会抛出异常</a:t>
            </a:r>
            <a:endParaRPr lang="en-US" altLang="zh-CN" sz="1400" dirty="0">
              <a:latin typeface="+mn-ea"/>
            </a:endParaRPr>
          </a:p>
          <a:p>
            <a:pPr lvl="1"/>
            <a:r>
              <a:rPr lang="en-US" altLang="zh-CN" sz="1400" dirty="0" err="1">
                <a:latin typeface="+mn-ea"/>
              </a:rPr>
              <a:t>dict.get</a:t>
            </a:r>
            <a:r>
              <a:rPr lang="en-US" altLang="zh-CN" sz="1400" dirty="0">
                <a:latin typeface="+mn-ea"/>
              </a:rPr>
              <a:t>(key)  # </a:t>
            </a:r>
            <a:r>
              <a:rPr lang="zh-CN" altLang="en-US" sz="1400" dirty="0">
                <a:latin typeface="+mn-ea"/>
              </a:rPr>
              <a:t>如果不存在</a:t>
            </a:r>
            <a:r>
              <a:rPr lang="en-US" altLang="zh-CN" sz="1400" dirty="0">
                <a:latin typeface="+mn-ea"/>
              </a:rPr>
              <a:t>key</a:t>
            </a:r>
            <a:r>
              <a:rPr lang="zh-CN" altLang="en-US" sz="1400" dirty="0">
                <a:latin typeface="+mn-ea"/>
              </a:rPr>
              <a:t>，则返回</a:t>
            </a:r>
            <a:r>
              <a:rPr lang="en-US" altLang="zh-CN" sz="1400" dirty="0">
                <a:latin typeface="+mn-ea"/>
              </a:rPr>
              <a:t>None, </a:t>
            </a:r>
            <a:r>
              <a:rPr lang="zh-CN" altLang="en-US" sz="1400" dirty="0">
                <a:latin typeface="+mn-ea"/>
              </a:rPr>
              <a:t>不会抛出</a:t>
            </a:r>
            <a:r>
              <a:rPr lang="zh-CN" altLang="en-US" sz="1400" dirty="0" smtClean="0">
                <a:latin typeface="+mn-ea"/>
              </a:rPr>
              <a:t>异常</a:t>
            </a:r>
            <a:endParaRPr lang="en-US" altLang="zh-CN" dirty="0">
              <a:latin typeface="+mn-ea"/>
            </a:endParaRPr>
          </a:p>
          <a:p>
            <a:pPr marL="285750" indent="-285750">
              <a:buFont typeface="Wingdings" panose="05000000000000000000" pitchFamily="2" charset="2"/>
              <a:buChar char="l"/>
            </a:pPr>
            <a:r>
              <a:rPr lang="zh-CN" altLang="en-US" dirty="0">
                <a:latin typeface="+mn-ea"/>
              </a:rPr>
              <a:t>例如：</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4">
            <a:extLst>
              <a:ext uri="{FF2B5EF4-FFF2-40B4-BE49-F238E27FC236}">
                <a16:creationId xmlns:a16="http://schemas.microsoft.com/office/drawing/2014/main" xmlns="" id="{76DB692E-6028-4A07-9576-1CF5ADB726E9}"/>
              </a:ext>
            </a:extLst>
          </p:cNvPr>
          <p:cNvSpPr/>
          <p:nvPr/>
        </p:nvSpPr>
        <p:spPr>
          <a:xfrm>
            <a:off x="3120021" y="2627765"/>
            <a:ext cx="4523629" cy="200611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d = {0: "john", "name": "dog"}</a:t>
            </a:r>
          </a:p>
          <a:p>
            <a:pPr algn="just"/>
            <a:r>
              <a:rPr lang="en-US" altLang="zh-CN" sz="1200" dirty="0">
                <a:latin typeface="+mn-ea"/>
              </a:rPr>
              <a:t>print(d["name"])</a:t>
            </a:r>
          </a:p>
          <a:p>
            <a:pPr algn="just"/>
            <a:r>
              <a:rPr lang="en-US" altLang="zh-CN" sz="1200" dirty="0">
                <a:latin typeface="+mn-ea"/>
              </a:rPr>
              <a:t>print(</a:t>
            </a:r>
            <a:r>
              <a:rPr lang="en-US" altLang="zh-CN" sz="1200" dirty="0" err="1">
                <a:latin typeface="+mn-ea"/>
              </a:rPr>
              <a:t>d.get</a:t>
            </a:r>
            <a:r>
              <a:rPr lang="en-US" altLang="zh-CN" sz="1200" dirty="0">
                <a:latin typeface="+mn-ea"/>
              </a:rPr>
              <a:t>("name"))</a:t>
            </a:r>
          </a:p>
          <a:p>
            <a:pPr algn="just"/>
            <a:r>
              <a:rPr lang="en-US" altLang="zh-CN" sz="1200" dirty="0">
                <a:latin typeface="+mn-ea"/>
              </a:rPr>
              <a:t>print(</a:t>
            </a:r>
            <a:r>
              <a:rPr lang="en-US" altLang="zh-CN" sz="1200" dirty="0" err="1">
                <a:latin typeface="+mn-ea"/>
              </a:rPr>
              <a:t>d.get</a:t>
            </a:r>
            <a:r>
              <a:rPr lang="en-US" altLang="zh-CN" sz="1200" dirty="0">
                <a:latin typeface="+mn-ea"/>
              </a:rPr>
              <a:t>("tom"))</a:t>
            </a:r>
          </a:p>
          <a:p>
            <a:pPr algn="just"/>
            <a:r>
              <a:rPr lang="en-US" altLang="zh-CN" sz="1200" dirty="0">
                <a:latin typeface="+mn-ea"/>
              </a:rPr>
              <a:t># print(d["tom"])  # </a:t>
            </a:r>
            <a:r>
              <a:rPr lang="zh-CN" altLang="en-US" sz="1200" dirty="0">
                <a:latin typeface="+mn-ea"/>
              </a:rPr>
              <a:t>异常，</a:t>
            </a:r>
            <a:r>
              <a:rPr lang="en-US" altLang="zh-CN" sz="1200" dirty="0" err="1">
                <a:latin typeface="+mn-ea"/>
              </a:rPr>
              <a:t>KeyError</a:t>
            </a:r>
            <a:endParaRPr lang="en-US" altLang="zh-CN" sz="1200" dirty="0">
              <a:latin typeface="+mn-ea"/>
            </a:endParaRP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en-US" altLang="zh-CN" sz="1200" dirty="0">
                <a:latin typeface="+mn-ea"/>
              </a:rPr>
              <a:t>dog</a:t>
            </a:r>
          </a:p>
          <a:p>
            <a:pPr algn="just"/>
            <a:r>
              <a:rPr lang="en-US" altLang="zh-CN" sz="1200" dirty="0">
                <a:latin typeface="+mn-ea"/>
              </a:rPr>
              <a:t>dog</a:t>
            </a:r>
          </a:p>
          <a:p>
            <a:pPr algn="just"/>
            <a:r>
              <a:rPr lang="en-US" altLang="zh-CN" sz="1200" dirty="0">
                <a:latin typeface="+mn-ea"/>
              </a:rPr>
              <a:t>None</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356102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b="1" dirty="0" smtClean="0">
                <a:latin typeface="Arial" pitchFamily="34" charset="0"/>
                <a:cs typeface="Arial" pitchFamily="34" charset="0"/>
              </a:rPr>
              <a:t>授课内容：</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pPr marL="342900" indent="-342900">
              <a:buFont typeface="+mj-lt"/>
              <a:buAutoNum type="arabicPeriod"/>
            </a:pPr>
            <a:r>
              <a:rPr lang="zh-CN" altLang="en-US" sz="2000" dirty="0"/>
              <a:t>列表的定义与使用</a:t>
            </a:r>
            <a:endParaRPr lang="en-US" altLang="zh-CN" sz="2000" dirty="0"/>
          </a:p>
          <a:p>
            <a:pPr marL="342900" indent="-342900">
              <a:buFont typeface="+mj-lt"/>
              <a:buAutoNum type="arabicPeriod"/>
            </a:pPr>
            <a:r>
              <a:rPr lang="zh-CN" altLang="en-US" sz="2000" dirty="0"/>
              <a:t>元组的定义与使用</a:t>
            </a:r>
            <a:endParaRPr lang="en-US" altLang="zh-CN" sz="2000" dirty="0"/>
          </a:p>
          <a:p>
            <a:pPr marL="342900" indent="-342900">
              <a:buFont typeface="+mj-lt"/>
              <a:buAutoNum type="arabicPeriod"/>
            </a:pPr>
            <a:r>
              <a:rPr lang="zh-CN" altLang="en-US" sz="2000" dirty="0"/>
              <a:t>字典的定义与使用</a:t>
            </a:r>
            <a:endParaRPr lang="en-US" altLang="zh-CN" sz="2000" dirty="0"/>
          </a:p>
          <a:p>
            <a:pPr marL="342900" indent="-342900">
              <a:buFont typeface="+mj-lt"/>
              <a:buAutoNum type="arabicPeriod"/>
            </a:pPr>
            <a:r>
              <a:rPr lang="zh-CN" altLang="en-US" sz="2000" dirty="0"/>
              <a:t>集合的定义与使用</a:t>
            </a:r>
            <a:endParaRPr lang="en-US" altLang="zh-CN" sz="2000" dirty="0"/>
          </a:p>
          <a:p>
            <a:pPr marL="342900" indent="-342900">
              <a:buFont typeface="+mj-lt"/>
              <a:buAutoNum type="arabicPeriod"/>
            </a:pPr>
            <a:r>
              <a:rPr lang="zh-CN" altLang="en-US" sz="2000" dirty="0"/>
              <a:t>综合示例</a:t>
            </a:r>
            <a:endParaRPr lang="en-US" altLang="zh-CN" sz="2000" dirty="0"/>
          </a:p>
          <a:p>
            <a:pPr marL="342900" indent="-342900">
              <a:buFont typeface="+mj-lt"/>
              <a:buAutoNum type="arabicPeriod"/>
            </a:pPr>
            <a:r>
              <a:rPr lang="zh-CN" altLang="en-US" sz="2000" dirty="0"/>
              <a:t>复杂数据结构</a:t>
            </a:r>
            <a:endParaRPr lang="en-US" altLang="ko-KR" sz="2000" dirty="0"/>
          </a:p>
          <a:p>
            <a:pPr marL="342900" indent="-342900">
              <a:buFont typeface="+mj-lt"/>
              <a:buAutoNum type="arabicPeriod"/>
            </a:pPr>
            <a:r>
              <a:rPr lang="zh-CN" altLang="en-US" sz="2000" dirty="0" smtClean="0"/>
              <a:t>本章小结</a:t>
            </a:r>
            <a:endParaRPr lang="en-US" altLang="zh-CN" sz="2000" dirty="0" smtClean="0"/>
          </a:p>
        </p:txBody>
      </p:sp>
      <p:sp>
        <p:nvSpPr>
          <p:cNvPr id="3" name="Title 2"/>
          <p:cNvSpPr>
            <a:spLocks noGrp="1"/>
          </p:cNvSpPr>
          <p:nvPr>
            <p:ph type="title"/>
          </p:nvPr>
        </p:nvSpPr>
        <p:spPr/>
        <p:txBody>
          <a:bodyPr/>
          <a:lstStyle/>
          <a:p>
            <a:r>
              <a:rPr lang="zh-CN" altLang="en-US" dirty="0" smtClean="0"/>
              <a:t>本章内容</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695" y="2139702"/>
            <a:ext cx="3131480" cy="1722314"/>
          </a:xfrm>
          <a:prstGeom prst="rect">
            <a:avLst/>
          </a:prstGeom>
        </p:spPr>
      </p:pic>
      <p:pic>
        <p:nvPicPr>
          <p:cNvPr id="7" name="图片 6"/>
          <p:cNvPicPr>
            <a:picLocks noChangeAspect="1"/>
          </p:cNvPicPr>
          <p:nvPr/>
        </p:nvPicPr>
        <p:blipFill>
          <a:blip r:embed="rId3"/>
          <a:stretch>
            <a:fillRect/>
          </a:stretch>
        </p:blipFill>
        <p:spPr>
          <a:xfrm>
            <a:off x="6227431" y="96349"/>
            <a:ext cx="2916569" cy="788117"/>
          </a:xfrm>
          <a:prstGeom prst="rect">
            <a:avLst/>
          </a:prstGeom>
        </p:spPr>
      </p:pic>
    </p:spTree>
    <p:extLst>
      <p:ext uri="{BB962C8B-B14F-4D97-AF65-F5344CB8AC3E}">
        <p14:creationId xmlns:p14="http://schemas.microsoft.com/office/powerpoint/2010/main" val="2090594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3</a:t>
            </a:r>
            <a:r>
              <a:rPr lang="en-US" altLang="ko-KR" dirty="0" smtClean="0"/>
              <a:t> </a:t>
            </a:r>
            <a:r>
              <a:rPr lang="en-US" altLang="ko-KR" dirty="0"/>
              <a:t>	</a:t>
            </a:r>
            <a:r>
              <a:rPr lang="zh-CN" altLang="en-US" dirty="0"/>
              <a:t>字典</a:t>
            </a:r>
            <a:r>
              <a:rPr lang="zh-CN" altLang="en-US" dirty="0" smtClean="0"/>
              <a:t>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修改字典键值</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示例</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endParaRPr lang="en-US" altLang="zh-CN" dirty="0" smtClean="0">
              <a:latin typeface="+mn-ea"/>
            </a:endParaRPr>
          </a:p>
          <a:p>
            <a:pPr lvl="1"/>
            <a:r>
              <a:rPr lang="zh-CN" altLang="en-US" sz="1400" dirty="0">
                <a:latin typeface="+mn-ea"/>
              </a:rPr>
              <a:t>如果待修改的</a:t>
            </a:r>
            <a:r>
              <a:rPr lang="en-US" altLang="zh-CN" sz="1400" dirty="0">
                <a:latin typeface="+mn-ea"/>
              </a:rPr>
              <a:t>key-value</a:t>
            </a:r>
            <a:r>
              <a:rPr lang="zh-CN" altLang="en-US" sz="1400" dirty="0">
                <a:latin typeface="+mn-ea"/>
              </a:rPr>
              <a:t>键值对的</a:t>
            </a:r>
            <a:r>
              <a:rPr lang="en-US" altLang="zh-CN" sz="1400" dirty="0">
                <a:latin typeface="+mn-ea"/>
              </a:rPr>
              <a:t>key</a:t>
            </a:r>
            <a:r>
              <a:rPr lang="zh-CN" altLang="en-US" sz="1400" dirty="0">
                <a:latin typeface="+mn-ea"/>
              </a:rPr>
              <a:t>存在，则新的值会替代旧值</a:t>
            </a:r>
            <a:r>
              <a:rPr lang="zh-CN" altLang="en-US" sz="1400" dirty="0" smtClean="0">
                <a:latin typeface="+mn-ea"/>
              </a:rPr>
              <a:t>。</a:t>
            </a:r>
            <a:endParaRPr lang="en-US" altLang="zh-CN" sz="1400" dirty="0" smtClean="0">
              <a:latin typeface="+mn-ea"/>
            </a:endParaRPr>
          </a:p>
          <a:p>
            <a:pPr lvl="1"/>
            <a:r>
              <a:rPr lang="zh-CN" altLang="en-US" sz="1400" dirty="0">
                <a:latin typeface="+mn-ea"/>
              </a:rPr>
              <a:t>如果</a:t>
            </a:r>
            <a:r>
              <a:rPr lang="en-US" altLang="zh-CN" sz="1400" dirty="0">
                <a:latin typeface="+mn-ea"/>
              </a:rPr>
              <a:t>key</a:t>
            </a:r>
            <a:r>
              <a:rPr lang="zh-CN" altLang="en-US" sz="1400" dirty="0">
                <a:latin typeface="+mn-ea"/>
              </a:rPr>
              <a:t>不存在，则默认会添加这个</a:t>
            </a:r>
            <a:r>
              <a:rPr lang="en-US" altLang="zh-CN" sz="1400" dirty="0">
                <a:latin typeface="+mn-ea"/>
              </a:rPr>
              <a:t>key</a:t>
            </a:r>
            <a:r>
              <a:rPr lang="zh-CN" altLang="en-US" sz="1400" dirty="0">
                <a:latin typeface="+mn-ea"/>
              </a:rPr>
              <a:t>到字典中</a:t>
            </a:r>
            <a:r>
              <a:rPr lang="zh-CN" altLang="en-US" sz="1400" dirty="0" smtClean="0">
                <a:latin typeface="+mn-ea"/>
              </a:rPr>
              <a:t>。</a:t>
            </a:r>
            <a:r>
              <a:rPr lang="zh-CN" altLang="en-US" sz="1400" dirty="0">
                <a:latin typeface="+mn-ea"/>
              </a:rPr>
              <a:t>于是可以发现，这种方式就可以动态的往字典中添加</a:t>
            </a:r>
            <a:r>
              <a:rPr lang="en-US" altLang="zh-CN" sz="1400" dirty="0">
                <a:latin typeface="+mn-ea"/>
              </a:rPr>
              <a:t>key-value</a:t>
            </a:r>
            <a:r>
              <a:rPr lang="zh-CN" altLang="en-US" sz="1400" dirty="0">
                <a:latin typeface="+mn-ea"/>
              </a:rPr>
              <a:t>。</a:t>
            </a:r>
            <a:endParaRPr lang="en-US" altLang="zh-CN" sz="1400" dirty="0">
              <a:latin typeface="+mn-ea"/>
            </a:endParaRPr>
          </a:p>
          <a:p>
            <a:pPr lvl="1"/>
            <a:endParaRPr lang="en-US" altLang="zh-CN" sz="1400" dirty="0">
              <a:latin typeface="+mn-ea"/>
            </a:endParaRPr>
          </a:p>
          <a:p>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76DB692E-6028-4A07-9576-1CF5ADB726E9}"/>
              </a:ext>
            </a:extLst>
          </p:cNvPr>
          <p:cNvSpPr/>
          <p:nvPr/>
        </p:nvSpPr>
        <p:spPr>
          <a:xfrm>
            <a:off x="2531615" y="1851670"/>
            <a:ext cx="5088882" cy="185157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d = {0: "john", "zoo": ["dog", "cat", "</a:t>
            </a:r>
            <a:r>
              <a:rPr lang="en-US" altLang="zh-CN" sz="1200" dirty="0" err="1">
                <a:latin typeface="+mn-ea"/>
              </a:rPr>
              <a:t>tigger</a:t>
            </a:r>
            <a:r>
              <a:rPr lang="en-US" altLang="zh-CN" sz="1200" dirty="0">
                <a:latin typeface="+mn-ea"/>
              </a:rPr>
              <a:t>"]}</a:t>
            </a:r>
          </a:p>
          <a:p>
            <a:pPr algn="just"/>
            <a:r>
              <a:rPr lang="en-US" altLang="zh-CN" sz="1200" dirty="0">
                <a:latin typeface="+mn-ea"/>
              </a:rPr>
              <a:t>d[0] = "tom“</a:t>
            </a:r>
          </a:p>
          <a:p>
            <a:pPr algn="just"/>
            <a:r>
              <a:rPr lang="en-US" altLang="zh-CN" sz="1200" dirty="0">
                <a:latin typeface="+mn-ea"/>
              </a:rPr>
              <a:t>d["monkey"] = "king"</a:t>
            </a:r>
          </a:p>
          <a:p>
            <a:pPr algn="just"/>
            <a:r>
              <a:rPr lang="en-US" altLang="zh-CN" sz="1200" dirty="0">
                <a:latin typeface="+mn-ea"/>
              </a:rPr>
              <a:t>d["zoo"][1] = "dog“</a:t>
            </a:r>
          </a:p>
          <a:p>
            <a:pPr algn="just"/>
            <a:endParaRPr lang="en-US" altLang="zh-CN" sz="1200" dirty="0">
              <a:latin typeface="+mn-ea"/>
            </a:endParaRPr>
          </a:p>
          <a:p>
            <a:pPr algn="just"/>
            <a:r>
              <a:rPr lang="en-US" altLang="zh-CN" sz="1200" dirty="0">
                <a:latin typeface="+mn-ea"/>
              </a:rPr>
              <a:t>print(d)</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en-US" altLang="zh-CN" sz="1200" dirty="0">
                <a:latin typeface="+mn-ea"/>
              </a:rPr>
              <a:t>{0: 'tom', 'zoo': ['dog', 'dog', '</a:t>
            </a:r>
            <a:r>
              <a:rPr lang="en-US" altLang="zh-CN" sz="1200" dirty="0" err="1">
                <a:latin typeface="+mn-ea"/>
              </a:rPr>
              <a:t>tigger</a:t>
            </a:r>
            <a:r>
              <a:rPr lang="en-US" altLang="zh-CN" sz="1200" dirty="0">
                <a:latin typeface="+mn-ea"/>
              </a:rPr>
              <a:t>'], 'monkey': 'king'}</a:t>
            </a:r>
          </a:p>
        </p:txBody>
      </p:sp>
    </p:spTree>
    <p:extLst>
      <p:ext uri="{BB962C8B-B14F-4D97-AF65-F5344CB8AC3E}">
        <p14:creationId xmlns:p14="http://schemas.microsoft.com/office/powerpoint/2010/main" val="29689202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3</a:t>
            </a:r>
            <a:r>
              <a:rPr lang="en-US" altLang="ko-KR" dirty="0" smtClean="0"/>
              <a:t> </a:t>
            </a:r>
            <a:r>
              <a:rPr lang="en-US" altLang="ko-KR" dirty="0"/>
              <a:t>	</a:t>
            </a:r>
            <a:r>
              <a:rPr lang="zh-CN" altLang="en-US" dirty="0"/>
              <a:t>字典</a:t>
            </a:r>
            <a:r>
              <a:rPr lang="zh-CN" altLang="en-US" dirty="0" smtClean="0"/>
              <a:t>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删除键值对</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使用关键字</a:t>
            </a:r>
            <a:r>
              <a:rPr lang="en-US" altLang="zh-CN" dirty="0">
                <a:latin typeface="+mn-ea"/>
              </a:rPr>
              <a:t>del</a:t>
            </a:r>
            <a:r>
              <a:rPr lang="zh-CN" altLang="en-US" dirty="0">
                <a:latin typeface="+mn-ea"/>
              </a:rPr>
              <a:t>可以删除字典中的键值对，语法格式和删除列表元素操作一样。</a:t>
            </a:r>
            <a:endParaRPr lang="en-US" altLang="zh-CN" dirty="0">
              <a:latin typeface="+mn-ea"/>
            </a:endParaRPr>
          </a:p>
          <a:p>
            <a:pPr marL="285750" indent="-285750">
              <a:buFont typeface="Wingdings" panose="05000000000000000000" pitchFamily="2" charset="2"/>
              <a:buChar char="l"/>
            </a:pPr>
            <a:r>
              <a:rPr lang="zh-CN" altLang="en-US" dirty="0">
                <a:latin typeface="+mn-ea"/>
              </a:rPr>
              <a:t>示例：</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76DB692E-6028-4A07-9576-1CF5ADB726E9}"/>
              </a:ext>
            </a:extLst>
          </p:cNvPr>
          <p:cNvSpPr/>
          <p:nvPr/>
        </p:nvSpPr>
        <p:spPr>
          <a:xfrm>
            <a:off x="2343869" y="2427734"/>
            <a:ext cx="6075933" cy="142020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d = {0: 'tom', 'zoo': ['dog', 'dog', '</a:t>
            </a:r>
            <a:r>
              <a:rPr lang="en-US" altLang="zh-CN" sz="1200" dirty="0" err="1">
                <a:latin typeface="+mn-ea"/>
              </a:rPr>
              <a:t>tigger</a:t>
            </a:r>
            <a:r>
              <a:rPr lang="en-US" altLang="zh-CN" sz="1200" dirty="0">
                <a:latin typeface="+mn-ea"/>
              </a:rPr>
              <a:t>'], 'monkey': 'king'}</a:t>
            </a:r>
          </a:p>
          <a:p>
            <a:pPr algn="just"/>
            <a:r>
              <a:rPr lang="en-US" altLang="zh-CN" sz="1200" dirty="0">
                <a:latin typeface="+mn-ea"/>
              </a:rPr>
              <a:t>del d["zoo"], d[0]</a:t>
            </a:r>
          </a:p>
          <a:p>
            <a:pPr algn="just"/>
            <a:r>
              <a:rPr lang="en-US" altLang="zh-CN" sz="1200" dirty="0">
                <a:latin typeface="+mn-ea"/>
              </a:rPr>
              <a:t>print(d)</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en-US" altLang="zh-CN" sz="1200" dirty="0">
                <a:latin typeface="+mn-ea"/>
              </a:rPr>
              <a:t>{'monkey': 'king'}</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1623515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3</a:t>
            </a:r>
            <a:r>
              <a:rPr lang="en-US" altLang="ko-KR" dirty="0" smtClean="0"/>
              <a:t> </a:t>
            </a:r>
            <a:r>
              <a:rPr lang="en-US" altLang="ko-KR" dirty="0"/>
              <a:t>	</a:t>
            </a:r>
            <a:r>
              <a:rPr lang="zh-CN" altLang="en-US" dirty="0"/>
              <a:t>字典</a:t>
            </a:r>
            <a:r>
              <a:rPr lang="zh-CN" altLang="en-US" dirty="0" smtClean="0"/>
              <a:t>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有序字典</a:t>
            </a:r>
            <a:r>
              <a:rPr lang="en-US" altLang="zh-CN" dirty="0" err="1"/>
              <a:t>OrderedDict</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普通字典</a:t>
            </a:r>
            <a:r>
              <a:rPr lang="en-US" altLang="zh-CN" dirty="0" err="1">
                <a:latin typeface="+mn-ea"/>
              </a:rPr>
              <a:t>dict</a:t>
            </a:r>
            <a:r>
              <a:rPr lang="zh-CN" altLang="en-US" dirty="0">
                <a:latin typeface="+mn-ea"/>
              </a:rPr>
              <a:t>里面的</a:t>
            </a:r>
            <a:r>
              <a:rPr lang="en-US" altLang="zh-CN" dirty="0">
                <a:latin typeface="+mn-ea"/>
              </a:rPr>
              <a:t>key-value</a:t>
            </a:r>
            <a:r>
              <a:rPr lang="zh-CN" altLang="en-US" dirty="0">
                <a:latin typeface="+mn-ea"/>
              </a:rPr>
              <a:t>是无序的。</a:t>
            </a:r>
            <a:endParaRPr lang="en-US" altLang="zh-CN" dirty="0">
              <a:latin typeface="+mn-ea"/>
            </a:endParaRPr>
          </a:p>
          <a:p>
            <a:pPr marL="285750" indent="-285750">
              <a:buFont typeface="Wingdings" panose="05000000000000000000" pitchFamily="2" charset="2"/>
              <a:buChar char="l"/>
            </a:pPr>
            <a:r>
              <a:rPr lang="en-US" altLang="zh-CN" dirty="0" err="1">
                <a:latin typeface="+mn-ea"/>
              </a:rPr>
              <a:t>OrderedDict</a:t>
            </a:r>
            <a:r>
              <a:rPr lang="zh-CN" altLang="en-US" dirty="0">
                <a:latin typeface="+mn-ea"/>
              </a:rPr>
              <a:t>是</a:t>
            </a:r>
            <a:r>
              <a:rPr lang="en-US" altLang="zh-CN" dirty="0">
                <a:latin typeface="+mn-ea"/>
              </a:rPr>
              <a:t>collections</a:t>
            </a:r>
            <a:r>
              <a:rPr lang="zh-CN" altLang="en-US" dirty="0">
                <a:latin typeface="+mn-ea"/>
              </a:rPr>
              <a:t>工具包中的类，可以保证</a:t>
            </a:r>
            <a:r>
              <a:rPr lang="en-US" altLang="zh-CN" dirty="0">
                <a:latin typeface="+mn-ea"/>
              </a:rPr>
              <a:t>key</a:t>
            </a:r>
            <a:r>
              <a:rPr lang="zh-CN" altLang="en-US" dirty="0">
                <a:latin typeface="+mn-ea"/>
              </a:rPr>
              <a:t>的顺序就是加入时的顺序。</a:t>
            </a:r>
            <a:endParaRPr lang="en-US" altLang="zh-CN" dirty="0">
              <a:latin typeface="+mn-ea"/>
            </a:endParaRPr>
          </a:p>
          <a:p>
            <a:pPr marL="285750" indent="-285750">
              <a:buFont typeface="Wingdings" panose="05000000000000000000" pitchFamily="2" charset="2"/>
              <a:buChar char="l"/>
            </a:pPr>
            <a:r>
              <a:rPr lang="zh-CN" altLang="en-US" dirty="0">
                <a:latin typeface="+mn-ea"/>
              </a:rPr>
              <a:t>使用格式：</a:t>
            </a:r>
            <a:r>
              <a:rPr lang="en-US" altLang="zh-CN" dirty="0" err="1">
                <a:latin typeface="+mn-ea"/>
              </a:rPr>
              <a:t>OrderedDict</a:t>
            </a:r>
            <a:r>
              <a:rPr lang="en-US" altLang="zh-CN" dirty="0">
                <a:latin typeface="+mn-ea"/>
              </a:rPr>
              <a:t>(</a:t>
            </a:r>
            <a:r>
              <a:rPr lang="en-US" altLang="zh-CN" dirty="0" err="1">
                <a:latin typeface="+mn-ea"/>
              </a:rPr>
              <a:t>dict</a:t>
            </a:r>
            <a:r>
              <a:rPr lang="en-US" altLang="zh-CN" dirty="0">
                <a:latin typeface="+mn-ea"/>
              </a:rPr>
              <a:t>)</a:t>
            </a:r>
            <a:r>
              <a:rPr lang="zh-CN" altLang="en-US" dirty="0">
                <a:latin typeface="+mn-ea"/>
              </a:rPr>
              <a:t>，</a:t>
            </a:r>
            <a:r>
              <a:rPr lang="en-US" altLang="zh-CN" dirty="0" err="1">
                <a:latin typeface="+mn-ea"/>
              </a:rPr>
              <a:t>dict</a:t>
            </a:r>
            <a:r>
              <a:rPr lang="zh-CN" altLang="en-US" dirty="0">
                <a:latin typeface="+mn-ea"/>
              </a:rPr>
              <a:t>为传入的普通字典或者键值对</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r>
              <a:rPr lang="zh-CN" altLang="en-US" dirty="0">
                <a:latin typeface="+mn-ea"/>
              </a:rPr>
              <a:t>示例：</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4">
            <a:extLst>
              <a:ext uri="{FF2B5EF4-FFF2-40B4-BE49-F238E27FC236}">
                <a16:creationId xmlns:a16="http://schemas.microsoft.com/office/drawing/2014/main" xmlns="" id="{76DB692E-6028-4A07-9576-1CF5ADB726E9}"/>
              </a:ext>
            </a:extLst>
          </p:cNvPr>
          <p:cNvSpPr/>
          <p:nvPr/>
        </p:nvSpPr>
        <p:spPr>
          <a:xfrm>
            <a:off x="2234961" y="2989498"/>
            <a:ext cx="5682189" cy="15060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from collections import </a:t>
            </a:r>
            <a:r>
              <a:rPr lang="en-US" altLang="zh-CN" sz="1200" dirty="0" err="1">
                <a:latin typeface="+mn-ea"/>
              </a:rPr>
              <a:t>OrderedDict</a:t>
            </a:r>
            <a:endParaRPr lang="en-US" altLang="zh-CN" sz="1200" dirty="0">
              <a:latin typeface="+mn-ea"/>
            </a:endParaRPr>
          </a:p>
          <a:p>
            <a:pPr algn="just"/>
            <a:r>
              <a:rPr lang="en-US" altLang="zh-CN" sz="1200" dirty="0">
                <a:latin typeface="+mn-ea"/>
              </a:rPr>
              <a:t># d = </a:t>
            </a:r>
            <a:r>
              <a:rPr lang="en-US" altLang="zh-CN" sz="1200" dirty="0" err="1">
                <a:latin typeface="+mn-ea"/>
              </a:rPr>
              <a:t>OrderedDict</a:t>
            </a:r>
            <a:r>
              <a:rPr lang="en-US" altLang="zh-CN" sz="1200" dirty="0">
                <a:latin typeface="+mn-ea"/>
              </a:rPr>
              <a:t>({0: "cat", 1: "</a:t>
            </a:r>
            <a:r>
              <a:rPr lang="en-US" altLang="zh-CN" sz="1200" dirty="0" err="1">
                <a:latin typeface="+mn-ea"/>
              </a:rPr>
              <a:t>tigger</a:t>
            </a:r>
            <a:r>
              <a:rPr lang="en-US" altLang="zh-CN" sz="1200" dirty="0">
                <a:latin typeface="+mn-ea"/>
              </a:rPr>
              <a:t>", 2: "monkey"})  # </a:t>
            </a:r>
            <a:r>
              <a:rPr lang="zh-CN" altLang="en-US" sz="1200" dirty="0">
                <a:latin typeface="+mn-ea"/>
              </a:rPr>
              <a:t>也可行</a:t>
            </a:r>
          </a:p>
          <a:p>
            <a:pPr algn="just"/>
            <a:r>
              <a:rPr lang="en-US" altLang="zh-CN" sz="1200" dirty="0">
                <a:latin typeface="+mn-ea"/>
              </a:rPr>
              <a:t>d = </a:t>
            </a:r>
            <a:r>
              <a:rPr lang="en-US" altLang="zh-CN" sz="1200" dirty="0" err="1">
                <a:latin typeface="+mn-ea"/>
              </a:rPr>
              <a:t>OrderedDict</a:t>
            </a:r>
            <a:r>
              <a:rPr lang="en-US" altLang="zh-CN" sz="1200" dirty="0">
                <a:latin typeface="+mn-ea"/>
              </a:rPr>
              <a:t>([[0, "cat"], [1, "</a:t>
            </a:r>
            <a:r>
              <a:rPr lang="en-US" altLang="zh-CN" sz="1200" dirty="0" err="1">
                <a:latin typeface="+mn-ea"/>
              </a:rPr>
              <a:t>tigger</a:t>
            </a:r>
            <a:r>
              <a:rPr lang="en-US" altLang="zh-CN" sz="1200" dirty="0">
                <a:latin typeface="+mn-ea"/>
              </a:rPr>
              <a:t>"], [2, "monkey"]])</a:t>
            </a:r>
          </a:p>
          <a:p>
            <a:pPr algn="just"/>
            <a:r>
              <a:rPr lang="en-US" altLang="zh-CN" sz="1200" dirty="0">
                <a:latin typeface="+mn-ea"/>
              </a:rPr>
              <a:t>print(d)</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en-US" altLang="zh-CN" sz="1200" dirty="0" err="1">
                <a:latin typeface="+mn-ea"/>
              </a:rPr>
              <a:t>OrderedDict</a:t>
            </a:r>
            <a:r>
              <a:rPr lang="en-US" altLang="zh-CN" sz="1200" dirty="0">
                <a:latin typeface="+mn-ea"/>
              </a:rPr>
              <a:t>([(0, 'cat'), (1, '</a:t>
            </a:r>
            <a:r>
              <a:rPr lang="en-US" altLang="zh-CN" sz="1200" dirty="0" err="1">
                <a:latin typeface="+mn-ea"/>
              </a:rPr>
              <a:t>tigger</a:t>
            </a:r>
            <a:r>
              <a:rPr lang="en-US" altLang="zh-CN" sz="1200" dirty="0">
                <a:latin typeface="+mn-ea"/>
              </a:rPr>
              <a:t>'), (2, 'monkey')])</a:t>
            </a:r>
          </a:p>
        </p:txBody>
      </p:sp>
    </p:spTree>
    <p:extLst>
      <p:ext uri="{BB962C8B-B14F-4D97-AF65-F5344CB8AC3E}">
        <p14:creationId xmlns:p14="http://schemas.microsoft.com/office/powerpoint/2010/main" val="1177238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4</a:t>
            </a:r>
            <a:r>
              <a:rPr lang="en-US" altLang="ko-KR" dirty="0" smtClean="0"/>
              <a:t> </a:t>
            </a:r>
            <a:r>
              <a:rPr lang="en-US" altLang="ko-KR" dirty="0"/>
              <a:t>	</a:t>
            </a:r>
            <a:r>
              <a:rPr lang="zh-CN" altLang="en-US" dirty="0" smtClean="0"/>
              <a:t>集合的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无序集合</a:t>
            </a:r>
            <a:r>
              <a:rPr lang="en-US" altLang="zh-CN" dirty="0"/>
              <a:t>set</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en-US" altLang="zh-CN" dirty="0">
                <a:latin typeface="+mn-ea"/>
              </a:rPr>
              <a:t>set</a:t>
            </a:r>
            <a:r>
              <a:rPr lang="zh-CN" altLang="en-US" dirty="0">
                <a:latin typeface="+mn-ea"/>
              </a:rPr>
              <a:t>是一个无序集合，使用花括号表示，例如：</a:t>
            </a:r>
            <a:r>
              <a:rPr lang="en-US" altLang="zh-CN" dirty="0">
                <a:latin typeface="+mn-ea"/>
              </a:rPr>
              <a:t>{3, 4, 5}</a:t>
            </a:r>
          </a:p>
          <a:p>
            <a:pPr marL="285750" indent="-285750">
              <a:buFont typeface="Wingdings" panose="05000000000000000000" pitchFamily="2" charset="2"/>
              <a:buChar char="l"/>
            </a:pPr>
            <a:r>
              <a:rPr lang="zh-CN" altLang="en-US" dirty="0">
                <a:latin typeface="+mn-ea"/>
              </a:rPr>
              <a:t>集合中的元素没有重复</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r>
              <a:rPr lang="zh-CN" altLang="en-US" dirty="0">
                <a:latin typeface="+mn-ea"/>
              </a:rPr>
              <a:t>可以使用</a:t>
            </a:r>
            <a:r>
              <a:rPr lang="en-US" altLang="zh-CN" dirty="0">
                <a:latin typeface="+mn-ea"/>
              </a:rPr>
              <a:t>set</a:t>
            </a:r>
            <a:r>
              <a:rPr lang="zh-CN" altLang="en-US" dirty="0">
                <a:latin typeface="+mn-ea"/>
              </a:rPr>
              <a:t>集合进行去重、交集、并集、差集、对称差集等数学运算</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r>
              <a:rPr lang="en-US" altLang="zh-CN" dirty="0">
                <a:latin typeface="+mn-ea"/>
              </a:rPr>
              <a:t>set</a:t>
            </a:r>
            <a:r>
              <a:rPr lang="zh-CN" altLang="en-US" dirty="0">
                <a:latin typeface="+mn-ea"/>
              </a:rPr>
              <a:t>不支持索引、切片等序列操作</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r>
              <a:rPr lang="zh-CN" altLang="en-US" dirty="0">
                <a:latin typeface="+mn-ea"/>
              </a:rPr>
              <a:t>示例：</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2320" y="17219"/>
            <a:ext cx="1667538" cy="1042363"/>
          </a:xfrm>
          <a:prstGeom prst="rect">
            <a:avLst/>
          </a:prstGeom>
        </p:spPr>
      </p:pic>
      <p:sp>
        <p:nvSpPr>
          <p:cNvPr id="7" name="矩形: 圆角 4">
            <a:extLst>
              <a:ext uri="{FF2B5EF4-FFF2-40B4-BE49-F238E27FC236}">
                <a16:creationId xmlns:a16="http://schemas.microsoft.com/office/drawing/2014/main" xmlns="" id="{76DB692E-6028-4A07-9576-1CF5ADB726E9}"/>
              </a:ext>
            </a:extLst>
          </p:cNvPr>
          <p:cNvSpPr/>
          <p:nvPr/>
        </p:nvSpPr>
        <p:spPr>
          <a:xfrm>
            <a:off x="2069468" y="2989498"/>
            <a:ext cx="6624736" cy="119868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s1 = {2, 3, 4}</a:t>
            </a:r>
          </a:p>
          <a:p>
            <a:pPr algn="just"/>
            <a:r>
              <a:rPr lang="en-US" altLang="zh-CN" sz="1200" dirty="0">
                <a:latin typeface="+mn-ea"/>
              </a:rPr>
              <a:t># s = set([2, 3, 4]) #</a:t>
            </a:r>
            <a:r>
              <a:rPr lang="zh-CN" altLang="en-US" sz="1200" dirty="0">
                <a:latin typeface="+mn-ea"/>
              </a:rPr>
              <a:t>可行</a:t>
            </a:r>
          </a:p>
          <a:p>
            <a:pPr algn="just"/>
            <a:r>
              <a:rPr lang="en-US" altLang="zh-CN" sz="1200" dirty="0">
                <a:latin typeface="+mn-ea"/>
              </a:rPr>
              <a:t>s2 = {3, 5, 8}</a:t>
            </a:r>
          </a:p>
          <a:p>
            <a:pPr algn="just"/>
            <a:r>
              <a:rPr lang="en-US" altLang="zh-CN" sz="1200" dirty="0">
                <a:latin typeface="+mn-ea"/>
              </a:rPr>
              <a:t>s3 = {(2, 3), "hello", 30, 998.9} # </a:t>
            </a:r>
            <a:r>
              <a:rPr lang="zh-CN" altLang="en-US" sz="1200" dirty="0">
                <a:latin typeface="+mn-ea"/>
              </a:rPr>
              <a:t>可以， </a:t>
            </a:r>
            <a:r>
              <a:rPr lang="en-US" altLang="zh-CN" sz="1200" dirty="0">
                <a:latin typeface="+mn-ea"/>
              </a:rPr>
              <a:t># tuple, </a:t>
            </a:r>
            <a:r>
              <a:rPr lang="en-US" altLang="zh-CN" sz="1200" dirty="0" err="1">
                <a:latin typeface="+mn-ea"/>
              </a:rPr>
              <a:t>str</a:t>
            </a:r>
            <a:r>
              <a:rPr lang="en-US" altLang="zh-CN" sz="1200" dirty="0">
                <a:latin typeface="+mn-ea"/>
              </a:rPr>
              <a:t>, </a:t>
            </a:r>
            <a:r>
              <a:rPr lang="en-US" altLang="zh-CN" sz="1200" dirty="0" err="1">
                <a:latin typeface="+mn-ea"/>
              </a:rPr>
              <a:t>int</a:t>
            </a:r>
            <a:r>
              <a:rPr lang="en-US" altLang="zh-CN" sz="1200" dirty="0">
                <a:latin typeface="+mn-ea"/>
              </a:rPr>
              <a:t> , float</a:t>
            </a:r>
            <a:r>
              <a:rPr lang="zh-CN" altLang="en-US" sz="1200" dirty="0">
                <a:latin typeface="+mn-ea"/>
              </a:rPr>
              <a:t>是</a:t>
            </a:r>
            <a:r>
              <a:rPr lang="en-US" altLang="zh-CN" sz="1200" dirty="0" err="1">
                <a:latin typeface="+mn-ea"/>
              </a:rPr>
              <a:t>hashable</a:t>
            </a:r>
            <a:r>
              <a:rPr lang="en-US" altLang="zh-CN" sz="1200" dirty="0">
                <a:latin typeface="+mn-ea"/>
              </a:rPr>
              <a:t> type</a:t>
            </a:r>
          </a:p>
          <a:p>
            <a:pPr algn="just"/>
            <a:r>
              <a:rPr lang="en-US" altLang="zh-CN" sz="1200" dirty="0">
                <a:latin typeface="+mn-ea"/>
              </a:rPr>
              <a:t>#s4 = {[2, 3, 4], {3, 4, 5},{3: 5}}  # </a:t>
            </a:r>
            <a:r>
              <a:rPr lang="zh-CN" altLang="en-US" sz="1200" dirty="0">
                <a:latin typeface="+mn-ea"/>
              </a:rPr>
              <a:t>错误 </a:t>
            </a:r>
            <a:r>
              <a:rPr lang="en-US" altLang="zh-CN" sz="1200" dirty="0">
                <a:latin typeface="+mn-ea"/>
              </a:rPr>
              <a:t>list</a:t>
            </a:r>
            <a:r>
              <a:rPr lang="zh-CN" altLang="en-US" sz="1200" dirty="0">
                <a:latin typeface="+mn-ea"/>
              </a:rPr>
              <a:t>，</a:t>
            </a:r>
            <a:r>
              <a:rPr lang="en-US" altLang="zh-CN" sz="1200" dirty="0" err="1">
                <a:latin typeface="+mn-ea"/>
              </a:rPr>
              <a:t>dict</a:t>
            </a:r>
            <a:r>
              <a:rPr lang="zh-CN" altLang="en-US" sz="1200" dirty="0">
                <a:latin typeface="+mn-ea"/>
              </a:rPr>
              <a:t>，</a:t>
            </a:r>
            <a:r>
              <a:rPr lang="en-US" altLang="zh-CN" sz="1200" dirty="0">
                <a:latin typeface="+mn-ea"/>
              </a:rPr>
              <a:t>set </a:t>
            </a:r>
            <a:r>
              <a:rPr lang="zh-CN" altLang="en-US" sz="1200" dirty="0">
                <a:latin typeface="+mn-ea"/>
              </a:rPr>
              <a:t>都是</a:t>
            </a:r>
            <a:r>
              <a:rPr lang="en-US" altLang="zh-CN" sz="1200" dirty="0" err="1">
                <a:latin typeface="+mn-ea"/>
              </a:rPr>
              <a:t>unhashable</a:t>
            </a:r>
            <a:r>
              <a:rPr lang="en-US" altLang="zh-CN" sz="1200" dirty="0">
                <a:latin typeface="+mn-ea"/>
              </a:rPr>
              <a:t> </a:t>
            </a:r>
            <a:r>
              <a:rPr lang="zh-CN" altLang="en-US" sz="1200" dirty="0">
                <a:latin typeface="+mn-ea"/>
              </a:rPr>
              <a:t>类型</a:t>
            </a:r>
            <a:endParaRPr lang="en-US" altLang="zh-CN" sz="1200" dirty="0">
              <a:latin typeface="+mn-ea"/>
            </a:endParaRPr>
          </a:p>
        </p:txBody>
      </p:sp>
    </p:spTree>
    <p:extLst>
      <p:ext uri="{BB962C8B-B14F-4D97-AF65-F5344CB8AC3E}">
        <p14:creationId xmlns:p14="http://schemas.microsoft.com/office/powerpoint/2010/main" val="298661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4</a:t>
            </a:r>
            <a:r>
              <a:rPr lang="en-US" altLang="ko-KR" dirty="0" smtClean="0"/>
              <a:t> </a:t>
            </a:r>
            <a:r>
              <a:rPr lang="en-US" altLang="ko-KR" dirty="0"/>
              <a:t>	</a:t>
            </a:r>
            <a:r>
              <a:rPr lang="zh-CN" altLang="en-US" dirty="0" smtClean="0"/>
              <a:t>集合的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集合</a:t>
            </a:r>
            <a:r>
              <a:rPr lang="en-US" altLang="zh-CN" dirty="0"/>
              <a:t>set</a:t>
            </a:r>
            <a:r>
              <a:rPr lang="zh-CN" altLang="en-US" dirty="0"/>
              <a:t>常用集合运算</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smtClean="0">
                <a:latin typeface="+mn-ea"/>
              </a:rPr>
              <a:t>示例：</a:t>
            </a:r>
            <a:endParaRPr lang="en-US" altLang="zh-CN" dirty="0" smtClean="0">
              <a:latin typeface="+mn-ea"/>
            </a:endParaRPr>
          </a:p>
          <a:p>
            <a:r>
              <a:rPr lang="en-US" altLang="zh-CN" dirty="0" smtClean="0">
                <a:latin typeface="+mn-ea"/>
              </a:rPr>
              <a:t>                                                  </a:t>
            </a:r>
            <a:r>
              <a:rPr lang="zh-CN" altLang="en-US" dirty="0" smtClean="0">
                <a:latin typeface="+mn-ea"/>
              </a:rPr>
              <a:t>执行结果：</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4">
            <a:extLst>
              <a:ext uri="{FF2B5EF4-FFF2-40B4-BE49-F238E27FC236}">
                <a16:creationId xmlns:a16="http://schemas.microsoft.com/office/drawing/2014/main" xmlns="" id="{76DB692E-6028-4A07-9576-1CF5ADB726E9}"/>
              </a:ext>
            </a:extLst>
          </p:cNvPr>
          <p:cNvSpPr/>
          <p:nvPr/>
        </p:nvSpPr>
        <p:spPr>
          <a:xfrm>
            <a:off x="1925452" y="1952278"/>
            <a:ext cx="4176464" cy="266176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000" dirty="0">
                <a:latin typeface="+mn-ea"/>
              </a:rPr>
              <a:t>s1 = {2, 3, 4}</a:t>
            </a:r>
          </a:p>
          <a:p>
            <a:pPr algn="just"/>
            <a:r>
              <a:rPr lang="en-US" altLang="zh-CN" sz="1000" dirty="0">
                <a:latin typeface="+mn-ea"/>
              </a:rPr>
              <a:t>s2 = {3, 5, 8}</a:t>
            </a:r>
          </a:p>
          <a:p>
            <a:pPr algn="just"/>
            <a:r>
              <a:rPr lang="en-US" altLang="zh-CN" sz="1000" dirty="0">
                <a:latin typeface="+mn-ea"/>
              </a:rPr>
              <a:t>print(s1 - s2) # </a:t>
            </a:r>
            <a:r>
              <a:rPr lang="zh-CN" altLang="en-US" sz="1000" dirty="0">
                <a:latin typeface="+mn-ea"/>
              </a:rPr>
              <a:t>差集</a:t>
            </a:r>
          </a:p>
          <a:p>
            <a:pPr algn="just"/>
            <a:r>
              <a:rPr lang="en-US" altLang="zh-CN" sz="1000" dirty="0">
                <a:latin typeface="+mn-ea"/>
              </a:rPr>
              <a:t>print(s1 | s2) # </a:t>
            </a:r>
            <a:r>
              <a:rPr lang="zh-CN" altLang="en-US" sz="1000" dirty="0">
                <a:latin typeface="+mn-ea"/>
              </a:rPr>
              <a:t>并集</a:t>
            </a:r>
          </a:p>
          <a:p>
            <a:pPr algn="just"/>
            <a:r>
              <a:rPr lang="en-US" altLang="zh-CN" sz="1000" dirty="0">
                <a:latin typeface="+mn-ea"/>
              </a:rPr>
              <a:t>print(s1 &amp; s2) # </a:t>
            </a:r>
            <a:r>
              <a:rPr lang="zh-CN" altLang="en-US" sz="1000" dirty="0">
                <a:latin typeface="+mn-ea"/>
              </a:rPr>
              <a:t>交集</a:t>
            </a:r>
          </a:p>
          <a:p>
            <a:pPr algn="just"/>
            <a:r>
              <a:rPr lang="en-US" altLang="zh-CN" sz="1000" dirty="0">
                <a:latin typeface="+mn-ea"/>
              </a:rPr>
              <a:t>print(s1 ^ s2) # </a:t>
            </a:r>
            <a:r>
              <a:rPr lang="zh-CN" altLang="en-US" sz="1000" dirty="0">
                <a:latin typeface="+mn-ea"/>
              </a:rPr>
              <a:t>对称差集</a:t>
            </a:r>
            <a:r>
              <a:rPr lang="en-US" altLang="zh-CN" sz="1000" dirty="0">
                <a:latin typeface="+mn-ea"/>
              </a:rPr>
              <a:t>(</a:t>
            </a:r>
            <a:r>
              <a:rPr lang="zh-CN" altLang="en-US" sz="1000" dirty="0">
                <a:latin typeface="+mn-ea"/>
              </a:rPr>
              <a:t>不会同时出现在两个集合的元素</a:t>
            </a:r>
            <a:r>
              <a:rPr lang="en-US" altLang="zh-CN" sz="1000" dirty="0">
                <a:latin typeface="+mn-ea"/>
              </a:rPr>
              <a:t>)</a:t>
            </a:r>
          </a:p>
          <a:p>
            <a:pPr algn="just"/>
            <a:endParaRPr lang="en-US" altLang="zh-CN" sz="1000" dirty="0">
              <a:latin typeface="+mn-ea"/>
            </a:endParaRPr>
          </a:p>
          <a:p>
            <a:pPr algn="just"/>
            <a:r>
              <a:rPr lang="en-US" altLang="zh-CN" sz="1000" dirty="0">
                <a:latin typeface="+mn-ea"/>
              </a:rPr>
              <a:t>s1 -= s2  # </a:t>
            </a:r>
            <a:r>
              <a:rPr lang="zh-CN" altLang="en-US" sz="1000" dirty="0">
                <a:latin typeface="+mn-ea"/>
              </a:rPr>
              <a:t>等价于 </a:t>
            </a:r>
            <a:r>
              <a:rPr lang="en-US" altLang="zh-CN" sz="1000" dirty="0">
                <a:latin typeface="+mn-ea"/>
              </a:rPr>
              <a:t>s1 = s1 - s2</a:t>
            </a:r>
          </a:p>
          <a:p>
            <a:pPr algn="just"/>
            <a:r>
              <a:rPr lang="en-US" altLang="zh-CN" sz="1000" dirty="0">
                <a:latin typeface="+mn-ea"/>
              </a:rPr>
              <a:t>print(s1) </a:t>
            </a:r>
          </a:p>
          <a:p>
            <a:pPr algn="just"/>
            <a:endParaRPr lang="en-US" altLang="zh-CN" sz="1000" dirty="0">
              <a:latin typeface="+mn-ea"/>
            </a:endParaRPr>
          </a:p>
          <a:p>
            <a:pPr algn="just"/>
            <a:r>
              <a:rPr lang="en-US" altLang="zh-CN" sz="1000" dirty="0">
                <a:latin typeface="+mn-ea"/>
              </a:rPr>
              <a:t># s1 |= s2  # </a:t>
            </a:r>
            <a:r>
              <a:rPr lang="zh-CN" altLang="en-US" sz="1000" dirty="0">
                <a:latin typeface="+mn-ea"/>
              </a:rPr>
              <a:t>等价于 </a:t>
            </a:r>
            <a:r>
              <a:rPr lang="en-US" altLang="zh-CN" sz="1000" dirty="0">
                <a:latin typeface="+mn-ea"/>
              </a:rPr>
              <a:t>s1 = s1 | s2</a:t>
            </a:r>
          </a:p>
          <a:p>
            <a:pPr algn="just"/>
            <a:r>
              <a:rPr lang="en-US" altLang="zh-CN" sz="1000" dirty="0">
                <a:latin typeface="+mn-ea"/>
              </a:rPr>
              <a:t># s1 &amp;= s2  # </a:t>
            </a:r>
            <a:r>
              <a:rPr lang="zh-CN" altLang="en-US" sz="1000" dirty="0">
                <a:latin typeface="+mn-ea"/>
              </a:rPr>
              <a:t>等价于 </a:t>
            </a:r>
            <a:r>
              <a:rPr lang="en-US" altLang="zh-CN" sz="1000" dirty="0">
                <a:latin typeface="+mn-ea"/>
              </a:rPr>
              <a:t>s1 = s1 &amp; s2</a:t>
            </a:r>
          </a:p>
          <a:p>
            <a:pPr algn="just"/>
            <a:r>
              <a:rPr lang="en-US" altLang="zh-CN" sz="1000" dirty="0">
                <a:latin typeface="+mn-ea"/>
              </a:rPr>
              <a:t># s1 ^= s2  # </a:t>
            </a:r>
            <a:r>
              <a:rPr lang="zh-CN" altLang="en-US" sz="1000" dirty="0">
                <a:latin typeface="+mn-ea"/>
              </a:rPr>
              <a:t>等价于 </a:t>
            </a:r>
            <a:r>
              <a:rPr lang="en-US" altLang="zh-CN" sz="1000" dirty="0">
                <a:latin typeface="+mn-ea"/>
              </a:rPr>
              <a:t>s1 = s1 ^ s2</a:t>
            </a:r>
          </a:p>
          <a:p>
            <a:pPr algn="just"/>
            <a:endParaRPr lang="en-US" altLang="zh-CN" sz="1000" dirty="0">
              <a:latin typeface="+mn-ea"/>
            </a:endParaRPr>
          </a:p>
          <a:p>
            <a:pPr algn="just"/>
            <a:r>
              <a:rPr lang="en-US" altLang="zh-CN" sz="1000" dirty="0">
                <a:latin typeface="+mn-ea"/>
              </a:rPr>
              <a:t>s3 = [2, 2, 3, 4, 5, 5, "john", "john"]</a:t>
            </a:r>
          </a:p>
          <a:p>
            <a:pPr algn="just"/>
            <a:r>
              <a:rPr lang="en-US" altLang="zh-CN" sz="1000" dirty="0">
                <a:latin typeface="+mn-ea"/>
              </a:rPr>
              <a:t>print(set(s3))  # </a:t>
            </a:r>
            <a:r>
              <a:rPr lang="zh-CN" altLang="en-US" sz="1000" dirty="0">
                <a:latin typeface="+mn-ea"/>
              </a:rPr>
              <a:t>去重</a:t>
            </a:r>
            <a:endParaRPr lang="en-US" altLang="zh-CN" sz="1000" dirty="0">
              <a:latin typeface="+mn-ea"/>
            </a:endParaRPr>
          </a:p>
        </p:txBody>
      </p:sp>
      <p:pic>
        <p:nvPicPr>
          <p:cNvPr id="9" name="图片 8">
            <a:extLst>
              <a:ext uri="{FF2B5EF4-FFF2-40B4-BE49-F238E27FC236}">
                <a16:creationId xmlns:a16="http://schemas.microsoft.com/office/drawing/2014/main" xmlns="" id="{7BE5790F-8ADF-4849-B400-2CF0DAF2EFC2}"/>
              </a:ext>
            </a:extLst>
          </p:cNvPr>
          <p:cNvPicPr>
            <a:picLocks noChangeAspect="1"/>
          </p:cNvPicPr>
          <p:nvPr/>
        </p:nvPicPr>
        <p:blipFill>
          <a:blip r:embed="rId2"/>
          <a:stretch>
            <a:fillRect/>
          </a:stretch>
        </p:blipFill>
        <p:spPr>
          <a:xfrm>
            <a:off x="6333132" y="2308460"/>
            <a:ext cx="22383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8934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4</a:t>
            </a:r>
            <a:r>
              <a:rPr lang="en-US" altLang="ko-KR" dirty="0" smtClean="0"/>
              <a:t> </a:t>
            </a:r>
            <a:r>
              <a:rPr lang="en-US" altLang="ko-KR" dirty="0"/>
              <a:t>	</a:t>
            </a:r>
            <a:r>
              <a:rPr lang="zh-CN" altLang="en-US" dirty="0" smtClean="0"/>
              <a:t>集合的</a:t>
            </a:r>
            <a:r>
              <a:rPr lang="zh-CN" altLang="en-US" dirty="0"/>
              <a:t>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集合</a:t>
            </a:r>
            <a:r>
              <a:rPr lang="en-US" altLang="zh-CN" dirty="0"/>
              <a:t>set</a:t>
            </a:r>
            <a:r>
              <a:rPr lang="zh-CN" altLang="en-US" dirty="0"/>
              <a:t>常用函数</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smtClean="0">
                <a:latin typeface="+mn-ea"/>
              </a:rPr>
              <a:t>示例：</a:t>
            </a:r>
            <a:endParaRPr lang="en-US" altLang="zh-CN"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10" name="矩形: 圆角 4">
            <a:extLst>
              <a:ext uri="{FF2B5EF4-FFF2-40B4-BE49-F238E27FC236}">
                <a16:creationId xmlns:a16="http://schemas.microsoft.com/office/drawing/2014/main" xmlns="" id="{76DB692E-6028-4A07-9576-1CF5ADB726E9}"/>
              </a:ext>
            </a:extLst>
          </p:cNvPr>
          <p:cNvSpPr/>
          <p:nvPr/>
        </p:nvSpPr>
        <p:spPr>
          <a:xfrm>
            <a:off x="2591780" y="1820570"/>
            <a:ext cx="4968552" cy="266679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s1 = {2, 3, 4}</a:t>
            </a:r>
          </a:p>
          <a:p>
            <a:pPr algn="just"/>
            <a:r>
              <a:rPr lang="en-US" altLang="zh-CN" sz="1200" dirty="0">
                <a:latin typeface="+mn-ea"/>
              </a:rPr>
              <a:t>s1.add(5)  # </a:t>
            </a:r>
            <a:r>
              <a:rPr lang="zh-CN" altLang="en-US" sz="1200" dirty="0">
                <a:latin typeface="+mn-ea"/>
              </a:rPr>
              <a:t>添加一项</a:t>
            </a:r>
          </a:p>
          <a:p>
            <a:pPr algn="just"/>
            <a:r>
              <a:rPr lang="en-US" altLang="zh-CN" sz="1200" dirty="0">
                <a:latin typeface="+mn-ea"/>
              </a:rPr>
              <a:t>s1.update([3, 8, 10]) # </a:t>
            </a:r>
            <a:r>
              <a:rPr lang="zh-CN" altLang="en-US" sz="1200" dirty="0">
                <a:latin typeface="+mn-ea"/>
              </a:rPr>
              <a:t>添加一组</a:t>
            </a:r>
          </a:p>
          <a:p>
            <a:pPr algn="just"/>
            <a:r>
              <a:rPr lang="en-US" altLang="zh-CN" sz="1200" dirty="0">
                <a:latin typeface="+mn-ea"/>
              </a:rPr>
              <a:t>s1.issubset({3})  # </a:t>
            </a:r>
            <a:r>
              <a:rPr lang="zh-CN" altLang="en-US" sz="1200" dirty="0">
                <a:latin typeface="+mn-ea"/>
              </a:rPr>
              <a:t>判断</a:t>
            </a:r>
            <a:r>
              <a:rPr lang="en-US" altLang="zh-CN" sz="1200" dirty="0">
                <a:latin typeface="+mn-ea"/>
              </a:rPr>
              <a:t>3</a:t>
            </a:r>
            <a:r>
              <a:rPr lang="zh-CN" altLang="en-US" sz="1200" dirty="0">
                <a:latin typeface="+mn-ea"/>
              </a:rPr>
              <a:t>是否在集合中</a:t>
            </a:r>
          </a:p>
          <a:p>
            <a:pPr algn="just"/>
            <a:r>
              <a:rPr lang="en-US" altLang="zh-CN" sz="1200" dirty="0">
                <a:latin typeface="+mn-ea"/>
              </a:rPr>
              <a:t>s1.copy()  # </a:t>
            </a:r>
            <a:r>
              <a:rPr lang="zh-CN" altLang="en-US" sz="1200" dirty="0">
                <a:latin typeface="+mn-ea"/>
              </a:rPr>
              <a:t>浅层复制</a:t>
            </a:r>
          </a:p>
          <a:p>
            <a:pPr algn="just"/>
            <a:r>
              <a:rPr lang="en-US" altLang="zh-CN" sz="1200" dirty="0">
                <a:latin typeface="+mn-ea"/>
              </a:rPr>
              <a:t>s1.remove(5)  # </a:t>
            </a:r>
            <a:r>
              <a:rPr lang="zh-CN" altLang="en-US" sz="1200" dirty="0">
                <a:latin typeface="+mn-ea"/>
              </a:rPr>
              <a:t>删除元素，如果元素不存在则引发异常</a:t>
            </a:r>
          </a:p>
          <a:p>
            <a:pPr algn="just"/>
            <a:r>
              <a:rPr lang="en-US" altLang="zh-CN" sz="1200" dirty="0">
                <a:latin typeface="+mn-ea"/>
              </a:rPr>
              <a:t>s1.discard(5)  # </a:t>
            </a:r>
            <a:r>
              <a:rPr lang="zh-CN" altLang="en-US" sz="1200" dirty="0">
                <a:latin typeface="+mn-ea"/>
              </a:rPr>
              <a:t>删除元素，元素不存在不会抛错</a:t>
            </a:r>
          </a:p>
          <a:p>
            <a:pPr algn="just"/>
            <a:r>
              <a:rPr lang="en-US" altLang="zh-CN" sz="1200" dirty="0">
                <a:latin typeface="+mn-ea"/>
              </a:rPr>
              <a:t>s1.pop() # </a:t>
            </a:r>
            <a:r>
              <a:rPr lang="zh-CN" altLang="en-US" sz="1200" dirty="0">
                <a:latin typeface="+mn-ea"/>
              </a:rPr>
              <a:t>从集合中随机剔除一个元素，如果是空集合则抛错</a:t>
            </a:r>
          </a:p>
          <a:p>
            <a:pPr algn="just"/>
            <a:r>
              <a:rPr lang="en-US" altLang="zh-CN" sz="1200" dirty="0">
                <a:latin typeface="+mn-ea"/>
              </a:rPr>
              <a:t>s1.clear() # </a:t>
            </a:r>
            <a:r>
              <a:rPr lang="zh-CN" altLang="en-US" sz="1200" dirty="0">
                <a:latin typeface="+mn-ea"/>
              </a:rPr>
              <a:t>清除集合</a:t>
            </a:r>
          </a:p>
          <a:p>
            <a:pPr algn="just"/>
            <a:r>
              <a:rPr lang="en-US" altLang="zh-CN" sz="1200" dirty="0">
                <a:latin typeface="+mn-ea"/>
              </a:rPr>
              <a:t>{x**2 for x in s1}  # </a:t>
            </a:r>
            <a:r>
              <a:rPr lang="zh-CN" altLang="en-US" sz="1200" dirty="0">
                <a:latin typeface="+mn-ea"/>
              </a:rPr>
              <a:t>类似列表</a:t>
            </a:r>
          </a:p>
          <a:p>
            <a:pPr algn="just"/>
            <a:r>
              <a:rPr lang="en-US" altLang="zh-CN" sz="1200" dirty="0" err="1">
                <a:latin typeface="+mn-ea"/>
              </a:rPr>
              <a:t>len</a:t>
            </a:r>
            <a:r>
              <a:rPr lang="en-US" altLang="zh-CN" sz="1200" dirty="0">
                <a:latin typeface="+mn-ea"/>
              </a:rPr>
              <a:t>(s1)  # </a:t>
            </a:r>
            <a:r>
              <a:rPr lang="zh-CN" altLang="en-US" sz="1200" dirty="0">
                <a:latin typeface="+mn-ea"/>
              </a:rPr>
              <a:t>集合大小</a:t>
            </a:r>
          </a:p>
          <a:p>
            <a:pPr algn="just"/>
            <a:r>
              <a:rPr lang="en-US" altLang="zh-CN" sz="1200" dirty="0">
                <a:latin typeface="+mn-ea"/>
              </a:rPr>
              <a:t>for x in s1:</a:t>
            </a:r>
          </a:p>
          <a:p>
            <a:pPr algn="just"/>
            <a:r>
              <a:rPr lang="en-US" altLang="zh-CN" sz="1200" dirty="0">
                <a:latin typeface="+mn-ea"/>
              </a:rPr>
              <a:t>    print(x) </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455442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5</a:t>
            </a:r>
            <a:r>
              <a:rPr lang="en-US" altLang="ko-KR" dirty="0" smtClean="0"/>
              <a:t> </a:t>
            </a:r>
            <a:r>
              <a:rPr lang="en-US" altLang="ko-KR" dirty="0"/>
              <a:t>	</a:t>
            </a:r>
            <a:r>
              <a:rPr lang="zh-CN" altLang="en-US" dirty="0"/>
              <a:t>综合示例</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综合示例</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程序将各个城市的动物收集起来，然后统计每种动物的数量。</a:t>
            </a:r>
            <a:endParaRPr lang="en-US" altLang="zh-CN" dirty="0">
              <a:latin typeface="+mn-ea"/>
            </a:endParaRPr>
          </a:p>
          <a:p>
            <a:pPr marL="285750" indent="-285750">
              <a:buFont typeface="Wingdings" panose="05000000000000000000" pitchFamily="2" charset="2"/>
              <a:buChar char="l"/>
            </a:pPr>
            <a:r>
              <a:rPr lang="zh-CN" altLang="en-US" dirty="0">
                <a:latin typeface="+mn-ea"/>
              </a:rPr>
              <a:t>综合使用</a:t>
            </a:r>
            <a:r>
              <a:rPr lang="en-US" altLang="zh-CN" dirty="0">
                <a:latin typeface="+mn-ea"/>
              </a:rPr>
              <a:t>set</a:t>
            </a:r>
            <a:r>
              <a:rPr lang="zh-CN" altLang="en-US" dirty="0">
                <a:latin typeface="+mn-ea"/>
              </a:rPr>
              <a:t>、</a:t>
            </a:r>
            <a:r>
              <a:rPr lang="en-US" altLang="zh-CN" dirty="0">
                <a:latin typeface="+mn-ea"/>
              </a:rPr>
              <a:t>list</a:t>
            </a:r>
            <a:r>
              <a:rPr lang="zh-CN" altLang="en-US" dirty="0">
                <a:latin typeface="+mn-ea"/>
              </a:rPr>
              <a:t>、</a:t>
            </a:r>
            <a:r>
              <a:rPr lang="en-US" altLang="zh-CN" dirty="0" err="1">
                <a:latin typeface="+mn-ea"/>
              </a:rPr>
              <a:t>dict</a:t>
            </a:r>
            <a:r>
              <a:rPr lang="zh-CN" altLang="en-US" dirty="0">
                <a:latin typeface="+mn-ea"/>
              </a:rPr>
              <a:t>等操作</a:t>
            </a:r>
            <a:r>
              <a:rPr lang="zh-CN" altLang="en-US" dirty="0" smtClean="0">
                <a:latin typeface="+mn-ea"/>
              </a:rPr>
              <a:t>：</a:t>
            </a:r>
            <a:endParaRPr lang="en-US" altLang="zh-CN"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2320" y="17219"/>
            <a:ext cx="1667538" cy="1042363"/>
          </a:xfrm>
          <a:prstGeom prst="rect">
            <a:avLst/>
          </a:prstGeom>
        </p:spPr>
      </p:pic>
      <p:sp>
        <p:nvSpPr>
          <p:cNvPr id="7" name="矩形: 圆角 4">
            <a:extLst>
              <a:ext uri="{FF2B5EF4-FFF2-40B4-BE49-F238E27FC236}">
                <a16:creationId xmlns:a16="http://schemas.microsoft.com/office/drawing/2014/main" xmlns="" id="{76DB692E-6028-4A07-9576-1CF5ADB726E9}"/>
              </a:ext>
            </a:extLst>
          </p:cNvPr>
          <p:cNvSpPr/>
          <p:nvPr/>
        </p:nvSpPr>
        <p:spPr>
          <a:xfrm>
            <a:off x="1853444" y="2067694"/>
            <a:ext cx="6984776" cy="282614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000" dirty="0" err="1">
                <a:latin typeface="+mn-ea"/>
              </a:rPr>
              <a:t>all_animals</a:t>
            </a:r>
            <a:r>
              <a:rPr lang="en-US" altLang="zh-CN" sz="1000" dirty="0">
                <a:latin typeface="+mn-ea"/>
              </a:rPr>
              <a:t> = []</a:t>
            </a:r>
          </a:p>
          <a:p>
            <a:pPr algn="just"/>
            <a:r>
              <a:rPr lang="en-US" altLang="zh-CN" sz="1000" dirty="0">
                <a:latin typeface="+mn-ea"/>
              </a:rPr>
              <a:t>zoos = [["shanghai", {"animals": ["monkey", "dog", "</a:t>
            </a:r>
            <a:r>
              <a:rPr lang="en-US" altLang="zh-CN" sz="1000" dirty="0" err="1">
                <a:latin typeface="+mn-ea"/>
              </a:rPr>
              <a:t>tigger</a:t>
            </a:r>
            <a:r>
              <a:rPr lang="en-US" altLang="zh-CN" sz="1000" dirty="0">
                <a:latin typeface="+mn-ea"/>
              </a:rPr>
              <a:t>"]}, ("2017-10-10", "2017-10-15")], </a:t>
            </a:r>
          </a:p>
          <a:p>
            <a:pPr algn="just"/>
            <a:r>
              <a:rPr lang="en-US" altLang="zh-CN" sz="1000" dirty="0">
                <a:latin typeface="+mn-ea"/>
              </a:rPr>
              <a:t>        ["</a:t>
            </a:r>
            <a:r>
              <a:rPr lang="en-US" altLang="zh-CN" sz="1000" dirty="0" err="1">
                <a:latin typeface="+mn-ea"/>
              </a:rPr>
              <a:t>wuhan</a:t>
            </a:r>
            <a:r>
              <a:rPr lang="en-US" altLang="zh-CN" sz="1000" dirty="0">
                <a:latin typeface="+mn-ea"/>
              </a:rPr>
              <a:t>", {"animals": ["lion", "dog", "fish"]}, ("2017-08-10", "2017-9-15")],</a:t>
            </a:r>
          </a:p>
          <a:p>
            <a:pPr algn="just"/>
            <a:r>
              <a:rPr lang="en-US" altLang="zh-CN" sz="1000" dirty="0">
                <a:latin typeface="+mn-ea"/>
              </a:rPr>
              <a:t>        ["</a:t>
            </a:r>
            <a:r>
              <a:rPr lang="en-US" altLang="zh-CN" sz="1000" dirty="0" err="1">
                <a:latin typeface="+mn-ea"/>
              </a:rPr>
              <a:t>jiangxi</a:t>
            </a:r>
            <a:r>
              <a:rPr lang="en-US" altLang="zh-CN" sz="1000" dirty="0">
                <a:latin typeface="+mn-ea"/>
              </a:rPr>
              <a:t>", {"animals": ["fish", "cat", "</a:t>
            </a:r>
            <a:r>
              <a:rPr lang="en-US" altLang="zh-CN" sz="1000" dirty="0" err="1">
                <a:latin typeface="+mn-ea"/>
              </a:rPr>
              <a:t>tigger</a:t>
            </a:r>
            <a:r>
              <a:rPr lang="en-US" altLang="zh-CN" sz="1000" dirty="0">
                <a:latin typeface="+mn-ea"/>
              </a:rPr>
              <a:t>"]}, ("2017-09-10", "2017-09-11")],</a:t>
            </a:r>
          </a:p>
          <a:p>
            <a:pPr algn="just"/>
            <a:r>
              <a:rPr lang="en-US" altLang="zh-CN" sz="1000" dirty="0">
                <a:latin typeface="+mn-ea"/>
              </a:rPr>
              <a:t>        ["</a:t>
            </a:r>
            <a:r>
              <a:rPr lang="en-US" altLang="zh-CN" sz="1000" dirty="0" err="1">
                <a:latin typeface="+mn-ea"/>
              </a:rPr>
              <a:t>shandong</a:t>
            </a:r>
            <a:r>
              <a:rPr lang="en-US" altLang="zh-CN" sz="1000" dirty="0">
                <a:latin typeface="+mn-ea"/>
              </a:rPr>
              <a:t>", {"animals": ["horse", "monkey", "</a:t>
            </a:r>
            <a:r>
              <a:rPr lang="en-US" altLang="zh-CN" sz="1000" dirty="0" err="1">
                <a:latin typeface="+mn-ea"/>
              </a:rPr>
              <a:t>tigger</a:t>
            </a:r>
            <a:r>
              <a:rPr lang="en-US" altLang="zh-CN" sz="1000" dirty="0">
                <a:latin typeface="+mn-ea"/>
              </a:rPr>
              <a:t>"]}, ("2017-11-10", "2017-11-25")]]</a:t>
            </a:r>
          </a:p>
          <a:p>
            <a:pPr algn="just"/>
            <a:endParaRPr lang="en-US" altLang="zh-CN" sz="1000" dirty="0">
              <a:latin typeface="+mn-ea"/>
            </a:endParaRPr>
          </a:p>
          <a:p>
            <a:pPr algn="just"/>
            <a:r>
              <a:rPr lang="en-US" altLang="zh-CN" sz="1000" dirty="0" err="1">
                <a:latin typeface="+mn-ea"/>
              </a:rPr>
              <a:t>zoos.sort</a:t>
            </a:r>
            <a:r>
              <a:rPr lang="en-US" altLang="zh-CN" sz="1000" dirty="0">
                <a:latin typeface="+mn-ea"/>
              </a:rPr>
              <a:t>(key=lambda x: x[2][0], reverse=True)</a:t>
            </a:r>
          </a:p>
          <a:p>
            <a:pPr algn="just"/>
            <a:endParaRPr lang="en-US" altLang="zh-CN" sz="1000" dirty="0">
              <a:latin typeface="+mn-ea"/>
            </a:endParaRPr>
          </a:p>
          <a:p>
            <a:pPr algn="just"/>
            <a:r>
              <a:rPr lang="en-US" altLang="zh-CN" sz="1000" dirty="0">
                <a:latin typeface="+mn-ea"/>
              </a:rPr>
              <a:t>for zoo in zoos:</a:t>
            </a:r>
          </a:p>
          <a:p>
            <a:pPr algn="just"/>
            <a:r>
              <a:rPr lang="en-US" altLang="zh-CN" sz="1000" dirty="0">
                <a:latin typeface="+mn-ea"/>
              </a:rPr>
              <a:t>    for animal in zoo[1]["animals"]:</a:t>
            </a:r>
          </a:p>
          <a:p>
            <a:pPr algn="just"/>
            <a:r>
              <a:rPr lang="en-US" altLang="zh-CN" sz="1000" dirty="0">
                <a:latin typeface="+mn-ea"/>
              </a:rPr>
              <a:t>        </a:t>
            </a:r>
            <a:r>
              <a:rPr lang="en-US" altLang="zh-CN" sz="1000" dirty="0" err="1">
                <a:latin typeface="+mn-ea"/>
              </a:rPr>
              <a:t>all_animals.append</a:t>
            </a:r>
            <a:r>
              <a:rPr lang="en-US" altLang="zh-CN" sz="1000" dirty="0">
                <a:latin typeface="+mn-ea"/>
              </a:rPr>
              <a:t>(animal)</a:t>
            </a:r>
          </a:p>
          <a:p>
            <a:pPr algn="just"/>
            <a:endParaRPr lang="en-US" altLang="zh-CN" sz="1000" dirty="0">
              <a:latin typeface="+mn-ea"/>
            </a:endParaRPr>
          </a:p>
          <a:p>
            <a:pPr algn="just"/>
            <a:r>
              <a:rPr lang="en-US" altLang="zh-CN" sz="1000" dirty="0" err="1">
                <a:latin typeface="+mn-ea"/>
              </a:rPr>
              <a:t>animal_nums</a:t>
            </a:r>
            <a:r>
              <a:rPr lang="en-US" altLang="zh-CN" sz="1000" dirty="0">
                <a:latin typeface="+mn-ea"/>
              </a:rPr>
              <a:t> = [{animal: </a:t>
            </a:r>
            <a:r>
              <a:rPr lang="en-US" altLang="zh-CN" sz="1000" dirty="0" err="1">
                <a:latin typeface="+mn-ea"/>
              </a:rPr>
              <a:t>all_animals.count</a:t>
            </a:r>
            <a:r>
              <a:rPr lang="en-US" altLang="zh-CN" sz="1000" dirty="0">
                <a:latin typeface="+mn-ea"/>
              </a:rPr>
              <a:t>(animal)} for animal in set(</a:t>
            </a:r>
            <a:r>
              <a:rPr lang="en-US" altLang="zh-CN" sz="1000" dirty="0" err="1">
                <a:latin typeface="+mn-ea"/>
              </a:rPr>
              <a:t>all_animals</a:t>
            </a:r>
            <a:r>
              <a:rPr lang="en-US" altLang="zh-CN" sz="1000" dirty="0">
                <a:latin typeface="+mn-ea"/>
              </a:rPr>
              <a:t>)]</a:t>
            </a:r>
          </a:p>
          <a:p>
            <a:pPr algn="just"/>
            <a:endParaRPr lang="en-US" altLang="zh-CN" sz="1000" dirty="0">
              <a:latin typeface="+mn-ea"/>
            </a:endParaRPr>
          </a:p>
          <a:p>
            <a:pPr algn="just"/>
            <a:r>
              <a:rPr lang="zh-CN" altLang="en-US" sz="1000" dirty="0">
                <a:latin typeface="+mn-ea"/>
              </a:rPr>
              <a:t>执行结果：</a:t>
            </a:r>
            <a:endParaRPr lang="en-US" altLang="zh-CN" sz="1000" dirty="0">
              <a:latin typeface="+mn-ea"/>
            </a:endParaRPr>
          </a:p>
          <a:p>
            <a:pPr algn="just"/>
            <a:r>
              <a:rPr lang="en-US" altLang="zh-CN" sz="1000" dirty="0">
                <a:latin typeface="+mn-ea"/>
              </a:rPr>
              <a:t>[{'dog': 2}, {'lion': 1}, {'</a:t>
            </a:r>
            <a:r>
              <a:rPr lang="en-US" altLang="zh-CN" sz="1000" dirty="0" err="1">
                <a:latin typeface="+mn-ea"/>
              </a:rPr>
              <a:t>tigger</a:t>
            </a:r>
            <a:r>
              <a:rPr lang="en-US" altLang="zh-CN" sz="1000" dirty="0">
                <a:latin typeface="+mn-ea"/>
              </a:rPr>
              <a:t>': 3}, {'monkey': 2}, {'cat': 1}, {'fish': 2}, {'horse': 1}]</a:t>
            </a:r>
          </a:p>
        </p:txBody>
      </p:sp>
    </p:spTree>
    <p:extLst>
      <p:ext uri="{BB962C8B-B14F-4D97-AF65-F5344CB8AC3E}">
        <p14:creationId xmlns:p14="http://schemas.microsoft.com/office/powerpoint/2010/main" val="1679746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栈结构实现</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栈的特殊之处在于只能允许在链接串列或阵列的一端进行加入数据和输出数据的运算。</a:t>
            </a:r>
            <a:endParaRPr lang="en-US" altLang="zh-CN" dirty="0">
              <a:latin typeface="+mn-ea"/>
            </a:endParaRPr>
          </a:p>
          <a:p>
            <a:pPr marL="285750" indent="-285750">
              <a:buFont typeface="Wingdings" panose="05000000000000000000" pitchFamily="2" charset="2"/>
              <a:buChar char="l"/>
            </a:pPr>
            <a:r>
              <a:rPr lang="zh-CN" altLang="en-US" dirty="0">
                <a:latin typeface="+mn-ea"/>
              </a:rPr>
              <a:t>基本操作包括进栈、弹栈、是否空、取栈顶值等。</a:t>
            </a:r>
          </a:p>
          <a:p>
            <a:pPr marL="285750" indent="-285750">
              <a:buFont typeface="Wingdings" panose="05000000000000000000" pitchFamily="2" charset="2"/>
              <a:buChar char="l"/>
            </a:pPr>
            <a:r>
              <a:rPr lang="zh-CN" altLang="en-US" dirty="0">
                <a:latin typeface="+mn-ea"/>
              </a:rPr>
              <a:t>堆栈可以用链表和数组两种方式实现。</a:t>
            </a:r>
            <a:endParaRPr lang="en-US" altLang="zh-CN" dirty="0">
              <a:latin typeface="+mn-ea"/>
            </a:endParaRPr>
          </a:p>
          <a:p>
            <a:pPr marL="285750" indent="-285750">
              <a:buFont typeface="Wingdings" panose="05000000000000000000" pitchFamily="2" charset="2"/>
              <a:buChar char="l"/>
            </a:pPr>
            <a:r>
              <a:rPr lang="zh-CN" altLang="en-US" dirty="0">
                <a:latin typeface="+mn-ea"/>
              </a:rPr>
              <a:t>图示如下：</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2320" y="17219"/>
            <a:ext cx="1667538" cy="1042363"/>
          </a:xfrm>
          <a:prstGeom prst="rect">
            <a:avLst/>
          </a:prstGeom>
        </p:spPr>
      </p:pic>
      <p:pic>
        <p:nvPicPr>
          <p:cNvPr id="8" name="图片 7">
            <a:extLst>
              <a:ext uri="{FF2B5EF4-FFF2-40B4-BE49-F238E27FC236}">
                <a16:creationId xmlns:a16="http://schemas.microsoft.com/office/drawing/2014/main" xmlns="" id="{F8A36F13-F955-4102-A64B-1A0DC904EF3A}"/>
              </a:ext>
            </a:extLst>
          </p:cNvPr>
          <p:cNvPicPr>
            <a:picLocks noChangeAspect="1"/>
          </p:cNvPicPr>
          <p:nvPr/>
        </p:nvPicPr>
        <p:blipFill>
          <a:blip r:embed="rId3"/>
          <a:stretch>
            <a:fillRect/>
          </a:stretch>
        </p:blipFill>
        <p:spPr>
          <a:xfrm>
            <a:off x="3297522" y="2691530"/>
            <a:ext cx="3557067" cy="218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7689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en-US" altLang="zh-CN" dirty="0"/>
              <a:t>Python</a:t>
            </a:r>
            <a:r>
              <a:rPr lang="zh-CN" altLang="en-US" dirty="0"/>
              <a:t>实现栈结构</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4">
            <a:extLst>
              <a:ext uri="{FF2B5EF4-FFF2-40B4-BE49-F238E27FC236}">
                <a16:creationId xmlns:a16="http://schemas.microsoft.com/office/drawing/2014/main" xmlns="" id="{76DB692E-6028-4A07-9576-1CF5ADB726E9}"/>
              </a:ext>
            </a:extLst>
          </p:cNvPr>
          <p:cNvSpPr/>
          <p:nvPr/>
        </p:nvSpPr>
        <p:spPr>
          <a:xfrm>
            <a:off x="2051720" y="1643901"/>
            <a:ext cx="3168352" cy="26911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class Stack:</a:t>
            </a:r>
          </a:p>
          <a:p>
            <a:pPr algn="just"/>
            <a:r>
              <a:rPr lang="en-US" altLang="zh-CN" sz="1200" dirty="0">
                <a:latin typeface="+mn-ea"/>
              </a:rPr>
              <a:t>    </a:t>
            </a:r>
            <a:r>
              <a:rPr lang="en-US" altLang="zh-CN" sz="1200" dirty="0" err="1">
                <a:latin typeface="+mn-ea"/>
              </a:rPr>
              <a:t>def</a:t>
            </a:r>
            <a:r>
              <a:rPr lang="en-US" altLang="zh-CN" sz="1200" dirty="0">
                <a:latin typeface="+mn-ea"/>
              </a:rPr>
              <a:t> __</a:t>
            </a:r>
            <a:r>
              <a:rPr lang="en-US" altLang="zh-CN" sz="1200" dirty="0" err="1">
                <a:latin typeface="+mn-ea"/>
              </a:rPr>
              <a:t>init</a:t>
            </a:r>
            <a:r>
              <a:rPr lang="en-US" altLang="zh-CN" sz="1200" dirty="0">
                <a:latin typeface="+mn-ea"/>
              </a:rPr>
              <a:t>__(self):</a:t>
            </a:r>
          </a:p>
          <a:p>
            <a:pPr algn="just"/>
            <a:r>
              <a:rPr lang="en-US" altLang="zh-CN" sz="1200" dirty="0">
                <a:latin typeface="+mn-ea"/>
              </a:rPr>
              <a:t>        </a:t>
            </a:r>
            <a:r>
              <a:rPr lang="en-US" altLang="zh-CN" sz="1200" dirty="0" err="1">
                <a:latin typeface="+mn-ea"/>
              </a:rPr>
              <a:t>self._data</a:t>
            </a:r>
            <a:r>
              <a:rPr lang="en-US" altLang="zh-CN" sz="1200" dirty="0">
                <a:latin typeface="+mn-ea"/>
              </a:rPr>
              <a:t> = []</a:t>
            </a:r>
          </a:p>
          <a:p>
            <a:pPr algn="just"/>
            <a:r>
              <a:rPr lang="en-US" altLang="zh-CN" sz="1200" dirty="0">
                <a:latin typeface="+mn-ea"/>
              </a:rPr>
              <a:t>    </a:t>
            </a:r>
            <a:r>
              <a:rPr lang="en-US" altLang="zh-CN" sz="1200" dirty="0" err="1">
                <a:latin typeface="+mn-ea"/>
              </a:rPr>
              <a:t>def</a:t>
            </a:r>
            <a:r>
              <a:rPr lang="en-US" altLang="zh-CN" sz="1200" dirty="0">
                <a:latin typeface="+mn-ea"/>
              </a:rPr>
              <a:t> push(self, x):</a:t>
            </a:r>
          </a:p>
          <a:p>
            <a:pPr algn="just"/>
            <a:r>
              <a:rPr lang="en-US" altLang="zh-CN" sz="1200" dirty="0">
                <a:latin typeface="+mn-ea"/>
              </a:rPr>
              <a:t>        self._</a:t>
            </a:r>
            <a:r>
              <a:rPr lang="en-US" altLang="zh-CN" sz="1200" dirty="0" err="1">
                <a:latin typeface="+mn-ea"/>
              </a:rPr>
              <a:t>data.append</a:t>
            </a:r>
            <a:r>
              <a:rPr lang="en-US" altLang="zh-CN" sz="1200" dirty="0">
                <a:latin typeface="+mn-ea"/>
              </a:rPr>
              <a:t>(x)</a:t>
            </a:r>
          </a:p>
          <a:p>
            <a:pPr algn="just"/>
            <a:r>
              <a:rPr lang="en-US" altLang="zh-CN" sz="1200" dirty="0">
                <a:latin typeface="+mn-ea"/>
              </a:rPr>
              <a:t>    </a:t>
            </a:r>
            <a:r>
              <a:rPr lang="en-US" altLang="zh-CN" sz="1200" dirty="0" err="1">
                <a:latin typeface="+mn-ea"/>
              </a:rPr>
              <a:t>def</a:t>
            </a:r>
            <a:r>
              <a:rPr lang="en-US" altLang="zh-CN" sz="1200" dirty="0">
                <a:latin typeface="+mn-ea"/>
              </a:rPr>
              <a:t> pop(self):</a:t>
            </a:r>
          </a:p>
          <a:p>
            <a:pPr algn="just"/>
            <a:r>
              <a:rPr lang="en-US" altLang="zh-CN" sz="1200" dirty="0">
                <a:latin typeface="+mn-ea"/>
              </a:rPr>
              <a:t>        return self._</a:t>
            </a:r>
            <a:r>
              <a:rPr lang="en-US" altLang="zh-CN" sz="1200" dirty="0" err="1">
                <a:latin typeface="+mn-ea"/>
              </a:rPr>
              <a:t>data.pop</a:t>
            </a:r>
            <a:r>
              <a:rPr lang="en-US" altLang="zh-CN" sz="1200" dirty="0">
                <a:latin typeface="+mn-ea"/>
              </a:rPr>
              <a:t>()</a:t>
            </a:r>
          </a:p>
          <a:p>
            <a:pPr algn="just"/>
            <a:r>
              <a:rPr lang="en-US" altLang="zh-CN" sz="1200" dirty="0">
                <a:latin typeface="+mn-ea"/>
              </a:rPr>
              <a:t>    </a:t>
            </a:r>
            <a:r>
              <a:rPr lang="en-US" altLang="zh-CN" sz="1200" dirty="0" err="1">
                <a:latin typeface="+mn-ea"/>
              </a:rPr>
              <a:t>def</a:t>
            </a:r>
            <a:r>
              <a:rPr lang="en-US" altLang="zh-CN" sz="1200" dirty="0">
                <a:latin typeface="+mn-ea"/>
              </a:rPr>
              <a:t> peek(self):</a:t>
            </a:r>
          </a:p>
          <a:p>
            <a:pPr algn="just"/>
            <a:r>
              <a:rPr lang="en-US" altLang="zh-CN" sz="1200" dirty="0">
                <a:latin typeface="+mn-ea"/>
              </a:rPr>
              <a:t>        return </a:t>
            </a:r>
            <a:r>
              <a:rPr lang="en-US" altLang="zh-CN" sz="1200" dirty="0" err="1">
                <a:latin typeface="+mn-ea"/>
              </a:rPr>
              <a:t>self._data</a:t>
            </a:r>
            <a:r>
              <a:rPr lang="en-US" altLang="zh-CN" sz="1200" dirty="0">
                <a:latin typeface="+mn-ea"/>
              </a:rPr>
              <a:t>[-1]</a:t>
            </a:r>
          </a:p>
          <a:p>
            <a:pPr algn="just"/>
            <a:r>
              <a:rPr lang="en-US" altLang="zh-CN" sz="1200" dirty="0">
                <a:latin typeface="+mn-ea"/>
              </a:rPr>
              <a:t>    </a:t>
            </a:r>
            <a:r>
              <a:rPr lang="en-US" altLang="zh-CN" sz="1200" dirty="0" err="1">
                <a:latin typeface="+mn-ea"/>
              </a:rPr>
              <a:t>def</a:t>
            </a:r>
            <a:r>
              <a:rPr lang="en-US" altLang="zh-CN" sz="1200" dirty="0">
                <a:latin typeface="+mn-ea"/>
              </a:rPr>
              <a:t> size(self):</a:t>
            </a:r>
          </a:p>
          <a:p>
            <a:pPr algn="just"/>
            <a:r>
              <a:rPr lang="en-US" altLang="zh-CN" sz="1200" dirty="0">
                <a:latin typeface="+mn-ea"/>
              </a:rPr>
              <a:t>        return </a:t>
            </a:r>
            <a:r>
              <a:rPr lang="en-US" altLang="zh-CN" sz="1200" dirty="0" err="1">
                <a:latin typeface="+mn-ea"/>
              </a:rPr>
              <a:t>len</a:t>
            </a:r>
            <a:r>
              <a:rPr lang="en-US" altLang="zh-CN" sz="1200" dirty="0">
                <a:latin typeface="+mn-ea"/>
              </a:rPr>
              <a:t>(</a:t>
            </a:r>
            <a:r>
              <a:rPr lang="en-US" altLang="zh-CN" sz="1200" dirty="0" err="1">
                <a:latin typeface="+mn-ea"/>
              </a:rPr>
              <a:t>self._data</a:t>
            </a:r>
            <a:r>
              <a:rPr lang="en-US" altLang="zh-CN" sz="1200" dirty="0">
                <a:latin typeface="+mn-ea"/>
              </a:rPr>
              <a:t>)</a:t>
            </a:r>
          </a:p>
          <a:p>
            <a:pPr algn="just"/>
            <a:r>
              <a:rPr lang="en-US" altLang="zh-CN" sz="1200" dirty="0">
                <a:latin typeface="+mn-ea"/>
              </a:rPr>
              <a:t>    </a:t>
            </a:r>
            <a:r>
              <a:rPr lang="en-US" altLang="zh-CN" sz="1200" dirty="0" err="1">
                <a:latin typeface="+mn-ea"/>
              </a:rPr>
              <a:t>def</a:t>
            </a:r>
            <a:r>
              <a:rPr lang="en-US" altLang="zh-CN" sz="1200" dirty="0">
                <a:latin typeface="+mn-ea"/>
              </a:rPr>
              <a:t> empty(self):</a:t>
            </a:r>
          </a:p>
          <a:p>
            <a:pPr algn="just"/>
            <a:r>
              <a:rPr lang="en-US" altLang="zh-CN" sz="1200" dirty="0">
                <a:latin typeface="+mn-ea"/>
              </a:rPr>
              <a:t>        return </a:t>
            </a:r>
            <a:r>
              <a:rPr lang="en-US" altLang="zh-CN" sz="1200" dirty="0" err="1">
                <a:latin typeface="+mn-ea"/>
              </a:rPr>
              <a:t>self.size</a:t>
            </a:r>
            <a:r>
              <a:rPr lang="en-US" altLang="zh-CN" sz="1200" dirty="0">
                <a:latin typeface="+mn-ea"/>
              </a:rPr>
              <a:t>() == 0</a:t>
            </a:r>
          </a:p>
        </p:txBody>
      </p:sp>
      <p:pic>
        <p:nvPicPr>
          <p:cNvPr id="9" name="图片 8">
            <a:extLst>
              <a:ext uri="{FF2B5EF4-FFF2-40B4-BE49-F238E27FC236}">
                <a16:creationId xmlns:a16="http://schemas.microsoft.com/office/drawing/2014/main" xmlns="" id="{7928C28D-4B0F-45DE-944A-31E784A808EF}"/>
              </a:ext>
            </a:extLst>
          </p:cNvPr>
          <p:cNvPicPr>
            <a:picLocks noChangeAspect="1"/>
          </p:cNvPicPr>
          <p:nvPr/>
        </p:nvPicPr>
        <p:blipFill>
          <a:blip r:embed="rId2"/>
          <a:stretch>
            <a:fillRect/>
          </a:stretch>
        </p:blipFill>
        <p:spPr>
          <a:xfrm>
            <a:off x="5677152" y="1289284"/>
            <a:ext cx="2552700" cy="3400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9018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队列</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队列是一种先进先出的数据结构，基本操作包括进队、出队、是否空等。</a:t>
            </a:r>
            <a:endParaRPr lang="en-US" altLang="zh-CN" dirty="0">
              <a:latin typeface="+mn-ea"/>
            </a:endParaRPr>
          </a:p>
          <a:p>
            <a:pPr marL="285750" indent="-285750">
              <a:buFont typeface="Wingdings" panose="05000000000000000000" pitchFamily="2" charset="2"/>
              <a:buChar char="l"/>
            </a:pPr>
            <a:r>
              <a:rPr lang="zh-CN" altLang="en-US" dirty="0">
                <a:latin typeface="+mn-ea"/>
              </a:rPr>
              <a:t>队列通常用链表或者数组来实现</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r>
              <a:rPr lang="zh-CN" altLang="en-US" dirty="0">
                <a:latin typeface="+mn-ea"/>
              </a:rPr>
              <a:t>队列只允许在后端（称为</a:t>
            </a:r>
            <a:r>
              <a:rPr lang="en-US" altLang="zh-CN" dirty="0">
                <a:latin typeface="+mn-ea"/>
              </a:rPr>
              <a:t>rear</a:t>
            </a:r>
            <a:r>
              <a:rPr lang="zh-CN" altLang="en-US" dirty="0">
                <a:latin typeface="+mn-ea"/>
              </a:rPr>
              <a:t>）进行插入操作，在前端（称为</a:t>
            </a:r>
            <a:r>
              <a:rPr lang="en-US" altLang="zh-CN" dirty="0">
                <a:latin typeface="+mn-ea"/>
              </a:rPr>
              <a:t>front</a:t>
            </a:r>
            <a:r>
              <a:rPr lang="zh-CN" altLang="en-US" dirty="0">
                <a:latin typeface="+mn-ea"/>
              </a:rPr>
              <a:t>）进行删除操作</a:t>
            </a:r>
            <a:r>
              <a:rPr lang="zh-CN" altLang="en-US" dirty="0" smtClean="0">
                <a:latin typeface="+mn-ea"/>
              </a:rPr>
              <a:t>。</a:t>
            </a:r>
            <a:endParaRPr lang="zh-CN" altLang="en-US" dirty="0">
              <a:latin typeface="+mn-ea"/>
            </a:endParaRPr>
          </a:p>
          <a:p>
            <a:pPr marL="285750" indent="-285750">
              <a:buFont typeface="Wingdings" panose="05000000000000000000" pitchFamily="2" charset="2"/>
              <a:buChar char="l"/>
            </a:pPr>
            <a:r>
              <a:rPr lang="zh-CN" altLang="en-US" dirty="0">
                <a:latin typeface="+mn-ea"/>
              </a:rPr>
              <a:t>队列有单链队列、双端队列、优先队列、双端优先队列等等</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r>
              <a:rPr lang="zh-CN" altLang="en-US" dirty="0">
                <a:latin typeface="+mn-ea"/>
              </a:rPr>
              <a:t>队列如图</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7" name="Picture 2" descr="https://ss0.bdstatic.com/94oJfD_bAAcT8t7mm9GUKT-xh_/timg?image&amp;quality=100&amp;size=b4000_4000&amp;sec=1504680307&amp;di=57757c22e83ec6fc4cea766ae86d0a9a&amp;src=http://img.my.csdn.net/uploads/201211/18/1353249535_4685.png">
            <a:extLst>
              <a:ext uri="{FF2B5EF4-FFF2-40B4-BE49-F238E27FC236}">
                <a16:creationId xmlns:a16="http://schemas.microsoft.com/office/drawing/2014/main" xmlns="" id="{6108D3F5-9263-4FBA-83AE-04F85F07D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195" y="2968404"/>
            <a:ext cx="4211282" cy="18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21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smtClean="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b="1" dirty="0" smtClean="0"/>
              <a:t>列表定义：</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列表由一系列按照特定顺序排列的元组</a:t>
            </a:r>
            <a:r>
              <a:rPr lang="zh-CN" altLang="en-US" dirty="0" smtClean="0">
                <a:latin typeface="+mn-ea"/>
              </a:rPr>
              <a:t>组成；</a:t>
            </a:r>
            <a:endParaRPr lang="en-US" altLang="zh-CN" dirty="0">
              <a:latin typeface="+mn-ea"/>
            </a:endParaRPr>
          </a:p>
          <a:p>
            <a:pPr marL="285750" indent="-285750">
              <a:buFont typeface="Wingdings" panose="05000000000000000000" pitchFamily="2" charset="2"/>
              <a:buChar char="l"/>
            </a:pPr>
            <a:r>
              <a:rPr lang="zh-CN" altLang="en-US" dirty="0">
                <a:latin typeface="+mn-ea"/>
              </a:rPr>
              <a:t>列表中的元素可以是字母、数字、列表、字典等任何</a:t>
            </a:r>
            <a:r>
              <a:rPr lang="zh-CN" altLang="en-US" dirty="0" smtClean="0">
                <a:latin typeface="+mn-ea"/>
              </a:rPr>
              <a:t>数据；</a:t>
            </a:r>
            <a:endParaRPr lang="en-US" altLang="zh-CN" dirty="0">
              <a:latin typeface="+mn-ea"/>
            </a:endParaRPr>
          </a:p>
          <a:p>
            <a:pPr marL="285750" indent="-285750">
              <a:buFont typeface="Wingdings" panose="05000000000000000000" pitchFamily="2" charset="2"/>
              <a:buChar char="l"/>
            </a:pPr>
            <a:r>
              <a:rPr lang="zh-CN" altLang="en-US" dirty="0">
                <a:latin typeface="+mn-ea"/>
              </a:rPr>
              <a:t>元素之间可以没有任何</a:t>
            </a:r>
            <a:r>
              <a:rPr lang="zh-CN" altLang="en-US" dirty="0" smtClean="0">
                <a:latin typeface="+mn-ea"/>
              </a:rPr>
              <a:t>关系；</a:t>
            </a:r>
            <a:endParaRPr lang="en-US" altLang="zh-CN" dirty="0">
              <a:latin typeface="+mn-ea"/>
            </a:endParaRPr>
          </a:p>
          <a:p>
            <a:pPr marL="285750" indent="-285750">
              <a:buFont typeface="Wingdings" panose="05000000000000000000" pitchFamily="2" charset="2"/>
              <a:buChar char="l"/>
            </a:pPr>
            <a:r>
              <a:rPr lang="en-US" altLang="zh-CN" dirty="0">
                <a:latin typeface="+mn-ea"/>
              </a:rPr>
              <a:t>Python</a:t>
            </a:r>
            <a:r>
              <a:rPr lang="zh-CN" altLang="en-US" dirty="0">
                <a:latin typeface="+mn-ea"/>
              </a:rPr>
              <a:t>中以方括号</a:t>
            </a:r>
            <a:r>
              <a:rPr lang="en-US" altLang="zh-CN" dirty="0">
                <a:latin typeface="+mn-ea"/>
              </a:rPr>
              <a:t>[]</a:t>
            </a:r>
            <a:r>
              <a:rPr lang="zh-CN" altLang="en-US" dirty="0">
                <a:latin typeface="+mn-ea"/>
              </a:rPr>
              <a:t>来表示列表，类型关键字为</a:t>
            </a:r>
            <a:r>
              <a:rPr lang="en-US" altLang="zh-CN" dirty="0">
                <a:latin typeface="+mn-ea"/>
              </a:rPr>
              <a:t>list</a:t>
            </a:r>
            <a:r>
              <a:rPr lang="zh-CN" altLang="en-US" dirty="0">
                <a:latin typeface="+mn-ea"/>
              </a:rPr>
              <a:t>。</a:t>
            </a:r>
            <a:endParaRPr lang="en-US" altLang="zh-CN" dirty="0">
              <a:latin typeface="+mn-ea"/>
            </a:endParaRPr>
          </a:p>
          <a:p>
            <a:pPr marL="285750" indent="-285750">
              <a:buFont typeface="Wingdings" panose="05000000000000000000" pitchFamily="2" charset="2"/>
              <a:buChar char="l"/>
            </a:pPr>
            <a:r>
              <a:rPr lang="zh-CN" altLang="en-US" dirty="0">
                <a:latin typeface="+mn-ea"/>
              </a:rPr>
              <a:t>列表中可以放多种类型元素：</a:t>
            </a: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1028700" lvl="1">
              <a:buFont typeface="Arial" panose="020B0604020202020204" pitchFamily="34" charset="0"/>
              <a:buChar char="•"/>
            </a:pPr>
            <a:r>
              <a:rPr lang="zh-CN" altLang="en-US" sz="1200" dirty="0" smtClean="0">
                <a:latin typeface="+mn-ea"/>
              </a:rPr>
              <a:t>以上</a:t>
            </a:r>
            <a:r>
              <a:rPr lang="zh-CN" altLang="en-US" sz="1200" dirty="0">
                <a:latin typeface="+mn-ea"/>
              </a:rPr>
              <a:t>列表都是合法的。</a:t>
            </a:r>
            <a:endParaRPr lang="en-US" altLang="zh-CN" sz="1200" dirty="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2320" y="17219"/>
            <a:ext cx="1667538" cy="1042363"/>
          </a:xfrm>
          <a:prstGeom prst="rect">
            <a:avLst/>
          </a:prstGeom>
        </p:spPr>
      </p:pic>
      <p:sp>
        <p:nvSpPr>
          <p:cNvPr id="7" name="矩形: 圆角 3">
            <a:extLst>
              <a:ext uri="{FF2B5EF4-FFF2-40B4-BE49-F238E27FC236}">
                <a16:creationId xmlns:a16="http://schemas.microsoft.com/office/drawing/2014/main" xmlns="" id="{C2AD5B9F-C56E-4A1E-BE4A-5FD9F931574F}"/>
              </a:ext>
            </a:extLst>
          </p:cNvPr>
          <p:cNvSpPr/>
          <p:nvPr/>
        </p:nvSpPr>
        <p:spPr>
          <a:xfrm>
            <a:off x="3275856" y="2889962"/>
            <a:ext cx="2952314" cy="156657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000" dirty="0">
                <a:latin typeface="+mn-ea"/>
              </a:rPr>
              <a:t>[]</a:t>
            </a:r>
          </a:p>
          <a:p>
            <a:pPr algn="just"/>
            <a:r>
              <a:rPr lang="en-US" altLang="zh-CN" sz="1000" dirty="0">
                <a:latin typeface="+mn-ea"/>
              </a:rPr>
              <a:t>[1, 2, 3]</a:t>
            </a:r>
          </a:p>
          <a:p>
            <a:pPr algn="just"/>
            <a:r>
              <a:rPr lang="en-US" altLang="zh-CN" sz="1000" dirty="0">
                <a:latin typeface="+mn-ea"/>
              </a:rPr>
              <a:t>[1, [1, 2], "hello"]</a:t>
            </a:r>
          </a:p>
          <a:p>
            <a:pPr algn="just"/>
            <a:r>
              <a:rPr lang="en-US" altLang="zh-CN" sz="1000" dirty="0">
                <a:latin typeface="+mn-ea"/>
              </a:rPr>
              <a:t>["world", [4, 5, "world"]]</a:t>
            </a:r>
          </a:p>
          <a:p>
            <a:pPr algn="just"/>
            <a:r>
              <a:rPr lang="en-US" altLang="zh-CN" sz="1000" dirty="0">
                <a:latin typeface="+mn-ea"/>
              </a:rPr>
              <a:t>[1, {"name": "john"}, 4, [3, 4]]</a:t>
            </a:r>
          </a:p>
          <a:p>
            <a:pPr algn="just"/>
            <a:r>
              <a:rPr lang="en-US" altLang="zh-CN" sz="1000" dirty="0">
                <a:latin typeface="+mn-ea"/>
              </a:rPr>
              <a:t>[2, {"name": "john"}, (2, 3), {4, 6, 7}]</a:t>
            </a:r>
          </a:p>
          <a:p>
            <a:pPr algn="just"/>
            <a:r>
              <a:rPr lang="en-US" altLang="zh-CN" sz="1000" dirty="0">
                <a:latin typeface="+mn-ea"/>
              </a:rPr>
              <a:t>[5, 100 == 100, 200 if True else 999]</a:t>
            </a:r>
          </a:p>
          <a:p>
            <a:pPr algn="just"/>
            <a:r>
              <a:rPr lang="en-US" altLang="zh-CN" sz="1000" dirty="0">
                <a:latin typeface="+mn-ea"/>
              </a:rPr>
              <a:t>[(3, 4), 4, lambda x: x+100, list]</a:t>
            </a:r>
          </a:p>
          <a:p>
            <a:pPr algn="just"/>
            <a:r>
              <a:rPr lang="en-US" altLang="zh-CN" sz="1000" dirty="0">
                <a:latin typeface="+mn-ea"/>
              </a:rPr>
              <a:t>[x for x in range(100)]</a:t>
            </a:r>
          </a:p>
        </p:txBody>
      </p:sp>
    </p:spTree>
    <p:extLst>
      <p:ext uri="{BB962C8B-B14F-4D97-AF65-F5344CB8AC3E}">
        <p14:creationId xmlns:p14="http://schemas.microsoft.com/office/powerpoint/2010/main" val="26968665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en-US" altLang="zh-CN" dirty="0"/>
              <a:t>Python</a:t>
            </a:r>
            <a:r>
              <a:rPr lang="zh-CN" altLang="en-US" dirty="0" smtClean="0"/>
              <a:t>实现队列结构</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4">
            <a:extLst>
              <a:ext uri="{FF2B5EF4-FFF2-40B4-BE49-F238E27FC236}">
                <a16:creationId xmlns:a16="http://schemas.microsoft.com/office/drawing/2014/main" xmlns="" id="{76DB692E-6028-4A07-9576-1CF5ADB726E9}"/>
              </a:ext>
            </a:extLst>
          </p:cNvPr>
          <p:cNvSpPr/>
          <p:nvPr/>
        </p:nvSpPr>
        <p:spPr>
          <a:xfrm>
            <a:off x="2300517" y="1491630"/>
            <a:ext cx="2980798" cy="324036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class Queue:</a:t>
            </a:r>
          </a:p>
          <a:p>
            <a:pPr algn="just"/>
            <a:r>
              <a:rPr lang="en-US" altLang="zh-CN" sz="1200" dirty="0">
                <a:latin typeface="+mn-ea"/>
              </a:rPr>
              <a:t>    def __</a:t>
            </a:r>
            <a:r>
              <a:rPr lang="en-US" altLang="zh-CN" sz="1200" dirty="0" err="1">
                <a:latin typeface="+mn-ea"/>
              </a:rPr>
              <a:t>init</a:t>
            </a:r>
            <a:r>
              <a:rPr lang="en-US" altLang="zh-CN" sz="1200" dirty="0">
                <a:latin typeface="+mn-ea"/>
              </a:rPr>
              <a:t>__(self):</a:t>
            </a:r>
          </a:p>
          <a:p>
            <a:pPr algn="just"/>
            <a:r>
              <a:rPr lang="en-US" altLang="zh-CN" sz="1200" dirty="0">
                <a:latin typeface="+mn-ea"/>
              </a:rPr>
              <a:t>        </a:t>
            </a:r>
            <a:r>
              <a:rPr lang="en-US" altLang="zh-CN" sz="1200" dirty="0" err="1">
                <a:latin typeface="+mn-ea"/>
              </a:rPr>
              <a:t>self._data</a:t>
            </a:r>
            <a:r>
              <a:rPr lang="en-US" altLang="zh-CN" sz="1200" dirty="0">
                <a:latin typeface="+mn-ea"/>
              </a:rPr>
              <a:t> = []</a:t>
            </a:r>
          </a:p>
          <a:p>
            <a:pPr algn="just"/>
            <a:r>
              <a:rPr lang="en-US" altLang="zh-CN" sz="1200" dirty="0">
                <a:latin typeface="+mn-ea"/>
              </a:rPr>
              <a:t>    def enqueue(self, x):  </a:t>
            </a:r>
          </a:p>
          <a:p>
            <a:pPr algn="just"/>
            <a:r>
              <a:rPr lang="en-US" altLang="zh-CN" sz="1200" dirty="0">
                <a:latin typeface="+mn-ea"/>
              </a:rPr>
              <a:t>        """</a:t>
            </a:r>
            <a:r>
              <a:rPr lang="zh-CN" altLang="en-US" sz="1200" dirty="0">
                <a:latin typeface="+mn-ea"/>
              </a:rPr>
              <a:t>进队</a:t>
            </a:r>
            <a:r>
              <a:rPr lang="en-US" altLang="zh-CN" sz="1200" dirty="0">
                <a:latin typeface="+mn-ea"/>
              </a:rPr>
              <a:t>"""</a:t>
            </a:r>
          </a:p>
          <a:p>
            <a:pPr algn="just"/>
            <a:r>
              <a:rPr lang="en-US" altLang="zh-CN" sz="1200" dirty="0">
                <a:latin typeface="+mn-ea"/>
              </a:rPr>
              <a:t>        self._</a:t>
            </a:r>
            <a:r>
              <a:rPr lang="en-US" altLang="zh-CN" sz="1200" dirty="0" err="1">
                <a:latin typeface="+mn-ea"/>
              </a:rPr>
              <a:t>data.append</a:t>
            </a:r>
            <a:r>
              <a:rPr lang="en-US" altLang="zh-CN" sz="1200" dirty="0">
                <a:latin typeface="+mn-ea"/>
              </a:rPr>
              <a:t>(x)</a:t>
            </a:r>
          </a:p>
          <a:p>
            <a:pPr algn="just"/>
            <a:r>
              <a:rPr lang="en-US" altLang="zh-CN" sz="1200" dirty="0">
                <a:latin typeface="+mn-ea"/>
              </a:rPr>
              <a:t>    def dequeue(self):</a:t>
            </a:r>
          </a:p>
          <a:p>
            <a:pPr algn="just"/>
            <a:r>
              <a:rPr lang="en-US" altLang="zh-CN" sz="1200" dirty="0">
                <a:latin typeface="+mn-ea"/>
              </a:rPr>
              <a:t>        """</a:t>
            </a:r>
            <a:r>
              <a:rPr lang="zh-CN" altLang="en-US" sz="1200" dirty="0">
                <a:latin typeface="+mn-ea"/>
              </a:rPr>
              <a:t>出队</a:t>
            </a:r>
            <a:r>
              <a:rPr lang="en-US" altLang="zh-CN" sz="1200" dirty="0">
                <a:latin typeface="+mn-ea"/>
              </a:rPr>
              <a:t>"""</a:t>
            </a:r>
          </a:p>
          <a:p>
            <a:pPr algn="just"/>
            <a:r>
              <a:rPr lang="en-US" altLang="zh-CN" sz="1200" dirty="0">
                <a:latin typeface="+mn-ea"/>
              </a:rPr>
              <a:t>        return self._</a:t>
            </a:r>
            <a:r>
              <a:rPr lang="en-US" altLang="zh-CN" sz="1200" dirty="0" err="1">
                <a:latin typeface="+mn-ea"/>
              </a:rPr>
              <a:t>data.pop</a:t>
            </a:r>
            <a:r>
              <a:rPr lang="en-US" altLang="zh-CN" sz="1200" dirty="0">
                <a:latin typeface="+mn-ea"/>
              </a:rPr>
              <a:t>(0)</a:t>
            </a:r>
          </a:p>
          <a:p>
            <a:pPr algn="just"/>
            <a:r>
              <a:rPr lang="en-US" altLang="zh-CN" sz="1200" dirty="0">
                <a:latin typeface="+mn-ea"/>
              </a:rPr>
              <a:t>    def peek(self):</a:t>
            </a:r>
          </a:p>
          <a:p>
            <a:pPr algn="just"/>
            <a:r>
              <a:rPr lang="en-US" altLang="zh-CN" sz="1200" dirty="0">
                <a:latin typeface="+mn-ea"/>
              </a:rPr>
              <a:t>        """</a:t>
            </a:r>
            <a:r>
              <a:rPr lang="zh-CN" altLang="en-US" sz="1200" dirty="0">
                <a:latin typeface="+mn-ea"/>
              </a:rPr>
              <a:t>取对头数据，不删除</a:t>
            </a:r>
            <a:r>
              <a:rPr lang="en-US" altLang="zh-CN" sz="1200" dirty="0">
                <a:latin typeface="+mn-ea"/>
              </a:rPr>
              <a:t>"""</a:t>
            </a:r>
          </a:p>
          <a:p>
            <a:pPr algn="just"/>
            <a:r>
              <a:rPr lang="en-US" altLang="zh-CN" sz="1200" dirty="0">
                <a:latin typeface="+mn-ea"/>
              </a:rPr>
              <a:t>        return </a:t>
            </a:r>
            <a:r>
              <a:rPr lang="en-US" altLang="zh-CN" sz="1200" dirty="0" err="1">
                <a:latin typeface="+mn-ea"/>
              </a:rPr>
              <a:t>self._data</a:t>
            </a:r>
            <a:r>
              <a:rPr lang="en-US" altLang="zh-CN" sz="1200" dirty="0">
                <a:latin typeface="+mn-ea"/>
              </a:rPr>
              <a:t>[0]</a:t>
            </a:r>
          </a:p>
          <a:p>
            <a:pPr algn="just"/>
            <a:r>
              <a:rPr lang="en-US" altLang="zh-CN" sz="1200" dirty="0">
                <a:latin typeface="+mn-ea"/>
              </a:rPr>
              <a:t>    def size(self):</a:t>
            </a:r>
          </a:p>
          <a:p>
            <a:pPr algn="just"/>
            <a:r>
              <a:rPr lang="en-US" altLang="zh-CN" sz="1200" dirty="0">
                <a:latin typeface="+mn-ea"/>
              </a:rPr>
              <a:t>        """</a:t>
            </a:r>
            <a:r>
              <a:rPr lang="zh-CN" altLang="en-US" sz="1200" dirty="0">
                <a:latin typeface="+mn-ea"/>
              </a:rPr>
              <a:t>队列大小</a:t>
            </a:r>
            <a:r>
              <a:rPr lang="en-US" altLang="zh-CN" sz="1200" dirty="0">
                <a:latin typeface="+mn-ea"/>
              </a:rPr>
              <a:t>"""</a:t>
            </a:r>
          </a:p>
          <a:p>
            <a:pPr algn="just"/>
            <a:r>
              <a:rPr lang="en-US" altLang="zh-CN" sz="1200" dirty="0">
                <a:latin typeface="+mn-ea"/>
              </a:rPr>
              <a:t>        return </a:t>
            </a:r>
            <a:r>
              <a:rPr lang="en-US" altLang="zh-CN" sz="1200" dirty="0" err="1">
                <a:latin typeface="+mn-ea"/>
              </a:rPr>
              <a:t>len</a:t>
            </a:r>
            <a:r>
              <a:rPr lang="en-US" altLang="zh-CN" sz="1200" dirty="0">
                <a:latin typeface="+mn-ea"/>
              </a:rPr>
              <a:t>(</a:t>
            </a:r>
            <a:r>
              <a:rPr lang="en-US" altLang="zh-CN" sz="1200" dirty="0" err="1">
                <a:latin typeface="+mn-ea"/>
              </a:rPr>
              <a:t>self._data</a:t>
            </a:r>
            <a:r>
              <a:rPr lang="en-US" altLang="zh-CN" sz="1200" dirty="0">
                <a:latin typeface="+mn-ea"/>
              </a:rPr>
              <a:t>)</a:t>
            </a:r>
          </a:p>
          <a:p>
            <a:pPr algn="just"/>
            <a:r>
              <a:rPr lang="en-US" altLang="zh-CN" sz="1200" dirty="0">
                <a:latin typeface="+mn-ea"/>
              </a:rPr>
              <a:t>    def empty(self):</a:t>
            </a:r>
          </a:p>
          <a:p>
            <a:pPr algn="just"/>
            <a:r>
              <a:rPr lang="en-US" altLang="zh-CN" sz="1200" dirty="0">
                <a:latin typeface="+mn-ea"/>
              </a:rPr>
              <a:t>        return </a:t>
            </a:r>
            <a:r>
              <a:rPr lang="en-US" altLang="zh-CN" sz="1200" dirty="0" err="1">
                <a:latin typeface="+mn-ea"/>
              </a:rPr>
              <a:t>self.size</a:t>
            </a:r>
            <a:r>
              <a:rPr lang="en-US" altLang="zh-CN" sz="1200" dirty="0">
                <a:latin typeface="+mn-ea"/>
              </a:rPr>
              <a:t>() == 0</a:t>
            </a:r>
          </a:p>
        </p:txBody>
      </p:sp>
      <p:pic>
        <p:nvPicPr>
          <p:cNvPr id="10" name="图片 9">
            <a:extLst>
              <a:ext uri="{FF2B5EF4-FFF2-40B4-BE49-F238E27FC236}">
                <a16:creationId xmlns:a16="http://schemas.microsoft.com/office/drawing/2014/main" xmlns="" id="{287DC0FF-0189-494D-8559-F9116CD001CC}"/>
              </a:ext>
            </a:extLst>
          </p:cNvPr>
          <p:cNvPicPr>
            <a:picLocks noChangeAspect="1"/>
          </p:cNvPicPr>
          <p:nvPr/>
        </p:nvPicPr>
        <p:blipFill>
          <a:blip r:embed="rId2"/>
          <a:stretch>
            <a:fillRect/>
          </a:stretch>
        </p:blipFill>
        <p:spPr>
          <a:xfrm>
            <a:off x="5962160" y="884466"/>
            <a:ext cx="2019300" cy="3960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0342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链表</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链表是一种有序的线性表结构</a:t>
            </a:r>
            <a:r>
              <a:rPr lang="zh-CN" altLang="en-US" dirty="0" smtClean="0">
                <a:latin typeface="+mn-ea"/>
              </a:rPr>
              <a:t>。</a:t>
            </a:r>
            <a:endParaRPr lang="en-US" altLang="zh-CN" dirty="0">
              <a:latin typeface="+mn-ea"/>
            </a:endParaRPr>
          </a:p>
          <a:p>
            <a:pPr marL="285750" indent="-285750">
              <a:buFont typeface="Wingdings" panose="05000000000000000000" pitchFamily="2" charset="2"/>
              <a:buChar char="l"/>
            </a:pPr>
            <a:r>
              <a:rPr lang="zh-CN" altLang="en-US" dirty="0">
                <a:latin typeface="+mn-ea"/>
              </a:rPr>
              <a:t>链表中最简单的一种是单向链表，它包含两个域，一个信息域和一个指针域。这个链接指向列表中的下一个节点，而最后一个节点则指向一个空值。</a:t>
            </a:r>
            <a:endParaRPr lang="en-US" altLang="zh-CN" dirty="0">
              <a:latin typeface="+mn-ea"/>
            </a:endParaRPr>
          </a:p>
          <a:p>
            <a:pPr marL="285750" indent="-285750">
              <a:buFont typeface="Wingdings" panose="05000000000000000000" pitchFamily="2" charset="2"/>
              <a:buChar char="l"/>
            </a:pPr>
            <a:r>
              <a:rPr lang="zh-CN" altLang="en-US" dirty="0">
                <a:latin typeface="+mn-ea"/>
              </a:rPr>
              <a:t>实现基本带头结点的单链表结构如下：</a:t>
            </a:r>
            <a:endParaRPr lang="en-US" altLang="zh-CN" dirty="0">
              <a:latin typeface="+mn-ea"/>
            </a:endParaRPr>
          </a:p>
          <a:p>
            <a:pPr lvl="1"/>
            <a:r>
              <a:rPr lang="zh-CN" altLang="en-US" sz="1200" dirty="0">
                <a:latin typeface="+mn-ea"/>
              </a:rPr>
              <a:t>一个单向链表的节点被分成两个部分。第一个部分保存或者显示关于节点的信息，第二个部分存储下一个节点的地址</a:t>
            </a:r>
            <a:r>
              <a:rPr lang="zh-CN" altLang="en-US" sz="1200" dirty="0" smtClean="0">
                <a:latin typeface="+mn-ea"/>
              </a:rPr>
              <a:t>。</a:t>
            </a:r>
            <a:endParaRPr lang="en-US" altLang="zh-CN" dirty="0">
              <a:latin typeface="+mn-ea"/>
            </a:endParaRPr>
          </a:p>
          <a:p>
            <a:pPr marL="285750" indent="-285750">
              <a:buFont typeface="Wingdings" panose="05000000000000000000" pitchFamily="2" charset="2"/>
              <a:buChar char="l"/>
            </a:pPr>
            <a:r>
              <a:rPr lang="zh-CN" altLang="en-US" dirty="0">
                <a:latin typeface="+mn-ea"/>
              </a:rPr>
              <a:t>单向链表只可向一个方向遍历。</a:t>
            </a:r>
            <a:endParaRPr lang="en-US" altLang="zh-CN"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8" name="Picture 2" descr="Singly-linked-list.svg">
            <a:extLst>
              <a:ext uri="{FF2B5EF4-FFF2-40B4-BE49-F238E27FC236}">
                <a16:creationId xmlns:a16="http://schemas.microsoft.com/office/drawing/2014/main" xmlns="" id="{5CC8FCAC-EEDA-430C-8B4A-050A51E57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36" y="3291830"/>
            <a:ext cx="3886200" cy="390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3566926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en-US" altLang="zh-CN" dirty="0"/>
              <a:t>Python</a:t>
            </a:r>
            <a:r>
              <a:rPr lang="zh-CN" altLang="en-US" dirty="0" smtClean="0"/>
              <a:t>实现链表结构</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实现带头结点的单链表结构如下：</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7" name="图片 6">
            <a:extLst>
              <a:ext uri="{FF2B5EF4-FFF2-40B4-BE49-F238E27FC236}">
                <a16:creationId xmlns:a16="http://schemas.microsoft.com/office/drawing/2014/main" xmlns="" id="{3B8C8FF1-5B5C-4D86-A28E-1FCCEBB2056C}"/>
              </a:ext>
            </a:extLst>
          </p:cNvPr>
          <p:cNvPicPr>
            <a:picLocks noChangeAspect="1"/>
          </p:cNvPicPr>
          <p:nvPr/>
        </p:nvPicPr>
        <p:blipFill>
          <a:blip r:embed="rId2"/>
          <a:stretch>
            <a:fillRect/>
          </a:stretch>
        </p:blipFill>
        <p:spPr>
          <a:xfrm>
            <a:off x="1974807" y="1947428"/>
            <a:ext cx="3317273" cy="2900957"/>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xmlns="" id="{A65C3D9B-184C-46E2-A5A4-4D977FC5493A}"/>
              </a:ext>
            </a:extLst>
          </p:cNvPr>
          <p:cNvPicPr>
            <a:picLocks noChangeAspect="1"/>
          </p:cNvPicPr>
          <p:nvPr/>
        </p:nvPicPr>
        <p:blipFill>
          <a:blip r:embed="rId3"/>
          <a:stretch>
            <a:fillRect/>
          </a:stretch>
        </p:blipFill>
        <p:spPr>
          <a:xfrm>
            <a:off x="5610870" y="1947428"/>
            <a:ext cx="3299827" cy="29009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42076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链表结构实现</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链表测试</a:t>
            </a:r>
            <a:r>
              <a:rPr lang="zh-CN" altLang="en-US" sz="1600" dirty="0" smtClean="0">
                <a:latin typeface="+mn-ea"/>
              </a:rPr>
              <a:t>：</a:t>
            </a: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lvl="1"/>
            <a:r>
              <a:rPr lang="zh-CN" altLang="en-US" sz="1400" dirty="0">
                <a:latin typeface="+mn-ea"/>
              </a:rPr>
              <a:t>这里实现了链表的两个重要操作：插入和删除，其余方法类似。</a:t>
            </a:r>
            <a:endParaRPr lang="en-US" altLang="zh-CN" sz="14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8" name="图片 7">
            <a:extLst>
              <a:ext uri="{FF2B5EF4-FFF2-40B4-BE49-F238E27FC236}">
                <a16:creationId xmlns:a16="http://schemas.microsoft.com/office/drawing/2014/main" xmlns="" id="{90EBF5C0-BEF4-45EE-97F2-84E35447C1C8}"/>
              </a:ext>
            </a:extLst>
          </p:cNvPr>
          <p:cNvPicPr>
            <a:picLocks noChangeAspect="1"/>
          </p:cNvPicPr>
          <p:nvPr/>
        </p:nvPicPr>
        <p:blipFill>
          <a:blip r:embed="rId2"/>
          <a:stretch>
            <a:fillRect/>
          </a:stretch>
        </p:blipFill>
        <p:spPr>
          <a:xfrm>
            <a:off x="3275856" y="1779662"/>
            <a:ext cx="4210085" cy="22322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03422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二叉树</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二叉树</a:t>
            </a:r>
            <a:r>
              <a:rPr lang="zh-CN" altLang="en-US" sz="1600" dirty="0" smtClean="0">
                <a:latin typeface="+mn-ea"/>
              </a:rPr>
              <a:t>定义：</a:t>
            </a:r>
            <a:endParaRPr lang="en-US" altLang="zh-CN" sz="1600" dirty="0" smtClean="0">
              <a:latin typeface="+mn-ea"/>
            </a:endParaRPr>
          </a:p>
          <a:p>
            <a:pPr lvl="1"/>
            <a:r>
              <a:rPr lang="zh-CN" altLang="en-US" sz="1400" dirty="0">
                <a:latin typeface="+mn-ea"/>
              </a:rPr>
              <a:t>二叉树是一个连通的无环图，并且每一个顶点的度不大于</a:t>
            </a:r>
            <a:r>
              <a:rPr lang="en-US" altLang="zh-CN" sz="1400" dirty="0">
                <a:latin typeface="+mn-ea"/>
              </a:rPr>
              <a:t>3</a:t>
            </a:r>
            <a:r>
              <a:rPr lang="zh-CN" altLang="en-US" sz="1400" dirty="0">
                <a:latin typeface="+mn-ea"/>
              </a:rPr>
              <a:t>。</a:t>
            </a:r>
            <a:endParaRPr lang="en-US" altLang="zh-CN" sz="1400" dirty="0">
              <a:latin typeface="+mn-ea"/>
            </a:endParaRPr>
          </a:p>
          <a:p>
            <a:pPr lvl="1"/>
            <a:r>
              <a:rPr lang="zh-CN" altLang="en-US" sz="1400" dirty="0">
                <a:latin typeface="+mn-ea"/>
              </a:rPr>
              <a:t>有根二叉树还要满足根节点的度不大于</a:t>
            </a:r>
            <a:r>
              <a:rPr lang="en-US" altLang="zh-CN" sz="1400" dirty="0">
                <a:latin typeface="+mn-ea"/>
              </a:rPr>
              <a:t>2</a:t>
            </a:r>
            <a:r>
              <a:rPr lang="zh-CN" altLang="en-US" sz="1400" dirty="0">
                <a:latin typeface="+mn-ea"/>
              </a:rPr>
              <a:t>。</a:t>
            </a:r>
            <a:endParaRPr lang="en-US" altLang="zh-CN" sz="1400" dirty="0">
              <a:latin typeface="+mn-ea"/>
            </a:endParaRPr>
          </a:p>
          <a:p>
            <a:pPr lvl="1"/>
            <a:r>
              <a:rPr lang="zh-CN" altLang="en-US" sz="1400" dirty="0">
                <a:latin typeface="+mn-ea"/>
              </a:rPr>
              <a:t>有了根节点之后，每个顶点定义了唯一的父节点，和最多</a:t>
            </a:r>
            <a:r>
              <a:rPr lang="en-US" altLang="zh-CN" sz="1400" dirty="0">
                <a:latin typeface="+mn-ea"/>
              </a:rPr>
              <a:t>2</a:t>
            </a:r>
            <a:r>
              <a:rPr lang="zh-CN" altLang="en-US" sz="1400" dirty="0">
                <a:latin typeface="+mn-ea"/>
              </a:rPr>
              <a:t>个子节点</a:t>
            </a:r>
            <a:r>
              <a:rPr lang="zh-CN" altLang="en-US" sz="1400" dirty="0" smtClean="0">
                <a:latin typeface="+mn-ea"/>
              </a:rPr>
              <a:t>。</a:t>
            </a:r>
            <a:endParaRPr lang="en-US" altLang="zh-CN" sz="1400" dirty="0" smtClean="0">
              <a:latin typeface="+mn-ea"/>
            </a:endParaRPr>
          </a:p>
          <a:p>
            <a:pPr lvl="1"/>
            <a:endParaRPr lang="en-US" altLang="zh-CN" sz="1600" dirty="0">
              <a:latin typeface="+mn-ea"/>
            </a:endParaRPr>
          </a:p>
          <a:p>
            <a:pPr marL="285750" indent="-285750">
              <a:buFont typeface="Wingdings" panose="05000000000000000000" pitchFamily="2" charset="2"/>
              <a:buChar char="l"/>
            </a:pPr>
            <a:r>
              <a:rPr lang="zh-CN" altLang="en-US" sz="1600" dirty="0">
                <a:latin typeface="+mn-ea"/>
              </a:rPr>
              <a:t>二叉树</a:t>
            </a:r>
            <a:r>
              <a:rPr lang="zh-CN" altLang="en-US" sz="1600" dirty="0" smtClean="0">
                <a:latin typeface="+mn-ea"/>
              </a:rPr>
              <a:t>类型：</a:t>
            </a:r>
            <a:endParaRPr lang="en-US" altLang="zh-CN" sz="1600" dirty="0" smtClean="0">
              <a:latin typeface="+mn-ea"/>
            </a:endParaRPr>
          </a:p>
          <a:p>
            <a:pPr lvl="1"/>
            <a:r>
              <a:rPr lang="zh-CN" altLang="en-US" sz="1400" dirty="0">
                <a:latin typeface="+mn-ea"/>
              </a:rPr>
              <a:t>二叉树是一个有根树，并且每个节点最多有</a:t>
            </a:r>
            <a:r>
              <a:rPr lang="en-US" altLang="zh-CN" sz="1400" dirty="0">
                <a:latin typeface="+mn-ea"/>
              </a:rPr>
              <a:t>2</a:t>
            </a:r>
            <a:r>
              <a:rPr lang="zh-CN" altLang="en-US" sz="1400" dirty="0">
                <a:latin typeface="+mn-ea"/>
              </a:rPr>
              <a:t>个子节点。</a:t>
            </a:r>
            <a:endParaRPr lang="en-US" altLang="zh-CN" sz="1400" dirty="0">
              <a:latin typeface="+mn-ea"/>
            </a:endParaRPr>
          </a:p>
          <a:p>
            <a:pPr lvl="1"/>
            <a:r>
              <a:rPr lang="zh-CN" altLang="en-US" sz="1400" dirty="0">
                <a:latin typeface="+mn-ea"/>
              </a:rPr>
              <a:t>非空的二叉树，若树叶总数为 </a:t>
            </a:r>
            <a:r>
              <a:rPr lang="en-US" altLang="zh-CN" sz="1400" dirty="0">
                <a:latin typeface="+mn-ea"/>
              </a:rPr>
              <a:t>n0</a:t>
            </a:r>
            <a:r>
              <a:rPr lang="zh-CN" altLang="en-US" sz="1400" dirty="0">
                <a:latin typeface="+mn-ea"/>
              </a:rPr>
              <a:t>，分支度为</a:t>
            </a:r>
            <a:r>
              <a:rPr lang="en-US" altLang="zh-CN" sz="1400" dirty="0">
                <a:latin typeface="+mn-ea"/>
              </a:rPr>
              <a:t>2</a:t>
            </a:r>
            <a:r>
              <a:rPr lang="zh-CN" altLang="en-US" sz="1400" dirty="0">
                <a:latin typeface="+mn-ea"/>
              </a:rPr>
              <a:t>的总数为 </a:t>
            </a:r>
            <a:r>
              <a:rPr lang="en-US" altLang="zh-CN" sz="1400" dirty="0">
                <a:latin typeface="+mn-ea"/>
              </a:rPr>
              <a:t>n2</a:t>
            </a:r>
            <a:r>
              <a:rPr lang="zh-CN" altLang="en-US" sz="1400" dirty="0">
                <a:latin typeface="+mn-ea"/>
              </a:rPr>
              <a:t>，则 </a:t>
            </a:r>
            <a:r>
              <a:rPr lang="en-US" altLang="zh-CN" sz="1400" dirty="0">
                <a:latin typeface="+mn-ea"/>
              </a:rPr>
              <a:t>n0 = n2 + 1</a:t>
            </a:r>
            <a:r>
              <a:rPr lang="zh-CN" altLang="en-US" sz="1400" dirty="0">
                <a:latin typeface="+mn-ea"/>
              </a:rPr>
              <a:t>。</a:t>
            </a:r>
            <a:endParaRPr lang="en-US" altLang="zh-CN" sz="14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1174287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二叉树存储方式</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顺序存储</a:t>
            </a:r>
            <a:r>
              <a:rPr lang="zh-CN" altLang="en-US" sz="1600" dirty="0" smtClean="0">
                <a:latin typeface="+mn-ea"/>
              </a:rPr>
              <a:t>结构：</a:t>
            </a:r>
            <a:endParaRPr lang="en-US" altLang="zh-CN" sz="1600" dirty="0" smtClean="0">
              <a:latin typeface="+mn-ea"/>
            </a:endParaRPr>
          </a:p>
          <a:p>
            <a:pPr lvl="1"/>
            <a:r>
              <a:rPr lang="zh-CN" altLang="en-US" sz="1400" dirty="0">
                <a:latin typeface="+mn-ea"/>
              </a:rPr>
              <a:t>二叉树可以用数组或链接串列来存储，若是满二叉树就能紧凑排列而不浪费空间。</a:t>
            </a:r>
            <a:endParaRPr lang="en-US" altLang="zh-CN" sz="1400" dirty="0">
              <a:latin typeface="+mn-ea"/>
            </a:endParaRPr>
          </a:p>
          <a:p>
            <a:pPr lvl="1"/>
            <a:r>
              <a:rPr lang="zh-CN" altLang="en-US" sz="1400" dirty="0">
                <a:latin typeface="+mn-ea"/>
              </a:rPr>
              <a:t>如果某个节点的索引为</a:t>
            </a:r>
            <a:r>
              <a:rPr lang="en-US" altLang="zh-CN" sz="1400" dirty="0" err="1">
                <a:latin typeface="+mn-ea"/>
              </a:rPr>
              <a:t>i</a:t>
            </a:r>
            <a:r>
              <a:rPr lang="en-US" altLang="zh-CN" sz="1400" dirty="0">
                <a:latin typeface="+mn-ea"/>
              </a:rPr>
              <a:t>,</a:t>
            </a:r>
            <a:r>
              <a:rPr lang="zh-CN" altLang="en-US" sz="1400" dirty="0">
                <a:latin typeface="+mn-ea"/>
              </a:rPr>
              <a:t>则在它左子节点的索引会是</a:t>
            </a:r>
            <a:r>
              <a:rPr lang="en-US" altLang="zh-CN" sz="1400" dirty="0">
                <a:latin typeface="+mn-ea"/>
              </a:rPr>
              <a:t>2i+1,</a:t>
            </a:r>
            <a:r>
              <a:rPr lang="zh-CN" altLang="en-US" sz="1400" dirty="0">
                <a:latin typeface="+mn-ea"/>
              </a:rPr>
              <a:t>右子节点为</a:t>
            </a:r>
            <a:r>
              <a:rPr lang="en-US" altLang="zh-CN" sz="1400" dirty="0">
                <a:latin typeface="+mn-ea"/>
              </a:rPr>
              <a:t>2i+2;</a:t>
            </a:r>
            <a:r>
              <a:rPr lang="zh-CN" altLang="en-US" sz="1400" dirty="0">
                <a:latin typeface="+mn-ea"/>
              </a:rPr>
              <a:t>父节点</a:t>
            </a:r>
            <a:r>
              <a:rPr lang="en-US" altLang="zh-CN" sz="1400" dirty="0">
                <a:latin typeface="+mn-ea"/>
              </a:rPr>
              <a:t>(</a:t>
            </a:r>
            <a:r>
              <a:rPr lang="zh-CN" altLang="en-US" sz="1400" dirty="0">
                <a:latin typeface="+mn-ea"/>
              </a:rPr>
              <a:t>如果有</a:t>
            </a:r>
            <a:r>
              <a:rPr lang="en-US" altLang="zh-CN" sz="1400" dirty="0">
                <a:latin typeface="+mn-ea"/>
              </a:rPr>
              <a:t>)</a:t>
            </a:r>
            <a:r>
              <a:rPr lang="zh-CN" altLang="en-US" sz="1400" dirty="0">
                <a:latin typeface="+mn-ea"/>
              </a:rPr>
              <a:t>为</a:t>
            </a:r>
            <a:r>
              <a:rPr lang="en-US" altLang="zh-CN" sz="1400" dirty="0">
                <a:latin typeface="+mn-ea"/>
              </a:rPr>
              <a:t>(i-1)/2</a:t>
            </a:r>
            <a:r>
              <a:rPr lang="zh-CN" altLang="en-US" sz="1400" dirty="0">
                <a:latin typeface="+mn-ea"/>
              </a:rPr>
              <a:t>。</a:t>
            </a:r>
            <a:endParaRPr lang="en-US" altLang="zh-CN" sz="1400" dirty="0">
              <a:latin typeface="+mn-ea"/>
            </a:endParaRPr>
          </a:p>
          <a:p>
            <a:pPr lvl="1"/>
            <a:r>
              <a:rPr lang="zh-CN" altLang="en-US" sz="1400" dirty="0">
                <a:latin typeface="+mn-ea"/>
              </a:rPr>
              <a:t>这种方法更有利于紧凑存储和更好的访问的局部性</a:t>
            </a:r>
            <a:r>
              <a:rPr lang="zh-CN" altLang="en-US" sz="1400" dirty="0" smtClean="0">
                <a:latin typeface="+mn-ea"/>
              </a:rPr>
              <a:t>。</a:t>
            </a:r>
            <a:endParaRPr lang="en-US" altLang="zh-CN" sz="16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Picture 20" descr="一个存储在数组中的完全二叉树">
            <a:extLst>
              <a:ext uri="{FF2B5EF4-FFF2-40B4-BE49-F238E27FC236}">
                <a16:creationId xmlns:a16="http://schemas.microsoft.com/office/drawing/2014/main" xmlns="" id="{56D82285-817C-4172-A1B2-AE2CAA292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931" y="3219822"/>
            <a:ext cx="3524250" cy="885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22524182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二叉树存储</a:t>
            </a:r>
            <a:r>
              <a:rPr lang="zh-CN" altLang="en-US" dirty="0" smtClean="0"/>
              <a:t>方式（续）</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二叉链表存储</a:t>
            </a:r>
            <a:r>
              <a:rPr lang="zh-CN" altLang="en-US" sz="1600" dirty="0" smtClean="0">
                <a:latin typeface="+mn-ea"/>
              </a:rPr>
              <a:t>表示：</a:t>
            </a:r>
            <a:endParaRPr lang="en-US" altLang="zh-CN" sz="1600" dirty="0" smtClean="0">
              <a:latin typeface="+mn-ea"/>
            </a:endParaRPr>
          </a:p>
          <a:p>
            <a:pPr lvl="1"/>
            <a:r>
              <a:rPr lang="zh-CN" altLang="en-US" sz="1400" dirty="0">
                <a:latin typeface="+mn-ea"/>
              </a:rPr>
              <a:t>在使用记录或内存地址指针的程序设计语言中，二叉树通常用树结点结构来存储。</a:t>
            </a:r>
            <a:endParaRPr lang="en-US" altLang="zh-CN" sz="1400" dirty="0">
              <a:latin typeface="+mn-ea"/>
            </a:endParaRPr>
          </a:p>
          <a:p>
            <a:pPr lvl="1"/>
            <a:r>
              <a:rPr lang="zh-CN" altLang="en-US" sz="1400" dirty="0">
                <a:latin typeface="+mn-ea"/>
              </a:rPr>
              <a:t>使用链表能避免顺序存储浪费空间的问题，算法和结构相对简单，但使用二叉链表，由于缺乏父链的指引，在找回父节点时需要重新扫描树得知父节点的节点地址。</a:t>
            </a:r>
            <a:endParaRPr lang="en-US" altLang="zh-CN" sz="14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7" name="Picture 4" descr="https://upload.wikimedia.org/wikipedia/commons/8/82/Eclb.jpg">
            <a:extLst>
              <a:ext uri="{FF2B5EF4-FFF2-40B4-BE49-F238E27FC236}">
                <a16:creationId xmlns:a16="http://schemas.microsoft.com/office/drawing/2014/main" xmlns="" id="{492C6124-240E-4FD0-894C-46C0E1D02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648" y="3040698"/>
            <a:ext cx="3384376" cy="18353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4519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en-US" altLang="zh-CN" dirty="0"/>
              <a:t>Python</a:t>
            </a:r>
            <a:r>
              <a:rPr lang="zh-CN" altLang="en-US" dirty="0"/>
              <a:t>实现二叉树链式存储结构</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a:extLst>
              <a:ext uri="{FF2B5EF4-FFF2-40B4-BE49-F238E27FC236}">
                <a16:creationId xmlns:a16="http://schemas.microsoft.com/office/drawing/2014/main" xmlns="" id="{D4982911-4564-4F98-AEC8-A6E86419379F}"/>
              </a:ext>
            </a:extLst>
          </p:cNvPr>
          <p:cNvPicPr>
            <a:picLocks noChangeAspect="1"/>
          </p:cNvPicPr>
          <p:nvPr/>
        </p:nvPicPr>
        <p:blipFill>
          <a:blip r:embed="rId2"/>
          <a:stretch>
            <a:fillRect/>
          </a:stretch>
        </p:blipFill>
        <p:spPr>
          <a:xfrm>
            <a:off x="2074540" y="1450753"/>
            <a:ext cx="3227116" cy="3409902"/>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xmlns="" id="{9FF26022-35AA-48CD-9BD1-3A413EB50AE9}"/>
              </a:ext>
            </a:extLst>
          </p:cNvPr>
          <p:cNvPicPr>
            <a:picLocks noChangeAspect="1"/>
          </p:cNvPicPr>
          <p:nvPr/>
        </p:nvPicPr>
        <p:blipFill>
          <a:blip r:embed="rId3"/>
          <a:stretch>
            <a:fillRect/>
          </a:stretch>
        </p:blipFill>
        <p:spPr>
          <a:xfrm>
            <a:off x="5580112" y="1450753"/>
            <a:ext cx="3183658" cy="34099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3802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有向图</a:t>
            </a:r>
            <a:r>
              <a:rPr lang="zh-CN" altLang="en-US" b="1" dirty="0" smtClean="0"/>
              <a:t>：</a:t>
            </a:r>
            <a:endParaRPr lang="en-US" altLang="zh-CN" b="1" dirty="0"/>
          </a:p>
        </p:txBody>
      </p:sp>
      <p:sp>
        <p:nvSpPr>
          <p:cNvPr id="5" name="Content Placeholder 4"/>
          <p:cNvSpPr>
            <a:spLocks noGrp="1"/>
          </p:cNvSpPr>
          <p:nvPr>
            <p:ph idx="10"/>
          </p:nvPr>
        </p:nvSpPr>
        <p:spPr>
          <a:xfrm>
            <a:off x="1620113" y="1275606"/>
            <a:ext cx="6912768" cy="2995737"/>
          </a:xfrm>
        </p:spPr>
        <p:txBody>
          <a:bodyPr/>
          <a:lstStyle/>
          <a:p>
            <a:pPr marL="285750" indent="-285750">
              <a:buFont typeface="Wingdings" panose="05000000000000000000" pitchFamily="2" charset="2"/>
              <a:buChar char="l"/>
            </a:pPr>
            <a:r>
              <a:rPr lang="zh-CN" altLang="en-US" dirty="0">
                <a:latin typeface="+mn-ea"/>
              </a:rPr>
              <a:t>如果给图的每条边规定一个方向，那么得到的图称为有向图，其边也称为有向边。</a:t>
            </a:r>
            <a:endParaRPr lang="en-US" altLang="zh-CN" dirty="0">
              <a:latin typeface="+mn-ea"/>
            </a:endParaRPr>
          </a:p>
          <a:p>
            <a:pPr marL="285750" indent="-285750">
              <a:buFont typeface="Wingdings" panose="05000000000000000000" pitchFamily="2" charset="2"/>
              <a:buChar char="l"/>
            </a:pPr>
            <a:r>
              <a:rPr lang="zh-CN" altLang="en-US" dirty="0">
                <a:latin typeface="+mn-ea"/>
              </a:rPr>
              <a:t>在有向图中，与一个节点相关联的边有出边和入边之分，而与一个有向边关联的两个点也有始点和终点之分。</a:t>
            </a:r>
            <a:endParaRPr lang="en-US" altLang="zh-CN" dirty="0">
              <a:latin typeface="+mn-ea"/>
            </a:endParaRPr>
          </a:p>
          <a:p>
            <a:pPr marL="285750" indent="-285750">
              <a:buFont typeface="Wingdings" panose="05000000000000000000" pitchFamily="2" charset="2"/>
              <a:buChar char="l"/>
            </a:pPr>
            <a:r>
              <a:rPr lang="zh-CN" altLang="en-US" dirty="0">
                <a:latin typeface="+mn-ea"/>
              </a:rPr>
              <a:t>有向图的存储表示有</a:t>
            </a:r>
            <a:r>
              <a:rPr lang="zh-CN" altLang="en-US" dirty="0" smtClean="0">
                <a:latin typeface="+mn-ea"/>
              </a:rPr>
              <a:t>：</a:t>
            </a:r>
            <a:endParaRPr lang="en-US" altLang="zh-CN" dirty="0" smtClean="0">
              <a:latin typeface="+mn-ea"/>
            </a:endParaRPr>
          </a:p>
          <a:p>
            <a:pPr lvl="1"/>
            <a:r>
              <a:rPr lang="zh-CN" altLang="en-US" sz="1200" dirty="0">
                <a:latin typeface="+mn-ea"/>
              </a:rPr>
              <a:t>数组（邻接矩阵）存储表示</a:t>
            </a:r>
          </a:p>
          <a:p>
            <a:pPr lvl="1"/>
            <a:r>
              <a:rPr lang="zh-CN" altLang="en-US" sz="1200" dirty="0">
                <a:latin typeface="+mn-ea"/>
              </a:rPr>
              <a:t>邻接表存储表示</a:t>
            </a:r>
          </a:p>
          <a:p>
            <a:pPr lvl="1"/>
            <a:r>
              <a:rPr lang="zh-CN" altLang="en-US" sz="1200" dirty="0">
                <a:latin typeface="+mn-ea"/>
              </a:rPr>
              <a:t>前向星存储表示</a:t>
            </a:r>
          </a:p>
          <a:p>
            <a:pPr lvl="1"/>
            <a:r>
              <a:rPr lang="zh-CN" altLang="en-US" sz="1200" dirty="0">
                <a:latin typeface="+mn-ea"/>
              </a:rPr>
              <a:t>十字链表存储</a:t>
            </a:r>
            <a:r>
              <a:rPr lang="zh-CN" altLang="en-US" sz="1200" dirty="0" smtClean="0">
                <a:latin typeface="+mn-ea"/>
              </a:rPr>
              <a:t>表示</a:t>
            </a:r>
            <a:endParaRPr lang="en-US" altLang="zh-CN" sz="1200" dirty="0">
              <a:latin typeface="+mn-ea"/>
            </a:endParaRPr>
          </a:p>
          <a:p>
            <a:pPr marL="285750" indent="-285750">
              <a:buFont typeface="Wingdings" panose="05000000000000000000" pitchFamily="2" charset="2"/>
              <a:buChar char="l"/>
            </a:pPr>
            <a:r>
              <a:rPr lang="zh-CN" altLang="en-US" dirty="0">
                <a:latin typeface="+mn-ea"/>
              </a:rPr>
              <a:t>图的遍历方法</a:t>
            </a:r>
            <a:r>
              <a:rPr lang="zh-CN" altLang="en-US" dirty="0" smtClean="0">
                <a:latin typeface="+mn-ea"/>
              </a:rPr>
              <a:t>有：</a:t>
            </a:r>
            <a:endParaRPr lang="en-US" altLang="zh-CN" dirty="0" smtClean="0">
              <a:latin typeface="+mn-ea"/>
            </a:endParaRPr>
          </a:p>
          <a:p>
            <a:pPr lvl="1"/>
            <a:r>
              <a:rPr lang="zh-CN" altLang="en-US" sz="1200" dirty="0" smtClean="0">
                <a:latin typeface="+mn-ea"/>
              </a:rPr>
              <a:t>深度优先搜索法</a:t>
            </a:r>
            <a:endParaRPr lang="en-US" altLang="zh-CN" sz="1200" dirty="0" smtClean="0">
              <a:latin typeface="+mn-ea"/>
            </a:endParaRPr>
          </a:p>
          <a:p>
            <a:pPr lvl="1"/>
            <a:r>
              <a:rPr lang="zh-CN" altLang="en-US" sz="1200" dirty="0" smtClean="0">
                <a:latin typeface="+mn-ea"/>
              </a:rPr>
              <a:t>广度</a:t>
            </a:r>
            <a:r>
              <a:rPr lang="zh-CN" altLang="en-US" sz="1200" dirty="0">
                <a:latin typeface="+mn-ea"/>
              </a:rPr>
              <a:t>（宽度）优先搜索法。</a:t>
            </a:r>
            <a:endParaRPr lang="en-US" altLang="zh-CN" sz="1200" dirty="0">
              <a:latin typeface="+mn-ea"/>
            </a:endParaRPr>
          </a:p>
          <a:p>
            <a:pPr marL="285750" indent="-285750">
              <a:buFont typeface="Wingdings" panose="05000000000000000000" pitchFamily="2" charset="2"/>
              <a:buChar char="l"/>
            </a:pPr>
            <a:r>
              <a:rPr lang="zh-CN" altLang="en-US" dirty="0">
                <a:latin typeface="+mn-ea"/>
              </a:rPr>
              <a:t>有向图图示：</a:t>
            </a:r>
            <a:endParaRPr lang="en-US" altLang="zh-CN"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a:extLst>
              <a:ext uri="{FF2B5EF4-FFF2-40B4-BE49-F238E27FC236}">
                <a16:creationId xmlns:a16="http://schemas.microsoft.com/office/drawing/2014/main" xmlns="" id="{01C8E9CD-0F0D-48FA-A995-55DCC4254E63}"/>
              </a:ext>
            </a:extLst>
          </p:cNvPr>
          <p:cNvPicPr>
            <a:picLocks noChangeAspect="1"/>
          </p:cNvPicPr>
          <p:nvPr/>
        </p:nvPicPr>
        <p:blipFill>
          <a:blip r:embed="rId2"/>
          <a:stretch>
            <a:fillRect/>
          </a:stretch>
        </p:blipFill>
        <p:spPr>
          <a:xfrm>
            <a:off x="4932040" y="3003798"/>
            <a:ext cx="2416373" cy="1773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028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en-US" altLang="zh-CN" dirty="0"/>
              <a:t>Python</a:t>
            </a:r>
            <a:r>
              <a:rPr lang="zh-CN" altLang="en-US" dirty="0"/>
              <a:t>实现有向图结构</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邻接表结构实现</a:t>
            </a:r>
            <a:r>
              <a:rPr lang="zh-CN" altLang="en-US" sz="1600" dirty="0" smtClean="0">
                <a:latin typeface="+mn-ea"/>
              </a:rPr>
              <a:t>：</a:t>
            </a: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lvl="1"/>
            <a:r>
              <a:rPr lang="zh-CN" altLang="en-US" sz="1400" dirty="0">
                <a:latin typeface="+mn-ea"/>
              </a:rPr>
              <a:t>代码细节见：</a:t>
            </a:r>
            <a:r>
              <a:rPr lang="zh-CN" altLang="en-US" sz="1400" dirty="0">
                <a:latin typeface="+mn-ea"/>
                <a:hlinkClick r:id="rId2" action="ppaction://hlinkfile"/>
              </a:rPr>
              <a:t>图</a:t>
            </a:r>
            <a:r>
              <a:rPr lang="en-US" altLang="zh-CN" sz="1400" dirty="0">
                <a:latin typeface="+mn-ea"/>
                <a:hlinkClick r:id="rId2" action="ppaction://hlinkfile"/>
              </a:rPr>
              <a:t>-</a:t>
            </a:r>
            <a:r>
              <a:rPr lang="zh-CN" altLang="en-US" sz="1400" dirty="0">
                <a:latin typeface="+mn-ea"/>
                <a:hlinkClick r:id="rId2" action="ppaction://hlinkfile"/>
              </a:rPr>
              <a:t>邻接表实现</a:t>
            </a:r>
            <a:r>
              <a:rPr lang="en-US" altLang="zh-CN" sz="1400" dirty="0">
                <a:latin typeface="+mn-ea"/>
                <a:hlinkClick r:id="rId2" action="ppaction://hlinkfile"/>
              </a:rPr>
              <a:t>.</a:t>
            </a:r>
            <a:r>
              <a:rPr lang="en-US" altLang="zh-CN" sz="1400" dirty="0" err="1">
                <a:latin typeface="+mn-ea"/>
                <a:hlinkClick r:id="rId2" action="ppaction://hlinkfile"/>
              </a:rPr>
              <a:t>docx</a:t>
            </a:r>
            <a:endParaRPr lang="en-US" altLang="zh-CN" sz="14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a:extLst>
              <a:ext uri="{FF2B5EF4-FFF2-40B4-BE49-F238E27FC236}">
                <a16:creationId xmlns:a16="http://schemas.microsoft.com/office/drawing/2014/main" xmlns="" id="{7B792299-0B85-4D5B-AB96-65C99FB8F238}"/>
              </a:ext>
            </a:extLst>
          </p:cNvPr>
          <p:cNvPicPr>
            <a:picLocks noChangeAspect="1"/>
          </p:cNvPicPr>
          <p:nvPr/>
        </p:nvPicPr>
        <p:blipFill>
          <a:blip r:embed="rId3"/>
          <a:stretch>
            <a:fillRect/>
          </a:stretch>
        </p:blipFill>
        <p:spPr>
          <a:xfrm>
            <a:off x="2843807" y="1851670"/>
            <a:ext cx="4758221" cy="2448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8774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访问列表中的元素</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列表是有序集合，要访问列表中任何元素，只需给出该元素的位置或索引即可。例如：</a:t>
            </a:r>
            <a:endParaRPr lang="en-US" altLang="zh-CN" sz="1600" dirty="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lvl="1"/>
            <a:r>
              <a:rPr lang="zh-CN" altLang="en-US" sz="1400" dirty="0" smtClean="0">
                <a:latin typeface="+mn-ea"/>
              </a:rPr>
              <a:t>列表</a:t>
            </a:r>
            <a:r>
              <a:rPr lang="zh-CN" altLang="en-US" sz="1400" dirty="0">
                <a:latin typeface="+mn-ea"/>
              </a:rPr>
              <a:t>的索引从</a:t>
            </a:r>
            <a:r>
              <a:rPr lang="en-US" altLang="zh-CN" sz="1400" dirty="0">
                <a:latin typeface="+mn-ea"/>
              </a:rPr>
              <a:t>0</a:t>
            </a:r>
            <a:r>
              <a:rPr lang="zh-CN" altLang="en-US" sz="1400" dirty="0">
                <a:latin typeface="+mn-ea"/>
              </a:rPr>
              <a:t>开始，最后一个索引是</a:t>
            </a:r>
            <a:r>
              <a:rPr lang="en-US" altLang="zh-CN" sz="1400" dirty="0">
                <a:latin typeface="+mn-ea"/>
              </a:rPr>
              <a:t>len-1</a:t>
            </a:r>
            <a:r>
              <a:rPr lang="zh-CN" altLang="en-US" sz="1400" dirty="0">
                <a:latin typeface="+mn-ea"/>
              </a:rPr>
              <a:t>。</a:t>
            </a:r>
            <a:endParaRPr lang="en-US" altLang="zh-CN" sz="1400" dirty="0">
              <a:latin typeface="+mn-ea"/>
            </a:endParaRPr>
          </a:p>
          <a:p>
            <a:pPr lvl="1"/>
            <a:r>
              <a:rPr lang="zh-CN" altLang="en-US" sz="1400" dirty="0">
                <a:latin typeface="+mn-ea"/>
              </a:rPr>
              <a:t>如果索引超出</a:t>
            </a:r>
            <a:r>
              <a:rPr lang="en-US" altLang="zh-CN" sz="1400" dirty="0">
                <a:latin typeface="+mn-ea"/>
              </a:rPr>
              <a:t>len-1</a:t>
            </a:r>
            <a:r>
              <a:rPr lang="zh-CN" altLang="en-US" sz="1400" dirty="0">
                <a:latin typeface="+mn-ea"/>
              </a:rPr>
              <a:t>，</a:t>
            </a:r>
            <a:r>
              <a:rPr lang="en-US" altLang="zh-CN" sz="1400" dirty="0">
                <a:latin typeface="+mn-ea"/>
              </a:rPr>
              <a:t>python</a:t>
            </a:r>
            <a:r>
              <a:rPr lang="zh-CN" altLang="en-US" sz="1400" dirty="0">
                <a:latin typeface="+mn-ea"/>
              </a:rPr>
              <a:t>会报错。</a:t>
            </a:r>
            <a:endParaRPr lang="en-US" altLang="zh-CN" sz="1400" dirty="0">
              <a:latin typeface="+mn-ea"/>
            </a:endParaRPr>
          </a:p>
          <a:p>
            <a:pPr lvl="1"/>
            <a:r>
              <a:rPr lang="zh-CN" altLang="en-US" sz="1400" dirty="0">
                <a:latin typeface="+mn-ea"/>
              </a:rPr>
              <a:t>索引可以为负。</a:t>
            </a:r>
            <a:r>
              <a:rPr lang="en-US" altLang="zh-CN" sz="1400" dirty="0">
                <a:latin typeface="+mn-ea"/>
              </a:rPr>
              <a:t>-n</a:t>
            </a:r>
            <a:r>
              <a:rPr lang="zh-CN" altLang="en-US" sz="1400" dirty="0">
                <a:latin typeface="+mn-ea"/>
              </a:rPr>
              <a:t>等价于</a:t>
            </a:r>
            <a:r>
              <a:rPr lang="en-US" altLang="zh-CN" sz="1400" dirty="0" err="1">
                <a:latin typeface="+mn-ea"/>
              </a:rPr>
              <a:t>len</a:t>
            </a:r>
            <a:r>
              <a:rPr lang="en-US" altLang="zh-CN" sz="1400" dirty="0">
                <a:latin typeface="+mn-ea"/>
              </a:rPr>
              <a:t>-n</a:t>
            </a:r>
            <a:r>
              <a:rPr lang="zh-CN" altLang="en-US" sz="1400" dirty="0">
                <a:latin typeface="+mn-ea"/>
              </a:rPr>
              <a:t>。例如</a:t>
            </a:r>
            <a:r>
              <a:rPr lang="en-US" altLang="zh-CN" sz="1400" dirty="0">
                <a:latin typeface="+mn-ea"/>
              </a:rPr>
              <a:t>-1</a:t>
            </a:r>
            <a:r>
              <a:rPr lang="zh-CN" altLang="en-US" sz="1400" dirty="0">
                <a:latin typeface="+mn-ea"/>
              </a:rPr>
              <a:t>实际访问位置是</a:t>
            </a:r>
            <a:r>
              <a:rPr lang="en-US" altLang="zh-CN" sz="1400" dirty="0">
                <a:latin typeface="+mn-ea"/>
              </a:rPr>
              <a:t>len-1</a:t>
            </a:r>
            <a:r>
              <a:rPr lang="zh-CN" altLang="en-US" sz="1400" dirty="0">
                <a:latin typeface="+mn-ea"/>
              </a:rPr>
              <a:t>。</a:t>
            </a:r>
            <a:endParaRPr lang="en-US" altLang="zh-CN" sz="1400" dirty="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3">
            <a:extLst>
              <a:ext uri="{FF2B5EF4-FFF2-40B4-BE49-F238E27FC236}">
                <a16:creationId xmlns:a16="http://schemas.microsoft.com/office/drawing/2014/main" xmlns="" id="{C2AD5B9F-C56E-4A1E-BE4A-5FD9F931574F}"/>
              </a:ext>
            </a:extLst>
          </p:cNvPr>
          <p:cNvSpPr/>
          <p:nvPr/>
        </p:nvSpPr>
        <p:spPr>
          <a:xfrm>
            <a:off x="3174382" y="2224893"/>
            <a:ext cx="3803347" cy="88796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animals = ["</a:t>
            </a:r>
            <a:r>
              <a:rPr lang="en-US" altLang="zh-CN" sz="1200" dirty="0" err="1">
                <a:latin typeface="+mn-ea"/>
              </a:rPr>
              <a:t>tigger</a:t>
            </a:r>
            <a:r>
              <a:rPr lang="en-US" altLang="zh-CN" sz="1200" dirty="0">
                <a:latin typeface="+mn-ea"/>
              </a:rPr>
              <a:t>", "monkey", "cat", "dog"]</a:t>
            </a:r>
          </a:p>
          <a:p>
            <a:pPr algn="just"/>
            <a:r>
              <a:rPr lang="en-US" altLang="zh-CN" sz="1200" dirty="0">
                <a:latin typeface="+mn-ea"/>
              </a:rPr>
              <a:t>print(animals[0], animals[3])</a:t>
            </a:r>
          </a:p>
          <a:p>
            <a:pPr algn="just"/>
            <a:endParaRPr lang="en-US" altLang="zh-CN" sz="1200" dirty="0">
              <a:latin typeface="+mn-ea"/>
            </a:endParaRPr>
          </a:p>
          <a:p>
            <a:pPr algn="just"/>
            <a:r>
              <a:rPr lang="zh-CN" altLang="en-US" sz="1200" dirty="0">
                <a:latin typeface="+mn-ea"/>
              </a:rPr>
              <a:t>执行结果：</a:t>
            </a:r>
            <a:r>
              <a:rPr lang="en-US" altLang="zh-CN" sz="1200" dirty="0" err="1">
                <a:latin typeface="+mn-ea"/>
              </a:rPr>
              <a:t>tigger</a:t>
            </a:r>
            <a:r>
              <a:rPr lang="en-US" altLang="zh-CN" sz="1200" dirty="0">
                <a:latin typeface="+mn-ea"/>
              </a:rPr>
              <a:t>, dog</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17786813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堆</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堆通常是一个可以被看做一棵树的数组对象。</a:t>
            </a:r>
            <a:endParaRPr lang="en-US" altLang="zh-CN" dirty="0">
              <a:latin typeface="+mn-ea"/>
            </a:endParaRPr>
          </a:p>
          <a:p>
            <a:pPr marL="285750" indent="-285750">
              <a:buFont typeface="Wingdings" panose="05000000000000000000" pitchFamily="2" charset="2"/>
              <a:buChar char="l"/>
            </a:pPr>
            <a:r>
              <a:rPr lang="zh-CN" altLang="en-US" dirty="0">
                <a:latin typeface="+mn-ea"/>
              </a:rPr>
              <a:t>逻辑定义为：</a:t>
            </a:r>
            <a:endParaRPr lang="en-US" altLang="zh-CN" dirty="0">
              <a:latin typeface="+mn-ea"/>
            </a:endParaRPr>
          </a:p>
          <a:p>
            <a:pPr lvl="1"/>
            <a:r>
              <a:rPr lang="en-US" altLang="zh-CN" sz="1200" dirty="0">
                <a:latin typeface="+mn-ea"/>
              </a:rPr>
              <a:t>n</a:t>
            </a:r>
            <a:r>
              <a:rPr lang="zh-CN" altLang="en-US" sz="1200" dirty="0">
                <a:latin typeface="+mn-ea"/>
              </a:rPr>
              <a:t>个元素序列</a:t>
            </a:r>
            <a:r>
              <a:rPr lang="en-US" altLang="zh-CN" sz="1200" dirty="0">
                <a:latin typeface="+mn-ea"/>
              </a:rPr>
              <a:t>{k1,k2...</a:t>
            </a:r>
            <a:r>
              <a:rPr lang="en-US" altLang="zh-CN" sz="1200" dirty="0" err="1">
                <a:latin typeface="+mn-ea"/>
              </a:rPr>
              <a:t>ki</a:t>
            </a:r>
            <a:r>
              <a:rPr lang="en-US" altLang="zh-CN" sz="1200" dirty="0">
                <a:latin typeface="+mn-ea"/>
              </a:rPr>
              <a:t>...</a:t>
            </a:r>
            <a:r>
              <a:rPr lang="en-US" altLang="zh-CN" sz="1200" dirty="0" err="1">
                <a:latin typeface="+mn-ea"/>
              </a:rPr>
              <a:t>kn</a:t>
            </a:r>
            <a:r>
              <a:rPr lang="en-US" altLang="zh-CN" sz="1200" dirty="0">
                <a:latin typeface="+mn-ea"/>
              </a:rPr>
              <a:t>},</a:t>
            </a:r>
            <a:r>
              <a:rPr lang="zh-CN" altLang="en-US" sz="1200" dirty="0">
                <a:latin typeface="+mn-ea"/>
              </a:rPr>
              <a:t>当且仅当满足下列关系时称之为堆：</a:t>
            </a:r>
          </a:p>
          <a:p>
            <a:pPr lvl="1"/>
            <a:r>
              <a:rPr lang="en-US" altLang="zh-CN" sz="1200" dirty="0">
                <a:latin typeface="+mn-ea"/>
              </a:rPr>
              <a:t>(</a:t>
            </a:r>
            <a:r>
              <a:rPr lang="en-US" altLang="zh-CN" sz="1200" dirty="0" err="1">
                <a:latin typeface="+mn-ea"/>
              </a:rPr>
              <a:t>ki</a:t>
            </a:r>
            <a:r>
              <a:rPr lang="en-US" altLang="zh-CN" sz="1200" dirty="0">
                <a:latin typeface="+mn-ea"/>
              </a:rPr>
              <a:t> &lt;= k2i,ki &lt;= k2i+1)</a:t>
            </a:r>
            <a:r>
              <a:rPr lang="zh-CN" altLang="en-US" sz="1200" dirty="0">
                <a:latin typeface="+mn-ea"/>
              </a:rPr>
              <a:t>或者</a:t>
            </a:r>
            <a:r>
              <a:rPr lang="en-US" altLang="zh-CN" sz="1200" dirty="0">
                <a:latin typeface="+mn-ea"/>
              </a:rPr>
              <a:t>(</a:t>
            </a:r>
            <a:r>
              <a:rPr lang="en-US" altLang="zh-CN" sz="1200" dirty="0" err="1">
                <a:latin typeface="+mn-ea"/>
              </a:rPr>
              <a:t>ki</a:t>
            </a:r>
            <a:r>
              <a:rPr lang="en-US" altLang="zh-CN" sz="1200" dirty="0">
                <a:latin typeface="+mn-ea"/>
              </a:rPr>
              <a:t> &gt;= k2i,ki &gt;= k2i+1), (</a:t>
            </a:r>
            <a:r>
              <a:rPr lang="en-US" altLang="zh-CN" sz="1200" dirty="0" err="1">
                <a:latin typeface="+mn-ea"/>
              </a:rPr>
              <a:t>i</a:t>
            </a:r>
            <a:r>
              <a:rPr lang="en-US" altLang="zh-CN" sz="1200" dirty="0">
                <a:latin typeface="+mn-ea"/>
              </a:rPr>
              <a:t> = 1,2,3,4...n/2</a:t>
            </a:r>
            <a:r>
              <a:rPr lang="en-US" altLang="zh-CN" sz="1200" dirty="0" smtClean="0">
                <a:latin typeface="+mn-ea"/>
              </a:rPr>
              <a:t>)</a:t>
            </a:r>
          </a:p>
          <a:p>
            <a:pPr marL="285750" indent="-285750">
              <a:buFont typeface="Wingdings" panose="05000000000000000000" pitchFamily="2" charset="2"/>
              <a:buChar char="l"/>
            </a:pPr>
            <a:r>
              <a:rPr lang="zh-CN" altLang="en-US" dirty="0">
                <a:latin typeface="+mn-ea"/>
              </a:rPr>
              <a:t>堆</a:t>
            </a:r>
            <a:r>
              <a:rPr lang="zh-CN" altLang="en-US" dirty="0" smtClean="0">
                <a:latin typeface="+mn-ea"/>
              </a:rPr>
              <a:t>的</a:t>
            </a:r>
            <a:r>
              <a:rPr lang="zh-CN" altLang="en-US" dirty="0">
                <a:latin typeface="+mn-ea"/>
              </a:rPr>
              <a:t>实现通过构造二叉堆（</a:t>
            </a:r>
            <a:r>
              <a:rPr lang="en-US" altLang="zh-CN" dirty="0">
                <a:latin typeface="+mn-ea"/>
              </a:rPr>
              <a:t>binary heap</a:t>
            </a:r>
            <a:r>
              <a:rPr lang="zh-CN" altLang="en-US" dirty="0">
                <a:latin typeface="+mn-ea"/>
              </a:rPr>
              <a:t>），实为二叉树的一种；由于其应用的普遍性，当不加限定时，均指该数据结构的这种实现。</a:t>
            </a:r>
            <a:endParaRPr lang="en-US" altLang="zh-CN" dirty="0">
              <a:latin typeface="+mn-ea"/>
            </a:endParaRPr>
          </a:p>
          <a:p>
            <a:pPr marL="285750" indent="-285750">
              <a:buFont typeface="Wingdings" panose="05000000000000000000" pitchFamily="2" charset="2"/>
              <a:buChar char="l"/>
            </a:pPr>
            <a:r>
              <a:rPr lang="zh-CN" altLang="en-US" dirty="0">
                <a:latin typeface="+mn-ea"/>
              </a:rPr>
              <a:t>将根节点最大的堆叫做最大堆或大根堆，根节点最小的堆叫做最小堆或小根堆。常见的堆有二叉堆、斐波那契堆等。</a:t>
            </a:r>
            <a:endParaRPr lang="en-US" altLang="zh-CN" dirty="0">
              <a:latin typeface="+mn-ea"/>
            </a:endParaRPr>
          </a:p>
          <a:p>
            <a:pPr marL="285750" indent="-285750">
              <a:buFont typeface="Wingdings" panose="05000000000000000000" pitchFamily="2" charset="2"/>
              <a:buChar char="l"/>
            </a:pPr>
            <a:r>
              <a:rPr lang="zh-CN" altLang="en-US" dirty="0">
                <a:latin typeface="+mn-ea"/>
              </a:rPr>
              <a:t>性质：</a:t>
            </a:r>
            <a:endParaRPr lang="en-US" altLang="zh-CN" dirty="0">
              <a:latin typeface="+mn-ea"/>
            </a:endParaRPr>
          </a:p>
          <a:p>
            <a:pPr lvl="1"/>
            <a:r>
              <a:rPr lang="zh-CN" altLang="en-US" sz="1200" dirty="0">
                <a:latin typeface="+mn-ea"/>
              </a:rPr>
              <a:t>任意节点小于（或大于）它的所有后裔，最小元（或最大元）在堆的根上（堆序性）。</a:t>
            </a:r>
            <a:endParaRPr lang="en-US" altLang="zh-CN" sz="1200" dirty="0">
              <a:latin typeface="+mn-ea"/>
            </a:endParaRPr>
          </a:p>
          <a:p>
            <a:pPr lvl="1"/>
            <a:r>
              <a:rPr lang="zh-CN" altLang="en-US" sz="1200" dirty="0">
                <a:latin typeface="+mn-ea"/>
              </a:rPr>
              <a:t>堆总是一棵完全树。即除了最底层，其他层的节点都被元素填满，且最底层尽可能地从左到右填入</a:t>
            </a:r>
            <a:r>
              <a:rPr lang="zh-CN" altLang="en-US" sz="1200" dirty="0" smtClean="0">
                <a:latin typeface="+mn-ea"/>
              </a:rPr>
              <a:t>。</a:t>
            </a:r>
            <a:endParaRPr lang="en-US" altLang="zh-CN" sz="1600" dirty="0">
              <a:latin typeface="+mn-ea"/>
            </a:endParaRPr>
          </a:p>
          <a:p>
            <a:pPr marL="285750" indent="-285750">
              <a:buFont typeface="Wingdings" panose="05000000000000000000" pitchFamily="2" charset="2"/>
              <a:buChar char="l"/>
            </a:pPr>
            <a:r>
              <a:rPr lang="zh-CN" altLang="en-US" dirty="0">
                <a:latin typeface="+mn-ea"/>
              </a:rPr>
              <a:t>堆是二叉树的一种，因此实现方式和二叉树一样。</a:t>
            </a:r>
            <a:endParaRPr lang="en-US" altLang="zh-CN"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Tree>
    <p:extLst>
      <p:ext uri="{BB962C8B-B14F-4D97-AF65-F5344CB8AC3E}">
        <p14:creationId xmlns:p14="http://schemas.microsoft.com/office/powerpoint/2010/main" val="125221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a:t>
            </a:r>
            <a:r>
              <a:rPr lang="en-US" altLang="zh-CN" dirty="0" smtClean="0"/>
              <a:t>6</a:t>
            </a:r>
            <a:r>
              <a:rPr lang="en-US" altLang="ko-KR" dirty="0" smtClean="0"/>
              <a:t> </a:t>
            </a:r>
            <a:r>
              <a:rPr lang="en-US" altLang="ko-KR" dirty="0"/>
              <a:t>	</a:t>
            </a:r>
            <a:r>
              <a:rPr lang="zh-CN" altLang="en-US" dirty="0" smtClean="0"/>
              <a:t>复杂数据结构</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smtClean="0"/>
              <a:t>堆（续）</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dirty="0">
                <a:latin typeface="+mn-ea"/>
              </a:rPr>
              <a:t>大根堆和小根堆示例图：</a:t>
            </a:r>
            <a:endParaRPr lang="en-US" altLang="zh-CN"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sz="1600" dirty="0">
              <a:latin typeface="+mn-ea"/>
            </a:endParaRPr>
          </a:p>
          <a:p>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pic>
        <p:nvPicPr>
          <p:cNvPr id="6" name="图片 5">
            <a:extLst>
              <a:ext uri="{FF2B5EF4-FFF2-40B4-BE49-F238E27FC236}">
                <a16:creationId xmlns:a16="http://schemas.microsoft.com/office/drawing/2014/main" xmlns="" id="{1BC299B7-30AC-413F-95CF-81DB52ED994E}"/>
              </a:ext>
            </a:extLst>
          </p:cNvPr>
          <p:cNvPicPr>
            <a:picLocks noChangeAspect="1"/>
          </p:cNvPicPr>
          <p:nvPr/>
        </p:nvPicPr>
        <p:blipFill>
          <a:blip r:embed="rId2"/>
          <a:stretch>
            <a:fillRect/>
          </a:stretch>
        </p:blipFill>
        <p:spPr>
          <a:xfrm>
            <a:off x="2933564" y="2053541"/>
            <a:ext cx="4896544" cy="2443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68896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b="1" dirty="0" smtClean="0">
                <a:latin typeface="Arial" pitchFamily="34" charset="0"/>
                <a:cs typeface="Arial" pitchFamily="34" charset="0"/>
              </a:rPr>
              <a:t>本章介绍了这些内容：</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pPr marL="342900" indent="-342900">
              <a:buFont typeface="+mj-lt"/>
              <a:buAutoNum type="arabicPeriod"/>
            </a:pPr>
            <a:r>
              <a:rPr lang="zh-CN" altLang="en-US" sz="2000" dirty="0" smtClean="0"/>
              <a:t>列表的定义与使用</a:t>
            </a:r>
            <a:endParaRPr lang="en-US" altLang="zh-CN" sz="2000" dirty="0" smtClean="0"/>
          </a:p>
          <a:p>
            <a:pPr marL="342900" indent="-342900">
              <a:buFont typeface="+mj-lt"/>
              <a:buAutoNum type="arabicPeriod"/>
            </a:pPr>
            <a:r>
              <a:rPr lang="zh-CN" altLang="en-US" sz="2000" dirty="0"/>
              <a:t>元组</a:t>
            </a:r>
            <a:r>
              <a:rPr lang="zh-CN" altLang="en-US" sz="2000" dirty="0" smtClean="0"/>
              <a:t>的</a:t>
            </a:r>
            <a:r>
              <a:rPr lang="zh-CN" altLang="en-US" sz="2000" dirty="0"/>
              <a:t>定义与使用</a:t>
            </a:r>
            <a:endParaRPr lang="en-US" altLang="zh-CN" sz="2000" dirty="0"/>
          </a:p>
          <a:p>
            <a:pPr marL="342900" indent="-342900">
              <a:buFont typeface="+mj-lt"/>
              <a:buAutoNum type="arabicPeriod"/>
            </a:pPr>
            <a:r>
              <a:rPr lang="zh-CN" altLang="en-US" sz="2000" dirty="0" smtClean="0"/>
              <a:t>字典的</a:t>
            </a:r>
            <a:r>
              <a:rPr lang="zh-CN" altLang="en-US" sz="2000" dirty="0"/>
              <a:t>定义与使用</a:t>
            </a:r>
            <a:endParaRPr lang="en-US" altLang="zh-CN" sz="2000" dirty="0"/>
          </a:p>
          <a:p>
            <a:pPr marL="342900" indent="-342900">
              <a:buFont typeface="+mj-lt"/>
              <a:buAutoNum type="arabicPeriod"/>
            </a:pPr>
            <a:r>
              <a:rPr lang="zh-CN" altLang="en-US" sz="2000" dirty="0" smtClean="0"/>
              <a:t>集合的</a:t>
            </a:r>
            <a:r>
              <a:rPr lang="zh-CN" altLang="en-US" sz="2000" dirty="0"/>
              <a:t>定义与使用</a:t>
            </a:r>
            <a:endParaRPr lang="en-US" altLang="zh-CN" sz="2000" dirty="0"/>
          </a:p>
          <a:p>
            <a:pPr marL="342900" indent="-342900">
              <a:buFont typeface="+mj-lt"/>
              <a:buAutoNum type="arabicPeriod"/>
            </a:pPr>
            <a:r>
              <a:rPr lang="zh-CN" altLang="en-US" sz="2000" dirty="0" smtClean="0"/>
              <a:t>综合示例</a:t>
            </a:r>
            <a:endParaRPr lang="en-US" altLang="zh-CN" sz="2000" dirty="0" smtClean="0"/>
          </a:p>
          <a:p>
            <a:pPr marL="342900" indent="-342900">
              <a:buFont typeface="+mj-lt"/>
              <a:buAutoNum type="arabicPeriod"/>
            </a:pPr>
            <a:r>
              <a:rPr lang="zh-CN" altLang="en-US" sz="2000" dirty="0">
                <a:latin typeface="Arial" pitchFamily="34" charset="0"/>
                <a:cs typeface="Arial" pitchFamily="34" charset="0"/>
              </a:rPr>
              <a:t>复杂数据结构</a:t>
            </a:r>
            <a:endParaRPr lang="en-US" altLang="ko-KR" dirty="0">
              <a:latin typeface="Arial" pitchFamily="34" charset="0"/>
              <a:cs typeface="Arial" pitchFamily="34" charset="0"/>
            </a:endParaRPr>
          </a:p>
        </p:txBody>
      </p:sp>
      <p:sp>
        <p:nvSpPr>
          <p:cNvPr id="3" name="Title 2"/>
          <p:cNvSpPr>
            <a:spLocks noGrp="1"/>
          </p:cNvSpPr>
          <p:nvPr>
            <p:ph type="title"/>
          </p:nvPr>
        </p:nvSpPr>
        <p:spPr/>
        <p:txBody>
          <a:bodyPr/>
          <a:lstStyle/>
          <a:p>
            <a:r>
              <a:rPr lang="en-US" altLang="zh-CN" dirty="0" smtClean="0"/>
              <a:t>6.7 </a:t>
            </a:r>
            <a:r>
              <a:rPr lang="zh-CN" altLang="en-US" dirty="0" smtClean="0"/>
              <a:t>本章</a:t>
            </a:r>
            <a:r>
              <a:rPr lang="zh-CN" altLang="en-US" dirty="0"/>
              <a:t>小结</a:t>
            </a:r>
            <a:r>
              <a:rPr lang="zh-CN" altLang="en-US" dirty="0" smtClean="0"/>
              <a:t>：</a:t>
            </a:r>
            <a:endParaRPr 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7934" y="1923678"/>
            <a:ext cx="3218994" cy="1944216"/>
          </a:xfrm>
          <a:prstGeom prst="rect">
            <a:avLst/>
          </a:prstGeom>
        </p:spPr>
      </p:pic>
      <p:pic>
        <p:nvPicPr>
          <p:cNvPr id="7" name="图片 6"/>
          <p:cNvPicPr>
            <a:picLocks noChangeAspect="1"/>
          </p:cNvPicPr>
          <p:nvPr/>
        </p:nvPicPr>
        <p:blipFill>
          <a:blip r:embed="rId3"/>
          <a:stretch>
            <a:fillRect/>
          </a:stretch>
        </p:blipFill>
        <p:spPr>
          <a:xfrm>
            <a:off x="6227431" y="96349"/>
            <a:ext cx="2916569" cy="788117"/>
          </a:xfrm>
          <a:prstGeom prst="rect">
            <a:avLst/>
          </a:prstGeom>
        </p:spPr>
      </p:pic>
    </p:spTree>
    <p:extLst>
      <p:ext uri="{BB962C8B-B14F-4D97-AF65-F5344CB8AC3E}">
        <p14:creationId xmlns:p14="http://schemas.microsoft.com/office/powerpoint/2010/main" val="962937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635896" y="1059582"/>
            <a:ext cx="2143125" cy="2143125"/>
          </a:xfrm>
          <a:prstGeom prst="ellipse">
            <a:avLst/>
          </a:prstGeom>
          <a:ln>
            <a:noFill/>
          </a:ln>
          <a:effectLst>
            <a:softEdge rad="112500"/>
          </a:effectLst>
        </p:spPr>
      </p:pic>
      <p:pic>
        <p:nvPicPr>
          <p:cNvPr id="7" name="图片 6"/>
          <p:cNvPicPr>
            <a:picLocks noChangeAspect="1"/>
          </p:cNvPicPr>
          <p:nvPr/>
        </p:nvPicPr>
        <p:blipFill>
          <a:blip r:embed="rId3"/>
          <a:stretch>
            <a:fillRect/>
          </a:stretch>
        </p:blipFill>
        <p:spPr>
          <a:xfrm rot="20009283">
            <a:off x="5713123" y="3125887"/>
            <a:ext cx="2013664" cy="747690"/>
          </a:xfrm>
          <a:prstGeom prst="rect">
            <a:avLst/>
          </a:prstGeom>
        </p:spPr>
      </p:pic>
    </p:spTree>
    <p:extLst>
      <p:ext uri="{BB962C8B-B14F-4D97-AF65-F5344CB8AC3E}">
        <p14:creationId xmlns:p14="http://schemas.microsoft.com/office/powerpoint/2010/main" val="74208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操作列表中的元素值</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取得列表中的元素之后，可以直接操作元素值。对元素值的修改将直接导致列表内容的修改：</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3">
            <a:extLst>
              <a:ext uri="{FF2B5EF4-FFF2-40B4-BE49-F238E27FC236}">
                <a16:creationId xmlns:a16="http://schemas.microsoft.com/office/drawing/2014/main" xmlns="" id="{C2AD5B9F-C56E-4A1E-BE4A-5FD9F931574F}"/>
              </a:ext>
            </a:extLst>
          </p:cNvPr>
          <p:cNvSpPr/>
          <p:nvPr/>
        </p:nvSpPr>
        <p:spPr>
          <a:xfrm>
            <a:off x="2965177" y="2355726"/>
            <a:ext cx="4221757" cy="166587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animals = ["</a:t>
            </a:r>
            <a:r>
              <a:rPr lang="en-US" altLang="zh-CN" sz="1200" dirty="0" err="1">
                <a:latin typeface="+mn-ea"/>
              </a:rPr>
              <a:t>tigger</a:t>
            </a:r>
            <a:r>
              <a:rPr lang="en-US" altLang="zh-CN" sz="1200" dirty="0">
                <a:latin typeface="+mn-ea"/>
              </a:rPr>
              <a:t>", "monkey", 999, "dog"]</a:t>
            </a:r>
          </a:p>
          <a:p>
            <a:pPr algn="just"/>
            <a:r>
              <a:rPr lang="en-US" altLang="zh-CN" sz="1200" dirty="0">
                <a:latin typeface="+mn-ea"/>
              </a:rPr>
              <a:t>print(animals[-1].title(), animals[0].</a:t>
            </a:r>
            <a:r>
              <a:rPr lang="en-US" altLang="zh-CN" sz="1200" dirty="0" err="1">
                <a:latin typeface="+mn-ea"/>
              </a:rPr>
              <a:t>islower</a:t>
            </a:r>
            <a:r>
              <a:rPr lang="en-US" altLang="zh-CN" sz="1200" dirty="0">
                <a:latin typeface="+mn-ea"/>
              </a:rPr>
              <a:t>())</a:t>
            </a:r>
          </a:p>
          <a:p>
            <a:pPr algn="just"/>
            <a:r>
              <a:rPr lang="en-US" altLang="zh-CN" sz="1200" dirty="0">
                <a:latin typeface="+mn-ea"/>
              </a:rPr>
              <a:t>animals[2] = "tom"</a:t>
            </a:r>
          </a:p>
          <a:p>
            <a:pPr algn="just"/>
            <a:r>
              <a:rPr lang="en-US" altLang="zh-CN" sz="1200" dirty="0">
                <a:latin typeface="+mn-ea"/>
              </a:rPr>
              <a:t>print(animals)</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da-DK" altLang="zh-CN" sz="1200" dirty="0">
                <a:latin typeface="+mn-ea"/>
              </a:rPr>
              <a:t>Dog True</a:t>
            </a:r>
          </a:p>
          <a:p>
            <a:pPr algn="just"/>
            <a:r>
              <a:rPr lang="da-DK" altLang="zh-CN" sz="1200" dirty="0">
                <a:latin typeface="+mn-ea"/>
              </a:rPr>
              <a:t>['tigger', 'monkey', 'tom', 'dog']</a:t>
            </a:r>
            <a:endParaRPr lang="en-US" altLang="zh-CN" sz="1200" dirty="0">
              <a:latin typeface="+mn-ea"/>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633746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列表中追加元素</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使用</a:t>
            </a:r>
            <a:r>
              <a:rPr lang="en-US" altLang="zh-CN" sz="1600" dirty="0">
                <a:latin typeface="+mn-ea"/>
              </a:rPr>
              <a:t>list</a:t>
            </a:r>
            <a:r>
              <a:rPr lang="zh-CN" altLang="en-US" sz="1600" dirty="0">
                <a:latin typeface="+mn-ea"/>
              </a:rPr>
              <a:t>中的</a:t>
            </a:r>
            <a:r>
              <a:rPr lang="en-US" altLang="zh-CN" sz="1600" dirty="0">
                <a:latin typeface="+mn-ea"/>
              </a:rPr>
              <a:t>append</a:t>
            </a:r>
            <a:r>
              <a:rPr lang="zh-CN" altLang="en-US" sz="1600" dirty="0">
                <a:latin typeface="+mn-ea"/>
              </a:rPr>
              <a:t>方法，可以实现在列表的末尾追加元素，加入新的元素之后，不会影响原有的元素值。例如：</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3">
            <a:extLst>
              <a:ext uri="{FF2B5EF4-FFF2-40B4-BE49-F238E27FC236}">
                <a16:creationId xmlns:a16="http://schemas.microsoft.com/office/drawing/2014/main" xmlns="" id="{C2AD5B9F-C56E-4A1E-BE4A-5FD9F931574F}"/>
              </a:ext>
            </a:extLst>
          </p:cNvPr>
          <p:cNvSpPr/>
          <p:nvPr/>
        </p:nvSpPr>
        <p:spPr>
          <a:xfrm>
            <a:off x="3088988" y="2427734"/>
            <a:ext cx="3974136" cy="168960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a:t>
            </a:r>
            <a:r>
              <a:rPr lang="en-US" altLang="zh-CN" sz="1200" dirty="0" err="1">
                <a:latin typeface="+mn-ea"/>
              </a:rPr>
              <a:t>tigger</a:t>
            </a:r>
            <a:r>
              <a:rPr lang="en-US" altLang="zh-CN" sz="1200" dirty="0">
                <a:latin typeface="+mn-ea"/>
              </a:rPr>
              <a:t>", "monkey"]</a:t>
            </a:r>
          </a:p>
          <a:p>
            <a:pPr algn="just"/>
            <a:r>
              <a:rPr lang="en-US" altLang="zh-CN" sz="1200" dirty="0">
                <a:latin typeface="+mn-ea"/>
              </a:rPr>
              <a:t>print("before append: %s" % a)</a:t>
            </a:r>
          </a:p>
          <a:p>
            <a:pPr algn="just"/>
            <a:r>
              <a:rPr lang="en-US" altLang="zh-CN" sz="1200" dirty="0" err="1">
                <a:latin typeface="+mn-ea"/>
              </a:rPr>
              <a:t>a.append</a:t>
            </a:r>
            <a:r>
              <a:rPr lang="en-US" altLang="zh-CN" sz="1200" dirty="0">
                <a:latin typeface="+mn-ea"/>
              </a:rPr>
              <a:t>("dog")</a:t>
            </a:r>
          </a:p>
          <a:p>
            <a:pPr algn="just"/>
            <a:r>
              <a:rPr lang="en-US" altLang="zh-CN" sz="1200" dirty="0">
                <a:latin typeface="+mn-ea"/>
              </a:rPr>
              <a:t>print("after append: %s" % a)</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da-DK" altLang="zh-CN" sz="1200" dirty="0">
                <a:latin typeface="+mn-ea"/>
              </a:rPr>
              <a:t>before append: ['tigger', 'monkey']</a:t>
            </a:r>
          </a:p>
          <a:p>
            <a:pPr algn="just"/>
            <a:r>
              <a:rPr lang="da-DK" altLang="zh-CN" sz="1200" dirty="0">
                <a:latin typeface="+mn-ea"/>
              </a:rPr>
              <a:t>after append: ['tigger', 'monkey', 'dog']</a:t>
            </a:r>
            <a:endParaRPr lang="en-US" altLang="zh-CN" sz="1200" dirty="0">
              <a:latin typeface="+mn-ea"/>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383894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列表中追加</a:t>
            </a:r>
            <a:r>
              <a:rPr lang="zh-CN" altLang="en-US" dirty="0" smtClean="0"/>
              <a:t>元素（续）</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可以利用</a:t>
            </a:r>
            <a:r>
              <a:rPr lang="en-US" altLang="zh-CN" sz="1600" dirty="0">
                <a:latin typeface="+mn-ea"/>
              </a:rPr>
              <a:t>append()</a:t>
            </a:r>
            <a:r>
              <a:rPr lang="zh-CN" altLang="en-US" sz="1600" dirty="0">
                <a:latin typeface="+mn-ea"/>
              </a:rPr>
              <a:t>方法动态的创建一个列表。首先创建一个空列表，然后动态的往列表中添加内容，例如：</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7" name="矩形: 圆角 3">
            <a:extLst>
              <a:ext uri="{FF2B5EF4-FFF2-40B4-BE49-F238E27FC236}">
                <a16:creationId xmlns:a16="http://schemas.microsoft.com/office/drawing/2014/main" xmlns="" id="{C2AD5B9F-C56E-4A1E-BE4A-5FD9F931574F}"/>
              </a:ext>
            </a:extLst>
          </p:cNvPr>
          <p:cNvSpPr/>
          <p:nvPr/>
        </p:nvSpPr>
        <p:spPr>
          <a:xfrm>
            <a:off x="2905621" y="2229580"/>
            <a:ext cx="4340869" cy="202345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a:t>
            </a:r>
          </a:p>
          <a:p>
            <a:pPr algn="just"/>
            <a:r>
              <a:rPr lang="en-US" altLang="zh-CN" sz="1200" dirty="0" err="1">
                <a:latin typeface="+mn-ea"/>
              </a:rPr>
              <a:t>a.append</a:t>
            </a:r>
            <a:r>
              <a:rPr lang="en-US" altLang="zh-CN" sz="1200" dirty="0">
                <a:latin typeface="+mn-ea"/>
              </a:rPr>
              <a:t>("</a:t>
            </a:r>
            <a:r>
              <a:rPr lang="en-US" altLang="zh-CN" sz="1200" dirty="0" err="1">
                <a:latin typeface="+mn-ea"/>
              </a:rPr>
              <a:t>tigger</a:t>
            </a:r>
            <a:r>
              <a:rPr lang="en-US" altLang="zh-CN" sz="1200" dirty="0">
                <a:latin typeface="+mn-ea"/>
              </a:rPr>
              <a:t>")</a:t>
            </a:r>
          </a:p>
          <a:p>
            <a:pPr algn="just"/>
            <a:r>
              <a:rPr lang="en-US" altLang="zh-CN" sz="1200" dirty="0" err="1">
                <a:latin typeface="+mn-ea"/>
              </a:rPr>
              <a:t>a.append</a:t>
            </a:r>
            <a:r>
              <a:rPr lang="en-US" altLang="zh-CN" sz="1200" dirty="0">
                <a:latin typeface="+mn-ea"/>
              </a:rPr>
              <a:t>("dog")</a:t>
            </a:r>
          </a:p>
          <a:p>
            <a:pPr algn="just"/>
            <a:r>
              <a:rPr lang="en-US" altLang="zh-CN" sz="1200" dirty="0" err="1">
                <a:latin typeface="+mn-ea"/>
              </a:rPr>
              <a:t>a.append</a:t>
            </a:r>
            <a:r>
              <a:rPr lang="en-US" altLang="zh-CN" sz="1200" dirty="0">
                <a:latin typeface="+mn-ea"/>
              </a:rPr>
              <a:t>("cat")</a:t>
            </a:r>
          </a:p>
          <a:p>
            <a:pPr algn="just"/>
            <a:r>
              <a:rPr lang="en-US" altLang="zh-CN" sz="1200" dirty="0" err="1">
                <a:latin typeface="+mn-ea"/>
              </a:rPr>
              <a:t>a.append</a:t>
            </a:r>
            <a:r>
              <a:rPr lang="en-US" altLang="zh-CN" sz="1200" dirty="0">
                <a:latin typeface="+mn-ea"/>
              </a:rPr>
              <a:t>(888)</a:t>
            </a:r>
          </a:p>
          <a:p>
            <a:pPr algn="just"/>
            <a:r>
              <a:rPr lang="en-US" altLang="zh-CN" sz="1200" dirty="0" err="1">
                <a:latin typeface="+mn-ea"/>
              </a:rPr>
              <a:t>a.append</a:t>
            </a:r>
            <a:r>
              <a:rPr lang="en-US" altLang="zh-CN" sz="1200" dirty="0">
                <a:latin typeface="+mn-ea"/>
              </a:rPr>
              <a:t>([2, 3, 4])</a:t>
            </a:r>
          </a:p>
          <a:p>
            <a:pPr algn="just"/>
            <a:r>
              <a:rPr lang="en-US" altLang="zh-CN" sz="1200" dirty="0">
                <a:latin typeface="+mn-ea"/>
              </a:rPr>
              <a:t>print("new list: %s" % a)</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en-US" altLang="zh-CN" sz="1200" dirty="0">
                <a:latin typeface="+mn-ea"/>
              </a:rPr>
              <a:t>new list: ['</a:t>
            </a:r>
            <a:r>
              <a:rPr lang="en-US" altLang="zh-CN" sz="1200" dirty="0" err="1">
                <a:latin typeface="+mn-ea"/>
              </a:rPr>
              <a:t>tigger</a:t>
            </a:r>
            <a:r>
              <a:rPr lang="en-US" altLang="zh-CN" sz="1200" dirty="0">
                <a:latin typeface="+mn-ea"/>
              </a:rPr>
              <a:t>', 'dog', 'cat', 888, [2, 3, 4]]</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861" y="4294712"/>
            <a:ext cx="1334139" cy="848788"/>
          </a:xfrm>
          <a:prstGeom prst="rect">
            <a:avLst/>
          </a:prstGeom>
        </p:spPr>
      </p:pic>
    </p:spTree>
    <p:extLst>
      <p:ext uri="{BB962C8B-B14F-4D97-AF65-F5344CB8AC3E}">
        <p14:creationId xmlns:p14="http://schemas.microsoft.com/office/powerpoint/2010/main" val="1632659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a:t>
            </a:r>
            <a:r>
              <a:rPr lang="en-US" altLang="ko-KR" dirty="0" smtClean="0"/>
              <a:t>.1 </a:t>
            </a:r>
            <a:r>
              <a:rPr lang="en-US" altLang="ko-KR" dirty="0"/>
              <a:t>	</a:t>
            </a:r>
            <a:r>
              <a:rPr lang="zh-CN" altLang="en-US" dirty="0"/>
              <a:t>列表的定义与使用</a:t>
            </a:r>
            <a:endParaRPr lang="ko-KR" altLang="en-US" dirty="0"/>
          </a:p>
        </p:txBody>
      </p:sp>
      <p:sp>
        <p:nvSpPr>
          <p:cNvPr id="2" name="Content Placeholder 1"/>
          <p:cNvSpPr>
            <a:spLocks noGrp="1"/>
          </p:cNvSpPr>
          <p:nvPr>
            <p:ph idx="1"/>
          </p:nvPr>
        </p:nvSpPr>
        <p:spPr>
          <a:xfrm>
            <a:off x="1925452" y="884466"/>
            <a:ext cx="6912768" cy="460648"/>
          </a:xfrm>
        </p:spPr>
        <p:txBody>
          <a:bodyPr/>
          <a:lstStyle/>
          <a:p>
            <a:r>
              <a:rPr lang="zh-CN" altLang="en-US" dirty="0"/>
              <a:t>列表中插入元素</a:t>
            </a:r>
            <a:r>
              <a:rPr lang="zh-CN" altLang="en-US" b="1" dirty="0" smtClean="0"/>
              <a:t>：</a:t>
            </a:r>
            <a:endParaRPr lang="en-US" altLang="zh-CN" b="1" dirty="0"/>
          </a:p>
        </p:txBody>
      </p:sp>
      <p:sp>
        <p:nvSpPr>
          <p:cNvPr id="5" name="Content Placeholder 4"/>
          <p:cNvSpPr>
            <a:spLocks noGrp="1"/>
          </p:cNvSpPr>
          <p:nvPr>
            <p:ph idx="10"/>
          </p:nvPr>
        </p:nvSpPr>
        <p:spPr>
          <a:xfrm>
            <a:off x="1619672" y="1491630"/>
            <a:ext cx="6912768" cy="2995737"/>
          </a:xfrm>
        </p:spPr>
        <p:txBody>
          <a:bodyPr/>
          <a:lstStyle/>
          <a:p>
            <a:pPr marL="285750" indent="-285750">
              <a:buFont typeface="Wingdings" panose="05000000000000000000" pitchFamily="2" charset="2"/>
              <a:buChar char="l"/>
            </a:pPr>
            <a:r>
              <a:rPr lang="zh-CN" altLang="en-US" sz="1600" dirty="0">
                <a:latin typeface="+mn-ea"/>
              </a:rPr>
              <a:t>使用</a:t>
            </a:r>
            <a:r>
              <a:rPr lang="en-US" altLang="zh-CN" sz="1600" dirty="0">
                <a:latin typeface="+mn-ea"/>
              </a:rPr>
              <a:t>insert</a:t>
            </a:r>
            <a:r>
              <a:rPr lang="zh-CN" altLang="en-US" sz="1600" dirty="0">
                <a:latin typeface="+mn-ea"/>
              </a:rPr>
              <a:t>方法可在列表中任意位置添加新的元素。在第</a:t>
            </a:r>
            <a:r>
              <a:rPr lang="en-US" altLang="zh-CN" sz="1600" dirty="0" err="1">
                <a:latin typeface="+mn-ea"/>
              </a:rPr>
              <a:t>i</a:t>
            </a:r>
            <a:r>
              <a:rPr lang="zh-CN" altLang="en-US" sz="1600" dirty="0">
                <a:latin typeface="+mn-ea"/>
              </a:rPr>
              <a:t>个位置增加一个元素，那么原来第</a:t>
            </a:r>
            <a:r>
              <a:rPr lang="en-US" altLang="zh-CN" sz="1600" dirty="0" err="1">
                <a:latin typeface="+mn-ea"/>
              </a:rPr>
              <a:t>i</a:t>
            </a:r>
            <a:r>
              <a:rPr lang="zh-CN" altLang="en-US" sz="1600" dirty="0">
                <a:latin typeface="+mn-ea"/>
              </a:rPr>
              <a:t>个位置及其之后的所有元素，索引位置都会增加一：</a:t>
            </a: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sz="1600" dirty="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lvl="1"/>
            <a:endParaRPr lang="en-US" altLang="zh-CN" sz="1400"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a:p>
            <a:pPr marL="285750" indent="-285750">
              <a:buFont typeface="Wingdings" panose="05000000000000000000" pitchFamily="2" charset="2"/>
              <a:buChar char="l"/>
            </a:pPr>
            <a:endParaRPr lang="en-US" altLang="zh-CN" dirty="0" smtClean="0">
              <a:latin typeface="+mn-ea"/>
            </a:endParaRPr>
          </a:p>
          <a:p>
            <a:pPr marL="285750" indent="-285750">
              <a:buFont typeface="Wingdings" panose="05000000000000000000" pitchFamily="2" charset="2"/>
              <a:buChar char="l"/>
            </a:pPr>
            <a:endParaRPr lang="en-US" altLang="zh-CN" dirty="0">
              <a:latin typeface="+mn-ea"/>
            </a:endParaRPr>
          </a:p>
        </p:txBody>
      </p:sp>
      <p:sp>
        <p:nvSpPr>
          <p:cNvPr id="8" name="矩形: 圆角 3">
            <a:extLst>
              <a:ext uri="{FF2B5EF4-FFF2-40B4-BE49-F238E27FC236}">
                <a16:creationId xmlns:a16="http://schemas.microsoft.com/office/drawing/2014/main" xmlns="" id="{C2AD5B9F-C56E-4A1E-BE4A-5FD9F931574F}"/>
              </a:ext>
            </a:extLst>
          </p:cNvPr>
          <p:cNvSpPr/>
          <p:nvPr/>
        </p:nvSpPr>
        <p:spPr>
          <a:xfrm>
            <a:off x="2573524" y="2588690"/>
            <a:ext cx="5616624" cy="187611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a:latin typeface="+mn-ea"/>
              </a:rPr>
              <a:t>a = ['</a:t>
            </a:r>
            <a:r>
              <a:rPr lang="en-US" altLang="zh-CN" sz="1200" dirty="0" err="1">
                <a:latin typeface="+mn-ea"/>
              </a:rPr>
              <a:t>tigger</a:t>
            </a:r>
            <a:r>
              <a:rPr lang="en-US" altLang="zh-CN" sz="1200" dirty="0">
                <a:latin typeface="+mn-ea"/>
              </a:rPr>
              <a:t>', 'monkey', 'tom', 'dog']</a:t>
            </a:r>
          </a:p>
          <a:p>
            <a:pPr algn="just"/>
            <a:r>
              <a:rPr lang="en-US" altLang="zh-CN" sz="1200" dirty="0" err="1">
                <a:latin typeface="+mn-ea"/>
              </a:rPr>
              <a:t>a.insert</a:t>
            </a:r>
            <a:r>
              <a:rPr lang="en-US" altLang="zh-CN" sz="1200" dirty="0">
                <a:latin typeface="+mn-ea"/>
              </a:rPr>
              <a:t>(0, 999)</a:t>
            </a:r>
          </a:p>
          <a:p>
            <a:pPr algn="just"/>
            <a:r>
              <a:rPr lang="en-US" altLang="zh-CN" sz="1200" dirty="0">
                <a:latin typeface="+mn-ea"/>
              </a:rPr>
              <a:t>print("after insert: %s" % a)</a:t>
            </a:r>
          </a:p>
          <a:p>
            <a:pPr algn="just"/>
            <a:r>
              <a:rPr lang="en-US" altLang="zh-CN" sz="1200" dirty="0" err="1">
                <a:latin typeface="+mn-ea"/>
              </a:rPr>
              <a:t>a.insert</a:t>
            </a:r>
            <a:r>
              <a:rPr lang="en-US" altLang="zh-CN" sz="1200" dirty="0">
                <a:latin typeface="+mn-ea"/>
              </a:rPr>
              <a:t>(2, [888, 999])</a:t>
            </a:r>
          </a:p>
          <a:p>
            <a:pPr algn="just"/>
            <a:r>
              <a:rPr lang="en-US" altLang="zh-CN" sz="1200" dirty="0">
                <a:latin typeface="+mn-ea"/>
              </a:rPr>
              <a:t>print("after insert: %s" % a)</a:t>
            </a:r>
          </a:p>
          <a:p>
            <a:pPr algn="just"/>
            <a:endParaRPr lang="en-US" altLang="zh-CN" sz="1200" dirty="0">
              <a:latin typeface="+mn-ea"/>
            </a:endParaRPr>
          </a:p>
          <a:p>
            <a:pPr algn="just"/>
            <a:r>
              <a:rPr lang="zh-CN" altLang="en-US" sz="1200" dirty="0">
                <a:latin typeface="+mn-ea"/>
              </a:rPr>
              <a:t>执行结果：</a:t>
            </a:r>
            <a:endParaRPr lang="en-US" altLang="zh-CN" sz="1200" dirty="0">
              <a:latin typeface="+mn-ea"/>
            </a:endParaRPr>
          </a:p>
          <a:p>
            <a:pPr algn="just"/>
            <a:r>
              <a:rPr lang="en-US" altLang="zh-CN" sz="1200" dirty="0">
                <a:latin typeface="+mn-ea"/>
              </a:rPr>
              <a:t>after insert: [999, '</a:t>
            </a:r>
            <a:r>
              <a:rPr lang="en-US" altLang="zh-CN" sz="1200" dirty="0" err="1">
                <a:latin typeface="+mn-ea"/>
              </a:rPr>
              <a:t>tigger</a:t>
            </a:r>
            <a:r>
              <a:rPr lang="en-US" altLang="zh-CN" sz="1200" dirty="0">
                <a:latin typeface="+mn-ea"/>
              </a:rPr>
              <a:t>', 'monkey', 'tom', 'dog']</a:t>
            </a:r>
          </a:p>
          <a:p>
            <a:pPr algn="just"/>
            <a:r>
              <a:rPr lang="en-US" altLang="zh-CN" sz="1200" dirty="0">
                <a:latin typeface="+mn-ea"/>
              </a:rPr>
              <a:t>after insert: [999, '</a:t>
            </a:r>
            <a:r>
              <a:rPr lang="en-US" altLang="zh-CN" sz="1200" dirty="0" err="1">
                <a:latin typeface="+mn-ea"/>
              </a:rPr>
              <a:t>tigger</a:t>
            </a:r>
            <a:r>
              <a:rPr lang="en-US" altLang="zh-CN" sz="1200" dirty="0">
                <a:latin typeface="+mn-ea"/>
              </a:rPr>
              <a:t>', [888, 999], 'monkey', 'tom', 'dog']</a:t>
            </a:r>
          </a:p>
        </p:txBody>
      </p:sp>
    </p:spTree>
    <p:extLst>
      <p:ext uri="{BB962C8B-B14F-4D97-AF65-F5344CB8AC3E}">
        <p14:creationId xmlns:p14="http://schemas.microsoft.com/office/powerpoint/2010/main" val="331048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wrap="square">
        <a:spAutoFit/>
      </a:bodyPr>
      <a:lstStyle>
        <a:defPPr algn="r">
          <a:defRPr sz="3200" b="1" dirty="0" smtClean="0">
            <a:solidFill>
              <a:schemeClr val="tx1">
                <a:lumMod val="75000"/>
                <a:lumOff val="25000"/>
              </a:schemeClr>
            </a:solidFill>
            <a:latin typeface="Arial" pitchFamily="34" charset="0"/>
            <a:ea typeface="맑은 고딕" pitchFamily="50" charset="-127"/>
            <a:cs typeface="Arial" pitchFamily="34" charset="0"/>
          </a:defRPr>
        </a:defPPr>
      </a:lstStyle>
    </a:txDef>
  </a:objectDefaults>
  <a:extraClrSchemeLst/>
  <a:extLst>
    <a:ext uri="{05A4C25C-085E-4340-85A3-A5531E510DB2}">
      <thm15:themeFamily xmlns:thm15="http://schemas.microsoft.com/office/thememl/2012/main" name="课程模板.potx" id="{30A6A78D-F1C2-4AFB-B6A0-ED75A34F213A}" vid="{7272AE31-60AE-4539-BBD5-EA7EB530B61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课程模板.potx" id="{30A6A78D-F1C2-4AFB-B6A0-ED75A34F213A}" vid="{0828B14C-3201-40B6-AA8D-656B309C516D}"/>
    </a:ext>
  </a:extLst>
</a:theme>
</file>

<file path=docProps/app.xml><?xml version="1.0" encoding="utf-8"?>
<Properties xmlns="http://schemas.openxmlformats.org/officeDocument/2006/extended-properties" xmlns:vt="http://schemas.openxmlformats.org/officeDocument/2006/docPropsVTypes">
  <Template>课程模板</Template>
  <TotalTime>557</TotalTime>
  <Words>5390</Words>
  <Application>Microsoft Office PowerPoint</Application>
  <PresentationFormat>全屏显示(16:9)</PresentationFormat>
  <Paragraphs>1339</Paragraphs>
  <Slides>53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53</vt:i4>
      </vt:variant>
    </vt:vector>
  </HeadingPairs>
  <TitlesOfParts>
    <vt:vector size="60" baseType="lpstr">
      <vt:lpstr>맑은 고딕</vt:lpstr>
      <vt:lpstr>宋体</vt:lpstr>
      <vt:lpstr>Arial</vt:lpstr>
      <vt:lpstr>Calibri</vt:lpstr>
      <vt:lpstr>Wingdings</vt:lpstr>
      <vt:lpstr>Office 主题</vt:lpstr>
      <vt:lpstr>Custom Design</vt:lpstr>
      <vt:lpstr>PowerPoint 演示文稿</vt:lpstr>
      <vt:lpstr>简介：</vt:lpstr>
      <vt:lpstr>本章内容</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6.1  列表的定义与使用</vt:lpstr>
      <vt:lpstr>6.2  元组的定义与使用</vt:lpstr>
      <vt:lpstr>6.2  元组的定义与使用</vt:lpstr>
      <vt:lpstr>6.3  字典的定义与使用</vt:lpstr>
      <vt:lpstr>6.3  字典的定义与使用</vt:lpstr>
      <vt:lpstr>6.3  字典的定义与使用</vt:lpstr>
      <vt:lpstr>6.3  字典的定义与使用</vt:lpstr>
      <vt:lpstr>6.3  字典的定义与使用</vt:lpstr>
      <vt:lpstr>6.4  集合的定义与使用</vt:lpstr>
      <vt:lpstr>6.4  集合的定义与使用</vt:lpstr>
      <vt:lpstr>6.4  集合的定义与使用</vt:lpstr>
      <vt:lpstr>6.5  综合示例</vt:lpstr>
      <vt:lpstr>6.6  复杂数据结构</vt:lpstr>
      <vt:lpstr>6.6  复杂数据结构</vt:lpstr>
      <vt:lpstr>6.6  复杂数据结构</vt:lpstr>
      <vt:lpstr>6.6  复杂数据结构</vt:lpstr>
      <vt:lpstr>6.6  复杂数据结构</vt:lpstr>
      <vt:lpstr>6.6  复杂数据结构</vt:lpstr>
      <vt:lpstr>6.6  复杂数据结构</vt:lpstr>
      <vt:lpstr>6.6  复杂数据结构</vt:lpstr>
      <vt:lpstr>6.6  复杂数据结构</vt:lpstr>
      <vt:lpstr>6.6  复杂数据结构</vt:lpstr>
      <vt:lpstr>6.6  复杂数据结构</vt:lpstr>
      <vt:lpstr>6.6  复杂数据结构</vt:lpstr>
      <vt:lpstr>6.6  复杂数据结构</vt:lpstr>
      <vt:lpstr>6.6  复杂数据结构</vt:lpstr>
      <vt:lpstr>6.6  复杂数据结构</vt:lpstr>
      <vt:lpstr>6.7 本章小结：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James LI</dc:creator>
  <cp:lastModifiedBy>Microsoft</cp:lastModifiedBy>
  <cp:revision>84</cp:revision>
  <dcterms:created xsi:type="dcterms:W3CDTF">2016-08-01T05:33:37Z</dcterms:created>
  <dcterms:modified xsi:type="dcterms:W3CDTF">2017-12-03T09:56:11Z</dcterms:modified>
</cp:coreProperties>
</file>