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60" r:id="rId4"/>
    <p:sldId id="257" r:id="rId5"/>
    <p:sldId id="281" r:id="rId6"/>
    <p:sldId id="305" r:id="rId7"/>
    <p:sldId id="306" r:id="rId8"/>
    <p:sldId id="286" r:id="rId9"/>
    <p:sldId id="307" r:id="rId10"/>
    <p:sldId id="308" r:id="rId11"/>
    <p:sldId id="309" r:id="rId12"/>
    <p:sldId id="310" r:id="rId13"/>
    <p:sldId id="311" r:id="rId14"/>
    <p:sldId id="312" r:id="rId15"/>
    <p:sldId id="287" r:id="rId16"/>
    <p:sldId id="321" r:id="rId17"/>
    <p:sldId id="322" r:id="rId18"/>
    <p:sldId id="323" r:id="rId19"/>
    <p:sldId id="313" r:id="rId20"/>
    <p:sldId id="314" r:id="rId21"/>
    <p:sldId id="324" r:id="rId22"/>
    <p:sldId id="325" r:id="rId23"/>
    <p:sldId id="326" r:id="rId24"/>
    <p:sldId id="315" r:id="rId25"/>
    <p:sldId id="327" r:id="rId26"/>
    <p:sldId id="328" r:id="rId27"/>
    <p:sldId id="329" r:id="rId28"/>
    <p:sldId id="330" r:id="rId29"/>
    <p:sldId id="331" r:id="rId30"/>
    <p:sldId id="332" r:id="rId31"/>
    <p:sldId id="319" r:id="rId32"/>
    <p:sldId id="270" r:id="rId33"/>
    <p:sldId id="261" r:id="rId3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es LI" initials="JL" lastIdx="1" clrIdx="0">
    <p:extLst>
      <p:ext uri="{19B8F6BF-5375-455C-9EA6-DF929625EA0E}">
        <p15:presenceInfo xmlns:p15="http://schemas.microsoft.com/office/powerpoint/2012/main" userId="64f2c332c29061a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9" autoAdjust="0"/>
    <p:restoredTop sz="94660"/>
  </p:normalViewPr>
  <p:slideViewPr>
    <p:cSldViewPr>
      <p:cViewPr varScale="1">
        <p:scale>
          <a:sx n="118" d="100"/>
          <a:sy n="118" d="100"/>
        </p:scale>
        <p:origin x="228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commentAuthors" Target="commentAuthor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01T13:31:54.939" idx="1">
    <p:pos x="5238" y="2063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1225724" y="979954"/>
            <a:ext cx="1416441" cy="2182798"/>
          </a:xfrm>
          <a:custGeom>
            <a:avLst/>
            <a:gdLst>
              <a:gd name="connsiteX0" fmla="*/ 0 w 2376561"/>
              <a:gd name="connsiteY0" fmla="*/ 0 h 2447974"/>
              <a:gd name="connsiteX1" fmla="*/ 2376561 w 2376561"/>
              <a:gd name="connsiteY1" fmla="*/ 0 h 2447974"/>
              <a:gd name="connsiteX2" fmla="*/ 2376561 w 2376561"/>
              <a:gd name="connsiteY2" fmla="*/ 2447974 h 2447974"/>
              <a:gd name="connsiteX3" fmla="*/ 0 w 2376561"/>
              <a:gd name="connsiteY3" fmla="*/ 2447974 h 2447974"/>
              <a:gd name="connsiteX4" fmla="*/ 0 w 2376561"/>
              <a:gd name="connsiteY4" fmla="*/ 0 h 2447974"/>
              <a:gd name="connsiteX0" fmla="*/ 0 w 2376561"/>
              <a:gd name="connsiteY0" fmla="*/ 0 h 2447974"/>
              <a:gd name="connsiteX1" fmla="*/ 1599321 w 2376561"/>
              <a:gd name="connsiteY1" fmla="*/ 91440 h 2447974"/>
              <a:gd name="connsiteX2" fmla="*/ 2376561 w 2376561"/>
              <a:gd name="connsiteY2" fmla="*/ 2447974 h 2447974"/>
              <a:gd name="connsiteX3" fmla="*/ 0 w 2376561"/>
              <a:gd name="connsiteY3" fmla="*/ 2447974 h 2447974"/>
              <a:gd name="connsiteX4" fmla="*/ 0 w 2376561"/>
              <a:gd name="connsiteY4" fmla="*/ 0 h 2447974"/>
              <a:gd name="connsiteX0" fmla="*/ 0 w 2376561"/>
              <a:gd name="connsiteY0" fmla="*/ 9144 h 2457118"/>
              <a:gd name="connsiteX1" fmla="*/ 1709049 w 2376561"/>
              <a:gd name="connsiteY1" fmla="*/ 0 h 2457118"/>
              <a:gd name="connsiteX2" fmla="*/ 2376561 w 2376561"/>
              <a:gd name="connsiteY2" fmla="*/ 2457118 h 2457118"/>
              <a:gd name="connsiteX3" fmla="*/ 0 w 2376561"/>
              <a:gd name="connsiteY3" fmla="*/ 2457118 h 2457118"/>
              <a:gd name="connsiteX4" fmla="*/ 0 w 2376561"/>
              <a:gd name="connsiteY4" fmla="*/ 9144 h 2457118"/>
              <a:gd name="connsiteX0" fmla="*/ 45720 w 2422281"/>
              <a:gd name="connsiteY0" fmla="*/ 9144 h 2777158"/>
              <a:gd name="connsiteX1" fmla="*/ 1754769 w 2422281"/>
              <a:gd name="connsiteY1" fmla="*/ 0 h 2777158"/>
              <a:gd name="connsiteX2" fmla="*/ 2422281 w 2422281"/>
              <a:gd name="connsiteY2" fmla="*/ 2457118 h 2777158"/>
              <a:gd name="connsiteX3" fmla="*/ 0 w 2422281"/>
              <a:gd name="connsiteY3" fmla="*/ 2777158 h 2777158"/>
              <a:gd name="connsiteX4" fmla="*/ 45720 w 2422281"/>
              <a:gd name="connsiteY4" fmla="*/ 9144 h 2777158"/>
              <a:gd name="connsiteX0" fmla="*/ 45720 w 1754769"/>
              <a:gd name="connsiteY0" fmla="*/ 9144 h 2777158"/>
              <a:gd name="connsiteX1" fmla="*/ 1754769 w 1754769"/>
              <a:gd name="connsiteY1" fmla="*/ 0 h 2777158"/>
              <a:gd name="connsiteX2" fmla="*/ 1526169 w 1754769"/>
              <a:gd name="connsiteY2" fmla="*/ 2566846 h 2777158"/>
              <a:gd name="connsiteX3" fmla="*/ 0 w 1754769"/>
              <a:gd name="connsiteY3" fmla="*/ 2777158 h 2777158"/>
              <a:gd name="connsiteX4" fmla="*/ 45720 w 1754769"/>
              <a:gd name="connsiteY4" fmla="*/ 9144 h 2777158"/>
              <a:gd name="connsiteX0" fmla="*/ 45720 w 1782201"/>
              <a:gd name="connsiteY0" fmla="*/ 9144 h 2777158"/>
              <a:gd name="connsiteX1" fmla="*/ 1754769 w 1782201"/>
              <a:gd name="connsiteY1" fmla="*/ 0 h 2777158"/>
              <a:gd name="connsiteX2" fmla="*/ 1782201 w 1782201"/>
              <a:gd name="connsiteY2" fmla="*/ 2768014 h 2777158"/>
              <a:gd name="connsiteX3" fmla="*/ 0 w 1782201"/>
              <a:gd name="connsiteY3" fmla="*/ 2777158 h 2777158"/>
              <a:gd name="connsiteX4" fmla="*/ 45720 w 1782201"/>
              <a:gd name="connsiteY4" fmla="*/ 9144 h 2777158"/>
              <a:gd name="connsiteX0" fmla="*/ 45720 w 1782201"/>
              <a:gd name="connsiteY0" fmla="*/ 0 h 2768014"/>
              <a:gd name="connsiteX1" fmla="*/ 985149 w 1782201"/>
              <a:gd name="connsiteY1" fmla="*/ 280416 h 2768014"/>
              <a:gd name="connsiteX2" fmla="*/ 1782201 w 1782201"/>
              <a:gd name="connsiteY2" fmla="*/ 2758870 h 2768014"/>
              <a:gd name="connsiteX3" fmla="*/ 0 w 1782201"/>
              <a:gd name="connsiteY3" fmla="*/ 2768014 h 2768014"/>
              <a:gd name="connsiteX4" fmla="*/ 45720 w 1782201"/>
              <a:gd name="connsiteY4" fmla="*/ 0 h 2768014"/>
              <a:gd name="connsiteX0" fmla="*/ 45720 w 1782201"/>
              <a:gd name="connsiteY0" fmla="*/ 16764 h 2784778"/>
              <a:gd name="connsiteX1" fmla="*/ 1427109 w 1782201"/>
              <a:gd name="connsiteY1" fmla="*/ 0 h 2784778"/>
              <a:gd name="connsiteX2" fmla="*/ 1782201 w 1782201"/>
              <a:gd name="connsiteY2" fmla="*/ 2775634 h 2784778"/>
              <a:gd name="connsiteX3" fmla="*/ 0 w 1782201"/>
              <a:gd name="connsiteY3" fmla="*/ 2784778 h 2784778"/>
              <a:gd name="connsiteX4" fmla="*/ 45720 w 1782201"/>
              <a:gd name="connsiteY4" fmla="*/ 16764 h 2784778"/>
              <a:gd name="connsiteX0" fmla="*/ 45720 w 1427109"/>
              <a:gd name="connsiteY0" fmla="*/ 16764 h 2784778"/>
              <a:gd name="connsiteX1" fmla="*/ 1427109 w 1427109"/>
              <a:gd name="connsiteY1" fmla="*/ 0 h 2784778"/>
              <a:gd name="connsiteX2" fmla="*/ 768741 w 1427109"/>
              <a:gd name="connsiteY2" fmla="*/ 1952674 h 2784778"/>
              <a:gd name="connsiteX3" fmla="*/ 0 w 1427109"/>
              <a:gd name="connsiteY3" fmla="*/ 2784778 h 2784778"/>
              <a:gd name="connsiteX4" fmla="*/ 45720 w 1427109"/>
              <a:gd name="connsiteY4" fmla="*/ 16764 h 2784778"/>
              <a:gd name="connsiteX0" fmla="*/ 45720 w 1454541"/>
              <a:gd name="connsiteY0" fmla="*/ 16764 h 2784778"/>
              <a:gd name="connsiteX1" fmla="*/ 1427109 w 1454541"/>
              <a:gd name="connsiteY1" fmla="*/ 0 h 2784778"/>
              <a:gd name="connsiteX2" fmla="*/ 1454541 w 1454541"/>
              <a:gd name="connsiteY2" fmla="*/ 2173654 h 2784778"/>
              <a:gd name="connsiteX3" fmla="*/ 0 w 1454541"/>
              <a:gd name="connsiteY3" fmla="*/ 2784778 h 2784778"/>
              <a:gd name="connsiteX4" fmla="*/ 45720 w 1454541"/>
              <a:gd name="connsiteY4" fmla="*/ 16764 h 2784778"/>
              <a:gd name="connsiteX0" fmla="*/ 0 w 1408821"/>
              <a:gd name="connsiteY0" fmla="*/ 16764 h 2173654"/>
              <a:gd name="connsiteX1" fmla="*/ 1381389 w 1408821"/>
              <a:gd name="connsiteY1" fmla="*/ 0 h 2173654"/>
              <a:gd name="connsiteX2" fmla="*/ 1408821 w 1408821"/>
              <a:gd name="connsiteY2" fmla="*/ 2173654 h 2173654"/>
              <a:gd name="connsiteX3" fmla="*/ 312420 w 1408821"/>
              <a:gd name="connsiteY3" fmla="*/ 2076118 h 2173654"/>
              <a:gd name="connsiteX4" fmla="*/ 0 w 1408821"/>
              <a:gd name="connsiteY4" fmla="*/ 16764 h 2173654"/>
              <a:gd name="connsiteX0" fmla="*/ 7620 w 1416441"/>
              <a:gd name="connsiteY0" fmla="*/ 16764 h 2182798"/>
              <a:gd name="connsiteX1" fmla="*/ 1389009 w 1416441"/>
              <a:gd name="connsiteY1" fmla="*/ 0 h 2182798"/>
              <a:gd name="connsiteX2" fmla="*/ 1416441 w 1416441"/>
              <a:gd name="connsiteY2" fmla="*/ 2173654 h 2182798"/>
              <a:gd name="connsiteX3" fmla="*/ 0 w 1416441"/>
              <a:gd name="connsiteY3" fmla="*/ 2182798 h 2182798"/>
              <a:gd name="connsiteX4" fmla="*/ 7620 w 1416441"/>
              <a:gd name="connsiteY4" fmla="*/ 16764 h 2182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441" h="2182798">
                <a:moveTo>
                  <a:pt x="7620" y="16764"/>
                </a:moveTo>
                <a:lnTo>
                  <a:pt x="1389009" y="0"/>
                </a:lnTo>
                <a:lnTo>
                  <a:pt x="1416441" y="2173654"/>
                </a:lnTo>
                <a:lnTo>
                  <a:pt x="0" y="2182798"/>
                </a:lnTo>
                <a:lnTo>
                  <a:pt x="7620" y="16764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 algn="ctr">
              <a:buNone/>
              <a:defRPr sz="1600" baseline="0"/>
            </a:lvl1pPr>
          </a:lstStyle>
          <a:p>
            <a:r>
              <a:rPr lang="en-US" altLang="ko-KR" dirty="0" smtClean="0"/>
              <a:t>Insert Your Image</a:t>
            </a:r>
            <a:endParaRPr lang="ko-KR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16224" cy="294904"/>
          </a:xfrm>
          <a:prstGeom prst="rect">
            <a:avLst/>
          </a:prstGeom>
        </p:spPr>
      </p:pic>
      <p:pic>
        <p:nvPicPr>
          <p:cNvPr id="9218" name="Picture 2" descr="Image result for tensorflow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142" y="997882"/>
            <a:ext cx="1402060" cy="215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547664" cy="69441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" y="2355726"/>
            <a:ext cx="1547664" cy="74714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4314"/>
            <a:ext cx="1603731" cy="93610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65" t="6315" r="5195" b="16396"/>
          <a:stretch/>
        </p:blipFill>
        <p:spPr>
          <a:xfrm>
            <a:off x="521624" y="3588176"/>
            <a:ext cx="504056" cy="79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comments" Target="../comments/comment1.xml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www.lfd.uci.edu/~gohlke/pythonlibs/#mysql-python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mysql-python.sourceforge.net/MySQLdb.html" TargetMode="External"/><Relationship Id="rId2" Type="http://schemas.openxmlformats.org/officeDocument/2006/relationships/hyperlink" Target="https://sourceforge.net/projects/mysql-python/files/mysql-python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mysql-python.sourceforge.net/MySQLdb.html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2387595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计算机科学与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技术系</a:t>
            </a:r>
            <a:endParaRPr kumimoji="0"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上海师范大学信息与机电学院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1412002"/>
            <a:ext cx="486003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文件与数据库</a:t>
            </a:r>
            <a:endParaRPr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5004048" y="3274600"/>
            <a:ext cx="331135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李鲁</a:t>
            </a:r>
            <a:r>
              <a:rPr lang="zh-CN" alt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群 （教授）</a:t>
            </a:r>
            <a:endParaRPr lang="en-US" altLang="zh-CN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success@shnu.edu.cn</a:t>
            </a:r>
            <a:endParaRPr lang="ko-KR" altLang="en-US" sz="11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Android, Devices, Laptop, Mobi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868509"/>
            <a:ext cx="1452761" cy="1227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4730637"/>
            <a:ext cx="1697872" cy="36555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6256" y="195486"/>
            <a:ext cx="2088232" cy="72872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文本框 1"/>
          <p:cNvSpPr txBox="1"/>
          <p:nvPr/>
        </p:nvSpPr>
        <p:spPr bwMode="auto">
          <a:xfrm>
            <a:off x="7668344" y="607666"/>
            <a:ext cx="86409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第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7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章</a:t>
            </a:r>
          </a:p>
        </p:txBody>
      </p:sp>
      <p:sp>
        <p:nvSpPr>
          <p:cNvPr id="8" name="文本框 7"/>
          <p:cNvSpPr txBox="1"/>
          <p:nvPr/>
        </p:nvSpPr>
        <p:spPr bwMode="auto">
          <a:xfrm>
            <a:off x="1115616" y="2256790"/>
            <a:ext cx="79208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第</a:t>
            </a:r>
            <a:r>
              <a:rPr lang="en-US" altLang="zh-CN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1</a:t>
            </a:r>
            <a:r>
              <a:rPr lang="zh-CN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章</a:t>
            </a:r>
          </a:p>
        </p:txBody>
      </p:sp>
      <p:sp>
        <p:nvSpPr>
          <p:cNvPr id="9" name="矩形 8"/>
          <p:cNvSpPr/>
          <p:nvPr/>
        </p:nvSpPr>
        <p:spPr>
          <a:xfrm>
            <a:off x="1290534" y="2590695"/>
            <a:ext cx="14205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/>
              <a:t>Android</a:t>
            </a:r>
            <a:r>
              <a:rPr lang="zh-CN" altLang="en-US" sz="1000" dirty="0"/>
              <a:t>操作系统概述</a:t>
            </a:r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5221" y="979954"/>
            <a:ext cx="1416944" cy="223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</a:t>
            </a:r>
            <a:r>
              <a:rPr lang="en-US" altLang="ko-KR" dirty="0" smtClean="0"/>
              <a:t>.</a:t>
            </a:r>
            <a:r>
              <a:rPr lang="en-US" altLang="zh-CN" dirty="0" smtClean="0"/>
              <a:t>1</a:t>
            </a:r>
            <a:r>
              <a:rPr lang="zh-CN" altLang="en-US" dirty="0" smtClean="0"/>
              <a:t>文件</a:t>
            </a:r>
            <a:r>
              <a:rPr lang="zh-CN" altLang="en-US" dirty="0"/>
              <a:t>对象与文件操作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zh-CN" altLang="en-US" dirty="0"/>
              <a:t>向文件写入数据：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347614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latin typeface="+mn-ea"/>
              </a:rPr>
              <a:t>open()</a:t>
            </a:r>
            <a:r>
              <a:rPr lang="zh-CN" altLang="en-US" dirty="0">
                <a:latin typeface="+mn-ea"/>
              </a:rPr>
              <a:t>中执行</a:t>
            </a:r>
            <a:r>
              <a:rPr lang="en-US" altLang="zh-CN" dirty="0">
                <a:latin typeface="+mn-ea"/>
              </a:rPr>
              <a:t>mode</a:t>
            </a:r>
            <a:r>
              <a:rPr lang="zh-CN" altLang="en-US" dirty="0">
                <a:latin typeface="+mn-ea"/>
              </a:rPr>
              <a:t>为写入</a:t>
            </a:r>
            <a:r>
              <a:rPr lang="en-US" altLang="zh-CN" dirty="0">
                <a:latin typeface="+mn-ea"/>
              </a:rPr>
              <a:t>w</a:t>
            </a:r>
            <a:r>
              <a:rPr lang="zh-CN" altLang="en-US" dirty="0">
                <a:latin typeface="+mn-ea"/>
              </a:rPr>
              <a:t>，利用</a:t>
            </a:r>
            <a:r>
              <a:rPr lang="en-US" altLang="zh-CN" dirty="0">
                <a:latin typeface="+mn-ea"/>
              </a:rPr>
              <a:t>write(</a:t>
            </a:r>
            <a:r>
              <a:rPr lang="en-US" altLang="zh-CN" dirty="0" err="1">
                <a:latin typeface="+mn-ea"/>
              </a:rPr>
              <a:t>str</a:t>
            </a:r>
            <a:r>
              <a:rPr lang="en-US" altLang="zh-CN" dirty="0">
                <a:latin typeface="+mn-ea"/>
              </a:rPr>
              <a:t>)</a:t>
            </a:r>
            <a:r>
              <a:rPr lang="zh-CN" altLang="en-US" dirty="0">
                <a:latin typeface="+mn-ea"/>
              </a:rPr>
              <a:t>函数，便可实现文件写入。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latin typeface="+mn-ea"/>
              </a:rPr>
              <a:t>mode</a:t>
            </a:r>
            <a:r>
              <a:rPr lang="zh-CN" altLang="en-US" dirty="0">
                <a:latin typeface="+mn-ea"/>
              </a:rPr>
              <a:t>参数可以组合，例如</a:t>
            </a:r>
            <a:r>
              <a:rPr lang="en-US" altLang="zh-CN" dirty="0" err="1">
                <a:latin typeface="+mn-ea"/>
              </a:rPr>
              <a:t>wb</a:t>
            </a:r>
            <a:r>
              <a:rPr lang="zh-CN" altLang="en-US" dirty="0">
                <a:latin typeface="+mn-ea"/>
              </a:rPr>
              <a:t>。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05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05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lvl="3"/>
            <a:r>
              <a:rPr lang="en-US" altLang="zh-CN" sz="1200" dirty="0">
                <a:latin typeface="+mn-ea"/>
              </a:rPr>
              <a:t>write()</a:t>
            </a:r>
            <a:r>
              <a:rPr lang="zh-CN" altLang="en-US" sz="1200" dirty="0">
                <a:latin typeface="+mn-ea"/>
              </a:rPr>
              <a:t>写入字符串，不会自动添加换行符。</a:t>
            </a:r>
            <a:endParaRPr lang="en-US" altLang="zh-CN" sz="1200" dirty="0">
              <a:latin typeface="+mn-ea"/>
            </a:endParaRPr>
          </a:p>
          <a:p>
            <a:pPr lvl="3"/>
            <a:r>
              <a:rPr lang="zh-CN" altLang="en-US" sz="1200" dirty="0">
                <a:latin typeface="+mn-ea"/>
              </a:rPr>
              <a:t>一个文件对象下，可以多次写入。</a:t>
            </a:r>
            <a:endParaRPr lang="en-US" altLang="zh-CN" sz="1200" dirty="0">
              <a:latin typeface="+mn-ea"/>
            </a:endParaRPr>
          </a:p>
          <a:p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endParaRPr lang="en-US" altLang="zh-CN" sz="1800" b="1" dirty="0" smtClean="0"/>
          </a:p>
        </p:txBody>
      </p:sp>
      <p:sp>
        <p:nvSpPr>
          <p:cNvPr id="9" name="矩形: 圆角 8">
            <a:extLst>
              <a:ext uri="{FF2B5EF4-FFF2-40B4-BE49-F238E27FC236}">
                <a16:creationId xmlns="" xmlns:a16="http://schemas.microsoft.com/office/drawing/2014/main" id="{B9510387-B57D-4C9E-85CF-73F8C38DF77F}"/>
              </a:ext>
            </a:extLst>
          </p:cNvPr>
          <p:cNvSpPr/>
          <p:nvPr/>
        </p:nvSpPr>
        <p:spPr>
          <a:xfrm>
            <a:off x="3257302" y="1995686"/>
            <a:ext cx="3637507" cy="197854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dirty="0">
                <a:latin typeface="+mn-ea"/>
              </a:rPr>
              <a:t>with open(</a:t>
            </a:r>
            <a:r>
              <a:rPr lang="en-US" altLang="zh-CN" sz="1200" dirty="0" err="1">
                <a:latin typeface="+mn-ea"/>
              </a:rPr>
              <a:t>r"D</a:t>
            </a:r>
            <a:r>
              <a:rPr lang="en-US" altLang="zh-CN" sz="1200" dirty="0">
                <a:latin typeface="+mn-ea"/>
              </a:rPr>
              <a:t>:\test_write.txt", "w") as f:</a:t>
            </a:r>
          </a:p>
          <a:p>
            <a:r>
              <a:rPr lang="en-US" altLang="zh-CN" sz="1200" dirty="0">
                <a:latin typeface="+mn-ea"/>
              </a:rPr>
              <a:t>    </a:t>
            </a:r>
            <a:r>
              <a:rPr lang="en-US" altLang="zh-CN" sz="1200" dirty="0" err="1">
                <a:latin typeface="+mn-ea"/>
              </a:rPr>
              <a:t>f.write</a:t>
            </a:r>
            <a:r>
              <a:rPr lang="en-US" altLang="zh-CN" sz="1200" dirty="0">
                <a:latin typeface="+mn-ea"/>
              </a:rPr>
              <a:t>("hello ")</a:t>
            </a:r>
          </a:p>
          <a:p>
            <a:r>
              <a:rPr lang="en-US" altLang="zh-CN" sz="1200" dirty="0">
                <a:latin typeface="+mn-ea"/>
              </a:rPr>
              <a:t>    </a:t>
            </a:r>
            <a:r>
              <a:rPr lang="en-US" altLang="zh-CN" sz="1200" dirty="0" err="1">
                <a:latin typeface="+mn-ea"/>
              </a:rPr>
              <a:t>f.write</a:t>
            </a:r>
            <a:r>
              <a:rPr lang="en-US" altLang="zh-CN" sz="1200" dirty="0">
                <a:latin typeface="+mn-ea"/>
              </a:rPr>
              <a:t>("tom")</a:t>
            </a:r>
          </a:p>
          <a:p>
            <a:r>
              <a:rPr lang="en-US" altLang="zh-CN" sz="1200" dirty="0">
                <a:latin typeface="+mn-ea"/>
              </a:rPr>
              <a:t>    </a:t>
            </a:r>
            <a:r>
              <a:rPr lang="en-US" altLang="zh-CN" sz="1200" dirty="0" err="1">
                <a:latin typeface="+mn-ea"/>
              </a:rPr>
              <a:t>f.write</a:t>
            </a:r>
            <a:r>
              <a:rPr lang="en-US" altLang="zh-CN" sz="1200" dirty="0">
                <a:latin typeface="+mn-ea"/>
              </a:rPr>
              <a:t>("\</a:t>
            </a:r>
            <a:r>
              <a:rPr lang="en-US" altLang="zh-CN" sz="1200" dirty="0" err="1">
                <a:latin typeface="+mn-ea"/>
              </a:rPr>
              <a:t>nhello</a:t>
            </a:r>
            <a:r>
              <a:rPr lang="en-US" altLang="zh-CN" sz="1200" dirty="0">
                <a:latin typeface="+mn-ea"/>
              </a:rPr>
              <a:t> kitty\n")</a:t>
            </a:r>
          </a:p>
          <a:p>
            <a:r>
              <a:rPr lang="en-US" altLang="zh-CN" sz="1200" dirty="0">
                <a:latin typeface="+mn-ea"/>
              </a:rPr>
              <a:t>    </a:t>
            </a:r>
            <a:r>
              <a:rPr lang="en-US" altLang="zh-CN" sz="1200" dirty="0" err="1">
                <a:latin typeface="+mn-ea"/>
              </a:rPr>
              <a:t>f.write</a:t>
            </a:r>
            <a:r>
              <a:rPr lang="en-US" altLang="zh-CN" sz="1200" dirty="0">
                <a:latin typeface="+mn-ea"/>
              </a:rPr>
              <a:t>("hello world")</a:t>
            </a:r>
          </a:p>
          <a:p>
            <a:endParaRPr lang="en-US" altLang="zh-CN" sz="1200" dirty="0">
              <a:latin typeface="+mn-ea"/>
            </a:endParaRPr>
          </a:p>
          <a:p>
            <a:r>
              <a:rPr lang="en-US" altLang="zh-CN" sz="1200" dirty="0">
                <a:latin typeface="+mn-ea"/>
              </a:rPr>
              <a:t>D:\test_wirte.txt</a:t>
            </a:r>
            <a:r>
              <a:rPr lang="zh-CN" altLang="en-US" sz="1200" dirty="0">
                <a:latin typeface="+mn-ea"/>
              </a:rPr>
              <a:t>文件显示结果：</a:t>
            </a:r>
            <a:endParaRPr lang="en-US" altLang="zh-CN" sz="1200" dirty="0">
              <a:latin typeface="+mn-ea"/>
            </a:endParaRPr>
          </a:p>
          <a:p>
            <a:r>
              <a:rPr lang="en-US" altLang="zh-CN" sz="1200" dirty="0">
                <a:latin typeface="+mn-ea"/>
              </a:rPr>
              <a:t>hello tom</a:t>
            </a:r>
          </a:p>
          <a:p>
            <a:r>
              <a:rPr lang="en-US" altLang="zh-CN" sz="1200" dirty="0">
                <a:latin typeface="+mn-ea"/>
              </a:rPr>
              <a:t>hello kitty</a:t>
            </a:r>
          </a:p>
          <a:p>
            <a:r>
              <a:rPr lang="en-US" altLang="zh-CN" sz="1200" dirty="0">
                <a:latin typeface="+mn-ea"/>
              </a:rPr>
              <a:t>hello world</a:t>
            </a:r>
            <a:endParaRPr lang="zh-CN" altLang="en-US" sz="1200" dirty="0">
              <a:latin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861" y="4294712"/>
            <a:ext cx="1334139" cy="84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84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</a:t>
            </a:r>
            <a:r>
              <a:rPr lang="en-US" altLang="ko-KR" dirty="0" smtClean="0"/>
              <a:t>.</a:t>
            </a:r>
            <a:r>
              <a:rPr lang="en-US" altLang="zh-CN" dirty="0" smtClean="0"/>
              <a:t>1</a:t>
            </a:r>
            <a:r>
              <a:rPr lang="zh-CN" altLang="en-US" dirty="0" smtClean="0"/>
              <a:t>文件</a:t>
            </a:r>
            <a:r>
              <a:rPr lang="zh-CN" altLang="en-US" dirty="0"/>
              <a:t>对象与文件操作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zh-CN" altLang="en-US" dirty="0"/>
              <a:t>向文件追加数据：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347614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有时需要打开一个文件后，向里面新增几行数据而不影响原始数据。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如果使用</a:t>
            </a:r>
            <a:r>
              <a:rPr lang="en-US" altLang="zh-CN" dirty="0">
                <a:latin typeface="+mn-ea"/>
              </a:rPr>
              <a:t>mode=w</a:t>
            </a:r>
            <a:r>
              <a:rPr lang="zh-CN" altLang="en-US" dirty="0">
                <a:latin typeface="+mn-ea"/>
              </a:rPr>
              <a:t>会自动清除已经存在的文件中的数据。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可以设置</a:t>
            </a:r>
            <a:r>
              <a:rPr lang="en-US" altLang="zh-CN" dirty="0">
                <a:latin typeface="+mn-ea"/>
              </a:rPr>
              <a:t>open()</a:t>
            </a:r>
            <a:r>
              <a:rPr lang="zh-CN" altLang="en-US" dirty="0">
                <a:latin typeface="+mn-ea"/>
              </a:rPr>
              <a:t>函数</a:t>
            </a:r>
            <a:r>
              <a:rPr lang="en-US" altLang="zh-CN" dirty="0">
                <a:latin typeface="+mn-ea"/>
              </a:rPr>
              <a:t>mode</a:t>
            </a:r>
            <a:r>
              <a:rPr lang="zh-CN" altLang="en-US" dirty="0">
                <a:latin typeface="+mn-ea"/>
              </a:rPr>
              <a:t>为</a:t>
            </a:r>
            <a:r>
              <a:rPr lang="en-US" altLang="zh-CN" dirty="0">
                <a:latin typeface="+mn-ea"/>
              </a:rPr>
              <a:t>a, </a:t>
            </a:r>
            <a:r>
              <a:rPr lang="zh-CN" altLang="en-US" dirty="0">
                <a:latin typeface="+mn-ea"/>
              </a:rPr>
              <a:t>意为</a:t>
            </a:r>
            <a:r>
              <a:rPr lang="en-US" altLang="zh-CN" dirty="0">
                <a:latin typeface="+mn-ea"/>
              </a:rPr>
              <a:t>append</a:t>
            </a:r>
            <a:r>
              <a:rPr lang="zh-CN" altLang="en-US" dirty="0">
                <a:latin typeface="+mn-ea"/>
              </a:rPr>
              <a:t>、追加。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假设有文件</a:t>
            </a:r>
            <a:r>
              <a:rPr lang="en-US" altLang="zh-CN" dirty="0">
                <a:latin typeface="+mn-ea"/>
              </a:rPr>
              <a:t>d:\test_write.txt</a:t>
            </a:r>
            <a:r>
              <a:rPr lang="zh-CN" altLang="en-US" dirty="0">
                <a:latin typeface="+mn-ea"/>
              </a:rPr>
              <a:t>，已经存在数据，追加：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05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05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05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lvl="1"/>
            <a:r>
              <a:rPr lang="zh-CN" altLang="en-US" sz="1400" dirty="0">
                <a:latin typeface="+mn-ea"/>
              </a:rPr>
              <a:t>可以发现，在文件原有内容上增加了新内容。</a:t>
            </a:r>
            <a:endParaRPr lang="en-US" altLang="zh-CN" sz="14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endParaRPr lang="zh-CN" altLang="en-US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endParaRPr lang="en-US" altLang="zh-CN" sz="1800" b="1" dirty="0" smtClean="0"/>
          </a:p>
        </p:txBody>
      </p:sp>
      <p:sp>
        <p:nvSpPr>
          <p:cNvPr id="7" name="矩形: 圆角 8">
            <a:extLst>
              <a:ext uri="{FF2B5EF4-FFF2-40B4-BE49-F238E27FC236}">
                <a16:creationId xmlns="" xmlns:a16="http://schemas.microsoft.com/office/drawing/2014/main" id="{B9510387-B57D-4C9E-85CF-73F8C38DF77F}"/>
              </a:ext>
            </a:extLst>
          </p:cNvPr>
          <p:cNvSpPr/>
          <p:nvPr/>
        </p:nvSpPr>
        <p:spPr>
          <a:xfrm>
            <a:off x="3174807" y="2571750"/>
            <a:ext cx="3802497" cy="1555971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dirty="0">
                <a:latin typeface="+mn-ea"/>
              </a:rPr>
              <a:t>with open(</a:t>
            </a:r>
            <a:r>
              <a:rPr lang="en-US" altLang="zh-CN" sz="1200" dirty="0" err="1">
                <a:latin typeface="+mn-ea"/>
              </a:rPr>
              <a:t>r"D</a:t>
            </a:r>
            <a:r>
              <a:rPr lang="en-US" altLang="zh-CN" sz="1200" dirty="0">
                <a:latin typeface="+mn-ea"/>
              </a:rPr>
              <a:t>:\test_write.txt", "a") as f:</a:t>
            </a:r>
          </a:p>
          <a:p>
            <a:r>
              <a:rPr lang="en-US" altLang="zh-CN" sz="1200" dirty="0">
                <a:latin typeface="+mn-ea"/>
              </a:rPr>
              <a:t>    </a:t>
            </a:r>
            <a:r>
              <a:rPr lang="en-US" altLang="zh-CN" sz="1200" dirty="0" err="1">
                <a:latin typeface="+mn-ea"/>
              </a:rPr>
              <a:t>f.write</a:t>
            </a:r>
            <a:r>
              <a:rPr lang="en-US" altLang="zh-CN" sz="1200" dirty="0">
                <a:latin typeface="+mn-ea"/>
              </a:rPr>
              <a:t>("</a:t>
            </a:r>
            <a:r>
              <a:rPr lang="en-US" altLang="zh-CN" sz="1200" dirty="0" err="1">
                <a:latin typeface="+mn-ea"/>
              </a:rPr>
              <a:t>i</a:t>
            </a:r>
            <a:r>
              <a:rPr lang="en-US" altLang="zh-CN" sz="1200" dirty="0">
                <a:latin typeface="+mn-ea"/>
              </a:rPr>
              <a:t> am appending line...")</a:t>
            </a:r>
          </a:p>
          <a:p>
            <a:endParaRPr lang="en-US" altLang="zh-CN" sz="1200" dirty="0">
              <a:latin typeface="+mn-ea"/>
            </a:endParaRPr>
          </a:p>
          <a:p>
            <a:r>
              <a:rPr lang="en-US" altLang="zh-CN" sz="1200" dirty="0">
                <a:latin typeface="+mn-ea"/>
              </a:rPr>
              <a:t>D:\test_wirte.txt</a:t>
            </a:r>
            <a:r>
              <a:rPr lang="zh-CN" altLang="en-US" sz="1200" dirty="0">
                <a:latin typeface="+mn-ea"/>
              </a:rPr>
              <a:t>文件显示结果：</a:t>
            </a:r>
            <a:endParaRPr lang="en-US" altLang="zh-CN" sz="1200" dirty="0">
              <a:latin typeface="+mn-ea"/>
            </a:endParaRPr>
          </a:p>
          <a:p>
            <a:r>
              <a:rPr lang="en-US" altLang="zh-CN" sz="1200" dirty="0">
                <a:latin typeface="+mn-ea"/>
              </a:rPr>
              <a:t>hello tom</a:t>
            </a:r>
          </a:p>
          <a:p>
            <a:r>
              <a:rPr lang="en-US" altLang="zh-CN" sz="1200" dirty="0">
                <a:latin typeface="+mn-ea"/>
              </a:rPr>
              <a:t>hello kitty</a:t>
            </a:r>
          </a:p>
          <a:p>
            <a:r>
              <a:rPr lang="en-US" altLang="zh-CN" sz="1200" dirty="0">
                <a:latin typeface="+mn-ea"/>
              </a:rPr>
              <a:t>hello </a:t>
            </a:r>
            <a:r>
              <a:rPr lang="en-US" altLang="zh-CN" sz="1200" dirty="0" err="1">
                <a:latin typeface="+mn-ea"/>
              </a:rPr>
              <a:t>worldi</a:t>
            </a:r>
            <a:r>
              <a:rPr lang="en-US" altLang="zh-CN" sz="1200" dirty="0">
                <a:latin typeface="+mn-ea"/>
              </a:rPr>
              <a:t> am appending line...</a:t>
            </a:r>
            <a:endParaRPr lang="zh-CN" altLang="en-US" sz="1200" dirty="0">
              <a:latin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861" y="4294712"/>
            <a:ext cx="1334139" cy="84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60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r>
              <a:rPr lang="en-US" altLang="ko-KR" dirty="0"/>
              <a:t>.</a:t>
            </a:r>
            <a:r>
              <a:rPr lang="en-US" altLang="zh-CN" dirty="0"/>
              <a:t>1</a:t>
            </a:r>
            <a:r>
              <a:rPr lang="zh-CN" altLang="en-US" dirty="0"/>
              <a:t>文件对象与文件操作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zh-CN" altLang="en-US" dirty="0"/>
              <a:t>二进制文件操作：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347614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复制一张图片：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05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05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05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05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endParaRPr lang="en-US" altLang="zh-CN" sz="1600" dirty="0" smtClean="0"/>
          </a:p>
          <a:p>
            <a:pPr lvl="3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+mn-ea"/>
              </a:rPr>
              <a:t>将</a:t>
            </a:r>
            <a:r>
              <a:rPr lang="en-US" altLang="zh-CN" sz="1400" dirty="0" smtClean="0">
                <a:latin typeface="+mn-ea"/>
              </a:rPr>
              <a:t>D:\zinv.jpg</a:t>
            </a:r>
            <a:r>
              <a:rPr lang="zh-CN" altLang="en-US" sz="1400" dirty="0" smtClean="0">
                <a:latin typeface="+mn-ea"/>
              </a:rPr>
              <a:t>复制到了</a:t>
            </a:r>
            <a:r>
              <a:rPr lang="en-US" altLang="zh-CN" sz="1400" dirty="0" smtClean="0">
                <a:latin typeface="+mn-ea"/>
              </a:rPr>
              <a:t>D:\zinv_copy.jpg</a:t>
            </a:r>
            <a:r>
              <a:rPr lang="zh-CN" altLang="en-US" sz="1400" dirty="0" smtClean="0">
                <a:latin typeface="+mn-ea"/>
              </a:rPr>
              <a:t>。</a:t>
            </a:r>
            <a:endParaRPr lang="en-US" altLang="zh-CN" sz="1400" dirty="0" smtClean="0">
              <a:latin typeface="+mn-ea"/>
            </a:endParaRPr>
          </a:p>
          <a:p>
            <a:pPr lvl="3"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latin typeface="+mn-ea"/>
              </a:rPr>
              <a:t>with</a:t>
            </a:r>
            <a:r>
              <a:rPr lang="zh-CN" altLang="en-US" sz="1400" dirty="0" smtClean="0">
                <a:latin typeface="+mn-ea"/>
              </a:rPr>
              <a:t>上下文管理器可以嵌套使用，管理多个文件对象。</a:t>
            </a:r>
            <a:endParaRPr lang="en-US" altLang="zh-CN" sz="1400" dirty="0" smtClean="0">
              <a:latin typeface="+mn-ea"/>
            </a:endParaRPr>
          </a:p>
          <a:p>
            <a:pPr lvl="3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+mn-ea"/>
              </a:rPr>
              <a:t>使用逐行读取二进制，虽然效率比一次性读取稍低，但是不会存在内存溢出问题。</a:t>
            </a:r>
            <a:r>
              <a:rPr lang="en-US" altLang="zh-CN" sz="1400" dirty="0" smtClean="0">
                <a:latin typeface="+mn-ea"/>
              </a:rPr>
              <a:t>(</a:t>
            </a:r>
            <a:r>
              <a:rPr lang="zh-CN" altLang="en-US" sz="1400" dirty="0" smtClean="0">
                <a:latin typeface="+mn-ea"/>
              </a:rPr>
              <a:t>此例图片一次性读取更好</a:t>
            </a:r>
            <a:r>
              <a:rPr lang="en-US" altLang="zh-CN" sz="1400" dirty="0" smtClean="0">
                <a:latin typeface="+mn-ea"/>
              </a:rPr>
              <a:t>)</a:t>
            </a:r>
          </a:p>
          <a:p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endParaRPr lang="en-US" altLang="zh-CN" sz="1800" b="1" dirty="0" smtClean="0"/>
          </a:p>
        </p:txBody>
      </p:sp>
      <p:sp>
        <p:nvSpPr>
          <p:cNvPr id="9" name="矩形: 圆角 8">
            <a:extLst>
              <a:ext uri="{FF2B5EF4-FFF2-40B4-BE49-F238E27FC236}">
                <a16:creationId xmlns="" xmlns:a16="http://schemas.microsoft.com/office/drawing/2014/main" id="{B9510387-B57D-4C9E-85CF-73F8C38DF77F}"/>
              </a:ext>
            </a:extLst>
          </p:cNvPr>
          <p:cNvSpPr/>
          <p:nvPr/>
        </p:nvSpPr>
        <p:spPr>
          <a:xfrm>
            <a:off x="3059832" y="1923678"/>
            <a:ext cx="4032448" cy="117888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dirty="0">
                <a:latin typeface="+mn-ea"/>
              </a:rPr>
              <a:t>with open(</a:t>
            </a:r>
            <a:r>
              <a:rPr lang="en-US" altLang="zh-CN" sz="1200" dirty="0" err="1">
                <a:latin typeface="+mn-ea"/>
              </a:rPr>
              <a:t>r"D</a:t>
            </a:r>
            <a:r>
              <a:rPr lang="en-US" altLang="zh-CN" sz="1200" dirty="0">
                <a:latin typeface="+mn-ea"/>
              </a:rPr>
              <a:t>:\zinv.JPG", "</a:t>
            </a:r>
            <a:r>
              <a:rPr lang="en-US" altLang="zh-CN" sz="1200" dirty="0" err="1">
                <a:latin typeface="+mn-ea"/>
              </a:rPr>
              <a:t>rb</a:t>
            </a:r>
            <a:r>
              <a:rPr lang="en-US" altLang="zh-CN" sz="1200" dirty="0">
                <a:latin typeface="+mn-ea"/>
              </a:rPr>
              <a:t>") as </a:t>
            </a:r>
            <a:r>
              <a:rPr lang="en-US" altLang="zh-CN" sz="1200" dirty="0" err="1">
                <a:latin typeface="+mn-ea"/>
              </a:rPr>
              <a:t>rf</a:t>
            </a:r>
            <a:r>
              <a:rPr lang="en-US" altLang="zh-CN" sz="1200" dirty="0">
                <a:latin typeface="+mn-ea"/>
              </a:rPr>
              <a:t>:</a:t>
            </a:r>
          </a:p>
          <a:p>
            <a:r>
              <a:rPr lang="en-US" altLang="zh-CN" sz="1200" dirty="0">
                <a:latin typeface="+mn-ea"/>
              </a:rPr>
              <a:t>    with open(</a:t>
            </a:r>
            <a:r>
              <a:rPr lang="en-US" altLang="zh-CN" sz="1200" dirty="0" err="1">
                <a:latin typeface="+mn-ea"/>
              </a:rPr>
              <a:t>r"D</a:t>
            </a:r>
            <a:r>
              <a:rPr lang="en-US" altLang="zh-CN" sz="1200" dirty="0">
                <a:latin typeface="+mn-ea"/>
              </a:rPr>
              <a:t>:\zinv_copy.jpg", '</a:t>
            </a:r>
            <a:r>
              <a:rPr lang="en-US" altLang="zh-CN" sz="1200" dirty="0" err="1">
                <a:latin typeface="+mn-ea"/>
              </a:rPr>
              <a:t>wb</a:t>
            </a:r>
            <a:r>
              <a:rPr lang="en-US" altLang="zh-CN" sz="1200" dirty="0">
                <a:latin typeface="+mn-ea"/>
              </a:rPr>
              <a:t>') as </a:t>
            </a:r>
            <a:r>
              <a:rPr lang="en-US" altLang="zh-CN" sz="1200" dirty="0" err="1">
                <a:latin typeface="+mn-ea"/>
              </a:rPr>
              <a:t>wf</a:t>
            </a:r>
            <a:r>
              <a:rPr lang="en-US" altLang="zh-CN" sz="1200" dirty="0">
                <a:latin typeface="+mn-ea"/>
              </a:rPr>
              <a:t>:</a:t>
            </a:r>
          </a:p>
          <a:p>
            <a:r>
              <a:rPr lang="en-US" altLang="zh-CN" sz="1200" dirty="0">
                <a:latin typeface="+mn-ea"/>
              </a:rPr>
              <a:t>        for line in </a:t>
            </a:r>
            <a:r>
              <a:rPr lang="en-US" altLang="zh-CN" sz="1200" dirty="0" err="1">
                <a:latin typeface="+mn-ea"/>
              </a:rPr>
              <a:t>rf</a:t>
            </a:r>
            <a:r>
              <a:rPr lang="en-US" altLang="zh-CN" sz="1200" dirty="0">
                <a:latin typeface="+mn-ea"/>
              </a:rPr>
              <a:t>:</a:t>
            </a:r>
          </a:p>
          <a:p>
            <a:r>
              <a:rPr lang="en-US" altLang="zh-CN" sz="1200" dirty="0">
                <a:latin typeface="+mn-ea"/>
              </a:rPr>
              <a:t>            </a:t>
            </a:r>
            <a:r>
              <a:rPr lang="en-US" altLang="zh-CN" sz="1200" dirty="0" err="1">
                <a:latin typeface="+mn-ea"/>
              </a:rPr>
              <a:t>wf.write</a:t>
            </a:r>
            <a:r>
              <a:rPr lang="en-US" altLang="zh-CN" sz="1200" dirty="0">
                <a:latin typeface="+mn-ea"/>
              </a:rPr>
              <a:t>(line)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861" y="4294712"/>
            <a:ext cx="1334139" cy="84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17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</a:t>
            </a:r>
            <a:r>
              <a:rPr lang="en-US" altLang="ko-KR" dirty="0" smtClean="0"/>
              <a:t>.</a:t>
            </a:r>
            <a:r>
              <a:rPr lang="en-US" altLang="zh-CN" dirty="0" smtClean="0"/>
              <a:t>2</a:t>
            </a:r>
            <a:r>
              <a:rPr lang="en-US" altLang="ko-KR" dirty="0" smtClean="0"/>
              <a:t> </a:t>
            </a:r>
            <a:r>
              <a:rPr lang="zh-CN" altLang="en-US" dirty="0" smtClean="0"/>
              <a:t>文件级操作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en-US" altLang="zh-CN" dirty="0" err="1"/>
              <a:t>shutil</a:t>
            </a:r>
            <a:r>
              <a:rPr lang="zh-CN" altLang="en-US" dirty="0"/>
              <a:t>模块：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347614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latin typeface="+mn-ea"/>
              </a:rPr>
              <a:t>shutil</a:t>
            </a:r>
            <a:r>
              <a:rPr lang="zh-CN" altLang="en-US" dirty="0">
                <a:latin typeface="+mn-ea"/>
              </a:rPr>
              <a:t>即</a:t>
            </a:r>
            <a:r>
              <a:rPr lang="en-US" altLang="zh-CN" dirty="0">
                <a:latin typeface="+mn-ea"/>
              </a:rPr>
              <a:t>shell </a:t>
            </a:r>
            <a:r>
              <a:rPr lang="en-US" altLang="zh-CN" dirty="0" err="1">
                <a:latin typeface="+mn-ea"/>
              </a:rPr>
              <a:t>util</a:t>
            </a:r>
            <a:r>
              <a:rPr lang="en-US" altLang="zh-CN" dirty="0">
                <a:latin typeface="+mn-ea"/>
              </a:rPr>
              <a:t>,</a:t>
            </a:r>
            <a:r>
              <a:rPr lang="zh-CN" altLang="en-US" dirty="0">
                <a:latin typeface="+mn-ea"/>
              </a:rPr>
              <a:t>支持类似命令行下的文件操作。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+mn-ea"/>
              </a:rPr>
              <a:t>shutil</a:t>
            </a:r>
            <a:r>
              <a:rPr lang="zh-CN" altLang="en-US" dirty="0">
                <a:latin typeface="+mn-ea"/>
              </a:rPr>
              <a:t>模块提供了大量的文件高级操作。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主要操作有文件的拷贝、删除，目录和文件的压缩、解压，文件的移动、更改目录等操作。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常用函数：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05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05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endParaRPr lang="en-US" altLang="zh-CN" sz="1800" b="1" dirty="0" smtClean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7219"/>
            <a:ext cx="1667538" cy="104236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6E6BB45F-8419-4EC4-9D0D-82AF83717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0" y="2355726"/>
            <a:ext cx="5230256" cy="25922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981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r>
              <a:rPr lang="en-US" altLang="ko-KR" dirty="0"/>
              <a:t>.</a:t>
            </a:r>
            <a:r>
              <a:rPr lang="en-US" altLang="zh-CN" dirty="0"/>
              <a:t>2</a:t>
            </a:r>
            <a:r>
              <a:rPr lang="en-US" altLang="ko-KR" dirty="0"/>
              <a:t> </a:t>
            </a:r>
            <a:r>
              <a:rPr lang="zh-CN" altLang="en-US" dirty="0"/>
              <a:t>文件级操作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en-US" altLang="zh-CN" dirty="0" err="1"/>
              <a:t>shutil</a:t>
            </a:r>
            <a:r>
              <a:rPr lang="zh-CN" altLang="en-US" dirty="0" smtClean="0"/>
              <a:t>模块（续）：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 err="1">
                <a:latin typeface="+mn-ea"/>
              </a:rPr>
              <a:t>shutil</a:t>
            </a:r>
            <a:r>
              <a:rPr lang="zh-CN" altLang="en-US" sz="1600" dirty="0">
                <a:latin typeface="+mn-ea"/>
              </a:rPr>
              <a:t>文件实现文件复制、目录</a:t>
            </a:r>
            <a:r>
              <a:rPr lang="zh-CN" altLang="en-US" sz="1600" dirty="0" smtClean="0">
                <a:latin typeface="+mn-ea"/>
              </a:rPr>
              <a:t>复制：</a:t>
            </a: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递归删除目录：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pPr lvl="1"/>
            <a:r>
              <a:rPr lang="zh-CN" altLang="en-US" sz="1200" dirty="0" smtClean="0">
                <a:latin typeface="+mn-ea"/>
              </a:rPr>
              <a:t>此</a:t>
            </a:r>
            <a:r>
              <a:rPr lang="zh-CN" altLang="en-US" sz="1200" dirty="0">
                <a:latin typeface="+mn-ea"/>
              </a:rPr>
              <a:t>操作会递归将目录下所有文件删除。因此操作需谨慎。</a:t>
            </a:r>
            <a:endParaRPr lang="en-US" altLang="zh-CN" sz="12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</p:txBody>
      </p:sp>
      <p:sp>
        <p:nvSpPr>
          <p:cNvPr id="8" name="矩形: 圆角 4">
            <a:extLst>
              <a:ext uri="{FF2B5EF4-FFF2-40B4-BE49-F238E27FC236}">
                <a16:creationId xmlns="" xmlns:a16="http://schemas.microsoft.com/office/drawing/2014/main" id="{4121CC04-2B05-4B92-AFC2-4C526015E572}"/>
              </a:ext>
            </a:extLst>
          </p:cNvPr>
          <p:cNvSpPr/>
          <p:nvPr/>
        </p:nvSpPr>
        <p:spPr>
          <a:xfrm>
            <a:off x="2843808" y="1948937"/>
            <a:ext cx="4910682" cy="82003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dirty="0">
                <a:latin typeface="+mn-ea"/>
              </a:rPr>
              <a:t>from </a:t>
            </a:r>
            <a:r>
              <a:rPr lang="en-US" altLang="zh-CN" sz="1200" dirty="0" err="1">
                <a:latin typeface="+mn-ea"/>
              </a:rPr>
              <a:t>shutil</a:t>
            </a:r>
            <a:r>
              <a:rPr lang="en-US" altLang="zh-CN" sz="1200" dirty="0">
                <a:latin typeface="+mn-ea"/>
              </a:rPr>
              <a:t> import *</a:t>
            </a:r>
          </a:p>
          <a:p>
            <a:r>
              <a:rPr lang="en-US" altLang="zh-CN" sz="1200" dirty="0" err="1">
                <a:latin typeface="+mn-ea"/>
              </a:rPr>
              <a:t>shutil.copy</a:t>
            </a:r>
            <a:r>
              <a:rPr lang="en-US" altLang="zh-CN" sz="1200" dirty="0">
                <a:latin typeface="+mn-ea"/>
              </a:rPr>
              <a:t>(</a:t>
            </a:r>
            <a:r>
              <a:rPr lang="en-US" altLang="zh-CN" sz="1200" dirty="0" err="1">
                <a:latin typeface="+mn-ea"/>
              </a:rPr>
              <a:t>r"D</a:t>
            </a:r>
            <a:r>
              <a:rPr lang="en-US" altLang="zh-CN" sz="1200" dirty="0">
                <a:latin typeface="+mn-ea"/>
              </a:rPr>
              <a:t>:\zinv.JPG", </a:t>
            </a:r>
            <a:r>
              <a:rPr lang="en-US" altLang="zh-CN" sz="1200" dirty="0" err="1">
                <a:latin typeface="+mn-ea"/>
              </a:rPr>
              <a:t>r"D</a:t>
            </a:r>
            <a:r>
              <a:rPr lang="en-US" altLang="zh-CN" sz="1200" dirty="0">
                <a:latin typeface="+mn-ea"/>
              </a:rPr>
              <a:t>:\zinv_copy.jpg")</a:t>
            </a:r>
          </a:p>
          <a:p>
            <a:r>
              <a:rPr lang="en-US" altLang="zh-CN" sz="1200" dirty="0" err="1">
                <a:latin typeface="+mn-ea"/>
              </a:rPr>
              <a:t>shutil.copytree</a:t>
            </a:r>
            <a:r>
              <a:rPr lang="en-US" altLang="zh-CN" sz="1200" dirty="0">
                <a:latin typeface="+mn-ea"/>
              </a:rPr>
              <a:t>(</a:t>
            </a:r>
            <a:r>
              <a:rPr lang="en-US" altLang="zh-CN" sz="1200" dirty="0" err="1">
                <a:latin typeface="+mn-ea"/>
              </a:rPr>
              <a:t>r"D</a:t>
            </a:r>
            <a:r>
              <a:rPr lang="en-US" altLang="zh-CN" sz="1200" dirty="0">
                <a:latin typeface="+mn-ea"/>
              </a:rPr>
              <a:t>:\test_python", </a:t>
            </a:r>
            <a:r>
              <a:rPr lang="en-US" altLang="zh-CN" sz="1200" dirty="0" err="1">
                <a:latin typeface="+mn-ea"/>
              </a:rPr>
              <a:t>r"D</a:t>
            </a:r>
            <a:r>
              <a:rPr lang="en-US" altLang="zh-CN" sz="1200" dirty="0">
                <a:latin typeface="+mn-ea"/>
              </a:rPr>
              <a:t>:\test_python_copy")</a:t>
            </a:r>
          </a:p>
        </p:txBody>
      </p:sp>
      <p:sp>
        <p:nvSpPr>
          <p:cNvPr id="10" name="矩形: 圆角 5">
            <a:extLst>
              <a:ext uri="{FF2B5EF4-FFF2-40B4-BE49-F238E27FC236}">
                <a16:creationId xmlns="" xmlns:a16="http://schemas.microsoft.com/office/drawing/2014/main" id="{6DD99C45-E8D0-4793-8EF7-BE92388BE182}"/>
              </a:ext>
            </a:extLst>
          </p:cNvPr>
          <p:cNvSpPr/>
          <p:nvPr/>
        </p:nvSpPr>
        <p:spPr>
          <a:xfrm>
            <a:off x="2843808" y="3376138"/>
            <a:ext cx="4910682" cy="67515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dirty="0">
                <a:latin typeface="+mn-ea"/>
              </a:rPr>
              <a:t>from </a:t>
            </a:r>
            <a:r>
              <a:rPr lang="en-US" altLang="zh-CN" sz="1200" dirty="0" err="1">
                <a:latin typeface="+mn-ea"/>
              </a:rPr>
              <a:t>shutil</a:t>
            </a:r>
            <a:r>
              <a:rPr lang="en-US" altLang="zh-CN" sz="1200" dirty="0">
                <a:latin typeface="+mn-ea"/>
              </a:rPr>
              <a:t> import *</a:t>
            </a:r>
          </a:p>
          <a:p>
            <a:r>
              <a:rPr lang="en-US" altLang="zh-CN" sz="1200" dirty="0" err="1">
                <a:latin typeface="+mn-ea"/>
              </a:rPr>
              <a:t>rmtree</a:t>
            </a:r>
            <a:r>
              <a:rPr lang="en-US" altLang="zh-CN" sz="1200" dirty="0">
                <a:latin typeface="+mn-ea"/>
              </a:rPr>
              <a:t>(</a:t>
            </a:r>
            <a:r>
              <a:rPr lang="en-US" altLang="zh-CN" sz="1200" dirty="0" err="1">
                <a:latin typeface="+mn-ea"/>
              </a:rPr>
              <a:t>r"D</a:t>
            </a:r>
            <a:r>
              <a:rPr lang="en-US" altLang="zh-CN" sz="1200" dirty="0">
                <a:latin typeface="+mn-ea"/>
              </a:rPr>
              <a:t>:\test_python_copy")</a:t>
            </a:r>
          </a:p>
        </p:txBody>
      </p:sp>
    </p:spTree>
    <p:extLst>
      <p:ext uri="{BB962C8B-B14F-4D97-AF65-F5344CB8AC3E}">
        <p14:creationId xmlns:p14="http://schemas.microsoft.com/office/powerpoint/2010/main" val="346230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r>
              <a:rPr lang="en-US" altLang="ko-KR" dirty="0"/>
              <a:t>.</a:t>
            </a:r>
            <a:r>
              <a:rPr lang="en-US" altLang="zh-CN" dirty="0"/>
              <a:t>2</a:t>
            </a:r>
            <a:r>
              <a:rPr lang="en-US" altLang="ko-KR" dirty="0"/>
              <a:t> </a:t>
            </a:r>
            <a:r>
              <a:rPr lang="zh-CN" altLang="en-US" dirty="0"/>
              <a:t>文件级操作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en-US" altLang="zh-CN" dirty="0" err="1"/>
              <a:t>shutil</a:t>
            </a:r>
            <a:r>
              <a:rPr lang="zh-CN" altLang="en-US" dirty="0" smtClean="0"/>
              <a:t>模块（续）：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 err="1">
                <a:latin typeface="+mn-ea"/>
              </a:rPr>
              <a:t>shutil</a:t>
            </a:r>
            <a:r>
              <a:rPr lang="zh-CN" altLang="en-US" sz="1600" dirty="0">
                <a:latin typeface="+mn-ea"/>
              </a:rPr>
              <a:t>实现文件解压缩功能。</a:t>
            </a:r>
            <a:endParaRPr lang="en-US" altLang="zh-CN" sz="1600" dirty="0">
              <a:latin typeface="+mn-ea"/>
            </a:endParaRPr>
          </a:p>
          <a:p>
            <a:pPr lvl="1"/>
            <a:r>
              <a:rPr lang="en-US" altLang="zh-CN" sz="1200" dirty="0" err="1">
                <a:latin typeface="+mn-ea"/>
              </a:rPr>
              <a:t>make_archive</a:t>
            </a:r>
            <a:r>
              <a:rPr lang="en-US" altLang="zh-CN" sz="1200" dirty="0">
                <a:latin typeface="+mn-ea"/>
              </a:rPr>
              <a:t>()</a:t>
            </a:r>
            <a:r>
              <a:rPr lang="zh-CN" altLang="en-US" sz="1200" dirty="0">
                <a:latin typeface="+mn-ea"/>
              </a:rPr>
              <a:t>创建归档文件    </a:t>
            </a:r>
            <a:r>
              <a:rPr lang="en-US" altLang="zh-CN" sz="1200" dirty="0">
                <a:latin typeface="+mn-ea"/>
              </a:rPr>
              <a:t># python2.7</a:t>
            </a:r>
            <a:r>
              <a:rPr lang="zh-CN" altLang="en-US" sz="1200" dirty="0">
                <a:latin typeface="+mn-ea"/>
              </a:rPr>
              <a:t>之后新增</a:t>
            </a:r>
            <a:endParaRPr lang="en-US" altLang="zh-CN" sz="1200" dirty="0">
              <a:latin typeface="+mn-ea"/>
            </a:endParaRPr>
          </a:p>
          <a:p>
            <a:pPr lvl="1"/>
            <a:r>
              <a:rPr lang="en-US" altLang="zh-CN" sz="1200" dirty="0" err="1">
                <a:latin typeface="+mn-ea"/>
              </a:rPr>
              <a:t>unpack_archive</a:t>
            </a:r>
            <a:r>
              <a:rPr lang="en-US" altLang="zh-CN" sz="1200" dirty="0">
                <a:latin typeface="+mn-ea"/>
              </a:rPr>
              <a:t>()</a:t>
            </a:r>
            <a:r>
              <a:rPr lang="zh-CN" altLang="en-US" sz="1200" dirty="0">
                <a:latin typeface="+mn-ea"/>
              </a:rPr>
              <a:t>解压归档文件  </a:t>
            </a:r>
            <a:r>
              <a:rPr lang="en-US" altLang="zh-CN" sz="1200" dirty="0">
                <a:latin typeface="+mn-ea"/>
              </a:rPr>
              <a:t># python3.2</a:t>
            </a:r>
            <a:r>
              <a:rPr lang="zh-CN" altLang="en-US" sz="1200" dirty="0">
                <a:latin typeface="+mn-ea"/>
              </a:rPr>
              <a:t>之后新增</a:t>
            </a:r>
            <a:endParaRPr lang="en-US" altLang="zh-CN" sz="1200" dirty="0">
              <a:latin typeface="+mn-ea"/>
            </a:endParaRPr>
          </a:p>
          <a:p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</p:txBody>
      </p:sp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0366FE31-AC2C-4B2B-8515-363807D08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394" y="2355726"/>
            <a:ext cx="5492883" cy="26464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029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r>
              <a:rPr lang="en-US" altLang="ko-KR" dirty="0"/>
              <a:t>.</a:t>
            </a:r>
            <a:r>
              <a:rPr lang="en-US" altLang="zh-CN" dirty="0"/>
              <a:t>2</a:t>
            </a:r>
            <a:r>
              <a:rPr lang="en-US" altLang="ko-KR" dirty="0"/>
              <a:t> </a:t>
            </a:r>
            <a:r>
              <a:rPr lang="zh-CN" altLang="en-US" dirty="0"/>
              <a:t>文件级操作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en-US" altLang="zh-CN" dirty="0" err="1"/>
              <a:t>os</a:t>
            </a:r>
            <a:r>
              <a:rPr lang="zh-CN" altLang="en-US" dirty="0"/>
              <a:t>、</a:t>
            </a:r>
            <a:r>
              <a:rPr lang="en-US" altLang="zh-CN" dirty="0" err="1"/>
              <a:t>os.path</a:t>
            </a:r>
            <a:r>
              <a:rPr lang="zh-CN" altLang="en-US" dirty="0"/>
              <a:t>模块</a:t>
            </a:r>
            <a:r>
              <a:rPr lang="zh-CN" altLang="en-US" dirty="0" smtClean="0"/>
              <a:t>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 err="1">
                <a:latin typeface="+mn-ea"/>
              </a:rPr>
              <a:t>os</a:t>
            </a:r>
            <a:r>
              <a:rPr lang="zh-CN" altLang="en-US" sz="1600" dirty="0">
                <a:latin typeface="+mn-ea"/>
              </a:rPr>
              <a:t>常用操作：</a:t>
            </a:r>
            <a:endParaRPr lang="en-US" altLang="zh-CN" sz="1600" dirty="0">
              <a:latin typeface="+mn-ea"/>
            </a:endParaRPr>
          </a:p>
          <a:p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0DBD2F51-2A70-474D-A8C6-BF8349499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540" y="1900814"/>
            <a:ext cx="5328591" cy="3047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658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r>
              <a:rPr lang="en-US" altLang="ko-KR" dirty="0"/>
              <a:t>.</a:t>
            </a:r>
            <a:r>
              <a:rPr lang="en-US" altLang="zh-CN" dirty="0"/>
              <a:t>2</a:t>
            </a:r>
            <a:r>
              <a:rPr lang="en-US" altLang="ko-KR" dirty="0"/>
              <a:t> </a:t>
            </a:r>
            <a:r>
              <a:rPr lang="zh-CN" altLang="en-US" dirty="0"/>
              <a:t>文件级操作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en-US" altLang="zh-CN" dirty="0" err="1"/>
              <a:t>os</a:t>
            </a:r>
            <a:r>
              <a:rPr lang="zh-CN" altLang="en-US" dirty="0"/>
              <a:t>、</a:t>
            </a:r>
            <a:r>
              <a:rPr lang="en-US" altLang="zh-CN" dirty="0" err="1"/>
              <a:t>os.path</a:t>
            </a:r>
            <a:r>
              <a:rPr lang="zh-CN" altLang="en-US" dirty="0" smtClean="0"/>
              <a:t>模块（续）：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 err="1">
                <a:latin typeface="+mn-ea"/>
              </a:rPr>
              <a:t>os.path</a:t>
            </a:r>
            <a:r>
              <a:rPr lang="zh-CN" altLang="en-US" sz="1600" dirty="0">
                <a:latin typeface="+mn-ea"/>
              </a:rPr>
              <a:t>常用操作</a:t>
            </a:r>
            <a:r>
              <a:rPr lang="zh-CN" altLang="en-US" sz="1600" dirty="0" smtClean="0">
                <a:latin typeface="+mn-ea"/>
              </a:rPr>
              <a:t>：</a:t>
            </a:r>
            <a:endParaRPr lang="en-US" altLang="zh-CN" sz="1600" dirty="0">
              <a:latin typeface="+mn-ea"/>
            </a:endParaRPr>
          </a:p>
          <a:p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</p:txBody>
      </p: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533DB6A3-F4B0-4824-BEF7-93F8B3F3F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1851670"/>
            <a:ext cx="4472656" cy="31070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409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</a:t>
            </a:r>
            <a:r>
              <a:rPr lang="en-US" altLang="ko-KR" dirty="0" smtClean="0"/>
              <a:t>.</a:t>
            </a:r>
            <a:r>
              <a:rPr lang="en-US" altLang="zh-CN" dirty="0" smtClean="0"/>
              <a:t>3</a:t>
            </a:r>
            <a:r>
              <a:rPr lang="en-US" altLang="ko-KR" dirty="0" smtClean="0"/>
              <a:t> </a:t>
            </a:r>
            <a:r>
              <a:rPr lang="zh-CN" altLang="en-US" dirty="0" smtClean="0"/>
              <a:t>数据库操作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zh-CN" altLang="en-US" dirty="0" smtClean="0"/>
              <a:t>数据库：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latin typeface="+mn-ea"/>
              </a:rPr>
              <a:t>Python </a:t>
            </a:r>
            <a:r>
              <a:rPr lang="zh-CN" altLang="en-US" dirty="0">
                <a:latin typeface="+mn-ea"/>
              </a:rPr>
              <a:t>标准数据库接口为 </a:t>
            </a:r>
            <a:r>
              <a:rPr lang="en-US" altLang="zh-CN" dirty="0">
                <a:latin typeface="+mn-ea"/>
              </a:rPr>
              <a:t>Python DB-API</a:t>
            </a:r>
            <a:r>
              <a:rPr lang="zh-CN" altLang="en-US" dirty="0">
                <a:latin typeface="+mn-ea"/>
              </a:rPr>
              <a:t>，</a:t>
            </a:r>
            <a:r>
              <a:rPr lang="en-US" altLang="zh-CN" dirty="0">
                <a:latin typeface="+mn-ea"/>
              </a:rPr>
              <a:t>Python DB-API</a:t>
            </a:r>
            <a:r>
              <a:rPr lang="zh-CN" altLang="en-US" dirty="0">
                <a:latin typeface="+mn-ea"/>
              </a:rPr>
              <a:t>为开发人员提供了数据库应用编程接口。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latin typeface="+mn-ea"/>
              </a:rPr>
              <a:t>Python </a:t>
            </a:r>
            <a:r>
              <a:rPr lang="zh-CN" altLang="en-US" dirty="0">
                <a:latin typeface="+mn-ea"/>
              </a:rPr>
              <a:t>数据库接口支持非常多的数据库，你可以选择适合你项目的数据库：</a:t>
            </a:r>
            <a:endParaRPr lang="en-US" altLang="zh-CN" dirty="0">
              <a:latin typeface="+mn-ea"/>
            </a:endParaRPr>
          </a:p>
          <a:p>
            <a:pPr marL="457200" lvl="1" indent="0">
              <a:buNone/>
            </a:pPr>
            <a:r>
              <a:rPr lang="en-US" altLang="zh-CN" sz="1200" dirty="0" err="1">
                <a:latin typeface="+mn-ea"/>
              </a:rPr>
              <a:t>GadFly</a:t>
            </a:r>
            <a:r>
              <a:rPr lang="zh-CN" altLang="en-US" sz="1200" dirty="0">
                <a:latin typeface="+mn-ea"/>
              </a:rPr>
              <a:t>、</a:t>
            </a:r>
            <a:r>
              <a:rPr lang="en-US" altLang="zh-CN" sz="1200" dirty="0" err="1">
                <a:latin typeface="+mn-ea"/>
              </a:rPr>
              <a:t>mSQL</a:t>
            </a:r>
            <a:r>
              <a:rPr lang="zh-CN" altLang="en-US" sz="1200" dirty="0">
                <a:latin typeface="+mn-ea"/>
              </a:rPr>
              <a:t>、</a:t>
            </a:r>
            <a:r>
              <a:rPr lang="en-US" altLang="zh-CN" sz="1200" dirty="0">
                <a:latin typeface="+mn-ea"/>
              </a:rPr>
              <a:t>MySQL</a:t>
            </a:r>
            <a:r>
              <a:rPr lang="zh-CN" altLang="en-US" sz="1200" dirty="0">
                <a:latin typeface="+mn-ea"/>
              </a:rPr>
              <a:t>、</a:t>
            </a:r>
            <a:r>
              <a:rPr lang="en-US" altLang="zh-CN" sz="1200" dirty="0">
                <a:latin typeface="+mn-ea"/>
              </a:rPr>
              <a:t>PostgreSQL</a:t>
            </a:r>
            <a:r>
              <a:rPr lang="zh-CN" altLang="en-US" sz="1200" dirty="0">
                <a:latin typeface="+mn-ea"/>
              </a:rPr>
              <a:t>、</a:t>
            </a:r>
            <a:r>
              <a:rPr lang="en-US" altLang="zh-CN" sz="1200" dirty="0">
                <a:latin typeface="+mn-ea"/>
              </a:rPr>
              <a:t>Microsoft SQL Server 2000</a:t>
            </a:r>
            <a:r>
              <a:rPr lang="zh-CN" altLang="en-US" sz="1200" dirty="0">
                <a:latin typeface="+mn-ea"/>
              </a:rPr>
              <a:t>、</a:t>
            </a:r>
            <a:r>
              <a:rPr lang="en-US" altLang="zh-CN" sz="1200" dirty="0">
                <a:latin typeface="+mn-ea"/>
              </a:rPr>
              <a:t>Informix</a:t>
            </a:r>
            <a:r>
              <a:rPr lang="zh-CN" altLang="en-US" sz="1200" dirty="0">
                <a:latin typeface="+mn-ea"/>
              </a:rPr>
              <a:t>、</a:t>
            </a:r>
            <a:r>
              <a:rPr lang="en-US" altLang="zh-CN" sz="1200" dirty="0" err="1">
                <a:latin typeface="+mn-ea"/>
              </a:rPr>
              <a:t>Interbase</a:t>
            </a:r>
            <a:r>
              <a:rPr lang="zh-CN" altLang="en-US" sz="1200" dirty="0">
                <a:latin typeface="+mn-ea"/>
              </a:rPr>
              <a:t>、</a:t>
            </a:r>
            <a:r>
              <a:rPr lang="en-US" altLang="zh-CN" sz="1200" dirty="0">
                <a:latin typeface="+mn-ea"/>
              </a:rPr>
              <a:t>Oracle</a:t>
            </a:r>
            <a:r>
              <a:rPr lang="zh-CN" altLang="en-US" sz="1200" dirty="0">
                <a:latin typeface="+mn-ea"/>
              </a:rPr>
              <a:t>、</a:t>
            </a:r>
            <a:r>
              <a:rPr lang="en-US" altLang="zh-CN" sz="1200" dirty="0">
                <a:latin typeface="+mn-ea"/>
              </a:rPr>
              <a:t>Sybase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不同的数据库你需要下载不同的</a:t>
            </a:r>
            <a:r>
              <a:rPr lang="en-US" altLang="zh-CN" dirty="0">
                <a:latin typeface="+mn-ea"/>
              </a:rPr>
              <a:t>DB API</a:t>
            </a:r>
            <a:r>
              <a:rPr lang="zh-CN" altLang="en-US" dirty="0">
                <a:latin typeface="+mn-ea"/>
              </a:rPr>
              <a:t>模块，例如你需要访问</a:t>
            </a:r>
            <a:r>
              <a:rPr lang="en-US" altLang="zh-CN" dirty="0">
                <a:latin typeface="+mn-ea"/>
              </a:rPr>
              <a:t>Oracle</a:t>
            </a:r>
            <a:r>
              <a:rPr lang="zh-CN" altLang="en-US" dirty="0">
                <a:latin typeface="+mn-ea"/>
              </a:rPr>
              <a:t>数据库和</a:t>
            </a:r>
            <a:r>
              <a:rPr lang="en-US" altLang="zh-CN" dirty="0" err="1">
                <a:latin typeface="+mn-ea"/>
              </a:rPr>
              <a:t>Mysql</a:t>
            </a:r>
            <a:r>
              <a:rPr lang="zh-CN" altLang="en-US" dirty="0">
                <a:latin typeface="+mn-ea"/>
              </a:rPr>
              <a:t>数据，你需要下载</a:t>
            </a:r>
            <a:r>
              <a:rPr lang="en-US" altLang="zh-CN" dirty="0">
                <a:latin typeface="+mn-ea"/>
              </a:rPr>
              <a:t>Oracle</a:t>
            </a:r>
            <a:r>
              <a:rPr lang="zh-CN" altLang="en-US" dirty="0">
                <a:latin typeface="+mn-ea"/>
              </a:rPr>
              <a:t>和</a:t>
            </a:r>
            <a:r>
              <a:rPr lang="en-US" altLang="zh-CN" dirty="0">
                <a:latin typeface="+mn-ea"/>
              </a:rPr>
              <a:t>MySQL</a:t>
            </a:r>
            <a:r>
              <a:rPr lang="zh-CN" altLang="en-US" dirty="0">
                <a:latin typeface="+mn-ea"/>
              </a:rPr>
              <a:t>数据库模块。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latin typeface="+mn-ea"/>
              </a:rPr>
              <a:t>Python</a:t>
            </a:r>
            <a:r>
              <a:rPr lang="zh-CN" altLang="en-US" dirty="0">
                <a:latin typeface="+mn-ea"/>
              </a:rPr>
              <a:t>的</a:t>
            </a:r>
            <a:r>
              <a:rPr lang="en-US" altLang="zh-CN" dirty="0">
                <a:latin typeface="+mn-ea"/>
              </a:rPr>
              <a:t>DB-API</a:t>
            </a:r>
            <a:r>
              <a:rPr lang="zh-CN" altLang="en-US" dirty="0">
                <a:latin typeface="+mn-ea"/>
              </a:rPr>
              <a:t>，为大多数的数据库实现了接口，使用它连接各数据库后，就可以用相同的方式操作各数据库。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+mn-ea"/>
              </a:rPr>
              <a:t>MySQLdb</a:t>
            </a:r>
            <a:r>
              <a:rPr lang="en-US" altLang="zh-CN" dirty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是用于</a:t>
            </a:r>
            <a:r>
              <a:rPr lang="en-US" altLang="zh-CN" dirty="0">
                <a:latin typeface="+mn-ea"/>
              </a:rPr>
              <a:t>Python</a:t>
            </a:r>
            <a:r>
              <a:rPr lang="zh-CN" altLang="en-US" dirty="0">
                <a:latin typeface="+mn-ea"/>
              </a:rPr>
              <a:t>链接</a:t>
            </a:r>
            <a:r>
              <a:rPr lang="en-US" altLang="zh-CN" dirty="0" err="1">
                <a:latin typeface="+mn-ea"/>
              </a:rPr>
              <a:t>Mysql</a:t>
            </a:r>
            <a:r>
              <a:rPr lang="zh-CN" altLang="en-US" dirty="0">
                <a:latin typeface="+mn-ea"/>
              </a:rPr>
              <a:t>数据库的接口，它实现了 </a:t>
            </a:r>
            <a:r>
              <a:rPr lang="en-US" altLang="zh-CN" dirty="0">
                <a:latin typeface="+mn-ea"/>
              </a:rPr>
              <a:t>Python </a:t>
            </a:r>
            <a:r>
              <a:rPr lang="zh-CN" altLang="en-US" dirty="0">
                <a:latin typeface="+mn-ea"/>
              </a:rPr>
              <a:t>数据库 </a:t>
            </a:r>
            <a:r>
              <a:rPr lang="en-US" altLang="zh-CN" dirty="0">
                <a:latin typeface="+mn-ea"/>
              </a:rPr>
              <a:t>API </a:t>
            </a:r>
            <a:r>
              <a:rPr lang="zh-CN" altLang="en-US" dirty="0">
                <a:latin typeface="+mn-ea"/>
              </a:rPr>
              <a:t>规范 </a:t>
            </a:r>
            <a:r>
              <a:rPr lang="en-US" altLang="zh-CN" dirty="0">
                <a:latin typeface="+mn-ea"/>
              </a:rPr>
              <a:t>V2.0</a:t>
            </a:r>
            <a:r>
              <a:rPr lang="zh-CN" altLang="en-US" dirty="0">
                <a:latin typeface="+mn-ea"/>
              </a:rPr>
              <a:t>，基于 </a:t>
            </a:r>
            <a:r>
              <a:rPr lang="en-US" altLang="zh-CN" dirty="0">
                <a:latin typeface="+mn-ea"/>
              </a:rPr>
              <a:t>MySQL C API </a:t>
            </a:r>
            <a:r>
              <a:rPr lang="zh-CN" altLang="en-US" dirty="0">
                <a:latin typeface="+mn-ea"/>
              </a:rPr>
              <a:t>上建立的。</a:t>
            </a:r>
            <a:endParaRPr lang="en-US" altLang="zh-CN" dirty="0">
              <a:latin typeface="+mn-ea"/>
            </a:endParaRPr>
          </a:p>
          <a:p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endParaRPr lang="en-US" altLang="zh-CN" sz="1800" b="1" dirty="0" smtClean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7219"/>
            <a:ext cx="1667538" cy="104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88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r>
              <a:rPr lang="en-US" altLang="ko-KR" dirty="0"/>
              <a:t>.</a:t>
            </a:r>
            <a:r>
              <a:rPr lang="en-US" altLang="zh-CN" dirty="0"/>
              <a:t>3</a:t>
            </a:r>
            <a:r>
              <a:rPr lang="en-US" altLang="ko-KR" dirty="0"/>
              <a:t> </a:t>
            </a:r>
            <a:r>
              <a:rPr lang="zh-CN" altLang="en-US" dirty="0"/>
              <a:t>数据库操作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 err="1"/>
              <a:t>MySQLdb</a:t>
            </a:r>
            <a:r>
              <a:rPr lang="zh-CN" altLang="en-US" dirty="0" smtClean="0"/>
              <a:t>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可以通过</a:t>
            </a:r>
            <a:r>
              <a:rPr lang="en-US" altLang="zh-CN" dirty="0" err="1">
                <a:latin typeface="+mn-ea"/>
              </a:rPr>
              <a:t>MySQLdb</a:t>
            </a:r>
            <a:r>
              <a:rPr lang="zh-CN" altLang="en-US" dirty="0">
                <a:latin typeface="+mn-ea"/>
              </a:rPr>
              <a:t>库来操作</a:t>
            </a:r>
            <a:r>
              <a:rPr lang="en-US" altLang="zh-CN" dirty="0">
                <a:latin typeface="+mn-ea"/>
              </a:rPr>
              <a:t>MySQL</a:t>
            </a:r>
            <a:r>
              <a:rPr lang="zh-CN" altLang="en-US" dirty="0">
                <a:latin typeface="+mn-ea"/>
              </a:rPr>
              <a:t>数据库。首先要确保安装了</a:t>
            </a:r>
            <a:r>
              <a:rPr lang="en-US" altLang="zh-CN" dirty="0">
                <a:latin typeface="+mn-ea"/>
              </a:rPr>
              <a:t>MySQL</a:t>
            </a:r>
            <a:r>
              <a:rPr lang="zh-CN" altLang="en-US" dirty="0">
                <a:latin typeface="+mn-ea"/>
              </a:rPr>
              <a:t>数据库。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+mn-ea"/>
              </a:rPr>
              <a:t>MySQLdb</a:t>
            </a:r>
            <a:r>
              <a:rPr lang="zh-CN" altLang="en-US" dirty="0">
                <a:latin typeface="+mn-ea"/>
              </a:rPr>
              <a:t>在</a:t>
            </a:r>
            <a:r>
              <a:rPr lang="en-US" altLang="zh-CN" dirty="0">
                <a:latin typeface="+mn-ea"/>
              </a:rPr>
              <a:t>Window</a:t>
            </a:r>
            <a:r>
              <a:rPr lang="zh-CN" altLang="en-US" dirty="0">
                <a:latin typeface="+mn-ea"/>
              </a:rPr>
              <a:t>平台下安装：</a:t>
            </a:r>
            <a:endParaRPr lang="en-US" altLang="zh-CN" dirty="0">
              <a:latin typeface="+mn-ea"/>
            </a:endParaRPr>
          </a:p>
          <a:p>
            <a:pPr marL="457200" lvl="1" indent="0">
              <a:buNone/>
            </a:pPr>
            <a:r>
              <a:rPr lang="zh-CN" altLang="en-US" sz="1400" dirty="0">
                <a:latin typeface="+mn-ea"/>
              </a:rPr>
              <a:t>可以访问</a:t>
            </a:r>
            <a:r>
              <a:rPr lang="en-US" altLang="zh-CN" sz="1400" dirty="0">
                <a:latin typeface="+mn-ea"/>
                <a:hlinkClick r:id="rId2"/>
              </a:rPr>
              <a:t>http://www.lfd.uci.edu/~gohlke/pythonlibs/#mysql-python</a:t>
            </a:r>
            <a:r>
              <a:rPr lang="zh-CN" altLang="en-US" sz="1400" dirty="0">
                <a:latin typeface="+mn-ea"/>
              </a:rPr>
              <a:t>，查找</a:t>
            </a:r>
            <a:r>
              <a:rPr lang="en-US" altLang="zh-CN" sz="1400" dirty="0" err="1">
                <a:latin typeface="+mn-ea"/>
              </a:rPr>
              <a:t>mysqldb</a:t>
            </a:r>
            <a:r>
              <a:rPr lang="zh-CN" altLang="en-US" sz="1400" dirty="0">
                <a:latin typeface="+mn-ea"/>
              </a:rPr>
              <a:t>关键字，选择相应版本，使用</a:t>
            </a:r>
            <a:r>
              <a:rPr lang="en-US" altLang="zh-CN" sz="1400" dirty="0">
                <a:latin typeface="+mn-ea"/>
              </a:rPr>
              <a:t>pip install </a:t>
            </a:r>
            <a:r>
              <a:rPr lang="en-US" altLang="zh-CN" sz="1400" dirty="0" err="1">
                <a:latin typeface="+mn-ea"/>
              </a:rPr>
              <a:t>xxxx</a:t>
            </a:r>
            <a:r>
              <a:rPr lang="en-US" altLang="zh-CN" sz="1400" dirty="0">
                <a:latin typeface="+mn-ea"/>
              </a:rPr>
              <a:t>-xx-</a:t>
            </a:r>
            <a:r>
              <a:rPr lang="en-US" altLang="zh-CN" sz="1400" dirty="0" err="1">
                <a:latin typeface="+mn-ea"/>
              </a:rPr>
              <a:t>xx.whl</a:t>
            </a:r>
            <a:r>
              <a:rPr lang="en-US" altLang="zh-CN" sz="1400" dirty="0">
                <a:latin typeface="+mn-ea"/>
              </a:rPr>
              <a:t> </a:t>
            </a:r>
            <a:r>
              <a:rPr lang="zh-CN" altLang="en-US" sz="1400" dirty="0">
                <a:latin typeface="+mn-ea"/>
              </a:rPr>
              <a:t>安装：</a:t>
            </a:r>
            <a:endParaRPr lang="en-US" altLang="zh-CN" sz="1400" dirty="0">
              <a:latin typeface="+mn-ea"/>
            </a:endParaRPr>
          </a:p>
          <a:p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800" b="1" dirty="0" smtClean="0"/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A2E8928F-5781-43C0-ACCE-BBFF09A61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266" y="2571750"/>
            <a:ext cx="4869139" cy="24482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044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简介：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>
          <a:xfrm>
            <a:off x="395536" y="1491630"/>
            <a:ext cx="8496944" cy="2995737"/>
          </a:xfrm>
        </p:spPr>
        <p:txBody>
          <a:bodyPr/>
          <a:lstStyle/>
          <a:p>
            <a:pPr lvl="0"/>
            <a:r>
              <a:rPr lang="zh-CN" altLang="zh-CN" sz="1800" dirty="0" smtClean="0"/>
              <a:t>本章介绍</a:t>
            </a:r>
            <a:r>
              <a:rPr lang="en-US" altLang="zh-CN" sz="1800" dirty="0" smtClean="0"/>
              <a:t>Python</a:t>
            </a:r>
            <a:r>
              <a:rPr lang="zh-CN" altLang="en-US" sz="1800" dirty="0" smtClean="0"/>
              <a:t>语言</a:t>
            </a:r>
            <a:r>
              <a:rPr lang="zh-CN" altLang="zh-CN" sz="1800" dirty="0" smtClean="0"/>
              <a:t>的</a:t>
            </a:r>
            <a:r>
              <a:rPr lang="zh-CN" altLang="en-US" sz="1800" dirty="0" smtClean="0"/>
              <a:t>文件与数据库操作</a:t>
            </a:r>
            <a:r>
              <a:rPr lang="zh-CN" altLang="zh-CN" sz="1800" dirty="0" smtClean="0"/>
              <a:t>，</a:t>
            </a:r>
            <a:r>
              <a:rPr lang="zh-CN" altLang="zh-CN" sz="1800" dirty="0"/>
              <a:t>内容主要</a:t>
            </a:r>
            <a:r>
              <a:rPr lang="zh-CN" altLang="zh-CN" sz="1800" dirty="0" smtClean="0"/>
              <a:t>涉及</a:t>
            </a:r>
            <a:r>
              <a:rPr lang="en-US" altLang="zh-CN" sz="1800" dirty="0" smtClean="0"/>
              <a:t>Python</a:t>
            </a:r>
            <a:r>
              <a:rPr lang="zh-CN" altLang="en-US" sz="1800" dirty="0"/>
              <a:t> </a:t>
            </a:r>
            <a:r>
              <a:rPr lang="zh-CN" altLang="en-US" sz="1800" dirty="0" smtClean="0"/>
              <a:t>文件对象与文件操作</a:t>
            </a:r>
            <a:r>
              <a:rPr lang="zh-CN" altLang="zh-CN" sz="1800" dirty="0" smtClean="0"/>
              <a:t>、</a:t>
            </a:r>
            <a:r>
              <a:rPr lang="zh-CN" altLang="en-US" sz="1800" dirty="0" smtClean="0"/>
              <a:t>文件级操作以及数据库操作。</a:t>
            </a:r>
            <a:r>
              <a:rPr lang="zh-CN" altLang="zh-CN" sz="1800" dirty="0"/>
              <a:t>（授课</a:t>
            </a:r>
            <a:r>
              <a:rPr lang="zh-CN" altLang="zh-CN" sz="1800" dirty="0" smtClean="0"/>
              <a:t>：</a:t>
            </a:r>
            <a:r>
              <a:rPr lang="en-US" altLang="zh-CN" sz="1800" dirty="0" smtClean="0"/>
              <a:t>2</a:t>
            </a:r>
            <a:r>
              <a:rPr lang="zh-CN" altLang="zh-CN" sz="1800" dirty="0" smtClean="0"/>
              <a:t>学时</a:t>
            </a:r>
            <a:r>
              <a:rPr lang="zh-CN" altLang="zh-CN" sz="1800" dirty="0"/>
              <a:t>）</a:t>
            </a:r>
          </a:p>
          <a:p>
            <a:endParaRPr lang="zh-CN" altLang="zh-CN" sz="1800" dirty="0" smtClean="0"/>
          </a:p>
          <a:p>
            <a:r>
              <a:rPr lang="zh-CN" altLang="zh-CN" sz="1800" dirty="0" smtClean="0"/>
              <a:t>本章</a:t>
            </a:r>
            <a:r>
              <a:rPr lang="zh-CN" altLang="zh-CN" sz="1800" dirty="0"/>
              <a:t>的学习目标</a:t>
            </a:r>
            <a:r>
              <a:rPr lang="zh-CN" altLang="zh-CN" sz="1800" dirty="0" smtClean="0"/>
              <a:t>：</a:t>
            </a:r>
            <a:endParaRPr lang="en-US" altLang="zh-CN" sz="18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文件</a:t>
            </a:r>
            <a:r>
              <a:rPr lang="zh-CN" altLang="en-US" sz="1800" dirty="0"/>
              <a:t>对象，文件操作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文件级</a:t>
            </a:r>
            <a:r>
              <a:rPr lang="zh-CN" altLang="en-US" sz="1800" dirty="0"/>
              <a:t>操作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数据库</a:t>
            </a:r>
            <a:r>
              <a:rPr lang="zh-CN" altLang="en-US" sz="1800" dirty="0"/>
              <a:t>操作</a:t>
            </a:r>
            <a:r>
              <a:rPr lang="zh-CN" altLang="en-US" sz="1800" dirty="0" smtClean="0"/>
              <a:t>。</a:t>
            </a:r>
            <a:endParaRPr lang="en-US" altLang="zh-CN" sz="1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431" y="96349"/>
            <a:ext cx="2916569" cy="78811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2427734"/>
            <a:ext cx="3069815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33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r>
              <a:rPr lang="en-US" altLang="ko-KR" dirty="0"/>
              <a:t>.</a:t>
            </a:r>
            <a:r>
              <a:rPr lang="en-US" altLang="zh-CN" dirty="0"/>
              <a:t>3</a:t>
            </a:r>
            <a:r>
              <a:rPr lang="en-US" altLang="ko-KR" dirty="0"/>
              <a:t> </a:t>
            </a:r>
            <a:r>
              <a:rPr lang="zh-CN" altLang="en-US" dirty="0"/>
              <a:t>数据库操作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 err="1" smtClean="0"/>
              <a:t>MySQLdb</a:t>
            </a:r>
            <a:r>
              <a:rPr lang="zh-CN" altLang="en-US" dirty="0" smtClean="0"/>
              <a:t>（续）：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+mn-ea"/>
              </a:rPr>
              <a:t>MySQLdb</a:t>
            </a:r>
            <a:r>
              <a:rPr lang="zh-CN" altLang="en-US" dirty="0">
                <a:latin typeface="+mn-ea"/>
              </a:rPr>
              <a:t>在</a:t>
            </a:r>
            <a:r>
              <a:rPr lang="en-US" altLang="zh-CN" dirty="0">
                <a:latin typeface="+mn-ea"/>
              </a:rPr>
              <a:t>Linux</a:t>
            </a:r>
            <a:r>
              <a:rPr lang="zh-CN" altLang="en-US" dirty="0">
                <a:latin typeface="+mn-ea"/>
              </a:rPr>
              <a:t>平台下安装：</a:t>
            </a:r>
            <a:endParaRPr lang="en-US" altLang="zh-CN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 dirty="0">
                <a:latin typeface="+mn-ea"/>
              </a:rPr>
              <a:t>Linux</a:t>
            </a:r>
            <a:r>
              <a:rPr lang="zh-CN" altLang="en-US" sz="1200" dirty="0">
                <a:latin typeface="+mn-ea"/>
              </a:rPr>
              <a:t>平台下，</a:t>
            </a:r>
            <a:r>
              <a:rPr lang="en-US" altLang="zh-CN" sz="1200" dirty="0">
                <a:latin typeface="+mn-ea"/>
                <a:hlinkClick r:id="rId2"/>
              </a:rPr>
              <a:t>https://sourceforge.net/projects/mysql-python/files/mysql-python/</a:t>
            </a:r>
            <a:r>
              <a:rPr lang="en-US" altLang="zh-CN" sz="1200" dirty="0">
                <a:latin typeface="+mn-ea"/>
              </a:rPr>
              <a:t> </a:t>
            </a:r>
            <a:r>
              <a:rPr lang="zh-CN" altLang="en-US" sz="1200" dirty="0">
                <a:latin typeface="+mn-ea"/>
              </a:rPr>
              <a:t>下载安装包，解压安装。</a:t>
            </a:r>
            <a:endParaRPr lang="en-US" altLang="zh-CN" sz="12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1200" dirty="0">
                <a:latin typeface="+mn-ea"/>
              </a:rPr>
              <a:t>如果是</a:t>
            </a:r>
            <a:r>
              <a:rPr lang="en-US" altLang="zh-CN" sz="1200" dirty="0" err="1">
                <a:latin typeface="+mn-ea"/>
              </a:rPr>
              <a:t>ubuntu</a:t>
            </a:r>
            <a:r>
              <a:rPr lang="zh-CN" altLang="en-US" sz="1200" dirty="0">
                <a:latin typeface="+mn-ea"/>
              </a:rPr>
              <a:t>平台，可以直接使用</a:t>
            </a:r>
            <a:r>
              <a:rPr lang="en-US" altLang="zh-CN" sz="1200" dirty="0">
                <a:latin typeface="+mn-ea"/>
              </a:rPr>
              <a:t>pip install </a:t>
            </a:r>
            <a:r>
              <a:rPr lang="en-US" altLang="zh-CN" sz="1200" dirty="0" err="1">
                <a:latin typeface="+mn-ea"/>
              </a:rPr>
              <a:t>MySQLdb</a:t>
            </a:r>
            <a:r>
              <a:rPr lang="en-US" altLang="zh-CN" sz="1200" dirty="0">
                <a:latin typeface="+mn-ea"/>
              </a:rPr>
              <a:t>-python</a:t>
            </a:r>
            <a:r>
              <a:rPr lang="zh-CN" altLang="en-US" sz="1200" dirty="0">
                <a:latin typeface="+mn-ea"/>
              </a:rPr>
              <a:t>安装。</a:t>
            </a:r>
            <a:endParaRPr lang="en-US" altLang="zh-CN" sz="12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1200" dirty="0">
                <a:latin typeface="+mn-ea"/>
              </a:rPr>
              <a:t>如果是</a:t>
            </a:r>
            <a:r>
              <a:rPr lang="en-US" altLang="zh-CN" sz="1200" dirty="0">
                <a:latin typeface="+mn-ea"/>
              </a:rPr>
              <a:t>centos</a:t>
            </a:r>
            <a:r>
              <a:rPr lang="zh-CN" altLang="en-US" sz="1200" dirty="0">
                <a:latin typeface="+mn-ea"/>
              </a:rPr>
              <a:t>，可以使用</a:t>
            </a:r>
            <a:r>
              <a:rPr lang="en-US" altLang="zh-CN" sz="1200" dirty="0" err="1">
                <a:latin typeface="+mn-ea"/>
              </a:rPr>
              <a:t>sudo</a:t>
            </a:r>
            <a:r>
              <a:rPr lang="en-US" altLang="zh-CN" sz="1200" dirty="0">
                <a:latin typeface="+mn-ea"/>
              </a:rPr>
              <a:t> yum install </a:t>
            </a:r>
            <a:r>
              <a:rPr lang="en-US" altLang="zh-CN" sz="1200" dirty="0" err="1">
                <a:latin typeface="+mn-ea"/>
              </a:rPr>
              <a:t>MySQLdb</a:t>
            </a:r>
            <a:r>
              <a:rPr lang="en-US" altLang="zh-CN" sz="1200" dirty="0">
                <a:latin typeface="+mn-ea"/>
              </a:rPr>
              <a:t>-python</a:t>
            </a:r>
            <a:r>
              <a:rPr lang="zh-CN" altLang="en-US" sz="1200" dirty="0">
                <a:latin typeface="+mn-ea"/>
              </a:rPr>
              <a:t>安装。</a:t>
            </a:r>
            <a:endParaRPr lang="en-US" altLang="zh-CN" sz="12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+mn-ea"/>
              </a:rPr>
              <a:t>MySQLdb</a:t>
            </a:r>
            <a:r>
              <a:rPr lang="zh-CN" altLang="en-US" dirty="0">
                <a:latin typeface="+mn-ea"/>
              </a:rPr>
              <a:t>使用手册：</a:t>
            </a:r>
            <a:endParaRPr lang="en-US" altLang="zh-CN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 dirty="0">
                <a:latin typeface="+mn-ea"/>
                <a:hlinkClick r:id="rId3"/>
              </a:rPr>
              <a:t>http://mysql-python.sourceforge.net/MySQLdb.html</a:t>
            </a:r>
            <a:endParaRPr lang="en-US" altLang="zh-CN" sz="12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sz="14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测试是否安装成功：</a:t>
            </a:r>
            <a:endParaRPr lang="en-US" altLang="zh-CN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 dirty="0">
                <a:latin typeface="+mn-ea"/>
              </a:rPr>
              <a:t>import </a:t>
            </a:r>
            <a:r>
              <a:rPr lang="en-US" altLang="zh-CN" sz="1200" dirty="0" err="1">
                <a:latin typeface="+mn-ea"/>
              </a:rPr>
              <a:t>MySQLdb</a:t>
            </a:r>
            <a:r>
              <a:rPr lang="en-US" altLang="zh-CN" sz="1200" dirty="0">
                <a:latin typeface="+mn-ea"/>
              </a:rPr>
              <a:t> as </a:t>
            </a:r>
            <a:r>
              <a:rPr lang="en-US" altLang="zh-CN" sz="1200" dirty="0" err="1">
                <a:latin typeface="+mn-ea"/>
              </a:rPr>
              <a:t>mdb</a:t>
            </a:r>
            <a:endParaRPr lang="en-US" altLang="zh-CN" sz="12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1200" dirty="0">
                <a:latin typeface="+mn-ea"/>
              </a:rPr>
              <a:t>执行之后，如果没有抛错，说明安装成功了。</a:t>
            </a:r>
            <a:endParaRPr lang="en-US" altLang="zh-CN" sz="1200" dirty="0">
              <a:latin typeface="+mn-ea"/>
            </a:endParaRPr>
          </a:p>
          <a:p>
            <a:endParaRPr lang="en-US" altLang="zh-CN" sz="1400" dirty="0">
              <a:latin typeface="+mn-ea"/>
            </a:endParaRPr>
          </a:p>
          <a:p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800" b="1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861" y="4294712"/>
            <a:ext cx="1334139" cy="84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3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r>
              <a:rPr lang="en-US" altLang="ko-KR" dirty="0"/>
              <a:t>.</a:t>
            </a:r>
            <a:r>
              <a:rPr lang="en-US" altLang="zh-CN" dirty="0"/>
              <a:t>3</a:t>
            </a:r>
            <a:r>
              <a:rPr lang="en-US" altLang="ko-KR" dirty="0"/>
              <a:t> </a:t>
            </a:r>
            <a:r>
              <a:rPr lang="zh-CN" altLang="en-US" dirty="0"/>
              <a:t>数据库操作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zh-CN" altLang="en-US" dirty="0"/>
              <a:t>连接</a:t>
            </a:r>
            <a:r>
              <a:rPr lang="en-US" altLang="zh-CN" dirty="0"/>
              <a:t>MySQL</a:t>
            </a:r>
            <a:r>
              <a:rPr lang="zh-CN" altLang="en-US" dirty="0"/>
              <a:t>数据库：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首先在终端创建数据库：</a:t>
            </a:r>
            <a:endParaRPr lang="en-US" altLang="zh-CN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1200" dirty="0">
                <a:latin typeface="+mn-ea"/>
              </a:rPr>
              <a:t>为了避免编码问题，创建</a:t>
            </a:r>
            <a:r>
              <a:rPr lang="en-US" altLang="zh-CN" sz="1200" dirty="0">
                <a:latin typeface="+mn-ea"/>
              </a:rPr>
              <a:t>utf-8</a:t>
            </a:r>
            <a:r>
              <a:rPr lang="zh-CN" altLang="en-US" sz="1200" dirty="0">
                <a:latin typeface="+mn-ea"/>
              </a:rPr>
              <a:t>字符集数据库</a:t>
            </a:r>
            <a:endParaRPr lang="en-US" altLang="zh-CN" sz="12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 dirty="0" err="1">
                <a:latin typeface="+mn-ea"/>
              </a:rPr>
              <a:t>sql</a:t>
            </a:r>
            <a:r>
              <a:rPr lang="zh-CN" altLang="en-US" sz="1200" dirty="0">
                <a:latin typeface="+mn-ea"/>
              </a:rPr>
              <a:t>：</a:t>
            </a:r>
            <a:r>
              <a:rPr lang="en-US" altLang="zh-CN" sz="1200" dirty="0">
                <a:latin typeface="+mn-ea"/>
              </a:rPr>
              <a:t>CREATE DATABASE </a:t>
            </a:r>
            <a:r>
              <a:rPr lang="en-US" altLang="zh-CN" sz="1200" dirty="0" err="1">
                <a:latin typeface="+mn-ea"/>
              </a:rPr>
              <a:t>db_name</a:t>
            </a:r>
            <a:r>
              <a:rPr lang="en-US" altLang="zh-CN" sz="1200" dirty="0">
                <a:latin typeface="+mn-ea"/>
              </a:rPr>
              <a:t> DEFAULT CHARACTER SET utf8 COLLATE utf8_general_ci</a:t>
            </a:r>
          </a:p>
          <a:p>
            <a:endParaRPr lang="en-US" altLang="zh-CN" sz="1400" dirty="0">
              <a:latin typeface="+mn-ea"/>
            </a:endParaRPr>
          </a:p>
          <a:p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800" b="1" dirty="0" smtClean="0"/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0A3ED44A-8F1E-475A-BCB7-36433645C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839" y="2499742"/>
            <a:ext cx="4967994" cy="21934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0077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r>
              <a:rPr lang="en-US" altLang="ko-KR" dirty="0"/>
              <a:t>.</a:t>
            </a:r>
            <a:r>
              <a:rPr lang="en-US" altLang="zh-CN" dirty="0"/>
              <a:t>3</a:t>
            </a:r>
            <a:r>
              <a:rPr lang="en-US" altLang="ko-KR" dirty="0"/>
              <a:t> </a:t>
            </a:r>
            <a:r>
              <a:rPr lang="zh-CN" altLang="en-US" dirty="0"/>
              <a:t>数据库操作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zh-CN" altLang="en-US" dirty="0"/>
              <a:t>连接</a:t>
            </a:r>
            <a:r>
              <a:rPr lang="en-US" altLang="zh-CN" dirty="0"/>
              <a:t>MySQL</a:t>
            </a:r>
            <a:r>
              <a:rPr lang="zh-CN" altLang="en-US" dirty="0" smtClean="0"/>
              <a:t>数据库（续）：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354785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使用</a:t>
            </a:r>
            <a:r>
              <a:rPr lang="en-US" altLang="zh-CN" dirty="0" err="1">
                <a:latin typeface="+mn-ea"/>
              </a:rPr>
              <a:t>MySQLdb</a:t>
            </a:r>
            <a:r>
              <a:rPr lang="zh-CN" altLang="en-US" dirty="0">
                <a:latin typeface="+mn-ea"/>
              </a:rPr>
              <a:t>连接数据库</a:t>
            </a:r>
            <a:r>
              <a:rPr lang="zh-CN" altLang="en-US" dirty="0" smtClean="0">
                <a:latin typeface="+mn-ea"/>
              </a:rPr>
              <a:t>：</a:t>
            </a: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endParaRPr lang="en-US" altLang="zh-CN" sz="1400" dirty="0">
              <a:latin typeface="+mn-ea"/>
            </a:endParaRPr>
          </a:p>
          <a:p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latin typeface="+mn-ea"/>
              </a:rPr>
              <a:t>connect(host, user, </a:t>
            </a:r>
            <a:r>
              <a:rPr lang="en-US" altLang="zh-CN" dirty="0" err="1">
                <a:latin typeface="+mn-ea"/>
              </a:rPr>
              <a:t>passwd</a:t>
            </a:r>
            <a:r>
              <a:rPr lang="en-US" altLang="zh-CN" dirty="0">
                <a:latin typeface="+mn-ea"/>
              </a:rPr>
              <a:t>, </a:t>
            </a:r>
            <a:r>
              <a:rPr lang="en-US" altLang="zh-CN" dirty="0" err="1">
                <a:latin typeface="+mn-ea"/>
              </a:rPr>
              <a:t>db</a:t>
            </a:r>
            <a:r>
              <a:rPr lang="en-US" altLang="zh-CN" dirty="0">
                <a:latin typeface="+mn-ea"/>
              </a:rPr>
              <a:t>, charset, port)</a:t>
            </a:r>
            <a:r>
              <a:rPr lang="zh-CN" altLang="en-US" dirty="0">
                <a:latin typeface="+mn-ea"/>
              </a:rPr>
              <a:t>：</a:t>
            </a:r>
            <a:endParaRPr lang="en-US" altLang="zh-CN" dirty="0">
              <a:latin typeface="+mn-ea"/>
            </a:endParaRPr>
          </a:p>
          <a:p>
            <a:pPr lvl="1"/>
            <a:r>
              <a:rPr lang="en-US" altLang="zh-CN" sz="1200" dirty="0">
                <a:latin typeface="+mn-ea"/>
              </a:rPr>
              <a:t>host: </a:t>
            </a:r>
            <a:r>
              <a:rPr lang="zh-CN" altLang="en-US" sz="1200" dirty="0">
                <a:latin typeface="+mn-ea"/>
              </a:rPr>
              <a:t>数据库所在主机，</a:t>
            </a:r>
            <a:r>
              <a:rPr lang="en-US" altLang="zh-CN" sz="1200" dirty="0" err="1">
                <a:latin typeface="+mn-ea"/>
              </a:rPr>
              <a:t>ip</a:t>
            </a:r>
            <a:r>
              <a:rPr lang="zh-CN" altLang="en-US" sz="1200" dirty="0">
                <a:latin typeface="+mn-ea"/>
              </a:rPr>
              <a:t>和域名均可。由于在本地操作，所以使用</a:t>
            </a:r>
            <a:r>
              <a:rPr lang="en-US" altLang="zh-CN" sz="1200" dirty="0">
                <a:latin typeface="+mn-ea"/>
              </a:rPr>
              <a:t>localhost</a:t>
            </a:r>
            <a:r>
              <a:rPr lang="zh-CN" altLang="en-US" sz="1200" dirty="0">
                <a:latin typeface="+mn-ea"/>
              </a:rPr>
              <a:t>。</a:t>
            </a:r>
            <a:endParaRPr lang="en-US" altLang="zh-CN" sz="1200" dirty="0">
              <a:latin typeface="+mn-ea"/>
            </a:endParaRPr>
          </a:p>
          <a:p>
            <a:pPr lvl="1"/>
            <a:r>
              <a:rPr lang="en-US" altLang="zh-CN" sz="1200" dirty="0">
                <a:latin typeface="+mn-ea"/>
              </a:rPr>
              <a:t>root: </a:t>
            </a:r>
            <a:r>
              <a:rPr lang="zh-CN" altLang="en-US" sz="1200" dirty="0">
                <a:latin typeface="+mn-ea"/>
              </a:rPr>
              <a:t>数据库用户名</a:t>
            </a:r>
            <a:endParaRPr lang="en-US" altLang="zh-CN" sz="1200" dirty="0">
              <a:latin typeface="+mn-ea"/>
            </a:endParaRPr>
          </a:p>
          <a:p>
            <a:pPr lvl="1"/>
            <a:r>
              <a:rPr lang="en-US" altLang="zh-CN" sz="1200" dirty="0" err="1">
                <a:latin typeface="+mn-ea"/>
              </a:rPr>
              <a:t>passwd</a:t>
            </a:r>
            <a:r>
              <a:rPr lang="en-US" altLang="zh-CN" sz="1200" dirty="0">
                <a:latin typeface="+mn-ea"/>
              </a:rPr>
              <a:t>:</a:t>
            </a:r>
            <a:r>
              <a:rPr lang="zh-CN" altLang="en-US" sz="1200" dirty="0">
                <a:latin typeface="+mn-ea"/>
              </a:rPr>
              <a:t> 数据库连接密码</a:t>
            </a:r>
            <a:endParaRPr lang="en-US" altLang="zh-CN" sz="1200" dirty="0">
              <a:latin typeface="+mn-ea"/>
            </a:endParaRPr>
          </a:p>
          <a:p>
            <a:pPr lvl="1"/>
            <a:r>
              <a:rPr lang="en-US" altLang="zh-CN" sz="1200" dirty="0" err="1">
                <a:latin typeface="+mn-ea"/>
              </a:rPr>
              <a:t>db</a:t>
            </a:r>
            <a:r>
              <a:rPr lang="en-US" altLang="zh-CN" sz="1200" dirty="0">
                <a:latin typeface="+mn-ea"/>
              </a:rPr>
              <a:t>: </a:t>
            </a:r>
            <a:r>
              <a:rPr lang="zh-CN" altLang="en-US" sz="1200" dirty="0">
                <a:latin typeface="+mn-ea"/>
              </a:rPr>
              <a:t>需要连接的数据库名称</a:t>
            </a:r>
            <a:endParaRPr lang="en-US" altLang="zh-CN" sz="1200" dirty="0">
              <a:latin typeface="+mn-ea"/>
            </a:endParaRPr>
          </a:p>
          <a:p>
            <a:pPr lvl="1"/>
            <a:r>
              <a:rPr lang="en-US" altLang="zh-CN" sz="1200" dirty="0">
                <a:latin typeface="+mn-ea"/>
              </a:rPr>
              <a:t>charset:</a:t>
            </a:r>
            <a:r>
              <a:rPr lang="zh-CN" altLang="en-US" sz="1200" dirty="0">
                <a:latin typeface="+mn-ea"/>
              </a:rPr>
              <a:t>连接数据库使用的字符集</a:t>
            </a:r>
            <a:r>
              <a:rPr lang="en-US" altLang="zh-CN" sz="1200" dirty="0">
                <a:latin typeface="+mn-ea"/>
              </a:rPr>
              <a:t>, </a:t>
            </a:r>
            <a:r>
              <a:rPr lang="zh-CN" altLang="en-US" sz="1200" dirty="0">
                <a:latin typeface="+mn-ea"/>
              </a:rPr>
              <a:t>与创建数据使用的字符集相对应</a:t>
            </a:r>
            <a:endParaRPr lang="en-US" altLang="zh-CN" sz="1200" dirty="0">
              <a:latin typeface="+mn-ea"/>
            </a:endParaRPr>
          </a:p>
          <a:p>
            <a:pPr lvl="1"/>
            <a:r>
              <a:rPr lang="en-US" altLang="zh-CN" sz="1200" dirty="0">
                <a:latin typeface="+mn-ea"/>
              </a:rPr>
              <a:t>port: </a:t>
            </a:r>
            <a:r>
              <a:rPr lang="zh-CN" altLang="en-US" sz="1200" dirty="0">
                <a:latin typeface="+mn-ea"/>
              </a:rPr>
              <a:t>连接端口，不指定默认</a:t>
            </a:r>
            <a:r>
              <a:rPr lang="en-US" altLang="zh-CN" sz="1200" dirty="0">
                <a:latin typeface="+mn-ea"/>
              </a:rPr>
              <a:t>3306</a:t>
            </a:r>
            <a:r>
              <a:rPr lang="zh-CN" altLang="en-US" sz="1200" dirty="0">
                <a:latin typeface="+mn-ea"/>
              </a:rPr>
              <a:t>。</a:t>
            </a:r>
            <a:endParaRPr lang="en-US" altLang="zh-CN" sz="1200" dirty="0">
              <a:latin typeface="+mn-ea"/>
            </a:endParaRPr>
          </a:p>
          <a:p>
            <a:pPr lvl="1"/>
            <a:r>
              <a:rPr lang="zh-CN" altLang="en-US" sz="1200" dirty="0">
                <a:latin typeface="+mn-ea"/>
              </a:rPr>
              <a:t>还有更多的参数设置请参考：</a:t>
            </a:r>
            <a:r>
              <a:rPr lang="en-US" altLang="zh-CN" sz="1200" dirty="0">
                <a:latin typeface="+mn-ea"/>
                <a:hlinkClick r:id="rId2"/>
              </a:rPr>
              <a:t>http://</a:t>
            </a:r>
            <a:r>
              <a:rPr lang="en-US" altLang="zh-CN" sz="1200" dirty="0" smtClean="0">
                <a:latin typeface="+mn-ea"/>
                <a:hlinkClick r:id="rId2"/>
              </a:rPr>
              <a:t>mysql-python.sourceforge.net/MySQLdb.html</a:t>
            </a:r>
            <a:endParaRPr lang="en-US" altLang="zh-CN" sz="14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通过游标操作，可以向数据库发送</a:t>
            </a:r>
            <a:r>
              <a:rPr lang="en-US" altLang="zh-CN" dirty="0" err="1">
                <a:latin typeface="+mn-ea"/>
              </a:rPr>
              <a:t>sql</a:t>
            </a:r>
            <a:r>
              <a:rPr lang="zh-CN" altLang="en-US" dirty="0">
                <a:latin typeface="+mn-ea"/>
              </a:rPr>
              <a:t>语句。获得游标：</a:t>
            </a:r>
            <a:endParaRPr lang="en-US" altLang="zh-CN" dirty="0">
              <a:latin typeface="+mn-ea"/>
            </a:endParaRPr>
          </a:p>
          <a:p>
            <a:pPr marL="457200" lvl="1" indent="0">
              <a:buNone/>
            </a:pPr>
            <a:r>
              <a:rPr lang="en-US" altLang="zh-CN" sz="1200" dirty="0">
                <a:latin typeface="+mn-ea"/>
              </a:rPr>
              <a:t>cursor = </a:t>
            </a:r>
            <a:r>
              <a:rPr lang="en-US" altLang="zh-CN" sz="1200" dirty="0" err="1">
                <a:latin typeface="+mn-ea"/>
              </a:rPr>
              <a:t>test_db.cursor</a:t>
            </a:r>
            <a:r>
              <a:rPr lang="en-US" altLang="zh-CN" sz="1200" dirty="0">
                <a:latin typeface="+mn-ea"/>
              </a:rPr>
              <a:t>()</a:t>
            </a:r>
          </a:p>
          <a:p>
            <a:endParaRPr lang="en-US" altLang="zh-CN" sz="12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800" b="1" dirty="0" smtClean="0"/>
          </a:p>
        </p:txBody>
      </p:sp>
      <p:sp>
        <p:nvSpPr>
          <p:cNvPr id="7" name="矩形: 圆角 2">
            <a:extLst>
              <a:ext uri="{FF2B5EF4-FFF2-40B4-BE49-F238E27FC236}">
                <a16:creationId xmlns="" xmlns:a16="http://schemas.microsoft.com/office/drawing/2014/main" id="{479ED96A-215A-4377-A216-54FE130BD780}"/>
              </a:ext>
            </a:extLst>
          </p:cNvPr>
          <p:cNvSpPr/>
          <p:nvPr/>
        </p:nvSpPr>
        <p:spPr>
          <a:xfrm>
            <a:off x="1650140" y="1779662"/>
            <a:ext cx="7314363" cy="63595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dirty="0"/>
              <a:t>import </a:t>
            </a:r>
            <a:r>
              <a:rPr lang="en-US" altLang="zh-CN" sz="1200" dirty="0" err="1"/>
              <a:t>MySQLdb</a:t>
            </a:r>
            <a:r>
              <a:rPr lang="en-US" altLang="zh-CN" sz="1200" dirty="0"/>
              <a:t> as </a:t>
            </a:r>
            <a:r>
              <a:rPr lang="en-US" altLang="zh-CN" sz="1200" dirty="0" err="1"/>
              <a:t>mdb</a:t>
            </a:r>
            <a:endParaRPr lang="en-US" altLang="zh-CN" sz="1200" dirty="0"/>
          </a:p>
          <a:p>
            <a:r>
              <a:rPr lang="en-US" altLang="zh-CN" sz="1200" dirty="0" err="1"/>
              <a:t>test_db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mdb.connect</a:t>
            </a:r>
            <a:r>
              <a:rPr lang="en-US" altLang="zh-CN" sz="1200" dirty="0"/>
              <a:t>(host="localhost", user="root", </a:t>
            </a:r>
            <a:r>
              <a:rPr lang="en-US" altLang="zh-CN" sz="1200" dirty="0" err="1"/>
              <a:t>passwd</a:t>
            </a:r>
            <a:r>
              <a:rPr lang="en-US" altLang="zh-CN" sz="1200" dirty="0"/>
              <a:t>="admin", </a:t>
            </a:r>
            <a:r>
              <a:rPr lang="en-US" altLang="zh-CN" sz="1200" dirty="0" err="1"/>
              <a:t>db</a:t>
            </a:r>
            <a:r>
              <a:rPr lang="en-US" altLang="zh-CN" sz="1200" dirty="0"/>
              <a:t>="</a:t>
            </a:r>
            <a:r>
              <a:rPr lang="en-US" altLang="zh-CN" sz="1200" dirty="0" err="1"/>
              <a:t>test_db</a:t>
            </a:r>
            <a:r>
              <a:rPr lang="en-US" altLang="zh-CN" sz="1200" dirty="0"/>
              <a:t>", charset="utf8")</a:t>
            </a:r>
          </a:p>
        </p:txBody>
      </p:sp>
    </p:spTree>
    <p:extLst>
      <p:ext uri="{BB962C8B-B14F-4D97-AF65-F5344CB8AC3E}">
        <p14:creationId xmlns:p14="http://schemas.microsoft.com/office/powerpoint/2010/main" val="292290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r>
              <a:rPr lang="en-US" altLang="ko-KR" dirty="0"/>
              <a:t>.</a:t>
            </a:r>
            <a:r>
              <a:rPr lang="en-US" altLang="zh-CN" dirty="0"/>
              <a:t>3</a:t>
            </a:r>
            <a:r>
              <a:rPr lang="en-US" altLang="ko-KR" dirty="0"/>
              <a:t> </a:t>
            </a:r>
            <a:r>
              <a:rPr lang="zh-CN" altLang="en-US" dirty="0"/>
              <a:t>数据库操作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zh-CN" altLang="en-US" dirty="0"/>
              <a:t>执行</a:t>
            </a:r>
            <a:r>
              <a:rPr lang="en-US" altLang="zh-CN" dirty="0" err="1"/>
              <a:t>sql</a:t>
            </a:r>
            <a:r>
              <a:rPr lang="zh-CN" altLang="en-US" dirty="0"/>
              <a:t>语句：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获得游标</a:t>
            </a:r>
            <a:r>
              <a:rPr lang="en-US" altLang="zh-CN" dirty="0">
                <a:latin typeface="+mn-ea"/>
              </a:rPr>
              <a:t>cursor</a:t>
            </a:r>
            <a:r>
              <a:rPr lang="zh-CN" altLang="en-US" dirty="0">
                <a:latin typeface="+mn-ea"/>
              </a:rPr>
              <a:t>之后，</a:t>
            </a:r>
            <a:r>
              <a:rPr lang="en-US" altLang="zh-CN" dirty="0" err="1">
                <a:latin typeface="+mn-ea"/>
              </a:rPr>
              <a:t>cursor.execute</a:t>
            </a:r>
            <a:r>
              <a:rPr lang="en-US" altLang="zh-CN" dirty="0">
                <a:latin typeface="+mn-ea"/>
              </a:rPr>
              <a:t>(</a:t>
            </a:r>
            <a:r>
              <a:rPr lang="en-US" altLang="zh-CN" dirty="0" err="1">
                <a:latin typeface="+mn-ea"/>
              </a:rPr>
              <a:t>sql</a:t>
            </a:r>
            <a:r>
              <a:rPr lang="en-US" altLang="zh-CN" dirty="0">
                <a:latin typeface="+mn-ea"/>
              </a:rPr>
              <a:t>)</a:t>
            </a:r>
            <a:r>
              <a:rPr lang="zh-CN" altLang="en-US" dirty="0">
                <a:latin typeface="+mn-ea"/>
              </a:rPr>
              <a:t>可以执行一条</a:t>
            </a:r>
            <a:r>
              <a:rPr lang="en-US" altLang="zh-CN" dirty="0" err="1">
                <a:latin typeface="+mn-ea"/>
              </a:rPr>
              <a:t>sql</a:t>
            </a:r>
            <a:r>
              <a:rPr lang="zh-CN" altLang="en-US" dirty="0">
                <a:latin typeface="+mn-ea"/>
              </a:rPr>
              <a:t>语句。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例如删除数据表：</a:t>
            </a:r>
            <a:endParaRPr lang="en-US" altLang="zh-CN" dirty="0">
              <a:latin typeface="+mn-ea"/>
            </a:endParaRPr>
          </a:p>
          <a:p>
            <a:pPr marL="457200" lvl="1" indent="0">
              <a:buNone/>
            </a:pPr>
            <a:r>
              <a:rPr lang="en-US" altLang="zh-CN" sz="1200" dirty="0">
                <a:latin typeface="+mn-ea"/>
              </a:rPr>
              <a:t> </a:t>
            </a:r>
            <a:r>
              <a:rPr lang="en-US" altLang="zh-CN" sz="1200" dirty="0" smtClean="0">
                <a:latin typeface="+mn-ea"/>
              </a:rPr>
              <a:t> </a:t>
            </a:r>
            <a:r>
              <a:rPr lang="en-US" altLang="zh-CN" sz="1200" dirty="0" err="1" smtClean="0">
                <a:latin typeface="+mn-ea"/>
              </a:rPr>
              <a:t>sql</a:t>
            </a:r>
            <a:r>
              <a:rPr lang="en-US" altLang="zh-CN" sz="1200" dirty="0">
                <a:latin typeface="+mn-ea"/>
              </a:rPr>
              <a:t>: drop table if exists person ;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完整示例：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如果存在数据表</a:t>
            </a:r>
            <a:r>
              <a:rPr lang="en-US" altLang="zh-CN" dirty="0">
                <a:latin typeface="+mn-ea"/>
              </a:rPr>
              <a:t>person</a:t>
            </a:r>
            <a:r>
              <a:rPr lang="zh-CN" altLang="en-US" dirty="0">
                <a:latin typeface="+mn-ea"/>
              </a:rPr>
              <a:t>，便会删除。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最后使用</a:t>
            </a:r>
            <a:r>
              <a:rPr lang="en-US" altLang="zh-CN" dirty="0" err="1">
                <a:latin typeface="+mn-ea"/>
              </a:rPr>
              <a:t>cursor.close</a:t>
            </a:r>
            <a:r>
              <a:rPr lang="en-US" altLang="zh-CN" dirty="0">
                <a:latin typeface="+mn-ea"/>
              </a:rPr>
              <a:t>()</a:t>
            </a:r>
            <a:r>
              <a:rPr lang="zh-CN" altLang="en-US" dirty="0">
                <a:latin typeface="+mn-ea"/>
              </a:rPr>
              <a:t>关闭数据库，释放资源。</a:t>
            </a:r>
            <a:endParaRPr lang="en-US" altLang="zh-CN" dirty="0">
              <a:latin typeface="+mn-ea"/>
            </a:endParaRPr>
          </a:p>
          <a:p>
            <a:endParaRPr lang="en-US" altLang="zh-CN" sz="1800" b="1" dirty="0" smtClean="0"/>
          </a:p>
        </p:txBody>
      </p:sp>
      <p:sp>
        <p:nvSpPr>
          <p:cNvPr id="8" name="矩形: 圆角 2">
            <a:extLst>
              <a:ext uri="{FF2B5EF4-FFF2-40B4-BE49-F238E27FC236}">
                <a16:creationId xmlns="" xmlns:a16="http://schemas.microsoft.com/office/drawing/2014/main" id="{479ED96A-215A-4377-A216-54FE130BD780}"/>
              </a:ext>
            </a:extLst>
          </p:cNvPr>
          <p:cNvSpPr/>
          <p:nvPr/>
        </p:nvSpPr>
        <p:spPr>
          <a:xfrm>
            <a:off x="2566385" y="2643758"/>
            <a:ext cx="5630901" cy="130744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dirty="0">
                <a:latin typeface="+mn-ea"/>
              </a:rPr>
              <a:t>import </a:t>
            </a:r>
            <a:r>
              <a:rPr lang="en-US" altLang="zh-CN" sz="1200" dirty="0" err="1">
                <a:latin typeface="+mn-ea"/>
              </a:rPr>
              <a:t>MySQLdb</a:t>
            </a:r>
            <a:r>
              <a:rPr lang="en-US" altLang="zh-CN" sz="1200" dirty="0">
                <a:latin typeface="+mn-ea"/>
              </a:rPr>
              <a:t> as </a:t>
            </a:r>
            <a:r>
              <a:rPr lang="en-US" altLang="zh-CN" sz="1200" dirty="0" err="1">
                <a:latin typeface="+mn-ea"/>
              </a:rPr>
              <a:t>mdb</a:t>
            </a:r>
            <a:endParaRPr lang="en-US" altLang="zh-CN" sz="1200" dirty="0">
              <a:latin typeface="+mn-ea"/>
            </a:endParaRPr>
          </a:p>
          <a:p>
            <a:r>
              <a:rPr lang="en-US" altLang="zh-CN" sz="1200" dirty="0" err="1">
                <a:latin typeface="+mn-ea"/>
              </a:rPr>
              <a:t>test_db</a:t>
            </a:r>
            <a:r>
              <a:rPr lang="en-US" altLang="zh-CN" sz="1200" dirty="0">
                <a:latin typeface="+mn-ea"/>
              </a:rPr>
              <a:t> = </a:t>
            </a:r>
            <a:r>
              <a:rPr lang="en-US" altLang="zh-CN" sz="1200" dirty="0" err="1">
                <a:latin typeface="+mn-ea"/>
              </a:rPr>
              <a:t>mdb.connect</a:t>
            </a:r>
            <a:r>
              <a:rPr lang="en-US" altLang="zh-CN" sz="1200" dirty="0">
                <a:latin typeface="+mn-ea"/>
              </a:rPr>
              <a:t>("localhost", "root", "admin", "</a:t>
            </a:r>
            <a:r>
              <a:rPr lang="en-US" altLang="zh-CN" sz="1200" dirty="0" err="1">
                <a:latin typeface="+mn-ea"/>
              </a:rPr>
              <a:t>test_db</a:t>
            </a:r>
            <a:r>
              <a:rPr lang="en-US" altLang="zh-CN" sz="1200" dirty="0">
                <a:latin typeface="+mn-ea"/>
              </a:rPr>
              <a:t>", "utf8")</a:t>
            </a:r>
          </a:p>
          <a:p>
            <a:r>
              <a:rPr lang="en-US" altLang="zh-CN" sz="1200" dirty="0">
                <a:latin typeface="+mn-ea"/>
              </a:rPr>
              <a:t>cursor = </a:t>
            </a:r>
            <a:r>
              <a:rPr lang="en-US" altLang="zh-CN" sz="1200" dirty="0" err="1">
                <a:latin typeface="+mn-ea"/>
              </a:rPr>
              <a:t>test_db.cursor</a:t>
            </a:r>
            <a:r>
              <a:rPr lang="en-US" altLang="zh-CN" sz="1200" dirty="0">
                <a:latin typeface="+mn-ea"/>
              </a:rPr>
              <a:t>()</a:t>
            </a:r>
          </a:p>
          <a:p>
            <a:r>
              <a:rPr lang="en-US" altLang="zh-CN" sz="1200" dirty="0" err="1">
                <a:latin typeface="+mn-ea"/>
              </a:rPr>
              <a:t>cursor.execute</a:t>
            </a:r>
            <a:r>
              <a:rPr lang="en-US" altLang="zh-CN" sz="1200" dirty="0">
                <a:latin typeface="+mn-ea"/>
              </a:rPr>
              <a:t>("drop table if exists person")</a:t>
            </a:r>
          </a:p>
          <a:p>
            <a:r>
              <a:rPr lang="en-US" altLang="zh-CN" sz="1200" dirty="0">
                <a:latin typeface="+mn-ea"/>
              </a:rPr>
              <a:t># ... do something ...</a:t>
            </a:r>
          </a:p>
          <a:p>
            <a:r>
              <a:rPr lang="en-US" altLang="zh-CN" sz="1200" dirty="0" err="1">
                <a:latin typeface="+mn-ea"/>
              </a:rPr>
              <a:t>cursor.close</a:t>
            </a:r>
            <a:r>
              <a:rPr lang="en-US" altLang="zh-CN" sz="1200" dirty="0">
                <a:latin typeface="+mn-ea"/>
              </a:rPr>
              <a:t>()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861" y="4294712"/>
            <a:ext cx="1334139" cy="84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8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r>
              <a:rPr lang="en-US" altLang="ko-KR" dirty="0"/>
              <a:t>.</a:t>
            </a:r>
            <a:r>
              <a:rPr lang="en-US" altLang="zh-CN" dirty="0"/>
              <a:t>3</a:t>
            </a:r>
            <a:r>
              <a:rPr lang="en-US" altLang="ko-KR" dirty="0"/>
              <a:t> </a:t>
            </a:r>
            <a:r>
              <a:rPr lang="zh-CN" altLang="en-US" dirty="0"/>
              <a:t>数据库操作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zh-CN" altLang="en-US" dirty="0"/>
              <a:t>创建数据表</a:t>
            </a:r>
            <a:r>
              <a:rPr lang="zh-CN" altLang="en-US" dirty="0" smtClean="0"/>
              <a:t>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+mn-ea"/>
              </a:rPr>
              <a:t>cursor.execute</a:t>
            </a:r>
            <a:r>
              <a:rPr lang="en-US" altLang="zh-CN" dirty="0">
                <a:latin typeface="+mn-ea"/>
              </a:rPr>
              <a:t>(</a:t>
            </a:r>
            <a:r>
              <a:rPr lang="en-US" altLang="zh-CN" dirty="0" err="1">
                <a:latin typeface="+mn-ea"/>
              </a:rPr>
              <a:t>sql</a:t>
            </a:r>
            <a:r>
              <a:rPr lang="en-US" altLang="zh-CN" dirty="0">
                <a:latin typeface="+mn-ea"/>
              </a:rPr>
              <a:t>)</a:t>
            </a:r>
            <a:r>
              <a:rPr lang="zh-CN" altLang="en-US" dirty="0">
                <a:latin typeface="+mn-ea"/>
              </a:rPr>
              <a:t>方法可以执行多次，例如首先执行删除表，然后执行创建表操作。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为了使得</a:t>
            </a:r>
            <a:r>
              <a:rPr lang="en-US" altLang="zh-CN" dirty="0" err="1">
                <a:latin typeface="+mn-ea"/>
              </a:rPr>
              <a:t>sql</a:t>
            </a:r>
            <a:r>
              <a:rPr lang="zh-CN" altLang="en-US" dirty="0">
                <a:latin typeface="+mn-ea"/>
              </a:rPr>
              <a:t>语句书写更清晰，建议使用支持跨行的 </a:t>
            </a:r>
            <a:r>
              <a:rPr lang="en-US" altLang="zh-CN" dirty="0">
                <a:latin typeface="+mn-ea"/>
              </a:rPr>
              <a:t>""" </a:t>
            </a:r>
            <a:r>
              <a:rPr lang="zh-CN" altLang="en-US" dirty="0">
                <a:latin typeface="+mn-ea"/>
              </a:rPr>
              <a:t>。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完整示例：</a:t>
            </a:r>
            <a:endParaRPr lang="en-US" altLang="zh-CN" dirty="0">
              <a:latin typeface="+mn-ea"/>
            </a:endParaRPr>
          </a:p>
          <a:p>
            <a:endParaRPr lang="en-US" altLang="zh-CN" sz="1800" b="1" dirty="0" smtClean="0"/>
          </a:p>
        </p:txBody>
      </p:sp>
      <p:sp>
        <p:nvSpPr>
          <p:cNvPr id="7" name="矩形: 圆角 2">
            <a:extLst>
              <a:ext uri="{FF2B5EF4-FFF2-40B4-BE49-F238E27FC236}">
                <a16:creationId xmlns="" xmlns:a16="http://schemas.microsoft.com/office/drawing/2014/main" id="{479ED96A-215A-4377-A216-54FE130BD780}"/>
              </a:ext>
            </a:extLst>
          </p:cNvPr>
          <p:cNvSpPr/>
          <p:nvPr/>
        </p:nvSpPr>
        <p:spPr>
          <a:xfrm>
            <a:off x="2461173" y="2499742"/>
            <a:ext cx="5841325" cy="244300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dirty="0">
                <a:latin typeface="+mn-ea"/>
              </a:rPr>
              <a:t>import </a:t>
            </a:r>
            <a:r>
              <a:rPr lang="en-US" altLang="zh-CN" sz="1200" dirty="0" err="1">
                <a:latin typeface="+mn-ea"/>
              </a:rPr>
              <a:t>MySQLdb</a:t>
            </a:r>
            <a:r>
              <a:rPr lang="en-US" altLang="zh-CN" sz="1200" dirty="0">
                <a:latin typeface="+mn-ea"/>
              </a:rPr>
              <a:t> as </a:t>
            </a:r>
            <a:r>
              <a:rPr lang="en-US" altLang="zh-CN" sz="1200" dirty="0" err="1">
                <a:latin typeface="+mn-ea"/>
              </a:rPr>
              <a:t>mdb</a:t>
            </a:r>
            <a:endParaRPr lang="en-US" altLang="zh-CN" sz="1200" dirty="0">
              <a:latin typeface="+mn-ea"/>
            </a:endParaRPr>
          </a:p>
          <a:p>
            <a:r>
              <a:rPr lang="en-US" altLang="zh-CN" sz="1200" dirty="0" err="1">
                <a:latin typeface="+mn-ea"/>
              </a:rPr>
              <a:t>test_db</a:t>
            </a:r>
            <a:r>
              <a:rPr lang="en-US" altLang="zh-CN" sz="1200" dirty="0">
                <a:latin typeface="+mn-ea"/>
              </a:rPr>
              <a:t> = </a:t>
            </a:r>
            <a:r>
              <a:rPr lang="en-US" altLang="zh-CN" sz="1200" dirty="0" err="1">
                <a:latin typeface="+mn-ea"/>
              </a:rPr>
              <a:t>mdb.connect</a:t>
            </a:r>
            <a:r>
              <a:rPr lang="en-US" altLang="zh-CN" sz="1200" dirty="0">
                <a:latin typeface="+mn-ea"/>
              </a:rPr>
              <a:t>("localhost", "root", "admin", "</a:t>
            </a:r>
            <a:r>
              <a:rPr lang="en-US" altLang="zh-CN" sz="1200" dirty="0" err="1">
                <a:latin typeface="+mn-ea"/>
              </a:rPr>
              <a:t>test_db</a:t>
            </a:r>
            <a:r>
              <a:rPr lang="en-US" altLang="zh-CN" sz="1200" dirty="0">
                <a:latin typeface="+mn-ea"/>
              </a:rPr>
              <a:t>", "utf8")</a:t>
            </a:r>
          </a:p>
          <a:p>
            <a:r>
              <a:rPr lang="en-US" altLang="zh-CN" sz="1200" dirty="0">
                <a:latin typeface="+mn-ea"/>
              </a:rPr>
              <a:t>cursor = </a:t>
            </a:r>
            <a:r>
              <a:rPr lang="en-US" altLang="zh-CN" sz="1200" dirty="0" err="1">
                <a:latin typeface="+mn-ea"/>
              </a:rPr>
              <a:t>test_db.cursor</a:t>
            </a:r>
            <a:r>
              <a:rPr lang="en-US" altLang="zh-CN" sz="1200" dirty="0">
                <a:latin typeface="+mn-ea"/>
              </a:rPr>
              <a:t>()</a:t>
            </a:r>
          </a:p>
          <a:p>
            <a:r>
              <a:rPr lang="en-US" altLang="zh-CN" sz="1200" dirty="0" err="1">
                <a:latin typeface="+mn-ea"/>
              </a:rPr>
              <a:t>cursor.execute</a:t>
            </a:r>
            <a:r>
              <a:rPr lang="en-US" altLang="zh-CN" sz="1200" dirty="0">
                <a:latin typeface="+mn-ea"/>
              </a:rPr>
              <a:t>("drop table if exists person")</a:t>
            </a:r>
          </a:p>
          <a:p>
            <a:r>
              <a:rPr lang="en-US" altLang="zh-CN" sz="1200" dirty="0" err="1">
                <a:latin typeface="+mn-ea"/>
              </a:rPr>
              <a:t>cursor.execute</a:t>
            </a:r>
            <a:r>
              <a:rPr lang="en-US" altLang="zh-CN" sz="1200" dirty="0">
                <a:latin typeface="+mn-ea"/>
              </a:rPr>
              <a:t>("""</a:t>
            </a:r>
          </a:p>
          <a:p>
            <a:r>
              <a:rPr lang="en-US" altLang="zh-CN" sz="1200" dirty="0">
                <a:latin typeface="+mn-ea"/>
              </a:rPr>
              <a:t>                create table person(</a:t>
            </a:r>
          </a:p>
          <a:p>
            <a:r>
              <a:rPr lang="en-US" altLang="zh-CN" sz="1200" dirty="0">
                <a:latin typeface="+mn-ea"/>
              </a:rPr>
              <a:t>                    name    varchar(200), </a:t>
            </a:r>
          </a:p>
          <a:p>
            <a:r>
              <a:rPr lang="en-US" altLang="zh-CN" sz="1200" dirty="0">
                <a:latin typeface="+mn-ea"/>
              </a:rPr>
              <a:t>                    age     </a:t>
            </a:r>
            <a:r>
              <a:rPr lang="en-US" altLang="zh-CN" sz="1200" dirty="0" err="1">
                <a:latin typeface="+mn-ea"/>
              </a:rPr>
              <a:t>int</a:t>
            </a:r>
            <a:r>
              <a:rPr lang="en-US" altLang="zh-CN" sz="1200" dirty="0">
                <a:latin typeface="+mn-ea"/>
              </a:rPr>
              <a:t>, </a:t>
            </a:r>
          </a:p>
          <a:p>
            <a:r>
              <a:rPr lang="en-US" altLang="zh-CN" sz="1200" dirty="0">
                <a:latin typeface="+mn-ea"/>
              </a:rPr>
              <a:t>                    sex     varchar(20),</a:t>
            </a:r>
          </a:p>
          <a:p>
            <a:r>
              <a:rPr lang="en-US" altLang="zh-CN" sz="1200" dirty="0">
                <a:latin typeface="+mn-ea"/>
              </a:rPr>
              <a:t>                    habit   varchar(200)</a:t>
            </a:r>
          </a:p>
          <a:p>
            <a:r>
              <a:rPr lang="en-US" altLang="zh-CN" sz="1200" dirty="0">
                <a:latin typeface="+mn-ea"/>
              </a:rPr>
              <a:t>                )</a:t>
            </a:r>
          </a:p>
          <a:p>
            <a:r>
              <a:rPr lang="en-US" altLang="zh-CN" sz="1200" dirty="0">
                <a:latin typeface="+mn-ea"/>
              </a:rPr>
              <a:t>               """)</a:t>
            </a:r>
          </a:p>
          <a:p>
            <a:r>
              <a:rPr lang="en-US" altLang="zh-CN" sz="1200" dirty="0" err="1">
                <a:latin typeface="+mn-ea"/>
              </a:rPr>
              <a:t>cursor.close</a:t>
            </a:r>
            <a:r>
              <a:rPr lang="en-US" altLang="zh-CN" sz="1200" dirty="0">
                <a:latin typeface="+mn-ea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1896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r>
              <a:rPr lang="en-US" altLang="ko-KR" dirty="0"/>
              <a:t>.</a:t>
            </a:r>
            <a:r>
              <a:rPr lang="en-US" altLang="zh-CN" dirty="0"/>
              <a:t>3</a:t>
            </a:r>
            <a:r>
              <a:rPr lang="en-US" altLang="ko-KR" dirty="0"/>
              <a:t> </a:t>
            </a:r>
            <a:r>
              <a:rPr lang="zh-CN" altLang="en-US" dirty="0"/>
              <a:t>数据库操作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zh-CN" altLang="en-US" dirty="0"/>
              <a:t>更新数据</a:t>
            </a:r>
            <a:r>
              <a:rPr lang="zh-CN" altLang="en-US" dirty="0" smtClean="0"/>
              <a:t>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更新操作和插入数据操作执行代码类似。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更新操作有返回值，返回成功更新的行数。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完整示例：</a:t>
            </a:r>
            <a:endParaRPr lang="en-US" altLang="zh-CN" dirty="0">
              <a:latin typeface="+mn-ea"/>
            </a:endParaRPr>
          </a:p>
          <a:p>
            <a:endParaRPr lang="en-US" altLang="zh-CN" sz="1800" b="1" dirty="0" smtClean="0"/>
          </a:p>
        </p:txBody>
      </p:sp>
      <p:sp>
        <p:nvSpPr>
          <p:cNvPr id="8" name="矩形: 圆角 2">
            <a:extLst>
              <a:ext uri="{FF2B5EF4-FFF2-40B4-BE49-F238E27FC236}">
                <a16:creationId xmlns="" xmlns:a16="http://schemas.microsoft.com/office/drawing/2014/main" id="{479ED96A-215A-4377-A216-54FE130BD780}"/>
              </a:ext>
            </a:extLst>
          </p:cNvPr>
          <p:cNvSpPr/>
          <p:nvPr/>
        </p:nvSpPr>
        <p:spPr>
          <a:xfrm>
            <a:off x="2645532" y="2355726"/>
            <a:ext cx="5472608" cy="2522781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dirty="0">
                <a:latin typeface="+mn-ea"/>
              </a:rPr>
              <a:t>import </a:t>
            </a:r>
            <a:r>
              <a:rPr lang="en-US" altLang="zh-CN" sz="1200" dirty="0" err="1">
                <a:latin typeface="+mn-ea"/>
              </a:rPr>
              <a:t>MySQLdb</a:t>
            </a:r>
            <a:r>
              <a:rPr lang="en-US" altLang="zh-CN" sz="1200" dirty="0">
                <a:latin typeface="+mn-ea"/>
              </a:rPr>
              <a:t> as </a:t>
            </a:r>
            <a:r>
              <a:rPr lang="en-US" altLang="zh-CN" sz="1200" dirty="0" err="1">
                <a:latin typeface="+mn-ea"/>
              </a:rPr>
              <a:t>mdb</a:t>
            </a:r>
            <a:endParaRPr lang="en-US" altLang="zh-CN" sz="1200" dirty="0">
              <a:latin typeface="+mn-ea"/>
            </a:endParaRPr>
          </a:p>
          <a:p>
            <a:r>
              <a:rPr lang="en-US" altLang="zh-CN" sz="1200" dirty="0" err="1">
                <a:latin typeface="+mn-ea"/>
              </a:rPr>
              <a:t>test_db</a:t>
            </a:r>
            <a:r>
              <a:rPr lang="en-US" altLang="zh-CN" sz="1200" dirty="0">
                <a:latin typeface="+mn-ea"/>
              </a:rPr>
              <a:t> = </a:t>
            </a:r>
            <a:r>
              <a:rPr lang="en-US" altLang="zh-CN" sz="1200" dirty="0" err="1">
                <a:latin typeface="+mn-ea"/>
              </a:rPr>
              <a:t>mdb.connect</a:t>
            </a:r>
            <a:r>
              <a:rPr lang="en-US" altLang="zh-CN" sz="1200" dirty="0">
                <a:latin typeface="+mn-ea"/>
              </a:rPr>
              <a:t>(host="localhost", user="root", </a:t>
            </a:r>
            <a:r>
              <a:rPr lang="en-US" altLang="zh-CN" sz="1200" dirty="0" err="1">
                <a:latin typeface="+mn-ea"/>
              </a:rPr>
              <a:t>passwd</a:t>
            </a:r>
            <a:r>
              <a:rPr lang="en-US" altLang="zh-CN" sz="1200" dirty="0">
                <a:latin typeface="+mn-ea"/>
              </a:rPr>
              <a:t>="admin", </a:t>
            </a:r>
            <a:r>
              <a:rPr lang="en-US" altLang="zh-CN" sz="1200" dirty="0" err="1">
                <a:latin typeface="+mn-ea"/>
              </a:rPr>
              <a:t>db</a:t>
            </a:r>
            <a:r>
              <a:rPr lang="en-US" altLang="zh-CN" sz="1200" dirty="0">
                <a:latin typeface="+mn-ea"/>
              </a:rPr>
              <a:t>="</a:t>
            </a:r>
            <a:r>
              <a:rPr lang="en-US" altLang="zh-CN" sz="1200" dirty="0" err="1">
                <a:latin typeface="+mn-ea"/>
              </a:rPr>
              <a:t>test_db</a:t>
            </a:r>
            <a:r>
              <a:rPr lang="en-US" altLang="zh-CN" sz="1200" dirty="0">
                <a:latin typeface="+mn-ea"/>
              </a:rPr>
              <a:t>", charset="utf8")</a:t>
            </a:r>
          </a:p>
          <a:p>
            <a:r>
              <a:rPr lang="en-US" altLang="zh-CN" sz="1200" dirty="0">
                <a:latin typeface="+mn-ea"/>
              </a:rPr>
              <a:t>cursor = </a:t>
            </a:r>
            <a:r>
              <a:rPr lang="en-US" altLang="zh-CN" sz="1200" dirty="0" err="1">
                <a:latin typeface="+mn-ea"/>
              </a:rPr>
              <a:t>test_db.cursor</a:t>
            </a:r>
            <a:r>
              <a:rPr lang="en-US" altLang="zh-CN" sz="1200" dirty="0">
                <a:latin typeface="+mn-ea"/>
              </a:rPr>
              <a:t>()</a:t>
            </a:r>
          </a:p>
          <a:p>
            <a:r>
              <a:rPr lang="en-US" altLang="zh-CN" sz="1200" dirty="0" err="1">
                <a:latin typeface="+mn-ea"/>
              </a:rPr>
              <a:t>cursor.execute</a:t>
            </a:r>
            <a:r>
              <a:rPr lang="en-US" altLang="zh-CN" sz="1200" dirty="0">
                <a:latin typeface="+mn-ea"/>
              </a:rPr>
              <a:t>("""</a:t>
            </a:r>
          </a:p>
          <a:p>
            <a:r>
              <a:rPr lang="en-US" altLang="zh-CN" sz="1200" dirty="0">
                <a:latin typeface="+mn-ea"/>
              </a:rPr>
              <a:t>                update person</a:t>
            </a:r>
          </a:p>
          <a:p>
            <a:r>
              <a:rPr lang="en-US" altLang="zh-CN" sz="1200" dirty="0">
                <a:latin typeface="+mn-ea"/>
              </a:rPr>
              <a:t>                set</a:t>
            </a:r>
          </a:p>
          <a:p>
            <a:r>
              <a:rPr lang="en-US" altLang="zh-CN" sz="1200" dirty="0">
                <a:latin typeface="+mn-ea"/>
              </a:rPr>
              <a:t>                name = "</a:t>
            </a:r>
            <a:r>
              <a:rPr lang="zh-CN" altLang="en-US" sz="1200" dirty="0">
                <a:latin typeface="+mn-ea"/>
              </a:rPr>
              <a:t>史密斯</a:t>
            </a:r>
            <a:r>
              <a:rPr lang="en-US" altLang="zh-CN" sz="1200" dirty="0">
                <a:latin typeface="+mn-ea"/>
              </a:rPr>
              <a:t>",</a:t>
            </a:r>
          </a:p>
          <a:p>
            <a:r>
              <a:rPr lang="en-US" altLang="zh-CN" sz="1200" dirty="0">
                <a:latin typeface="+mn-ea"/>
              </a:rPr>
              <a:t>                age = 50</a:t>
            </a:r>
          </a:p>
          <a:p>
            <a:r>
              <a:rPr lang="en-US" altLang="zh-CN" sz="1200" dirty="0">
                <a:latin typeface="+mn-ea"/>
              </a:rPr>
              <a:t>               """)</a:t>
            </a:r>
          </a:p>
          <a:p>
            <a:r>
              <a:rPr lang="en-US" altLang="zh-CN" sz="1200" dirty="0" err="1">
                <a:latin typeface="+mn-ea"/>
              </a:rPr>
              <a:t>test_db.commit</a:t>
            </a:r>
            <a:r>
              <a:rPr lang="en-US" altLang="zh-CN" sz="1200" dirty="0">
                <a:latin typeface="+mn-ea"/>
              </a:rPr>
              <a:t>()</a:t>
            </a:r>
          </a:p>
          <a:p>
            <a:r>
              <a:rPr lang="en-US" altLang="zh-CN" sz="1200" dirty="0" err="1">
                <a:latin typeface="+mn-ea"/>
              </a:rPr>
              <a:t>cursor.close</a:t>
            </a:r>
            <a:r>
              <a:rPr lang="en-US" altLang="zh-CN" sz="1200" dirty="0">
                <a:latin typeface="+mn-ea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6282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r>
              <a:rPr lang="en-US" altLang="ko-KR" dirty="0"/>
              <a:t>.</a:t>
            </a:r>
            <a:r>
              <a:rPr lang="en-US" altLang="zh-CN" dirty="0"/>
              <a:t>3</a:t>
            </a:r>
            <a:r>
              <a:rPr lang="en-US" altLang="ko-KR" dirty="0"/>
              <a:t> </a:t>
            </a:r>
            <a:r>
              <a:rPr lang="zh-CN" altLang="en-US" dirty="0"/>
              <a:t>数据库操作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zh-CN" altLang="en-US" dirty="0"/>
              <a:t>查询数据</a:t>
            </a:r>
            <a:r>
              <a:rPr lang="zh-CN" altLang="en-US" dirty="0" smtClean="0"/>
              <a:t>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latin typeface="+mn-ea"/>
              </a:rPr>
              <a:t>Python</a:t>
            </a:r>
            <a:r>
              <a:rPr lang="zh-CN" altLang="en-US" dirty="0">
                <a:latin typeface="+mn-ea"/>
              </a:rPr>
              <a:t>查询</a:t>
            </a:r>
            <a:r>
              <a:rPr lang="en-US" altLang="zh-CN" dirty="0" err="1">
                <a:latin typeface="+mn-ea"/>
              </a:rPr>
              <a:t>Mysql</a:t>
            </a:r>
            <a:r>
              <a:rPr lang="zh-CN" altLang="en-US" dirty="0">
                <a:latin typeface="+mn-ea"/>
              </a:rPr>
              <a:t>使用</a:t>
            </a:r>
            <a:r>
              <a:rPr lang="en-US" altLang="zh-CN" dirty="0" err="1">
                <a:latin typeface="+mn-ea"/>
              </a:rPr>
              <a:t>fetchone</a:t>
            </a:r>
            <a:r>
              <a:rPr lang="en-US" altLang="zh-CN" dirty="0">
                <a:latin typeface="+mn-ea"/>
              </a:rPr>
              <a:t>()</a:t>
            </a:r>
            <a:r>
              <a:rPr lang="zh-CN" altLang="en-US" dirty="0">
                <a:latin typeface="+mn-ea"/>
              </a:rPr>
              <a:t>方法获取单条数据</a:t>
            </a:r>
            <a:r>
              <a:rPr lang="en-US" altLang="zh-CN" dirty="0">
                <a:latin typeface="+mn-ea"/>
              </a:rPr>
              <a:t>,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使用</a:t>
            </a:r>
            <a:r>
              <a:rPr lang="en-US" altLang="zh-CN" dirty="0" err="1">
                <a:latin typeface="+mn-ea"/>
              </a:rPr>
              <a:t>fetchmany</a:t>
            </a:r>
            <a:r>
              <a:rPr lang="en-US" altLang="zh-CN" dirty="0">
                <a:latin typeface="+mn-ea"/>
              </a:rPr>
              <a:t>(n)</a:t>
            </a:r>
            <a:r>
              <a:rPr lang="zh-CN" altLang="en-US" dirty="0">
                <a:latin typeface="+mn-ea"/>
              </a:rPr>
              <a:t>方法获</a:t>
            </a:r>
            <a:r>
              <a:rPr lang="en-US" altLang="zh-CN" dirty="0">
                <a:latin typeface="+mn-ea"/>
              </a:rPr>
              <a:t>n</a:t>
            </a:r>
            <a:r>
              <a:rPr lang="zh-CN" altLang="en-US" dirty="0">
                <a:latin typeface="+mn-ea"/>
              </a:rPr>
              <a:t>条数据。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使用</a:t>
            </a:r>
            <a:r>
              <a:rPr lang="en-US" altLang="zh-CN" dirty="0" err="1">
                <a:latin typeface="+mn-ea"/>
              </a:rPr>
              <a:t>fetchall</a:t>
            </a:r>
            <a:r>
              <a:rPr lang="en-US" altLang="zh-CN" dirty="0">
                <a:latin typeface="+mn-ea"/>
              </a:rPr>
              <a:t>()</a:t>
            </a:r>
            <a:r>
              <a:rPr lang="zh-CN" altLang="en-US" dirty="0">
                <a:latin typeface="+mn-ea"/>
              </a:rPr>
              <a:t>方法获取所有数据。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假设数据库有数据：</a:t>
            </a:r>
            <a:endParaRPr lang="en-US" altLang="zh-CN" dirty="0">
              <a:latin typeface="+mn-ea"/>
            </a:endParaRPr>
          </a:p>
          <a:p>
            <a:endParaRPr lang="en-US" altLang="zh-CN" sz="1800" b="1" dirty="0" smtClean="0"/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D71FC99C-51B4-43AC-A3F3-0A67FAE27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796" y="2635860"/>
            <a:ext cx="4680520" cy="18515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8259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r>
              <a:rPr lang="en-US" altLang="ko-KR" dirty="0"/>
              <a:t>.</a:t>
            </a:r>
            <a:r>
              <a:rPr lang="en-US" altLang="zh-CN" dirty="0"/>
              <a:t>3</a:t>
            </a:r>
            <a:r>
              <a:rPr lang="en-US" altLang="ko-KR" dirty="0"/>
              <a:t> </a:t>
            </a:r>
            <a:r>
              <a:rPr lang="zh-CN" altLang="en-US" dirty="0"/>
              <a:t>数据库操作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zh-CN" altLang="en-US" dirty="0"/>
              <a:t>查询</a:t>
            </a:r>
            <a:r>
              <a:rPr lang="zh-CN" altLang="en-US" dirty="0" smtClean="0"/>
              <a:t>数据（续）：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+mn-ea"/>
              </a:rPr>
              <a:t>fetchone</a:t>
            </a:r>
            <a:r>
              <a:rPr lang="en-US" altLang="zh-CN" dirty="0">
                <a:latin typeface="+mn-ea"/>
              </a:rPr>
              <a:t>()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 err="1">
                <a:latin typeface="+mn-ea"/>
              </a:rPr>
              <a:t>fetchmany</a:t>
            </a:r>
            <a:r>
              <a:rPr lang="en-US" altLang="zh-CN" dirty="0">
                <a:latin typeface="+mn-ea"/>
              </a:rPr>
              <a:t>()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 err="1">
                <a:latin typeface="+mn-ea"/>
              </a:rPr>
              <a:t>fetchall</a:t>
            </a:r>
            <a:r>
              <a:rPr lang="en-US" altLang="zh-CN" dirty="0">
                <a:latin typeface="+mn-ea"/>
              </a:rPr>
              <a:t>()</a:t>
            </a:r>
            <a:r>
              <a:rPr lang="zh-CN" altLang="en-US" dirty="0">
                <a:latin typeface="+mn-ea"/>
              </a:rPr>
              <a:t>使用完整示例：</a:t>
            </a:r>
            <a:endParaRPr lang="en-US" altLang="zh-CN" dirty="0">
              <a:latin typeface="+mn-ea"/>
            </a:endParaRPr>
          </a:p>
          <a:p>
            <a:endParaRPr lang="en-US" altLang="zh-CN" sz="1800" b="1" dirty="0" smtClean="0"/>
          </a:p>
        </p:txBody>
      </p:sp>
      <p:sp>
        <p:nvSpPr>
          <p:cNvPr id="7" name="矩形: 圆角 2">
            <a:extLst>
              <a:ext uri="{FF2B5EF4-FFF2-40B4-BE49-F238E27FC236}">
                <a16:creationId xmlns="" xmlns:a16="http://schemas.microsoft.com/office/drawing/2014/main" id="{479ED96A-215A-4377-A216-54FE130BD780}"/>
              </a:ext>
            </a:extLst>
          </p:cNvPr>
          <p:cNvSpPr/>
          <p:nvPr/>
        </p:nvSpPr>
        <p:spPr>
          <a:xfrm>
            <a:off x="2320394" y="1954689"/>
            <a:ext cx="6122883" cy="294549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dirty="0">
                <a:latin typeface="+mn-ea"/>
              </a:rPr>
              <a:t># ... </a:t>
            </a:r>
            <a:r>
              <a:rPr lang="zh-CN" altLang="en-US" sz="1200" dirty="0">
                <a:latin typeface="+mn-ea"/>
              </a:rPr>
              <a:t>连接数据库等操作同上</a:t>
            </a:r>
            <a:r>
              <a:rPr lang="en-US" altLang="zh-CN" sz="1200" dirty="0">
                <a:latin typeface="+mn-ea"/>
              </a:rPr>
              <a:t>... </a:t>
            </a:r>
          </a:p>
          <a:p>
            <a:r>
              <a:rPr lang="en-US" altLang="zh-CN" sz="1200" dirty="0" err="1">
                <a:latin typeface="+mn-ea"/>
              </a:rPr>
              <a:t>cursor.execute</a:t>
            </a:r>
            <a:r>
              <a:rPr lang="en-US" altLang="zh-CN" sz="1200" dirty="0">
                <a:latin typeface="+mn-ea"/>
              </a:rPr>
              <a:t>("""</a:t>
            </a:r>
          </a:p>
          <a:p>
            <a:r>
              <a:rPr lang="en-US" altLang="zh-CN" sz="1200" dirty="0">
                <a:latin typeface="+mn-ea"/>
              </a:rPr>
              <a:t>                select * from person</a:t>
            </a:r>
          </a:p>
          <a:p>
            <a:r>
              <a:rPr lang="en-US" altLang="zh-CN" sz="1200" dirty="0">
                <a:latin typeface="+mn-ea"/>
              </a:rPr>
              <a:t>               """)</a:t>
            </a:r>
          </a:p>
          <a:p>
            <a:r>
              <a:rPr lang="en-US" altLang="zh-CN" sz="1200" dirty="0">
                <a:latin typeface="+mn-ea"/>
              </a:rPr>
              <a:t>result = </a:t>
            </a:r>
            <a:r>
              <a:rPr lang="en-US" altLang="zh-CN" sz="1200" dirty="0" err="1">
                <a:latin typeface="+mn-ea"/>
              </a:rPr>
              <a:t>cursor.fetchone</a:t>
            </a:r>
            <a:r>
              <a:rPr lang="en-US" altLang="zh-CN" sz="1200" dirty="0">
                <a:latin typeface="+mn-ea"/>
              </a:rPr>
              <a:t>()   # </a:t>
            </a:r>
            <a:r>
              <a:rPr lang="zh-CN" altLang="en-US" sz="1200" dirty="0">
                <a:latin typeface="+mn-ea"/>
              </a:rPr>
              <a:t>取一条数据</a:t>
            </a:r>
          </a:p>
          <a:p>
            <a:r>
              <a:rPr lang="en-US" altLang="zh-CN" sz="1200" dirty="0">
                <a:latin typeface="+mn-ea"/>
              </a:rPr>
              <a:t>print(result)</a:t>
            </a:r>
          </a:p>
          <a:p>
            <a:r>
              <a:rPr lang="en-US" altLang="zh-CN" sz="1200" dirty="0">
                <a:latin typeface="+mn-ea"/>
              </a:rPr>
              <a:t>print("-"*10)</a:t>
            </a:r>
          </a:p>
          <a:p>
            <a:r>
              <a:rPr lang="en-US" altLang="zh-CN" sz="1200" dirty="0">
                <a:latin typeface="+mn-ea"/>
              </a:rPr>
              <a:t>result = </a:t>
            </a:r>
            <a:r>
              <a:rPr lang="en-US" altLang="zh-CN" sz="1200" dirty="0" err="1">
                <a:latin typeface="+mn-ea"/>
              </a:rPr>
              <a:t>cursor.fetchmany</a:t>
            </a:r>
            <a:r>
              <a:rPr lang="en-US" altLang="zh-CN" sz="1200" dirty="0">
                <a:latin typeface="+mn-ea"/>
              </a:rPr>
              <a:t>(2)  # </a:t>
            </a:r>
            <a:r>
              <a:rPr lang="zh-CN" altLang="en-US" sz="1200" dirty="0">
                <a:latin typeface="+mn-ea"/>
              </a:rPr>
              <a:t>取两条</a:t>
            </a:r>
          </a:p>
          <a:p>
            <a:r>
              <a:rPr lang="en-US" altLang="zh-CN" sz="1200" dirty="0">
                <a:latin typeface="+mn-ea"/>
              </a:rPr>
              <a:t>for row in result:</a:t>
            </a:r>
          </a:p>
          <a:p>
            <a:r>
              <a:rPr lang="en-US" altLang="zh-CN" sz="1200" dirty="0">
                <a:latin typeface="+mn-ea"/>
              </a:rPr>
              <a:t>    print("</a:t>
            </a:r>
            <a:r>
              <a:rPr lang="zh-CN" altLang="en-US" sz="1200" dirty="0">
                <a:latin typeface="+mn-ea"/>
              </a:rPr>
              <a:t>每一行数据类型：</a:t>
            </a:r>
            <a:r>
              <a:rPr lang="en-US" altLang="zh-CN" sz="1200" dirty="0">
                <a:latin typeface="+mn-ea"/>
              </a:rPr>
              <a:t>%s" % </a:t>
            </a:r>
            <a:r>
              <a:rPr lang="en-US" altLang="zh-CN" sz="1200" dirty="0" err="1">
                <a:latin typeface="+mn-ea"/>
              </a:rPr>
              <a:t>str</a:t>
            </a:r>
            <a:r>
              <a:rPr lang="en-US" altLang="zh-CN" sz="1200" dirty="0">
                <a:latin typeface="+mn-ea"/>
              </a:rPr>
              <a:t>(type(row)) )</a:t>
            </a:r>
          </a:p>
          <a:p>
            <a:r>
              <a:rPr lang="en-US" altLang="zh-CN" sz="1200" dirty="0">
                <a:latin typeface="+mn-ea"/>
              </a:rPr>
              <a:t>    print(row[0], row[1], row[2]) # </a:t>
            </a:r>
            <a:r>
              <a:rPr lang="zh-CN" altLang="en-US" sz="1200" dirty="0">
                <a:latin typeface="+mn-ea"/>
              </a:rPr>
              <a:t>获得每行的第一个、第二个、第三个属性。</a:t>
            </a:r>
          </a:p>
          <a:p>
            <a:r>
              <a:rPr lang="en-US" altLang="zh-CN" sz="1200" dirty="0">
                <a:latin typeface="+mn-ea"/>
              </a:rPr>
              <a:t>print("-"*10)</a:t>
            </a:r>
          </a:p>
          <a:p>
            <a:r>
              <a:rPr lang="en-US" altLang="zh-CN" sz="1200" dirty="0">
                <a:latin typeface="+mn-ea"/>
              </a:rPr>
              <a:t>result = </a:t>
            </a:r>
            <a:r>
              <a:rPr lang="en-US" altLang="zh-CN" sz="1200" dirty="0" err="1">
                <a:latin typeface="+mn-ea"/>
              </a:rPr>
              <a:t>cursor.fetchall</a:t>
            </a:r>
            <a:r>
              <a:rPr lang="en-US" altLang="zh-CN" sz="1200" dirty="0">
                <a:latin typeface="+mn-ea"/>
              </a:rPr>
              <a:t>()</a:t>
            </a:r>
          </a:p>
          <a:p>
            <a:r>
              <a:rPr lang="en-US" altLang="zh-CN" sz="1200" dirty="0">
                <a:latin typeface="+mn-ea"/>
              </a:rPr>
              <a:t>for row in result:</a:t>
            </a:r>
          </a:p>
          <a:p>
            <a:r>
              <a:rPr lang="en-US" altLang="zh-CN" sz="1200" dirty="0">
                <a:latin typeface="+mn-ea"/>
              </a:rPr>
              <a:t>    print(row[0], row[1], row[2], row[3])</a:t>
            </a:r>
          </a:p>
          <a:p>
            <a:r>
              <a:rPr lang="en-US" altLang="zh-CN" sz="1200" dirty="0" err="1">
                <a:latin typeface="+mn-ea"/>
              </a:rPr>
              <a:t>cursor.close</a:t>
            </a:r>
            <a:r>
              <a:rPr lang="en-US" altLang="zh-CN" sz="1200" dirty="0">
                <a:latin typeface="+mn-ea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8139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r>
              <a:rPr lang="en-US" altLang="ko-KR" dirty="0"/>
              <a:t>.</a:t>
            </a:r>
            <a:r>
              <a:rPr lang="en-US" altLang="zh-CN" dirty="0"/>
              <a:t>3</a:t>
            </a:r>
            <a:r>
              <a:rPr lang="en-US" altLang="ko-KR" dirty="0"/>
              <a:t> </a:t>
            </a:r>
            <a:r>
              <a:rPr lang="zh-CN" altLang="en-US" dirty="0"/>
              <a:t>数据库操作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zh-CN" altLang="en-US" dirty="0"/>
              <a:t>查询</a:t>
            </a:r>
            <a:r>
              <a:rPr lang="zh-CN" altLang="en-US" dirty="0" smtClean="0"/>
              <a:t>数据（续）：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+mn-ea"/>
              </a:rPr>
              <a:t>fetchone</a:t>
            </a:r>
            <a:r>
              <a:rPr lang="en-US" altLang="zh-CN" dirty="0">
                <a:latin typeface="+mn-ea"/>
              </a:rPr>
              <a:t>()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 err="1">
                <a:latin typeface="+mn-ea"/>
              </a:rPr>
              <a:t>fetchmany</a:t>
            </a:r>
            <a:r>
              <a:rPr lang="en-US" altLang="zh-CN" dirty="0">
                <a:latin typeface="+mn-ea"/>
              </a:rPr>
              <a:t>()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 err="1">
                <a:latin typeface="+mn-ea"/>
              </a:rPr>
              <a:t>fetchall</a:t>
            </a:r>
            <a:r>
              <a:rPr lang="en-US" altLang="zh-CN" dirty="0">
                <a:latin typeface="+mn-ea"/>
              </a:rPr>
              <a:t>()</a:t>
            </a:r>
            <a:r>
              <a:rPr lang="zh-CN" altLang="en-US" dirty="0">
                <a:latin typeface="+mn-ea"/>
              </a:rPr>
              <a:t>执行结果：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lvl="1"/>
            <a:r>
              <a:rPr lang="zh-CN" altLang="en-US" sz="1200" dirty="0">
                <a:latin typeface="+mn-ea"/>
              </a:rPr>
              <a:t>取得数据的多少，和游标</a:t>
            </a:r>
            <a:r>
              <a:rPr lang="en-US" altLang="zh-CN" sz="1200" dirty="0">
                <a:latin typeface="+mn-ea"/>
              </a:rPr>
              <a:t>cursor</a:t>
            </a:r>
            <a:r>
              <a:rPr lang="zh-CN" altLang="en-US" sz="1200" dirty="0">
                <a:latin typeface="+mn-ea"/>
              </a:rPr>
              <a:t>的位置有关。</a:t>
            </a:r>
            <a:endParaRPr lang="en-US" altLang="zh-CN" sz="1200" dirty="0">
              <a:latin typeface="+mn-ea"/>
            </a:endParaRPr>
          </a:p>
          <a:p>
            <a:pPr lvl="1"/>
            <a:r>
              <a:rPr lang="en-US" altLang="zh-CN" sz="1200" dirty="0" err="1">
                <a:latin typeface="+mn-ea"/>
              </a:rPr>
              <a:t>fetchone</a:t>
            </a:r>
            <a:r>
              <a:rPr lang="en-US" altLang="zh-CN" sz="1200" dirty="0">
                <a:latin typeface="+mn-ea"/>
              </a:rPr>
              <a:t>()</a:t>
            </a:r>
            <a:r>
              <a:rPr lang="zh-CN" altLang="en-US" sz="1200" dirty="0">
                <a:latin typeface="+mn-ea"/>
              </a:rPr>
              <a:t>从游标位置取一条数据。</a:t>
            </a:r>
            <a:endParaRPr lang="en-US" altLang="zh-CN" sz="1200" dirty="0">
              <a:latin typeface="+mn-ea"/>
            </a:endParaRPr>
          </a:p>
          <a:p>
            <a:pPr lvl="1"/>
            <a:r>
              <a:rPr lang="en-US" altLang="zh-CN" sz="1200" dirty="0" err="1">
                <a:latin typeface="+mn-ea"/>
              </a:rPr>
              <a:t>fetchmany</a:t>
            </a:r>
            <a:r>
              <a:rPr lang="en-US" altLang="zh-CN" sz="1200" dirty="0">
                <a:latin typeface="+mn-ea"/>
              </a:rPr>
              <a:t>(n)</a:t>
            </a:r>
            <a:r>
              <a:rPr lang="zh-CN" altLang="en-US" sz="1200" dirty="0">
                <a:latin typeface="+mn-ea"/>
              </a:rPr>
              <a:t>从游标位置开始，取</a:t>
            </a:r>
            <a:r>
              <a:rPr lang="en-US" altLang="zh-CN" sz="1200" dirty="0">
                <a:latin typeface="+mn-ea"/>
              </a:rPr>
              <a:t>n</a:t>
            </a:r>
            <a:r>
              <a:rPr lang="zh-CN" altLang="en-US" sz="1200" dirty="0">
                <a:latin typeface="+mn-ea"/>
              </a:rPr>
              <a:t>条数据。</a:t>
            </a:r>
            <a:endParaRPr lang="en-US" altLang="zh-CN" sz="1200" dirty="0">
              <a:latin typeface="+mn-ea"/>
            </a:endParaRPr>
          </a:p>
          <a:p>
            <a:pPr lvl="1"/>
            <a:r>
              <a:rPr lang="en-US" altLang="zh-CN" sz="1200" dirty="0" err="1">
                <a:latin typeface="+mn-ea"/>
              </a:rPr>
              <a:t>fetchall</a:t>
            </a:r>
            <a:r>
              <a:rPr lang="en-US" altLang="zh-CN" sz="1200" dirty="0">
                <a:latin typeface="+mn-ea"/>
              </a:rPr>
              <a:t>()</a:t>
            </a:r>
            <a:r>
              <a:rPr lang="zh-CN" altLang="en-US" sz="1200" dirty="0">
                <a:latin typeface="+mn-ea"/>
              </a:rPr>
              <a:t>从游标位置开始，取其后的所有数据。</a:t>
            </a:r>
            <a:endParaRPr lang="en-US" altLang="zh-CN" sz="1200" dirty="0">
              <a:latin typeface="+mn-ea"/>
            </a:endParaRPr>
          </a:p>
          <a:p>
            <a:pPr lvl="1"/>
            <a:r>
              <a:rPr lang="zh-CN" altLang="en-US" sz="1200" dirty="0">
                <a:latin typeface="+mn-ea"/>
              </a:rPr>
              <a:t>取到的每一行数据，是一个元组</a:t>
            </a:r>
            <a:r>
              <a:rPr lang="en-US" altLang="zh-CN" sz="1200" dirty="0">
                <a:latin typeface="+mn-ea"/>
              </a:rPr>
              <a:t>tuple</a:t>
            </a:r>
            <a:r>
              <a:rPr lang="zh-CN" altLang="en-US" sz="1200" dirty="0">
                <a:latin typeface="+mn-ea"/>
              </a:rPr>
              <a:t>类型。</a:t>
            </a:r>
            <a:endParaRPr lang="en-US" altLang="zh-CN" sz="1200" dirty="0">
              <a:latin typeface="+mn-ea"/>
            </a:endParaRPr>
          </a:p>
          <a:p>
            <a:endParaRPr lang="en-US" altLang="zh-CN" sz="1800" b="1" dirty="0" smtClean="0"/>
          </a:p>
        </p:txBody>
      </p: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C213C90B-58DD-463C-98BC-4ADCC14D9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097" y="1851670"/>
            <a:ext cx="3625917" cy="16561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861" y="4294712"/>
            <a:ext cx="1334139" cy="84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37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r>
              <a:rPr lang="en-US" altLang="ko-KR" dirty="0"/>
              <a:t>.</a:t>
            </a:r>
            <a:r>
              <a:rPr lang="en-US" altLang="zh-CN" dirty="0"/>
              <a:t>3</a:t>
            </a:r>
            <a:r>
              <a:rPr lang="en-US" altLang="ko-KR" dirty="0"/>
              <a:t> </a:t>
            </a:r>
            <a:r>
              <a:rPr lang="zh-CN" altLang="en-US" dirty="0"/>
              <a:t>数据库操作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zh-CN" altLang="en-US" dirty="0"/>
              <a:t>删除数据</a:t>
            </a:r>
            <a:r>
              <a:rPr lang="zh-CN" altLang="en-US" dirty="0" smtClean="0"/>
              <a:t>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删除操作类似前面介绍的插入步骤。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需要</a:t>
            </a:r>
            <a:r>
              <a:rPr lang="en-US" altLang="zh-CN" dirty="0" err="1">
                <a:latin typeface="+mn-ea"/>
              </a:rPr>
              <a:t>test_db.commit</a:t>
            </a:r>
            <a:r>
              <a:rPr lang="en-US" altLang="zh-CN" dirty="0">
                <a:latin typeface="+mn-ea"/>
              </a:rPr>
              <a:t>(),</a:t>
            </a:r>
            <a:r>
              <a:rPr lang="zh-CN" altLang="en-US" dirty="0">
                <a:latin typeface="+mn-ea"/>
              </a:rPr>
              <a:t>如果</a:t>
            </a:r>
            <a:r>
              <a:rPr lang="en-US" altLang="zh-CN" dirty="0">
                <a:latin typeface="+mn-ea"/>
              </a:rPr>
              <a:t>commit</a:t>
            </a:r>
            <a:r>
              <a:rPr lang="zh-CN" altLang="en-US" dirty="0">
                <a:latin typeface="+mn-ea"/>
              </a:rPr>
              <a:t>失败，可以使用</a:t>
            </a:r>
            <a:r>
              <a:rPr lang="en-US" altLang="zh-CN" dirty="0" err="1">
                <a:latin typeface="+mn-ea"/>
              </a:rPr>
              <a:t>test_db.rollback</a:t>
            </a:r>
            <a:r>
              <a:rPr lang="en-US" altLang="zh-CN" dirty="0">
                <a:latin typeface="+mn-ea"/>
              </a:rPr>
              <a:t>()</a:t>
            </a:r>
            <a:r>
              <a:rPr lang="zh-CN" altLang="en-US" dirty="0">
                <a:latin typeface="+mn-ea"/>
              </a:rPr>
              <a:t>回滚。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示例：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执行结果：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endParaRPr lang="en-US" altLang="zh-CN" sz="1800" b="1" dirty="0" smtClean="0"/>
          </a:p>
        </p:txBody>
      </p:sp>
      <p:sp>
        <p:nvSpPr>
          <p:cNvPr id="7" name="矩形: 圆角 2">
            <a:extLst>
              <a:ext uri="{FF2B5EF4-FFF2-40B4-BE49-F238E27FC236}">
                <a16:creationId xmlns="" xmlns:a16="http://schemas.microsoft.com/office/drawing/2014/main" id="{02D5DC0F-F234-4570-BB64-01979298D9B9}"/>
              </a:ext>
            </a:extLst>
          </p:cNvPr>
          <p:cNvSpPr/>
          <p:nvPr/>
        </p:nvSpPr>
        <p:spPr>
          <a:xfrm>
            <a:off x="3163910" y="2355726"/>
            <a:ext cx="4435851" cy="103579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dirty="0">
                <a:latin typeface="+mn-ea"/>
              </a:rPr>
              <a:t>cursor = </a:t>
            </a:r>
            <a:r>
              <a:rPr lang="en-US" altLang="zh-CN" sz="1200" dirty="0" err="1">
                <a:latin typeface="+mn-ea"/>
              </a:rPr>
              <a:t>test_db.cursor</a:t>
            </a:r>
            <a:r>
              <a:rPr lang="en-US" altLang="zh-CN" sz="1200" dirty="0">
                <a:latin typeface="+mn-ea"/>
              </a:rPr>
              <a:t>()</a:t>
            </a:r>
          </a:p>
          <a:p>
            <a:r>
              <a:rPr lang="en-US" altLang="zh-CN" sz="1200" dirty="0" err="1">
                <a:latin typeface="+mn-ea"/>
              </a:rPr>
              <a:t>cursor.execute</a:t>
            </a:r>
            <a:r>
              <a:rPr lang="en-US" altLang="zh-CN" sz="1200" dirty="0">
                <a:latin typeface="+mn-ea"/>
              </a:rPr>
              <a:t>("delete from person where age = '500'")</a:t>
            </a:r>
          </a:p>
          <a:p>
            <a:r>
              <a:rPr lang="en-US" altLang="zh-CN" sz="1200" dirty="0" err="1">
                <a:latin typeface="+mn-ea"/>
              </a:rPr>
              <a:t>test_db.commit</a:t>
            </a:r>
            <a:r>
              <a:rPr lang="en-US" altLang="zh-CN" sz="1200" dirty="0">
                <a:latin typeface="+mn-ea"/>
              </a:rPr>
              <a:t>()</a:t>
            </a:r>
          </a:p>
          <a:p>
            <a:r>
              <a:rPr lang="en-US" altLang="zh-CN" sz="1200" dirty="0" err="1">
                <a:latin typeface="+mn-ea"/>
              </a:rPr>
              <a:t>cursor.close</a:t>
            </a:r>
            <a:r>
              <a:rPr lang="en-US" altLang="zh-CN" sz="1200" dirty="0">
                <a:latin typeface="+mn-ea"/>
              </a:rPr>
              <a:t>()</a:t>
            </a:r>
            <a:endParaRPr lang="zh-CN" altLang="en-US" sz="1200" dirty="0">
              <a:latin typeface="+mn-ea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B54C5DFE-99E5-4076-964B-005563612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651" y="3579862"/>
            <a:ext cx="3312368" cy="12022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8441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授课内容：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000" dirty="0"/>
              <a:t>文件对象与文件操作</a:t>
            </a: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/>
              <a:t>文件级操作</a:t>
            </a: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/>
              <a:t>数据库操作</a:t>
            </a: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 smtClean="0"/>
              <a:t>本章小结</a:t>
            </a:r>
            <a:endParaRPr lang="en-US" altLang="zh-CN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本章内容</a:t>
            </a:r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695" y="2139702"/>
            <a:ext cx="3131480" cy="172231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431" y="96349"/>
            <a:ext cx="2916569" cy="78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r>
              <a:rPr lang="en-US" altLang="ko-KR" dirty="0"/>
              <a:t>.</a:t>
            </a:r>
            <a:r>
              <a:rPr lang="en-US" altLang="zh-CN" dirty="0"/>
              <a:t>3</a:t>
            </a:r>
            <a:r>
              <a:rPr lang="en-US" altLang="ko-KR" dirty="0"/>
              <a:t> </a:t>
            </a:r>
            <a:r>
              <a:rPr lang="zh-CN" altLang="en-US" dirty="0"/>
              <a:t>数据库操作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zh-CN" altLang="en-US" dirty="0"/>
              <a:t>数据库操作常见异常：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endParaRPr lang="en-US" altLang="zh-CN" sz="1600" dirty="0">
              <a:latin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155C2464-65CB-4221-8843-24183FFC2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321670"/>
            <a:ext cx="5352000" cy="37444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378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本章介绍了这些内容：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000" dirty="0" smtClean="0"/>
              <a:t>文件对象与文件操作</a:t>
            </a:r>
            <a:endParaRPr lang="en-US" altLang="zh-CN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 smtClean="0"/>
              <a:t>文件级操作</a:t>
            </a:r>
            <a:endParaRPr lang="en-US" altLang="zh-CN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/>
              <a:t>数据库操作</a:t>
            </a:r>
            <a:endParaRPr lang="en-US" altLang="zh-CN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7.4 </a:t>
            </a:r>
            <a:r>
              <a:rPr lang="zh-CN" altLang="en-US" dirty="0" smtClean="0"/>
              <a:t>本章</a:t>
            </a:r>
            <a:r>
              <a:rPr lang="zh-CN" altLang="en-US" dirty="0"/>
              <a:t>小结</a:t>
            </a:r>
            <a:r>
              <a:rPr lang="zh-CN" altLang="en-US" dirty="0" smtClean="0"/>
              <a:t>：</a:t>
            </a:r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995686"/>
            <a:ext cx="3218994" cy="194421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431" y="96349"/>
            <a:ext cx="2916569" cy="78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9371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1059582"/>
            <a:ext cx="2143125" cy="21431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009283">
            <a:off x="5713123" y="3125887"/>
            <a:ext cx="2013664" cy="74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089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</a:t>
            </a:r>
            <a:r>
              <a:rPr lang="en-US" altLang="ko-KR" dirty="0" smtClean="0"/>
              <a:t>.1 </a:t>
            </a:r>
            <a:r>
              <a:rPr lang="zh-CN" altLang="en-US" dirty="0" smtClean="0"/>
              <a:t>文件对象与文件操作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zh-CN" altLang="en-US" dirty="0"/>
              <a:t>获取文件操作对象</a:t>
            </a:r>
            <a:r>
              <a:rPr lang="zh-CN" altLang="en-US" b="1" dirty="0" smtClean="0"/>
              <a:t>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使用</a:t>
            </a:r>
            <a:r>
              <a:rPr lang="en-US" altLang="zh-CN" sz="1600" dirty="0">
                <a:latin typeface="+mn-ea"/>
              </a:rPr>
              <a:t>python</a:t>
            </a:r>
            <a:r>
              <a:rPr lang="zh-CN" altLang="en-US" sz="1600" dirty="0">
                <a:latin typeface="+mn-ea"/>
              </a:rPr>
              <a:t>内置方法</a:t>
            </a:r>
            <a:r>
              <a:rPr lang="en-US" altLang="zh-CN" sz="1600" dirty="0">
                <a:latin typeface="+mn-ea"/>
              </a:rPr>
              <a:t>open()</a:t>
            </a:r>
            <a:r>
              <a:rPr lang="zh-CN" altLang="en-US" sz="1600" dirty="0">
                <a:latin typeface="+mn-ea"/>
              </a:rPr>
              <a:t>可以获得文件操作</a:t>
            </a:r>
            <a:r>
              <a:rPr lang="zh-CN" altLang="en-US" sz="1600" dirty="0" smtClean="0">
                <a:latin typeface="+mn-ea"/>
              </a:rPr>
              <a:t>对象。</a:t>
            </a: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+mn-ea"/>
              </a:rPr>
              <a:t>open</a:t>
            </a:r>
            <a:r>
              <a:rPr lang="zh-CN" altLang="en-US" sz="1600" dirty="0">
                <a:latin typeface="+mn-ea"/>
              </a:rPr>
              <a:t>函数定义</a:t>
            </a:r>
            <a:r>
              <a:rPr lang="zh-CN" altLang="en-US" sz="1600" dirty="0" smtClean="0">
                <a:latin typeface="+mn-ea"/>
              </a:rPr>
              <a:t>：</a:t>
            </a:r>
            <a:endParaRPr lang="en-US" altLang="zh-CN" sz="1600" dirty="0">
              <a:latin typeface="+mn-ea"/>
            </a:endParaRPr>
          </a:p>
          <a:p>
            <a:pPr lvl="2"/>
            <a:r>
              <a:rPr lang="en-US" altLang="zh-CN" sz="1400" dirty="0">
                <a:latin typeface="+mn-ea"/>
              </a:rPr>
              <a:t>open(file, mode='r’, buffering=-1,</a:t>
            </a:r>
          </a:p>
          <a:p>
            <a:pPr marL="914400" lvl="2" indent="0">
              <a:buNone/>
            </a:pPr>
            <a:r>
              <a:rPr lang="en-US" altLang="zh-CN" sz="1400" dirty="0">
                <a:latin typeface="+mn-ea"/>
              </a:rPr>
              <a:t>	encoding=None, errors=None, newline=None, </a:t>
            </a:r>
          </a:p>
          <a:p>
            <a:pPr marL="914400" lvl="2" indent="0">
              <a:buNone/>
            </a:pPr>
            <a:r>
              <a:rPr lang="en-US" altLang="zh-CN" sz="1400" dirty="0">
                <a:latin typeface="+mn-ea"/>
              </a:rPr>
              <a:t>	</a:t>
            </a:r>
            <a:r>
              <a:rPr lang="en-US" altLang="zh-CN" sz="1400" dirty="0" err="1">
                <a:latin typeface="+mn-ea"/>
              </a:rPr>
              <a:t>closefd</a:t>
            </a:r>
            <a:r>
              <a:rPr lang="en-US" altLang="zh-CN" sz="1400" dirty="0">
                <a:latin typeface="+mn-ea"/>
              </a:rPr>
              <a:t>=True, opener=None)</a:t>
            </a:r>
          </a:p>
          <a:p>
            <a:pPr lvl="2"/>
            <a:r>
              <a:rPr lang="zh-CN" altLang="en-US" sz="1400" dirty="0">
                <a:latin typeface="+mn-ea"/>
              </a:rPr>
              <a:t>参数有很多，但是最常用的是</a:t>
            </a:r>
            <a:r>
              <a:rPr lang="en-US" altLang="zh-CN" sz="1400" dirty="0">
                <a:latin typeface="+mn-ea"/>
              </a:rPr>
              <a:t>file, mode</a:t>
            </a:r>
            <a:r>
              <a:rPr lang="zh-CN" altLang="en-US" sz="1400" dirty="0">
                <a:latin typeface="+mn-ea"/>
              </a:rPr>
              <a:t>和</a:t>
            </a:r>
            <a:r>
              <a:rPr lang="en-US" altLang="zh-CN" sz="1400" dirty="0">
                <a:latin typeface="+mn-ea"/>
              </a:rPr>
              <a:t>encoding</a:t>
            </a:r>
            <a:r>
              <a:rPr lang="zh-CN" altLang="en-US" sz="1400" dirty="0">
                <a:latin typeface="+mn-ea"/>
              </a:rPr>
              <a:t>三个参数。</a:t>
            </a:r>
            <a:endParaRPr lang="en-US" altLang="zh-CN" sz="1400" dirty="0">
              <a:latin typeface="+mn-ea"/>
            </a:endParaRPr>
          </a:p>
          <a:p>
            <a:pPr lvl="2"/>
            <a:r>
              <a:rPr lang="en-US" altLang="zh-CN" sz="1400" dirty="0">
                <a:latin typeface="+mn-ea"/>
              </a:rPr>
              <a:t>file</a:t>
            </a:r>
            <a:r>
              <a:rPr lang="zh-CN" altLang="en-US" sz="1400" dirty="0">
                <a:latin typeface="+mn-ea"/>
              </a:rPr>
              <a:t>是文件路径，为了避免路径中出现有有歧义的字符例如</a:t>
            </a:r>
            <a:r>
              <a:rPr lang="en-US" altLang="zh-CN" sz="1400" dirty="0">
                <a:latin typeface="+mn-ea"/>
              </a:rPr>
              <a:t>’\’,</a:t>
            </a:r>
            <a:r>
              <a:rPr lang="zh-CN" altLang="en-US" sz="1400" dirty="0">
                <a:latin typeface="+mn-ea"/>
              </a:rPr>
              <a:t>通常使用</a:t>
            </a:r>
            <a:r>
              <a:rPr lang="en-US" altLang="zh-CN" sz="1400" dirty="0" err="1">
                <a:latin typeface="+mn-ea"/>
              </a:rPr>
              <a:t>raw_str</a:t>
            </a:r>
            <a:r>
              <a:rPr lang="zh-CN" altLang="en-US" sz="1400" dirty="0">
                <a:latin typeface="+mn-ea"/>
              </a:rPr>
              <a:t>，例如 </a:t>
            </a:r>
            <a:r>
              <a:rPr lang="en-US" altLang="zh-CN" sz="1400" dirty="0" err="1">
                <a:latin typeface="+mn-ea"/>
              </a:rPr>
              <a:t>r"D</a:t>
            </a:r>
            <a:r>
              <a:rPr lang="en-US" altLang="zh-CN" sz="1400" dirty="0">
                <a:latin typeface="+mn-ea"/>
              </a:rPr>
              <a:t>:\test.txt" </a:t>
            </a:r>
            <a:r>
              <a:rPr lang="zh-CN" altLang="en-US" sz="1400" dirty="0" smtClean="0">
                <a:latin typeface="+mn-ea"/>
              </a:rPr>
              <a:t>。</a:t>
            </a:r>
            <a:endParaRPr lang="en-US" altLang="zh-CN" sz="1400" dirty="0">
              <a:latin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7219"/>
            <a:ext cx="1667538" cy="1042363"/>
          </a:xfrm>
          <a:prstGeom prst="rect">
            <a:avLst/>
          </a:prstGeom>
        </p:spPr>
      </p:pic>
      <p:sp>
        <p:nvSpPr>
          <p:cNvPr id="7" name="矩形: 圆角 3">
            <a:extLst>
              <a:ext uri="{FF2B5EF4-FFF2-40B4-BE49-F238E27FC236}">
                <a16:creationId xmlns="" xmlns:a16="http://schemas.microsoft.com/office/drawing/2014/main" id="{0D29C2BA-5B62-4455-8AED-51CEA30B3F10}"/>
              </a:ext>
            </a:extLst>
          </p:cNvPr>
          <p:cNvSpPr/>
          <p:nvPr/>
        </p:nvSpPr>
        <p:spPr>
          <a:xfrm>
            <a:off x="3653644" y="3795886"/>
            <a:ext cx="3456384" cy="417451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altLang="zh-CN" sz="1200" dirty="0">
                <a:latin typeface="+mn-ea"/>
              </a:rPr>
              <a:t>f = open(r"D:\test.txt", mode='r')</a:t>
            </a:r>
            <a:endParaRPr lang="zh-CN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9686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</a:t>
            </a:r>
            <a:r>
              <a:rPr lang="en-US" altLang="ko-KR" dirty="0" smtClean="0"/>
              <a:t>.1</a:t>
            </a:r>
            <a:r>
              <a:rPr lang="zh-CN" altLang="en-US" dirty="0"/>
              <a:t>文件对象与文件操作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zh-CN" altLang="en-US" dirty="0"/>
              <a:t>文件的操作模式</a:t>
            </a:r>
            <a:r>
              <a:rPr lang="zh-CN" altLang="en-US" b="1" dirty="0" smtClean="0"/>
              <a:t>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+mn-ea"/>
              </a:rPr>
              <a:t>open()</a:t>
            </a:r>
            <a:r>
              <a:rPr lang="zh-CN" altLang="en-US" sz="1600" dirty="0">
                <a:latin typeface="+mn-ea"/>
              </a:rPr>
              <a:t>方法的</a:t>
            </a:r>
            <a:r>
              <a:rPr lang="en-US" altLang="zh-CN" sz="1600" dirty="0">
                <a:latin typeface="+mn-ea"/>
              </a:rPr>
              <a:t>mode</a:t>
            </a:r>
            <a:r>
              <a:rPr lang="zh-CN" altLang="en-US" sz="1600" dirty="0">
                <a:latin typeface="+mn-ea"/>
              </a:rPr>
              <a:t>参数指定文件操作模式。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一共有以下几种模式：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8A29AE7A-192C-46A7-89B3-6DC832E9B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448" y="2198126"/>
            <a:ext cx="5762775" cy="2210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590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</a:t>
            </a:r>
            <a:r>
              <a:rPr lang="en-US" altLang="ko-KR" dirty="0" smtClean="0"/>
              <a:t>.1</a:t>
            </a:r>
            <a:r>
              <a:rPr lang="zh-CN" altLang="en-US" dirty="0"/>
              <a:t>文件对象与文件操作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zh-CN" altLang="en-US" dirty="0"/>
              <a:t>读取整个文件</a:t>
            </a:r>
            <a:r>
              <a:rPr lang="zh-CN" altLang="en-US" b="1" dirty="0" smtClean="0"/>
              <a:t>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使用文件对象中的</a:t>
            </a:r>
            <a:r>
              <a:rPr lang="en-US" altLang="zh-CN" sz="1600" dirty="0">
                <a:latin typeface="+mn-ea"/>
              </a:rPr>
              <a:t>read()</a:t>
            </a:r>
            <a:r>
              <a:rPr lang="zh-CN" altLang="en-US" sz="1600" dirty="0">
                <a:latin typeface="+mn-ea"/>
              </a:rPr>
              <a:t>方法可以把整个文件内容读取到内存。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+mn-ea"/>
              </a:rPr>
              <a:t>read(size)</a:t>
            </a:r>
            <a:r>
              <a:rPr lang="zh-CN" altLang="en-US" sz="1600" dirty="0">
                <a:latin typeface="+mn-ea"/>
              </a:rPr>
              <a:t>可以指定读取字节数。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假设有文本</a:t>
            </a:r>
            <a:r>
              <a:rPr lang="en-US" altLang="zh-CN" sz="1600" dirty="0">
                <a:latin typeface="+mn-ea"/>
              </a:rPr>
              <a:t>test.txt</a:t>
            </a:r>
            <a:r>
              <a:rPr lang="zh-CN" altLang="en-US" sz="1600" dirty="0">
                <a:latin typeface="+mn-ea"/>
              </a:rPr>
              <a:t>位于</a:t>
            </a:r>
            <a:r>
              <a:rPr lang="en-US" altLang="zh-CN" sz="1600" dirty="0">
                <a:latin typeface="+mn-ea"/>
              </a:rPr>
              <a:t>D:\</a:t>
            </a:r>
            <a:r>
              <a:rPr lang="zh-CN" altLang="en-US" sz="1600" dirty="0">
                <a:latin typeface="+mn-ea"/>
              </a:rPr>
              <a:t>：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endParaRPr lang="en-US" altLang="zh-CN" sz="1600" dirty="0" smtClean="0">
              <a:latin typeface="+mn-ea"/>
            </a:endParaRPr>
          </a:p>
          <a:p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latin typeface="+mn-ea"/>
              </a:rPr>
              <a:t>读取：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AADE55EC-A957-4AA0-85F3-2E31CB6CA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454" y="2423984"/>
            <a:ext cx="1641131" cy="10106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024F1475-10F6-42FA-87D2-46BA70D1A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3507854"/>
            <a:ext cx="3672408" cy="14748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861" y="4294712"/>
            <a:ext cx="1334139" cy="84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90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</a:t>
            </a:r>
            <a:r>
              <a:rPr lang="en-US" altLang="ko-KR" dirty="0" smtClean="0"/>
              <a:t>.</a:t>
            </a:r>
            <a:r>
              <a:rPr lang="en-US" altLang="zh-CN" dirty="0" smtClean="0"/>
              <a:t>1</a:t>
            </a:r>
            <a:r>
              <a:rPr lang="zh-CN" altLang="en-US" dirty="0"/>
              <a:t>文件对象与文件操作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zh-CN" altLang="en-US" dirty="0"/>
              <a:t>读取文件多行到列表：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文件对象中</a:t>
            </a:r>
            <a:r>
              <a:rPr lang="en-US" altLang="zh-CN" sz="1600" dirty="0" err="1">
                <a:latin typeface="+mn-ea"/>
              </a:rPr>
              <a:t>readlines</a:t>
            </a:r>
            <a:r>
              <a:rPr lang="en-US" altLang="zh-CN" sz="1600" dirty="0">
                <a:latin typeface="+mn-ea"/>
              </a:rPr>
              <a:t>()</a:t>
            </a:r>
            <a:r>
              <a:rPr lang="zh-CN" altLang="en-US" sz="1600" dirty="0">
                <a:latin typeface="+mn-ea"/>
              </a:rPr>
              <a:t>方法可以将整个文件读取到一个列表中，每一行为列表的一个元素</a:t>
            </a:r>
            <a:r>
              <a:rPr lang="zh-CN" altLang="en-US" sz="1600" dirty="0" smtClean="0">
                <a:latin typeface="+mn-ea"/>
              </a:rPr>
              <a:t>：</a:t>
            </a:r>
            <a:endParaRPr lang="en-US" altLang="zh-CN" sz="1600" dirty="0">
              <a:latin typeface="+mn-ea"/>
            </a:endParaRPr>
          </a:p>
        </p:txBody>
      </p:sp>
      <p:sp>
        <p:nvSpPr>
          <p:cNvPr id="7" name="矩形: 圆角 3">
            <a:extLst>
              <a:ext uri="{FF2B5EF4-FFF2-40B4-BE49-F238E27FC236}">
                <a16:creationId xmlns="" xmlns:a16="http://schemas.microsoft.com/office/drawing/2014/main" id="{9FCF3221-93D7-421D-A420-CCE39289005E}"/>
              </a:ext>
            </a:extLst>
          </p:cNvPr>
          <p:cNvSpPr/>
          <p:nvPr/>
        </p:nvSpPr>
        <p:spPr>
          <a:xfrm>
            <a:off x="2931042" y="2283718"/>
            <a:ext cx="4290028" cy="154565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dirty="0">
                <a:latin typeface="+mn-ea"/>
              </a:rPr>
              <a:t>f = open(</a:t>
            </a:r>
            <a:r>
              <a:rPr lang="en-US" altLang="zh-CN" sz="1200" dirty="0" err="1">
                <a:latin typeface="+mn-ea"/>
              </a:rPr>
              <a:t>r"D</a:t>
            </a:r>
            <a:r>
              <a:rPr lang="en-US" altLang="zh-CN" sz="1200" dirty="0">
                <a:latin typeface="+mn-ea"/>
              </a:rPr>
              <a:t>:\test.txt", mode='r')</a:t>
            </a:r>
          </a:p>
          <a:p>
            <a:r>
              <a:rPr lang="en-US" altLang="zh-CN" sz="1200" dirty="0">
                <a:latin typeface="+mn-ea"/>
              </a:rPr>
              <a:t>lines = </a:t>
            </a:r>
            <a:r>
              <a:rPr lang="en-US" altLang="zh-CN" sz="1200" dirty="0" err="1">
                <a:latin typeface="+mn-ea"/>
              </a:rPr>
              <a:t>f.readlines</a:t>
            </a:r>
            <a:r>
              <a:rPr lang="en-US" altLang="zh-CN" sz="1200" dirty="0">
                <a:latin typeface="+mn-ea"/>
              </a:rPr>
              <a:t>()</a:t>
            </a:r>
          </a:p>
          <a:p>
            <a:r>
              <a:rPr lang="en-US" altLang="zh-CN" sz="1200" dirty="0" err="1">
                <a:latin typeface="+mn-ea"/>
              </a:rPr>
              <a:t>f.close</a:t>
            </a:r>
            <a:r>
              <a:rPr lang="en-US" altLang="zh-CN" sz="1200" dirty="0">
                <a:latin typeface="+mn-ea"/>
              </a:rPr>
              <a:t>()</a:t>
            </a:r>
          </a:p>
          <a:p>
            <a:r>
              <a:rPr lang="en-US" altLang="zh-CN" sz="1200" dirty="0">
                <a:latin typeface="+mn-ea"/>
              </a:rPr>
              <a:t>print(lines)</a:t>
            </a:r>
          </a:p>
          <a:p>
            <a:endParaRPr lang="en-US" altLang="zh-CN" sz="1200" dirty="0">
              <a:latin typeface="+mn-ea"/>
            </a:endParaRPr>
          </a:p>
          <a:p>
            <a:r>
              <a:rPr lang="zh-CN" altLang="en-US" sz="1200" dirty="0">
                <a:latin typeface="+mn-ea"/>
              </a:rPr>
              <a:t>执行结果：</a:t>
            </a:r>
            <a:endParaRPr lang="en-US" altLang="zh-CN" sz="1200" dirty="0">
              <a:latin typeface="+mn-ea"/>
            </a:endParaRPr>
          </a:p>
          <a:p>
            <a:r>
              <a:rPr lang="en-US" altLang="zh-CN" sz="1200" dirty="0">
                <a:latin typeface="+mn-ea"/>
              </a:rPr>
              <a:t>['hello world\n', 'hello tom\n', '</a:t>
            </a:r>
            <a:r>
              <a:rPr lang="en-US" altLang="zh-CN" sz="1200" dirty="0" err="1">
                <a:latin typeface="+mn-ea"/>
              </a:rPr>
              <a:t>nihao</a:t>
            </a:r>
            <a:r>
              <a:rPr lang="en-US" altLang="zh-CN" sz="1200" dirty="0">
                <a:latin typeface="+mn-ea"/>
              </a:rPr>
              <a:t> jerry\n']</a:t>
            </a:r>
            <a:endParaRPr lang="zh-CN" altLang="en-US" sz="1200" dirty="0">
              <a:latin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861" y="4294712"/>
            <a:ext cx="1334139" cy="84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87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</a:t>
            </a:r>
            <a:r>
              <a:rPr lang="en-US" altLang="ko-KR" dirty="0" smtClean="0"/>
              <a:t>.</a:t>
            </a:r>
            <a:r>
              <a:rPr lang="en-US" altLang="zh-CN" dirty="0" smtClean="0"/>
              <a:t>1</a:t>
            </a:r>
            <a:r>
              <a:rPr lang="zh-CN" altLang="en-US" dirty="0" smtClean="0"/>
              <a:t>文件</a:t>
            </a:r>
            <a:r>
              <a:rPr lang="zh-CN" altLang="en-US" dirty="0"/>
              <a:t>对象与文件操作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zh-CN" altLang="en-US" dirty="0"/>
              <a:t>上下文管理器：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可以使用</a:t>
            </a:r>
            <a:r>
              <a:rPr lang="en-US" altLang="zh-CN" sz="1600" dirty="0">
                <a:latin typeface="+mn-ea"/>
              </a:rPr>
              <a:t>with</a:t>
            </a:r>
            <a:r>
              <a:rPr lang="zh-CN" altLang="en-US" sz="1600" dirty="0">
                <a:latin typeface="+mn-ea"/>
              </a:rPr>
              <a:t>关键字创建上下文管理器，自动关闭文件</a:t>
            </a:r>
            <a:r>
              <a:rPr lang="zh-CN" altLang="en-US" sz="1600" dirty="0" smtClean="0">
                <a:latin typeface="+mn-ea"/>
              </a:rPr>
              <a:t>资源。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latin typeface="+mn-ea"/>
              </a:rPr>
              <a:t>示例：</a:t>
            </a:r>
            <a:endParaRPr lang="en-US" altLang="zh-CN" sz="105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914400" lvl="2" indent="0">
              <a:buNone/>
            </a:pPr>
            <a:endParaRPr lang="en-US" altLang="zh-CN" sz="1600" dirty="0"/>
          </a:p>
          <a:p>
            <a:pPr lvl="2"/>
            <a:r>
              <a:rPr lang="en-US" altLang="zh-CN" sz="1400" dirty="0" smtClean="0">
                <a:latin typeface="+mn-ea"/>
              </a:rPr>
              <a:t>open</a:t>
            </a:r>
            <a:r>
              <a:rPr lang="en-US" altLang="zh-CN" sz="1400" dirty="0">
                <a:latin typeface="+mn-ea"/>
              </a:rPr>
              <a:t>()</a:t>
            </a:r>
            <a:r>
              <a:rPr lang="zh-CN" altLang="en-US" sz="1400" dirty="0">
                <a:latin typeface="+mn-ea"/>
              </a:rPr>
              <a:t>方法默认是读取模式</a:t>
            </a:r>
            <a:r>
              <a:rPr lang="zh-CN" altLang="en-US" sz="1400" dirty="0" smtClean="0">
                <a:latin typeface="+mn-ea"/>
              </a:rPr>
              <a:t>。</a:t>
            </a:r>
            <a:endParaRPr lang="en-US" altLang="zh-CN" sz="1400" dirty="0" smtClean="0">
              <a:latin typeface="+mn-ea"/>
            </a:endParaRPr>
          </a:p>
          <a:p>
            <a:pPr lvl="2"/>
            <a:r>
              <a:rPr lang="en-US" altLang="zh-CN" sz="1400" dirty="0" smtClean="0">
                <a:latin typeface="+mn-ea"/>
              </a:rPr>
              <a:t>read</a:t>
            </a:r>
            <a:r>
              <a:rPr lang="en-US" altLang="zh-CN" sz="1400" dirty="0">
                <a:latin typeface="+mn-ea"/>
              </a:rPr>
              <a:t>()</a:t>
            </a:r>
            <a:r>
              <a:rPr lang="zh-CN" altLang="en-US" sz="1400" dirty="0">
                <a:latin typeface="+mn-ea"/>
              </a:rPr>
              <a:t>指定值读取</a:t>
            </a:r>
            <a:r>
              <a:rPr lang="en-US" altLang="zh-CN" sz="1400" dirty="0">
                <a:latin typeface="+mn-ea"/>
              </a:rPr>
              <a:t>5</a:t>
            </a:r>
            <a:r>
              <a:rPr lang="zh-CN" altLang="en-US" sz="1400" dirty="0">
                <a:latin typeface="+mn-ea"/>
              </a:rPr>
              <a:t>个字符。</a:t>
            </a:r>
            <a:endParaRPr lang="en-US" altLang="zh-CN" sz="1400" dirty="0">
              <a:latin typeface="+mn-ea"/>
            </a:endParaRPr>
          </a:p>
          <a:p>
            <a:endParaRPr lang="en-US" altLang="zh-CN" sz="1600" dirty="0" smtClean="0">
              <a:latin typeface="+mn-ea"/>
            </a:endParaRPr>
          </a:p>
        </p:txBody>
      </p:sp>
      <p:sp>
        <p:nvSpPr>
          <p:cNvPr id="7" name="矩形: 圆角 3">
            <a:extLst>
              <a:ext uri="{FF2B5EF4-FFF2-40B4-BE49-F238E27FC236}">
                <a16:creationId xmlns="" xmlns:a16="http://schemas.microsoft.com/office/drawing/2014/main" id="{9FCF3221-93D7-421D-A420-CCE39289005E}"/>
              </a:ext>
            </a:extLst>
          </p:cNvPr>
          <p:cNvSpPr/>
          <p:nvPr/>
        </p:nvSpPr>
        <p:spPr>
          <a:xfrm>
            <a:off x="3611306" y="2212361"/>
            <a:ext cx="2929500" cy="13600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dirty="0">
                <a:latin typeface="+mn-ea"/>
              </a:rPr>
              <a:t>with open(</a:t>
            </a:r>
            <a:r>
              <a:rPr lang="en-US" altLang="zh-CN" sz="1200" dirty="0" err="1">
                <a:latin typeface="+mn-ea"/>
              </a:rPr>
              <a:t>r"D</a:t>
            </a:r>
            <a:r>
              <a:rPr lang="en-US" altLang="zh-CN" sz="1200" dirty="0">
                <a:latin typeface="+mn-ea"/>
              </a:rPr>
              <a:t>:\test.txt") as f:</a:t>
            </a:r>
          </a:p>
          <a:p>
            <a:r>
              <a:rPr lang="en-US" altLang="zh-CN" sz="1200" dirty="0">
                <a:latin typeface="+mn-ea"/>
              </a:rPr>
              <a:t>    </a:t>
            </a:r>
            <a:r>
              <a:rPr lang="en-US" altLang="zh-CN" sz="1200" dirty="0" err="1">
                <a:latin typeface="+mn-ea"/>
              </a:rPr>
              <a:t>cnt</a:t>
            </a:r>
            <a:r>
              <a:rPr lang="en-US" altLang="zh-CN" sz="1200" dirty="0">
                <a:latin typeface="+mn-ea"/>
              </a:rPr>
              <a:t> = </a:t>
            </a:r>
            <a:r>
              <a:rPr lang="en-US" altLang="zh-CN" sz="1200" dirty="0" err="1">
                <a:latin typeface="+mn-ea"/>
              </a:rPr>
              <a:t>f.read</a:t>
            </a:r>
            <a:r>
              <a:rPr lang="en-US" altLang="zh-CN" sz="1200" dirty="0">
                <a:latin typeface="+mn-ea"/>
              </a:rPr>
              <a:t>(5)</a:t>
            </a:r>
          </a:p>
          <a:p>
            <a:r>
              <a:rPr lang="en-US" altLang="zh-CN" sz="1200" dirty="0">
                <a:latin typeface="+mn-ea"/>
              </a:rPr>
              <a:t>    print(</a:t>
            </a:r>
            <a:r>
              <a:rPr lang="en-US" altLang="zh-CN" sz="1200" dirty="0" err="1">
                <a:latin typeface="+mn-ea"/>
              </a:rPr>
              <a:t>cnt</a:t>
            </a:r>
            <a:r>
              <a:rPr lang="en-US" altLang="zh-CN" sz="1200" dirty="0">
                <a:latin typeface="+mn-ea"/>
              </a:rPr>
              <a:t>)</a:t>
            </a:r>
          </a:p>
          <a:p>
            <a:endParaRPr lang="en-US" altLang="zh-CN" sz="1200" dirty="0">
              <a:latin typeface="+mn-ea"/>
            </a:endParaRPr>
          </a:p>
          <a:p>
            <a:r>
              <a:rPr lang="zh-CN" altLang="en-US" sz="1200" dirty="0">
                <a:latin typeface="+mn-ea"/>
              </a:rPr>
              <a:t>执行结果：</a:t>
            </a:r>
            <a:endParaRPr lang="en-US" altLang="zh-CN" sz="1200" dirty="0">
              <a:latin typeface="+mn-ea"/>
            </a:endParaRPr>
          </a:p>
          <a:p>
            <a:r>
              <a:rPr lang="en-US" altLang="zh-CN" sz="1200" dirty="0">
                <a:latin typeface="+mn-ea"/>
              </a:rPr>
              <a:t>hello</a:t>
            </a:r>
            <a:endParaRPr lang="zh-CN" altLang="en-US" sz="1200" dirty="0">
              <a:latin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861" y="4294712"/>
            <a:ext cx="1334139" cy="84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97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</a:t>
            </a:r>
            <a:r>
              <a:rPr lang="en-US" altLang="ko-KR" dirty="0" smtClean="0"/>
              <a:t>.</a:t>
            </a:r>
            <a:r>
              <a:rPr lang="en-US" altLang="zh-CN" dirty="0" smtClean="0"/>
              <a:t>1</a:t>
            </a:r>
            <a:r>
              <a:rPr lang="zh-CN" altLang="en-US" dirty="0" smtClean="0"/>
              <a:t>文件</a:t>
            </a:r>
            <a:r>
              <a:rPr lang="zh-CN" altLang="en-US" dirty="0"/>
              <a:t>对象与文件操作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zh-CN" altLang="en-US" dirty="0"/>
              <a:t>逐行读取文件：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如果文件非常庞大，一次性将所有内容读入内存是不可取的。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逐行读取可以使用两种方式实现</a:t>
            </a:r>
            <a:r>
              <a:rPr lang="zh-CN" altLang="en-US" dirty="0" smtClean="0">
                <a:latin typeface="+mn-ea"/>
              </a:rPr>
              <a:t>：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sz="1200" dirty="0" smtClean="0">
                <a:latin typeface="+mn-ea"/>
              </a:rPr>
              <a:t>方式</a:t>
            </a:r>
            <a:r>
              <a:rPr lang="zh-CN" altLang="en-US" sz="1200" dirty="0">
                <a:latin typeface="+mn-ea"/>
              </a:rPr>
              <a:t>一</a:t>
            </a:r>
            <a:r>
              <a:rPr lang="zh-CN" altLang="en-US" sz="1200" dirty="0" smtClean="0">
                <a:latin typeface="+mn-ea"/>
              </a:rPr>
              <a:t>：</a:t>
            </a:r>
            <a:endParaRPr lang="en-US" altLang="zh-CN" sz="1200" dirty="0" smtClean="0">
              <a:latin typeface="+mn-ea"/>
            </a:endParaRPr>
          </a:p>
          <a:p>
            <a:pPr lvl="1"/>
            <a:endParaRPr lang="en-US" altLang="zh-CN" sz="1200" dirty="0">
              <a:latin typeface="+mn-ea"/>
            </a:endParaRPr>
          </a:p>
          <a:p>
            <a:pPr lvl="1"/>
            <a:endParaRPr lang="en-US" altLang="zh-CN" sz="1200" dirty="0" smtClean="0">
              <a:latin typeface="+mn-ea"/>
            </a:endParaRPr>
          </a:p>
          <a:p>
            <a:pPr lvl="1"/>
            <a:endParaRPr lang="en-US" altLang="zh-CN" sz="1200" dirty="0" smtClean="0">
              <a:latin typeface="+mn-ea"/>
            </a:endParaRPr>
          </a:p>
          <a:p>
            <a:pPr lvl="1"/>
            <a:endParaRPr lang="en-US" altLang="zh-CN" sz="1200" dirty="0" smtClean="0">
              <a:latin typeface="+mn-ea"/>
            </a:endParaRPr>
          </a:p>
          <a:p>
            <a:pPr lvl="1"/>
            <a:endParaRPr lang="en-US" altLang="zh-CN" sz="1200" dirty="0" smtClean="0">
              <a:latin typeface="+mn-ea"/>
            </a:endParaRPr>
          </a:p>
          <a:p>
            <a:pPr lvl="1"/>
            <a:r>
              <a:rPr lang="zh-CN" altLang="en-US" sz="1200" dirty="0">
                <a:latin typeface="+mn-ea"/>
              </a:rPr>
              <a:t>方式二</a:t>
            </a:r>
            <a:r>
              <a:rPr lang="zh-CN" altLang="en-US" sz="1200" dirty="0" smtClean="0">
                <a:latin typeface="+mn-ea"/>
              </a:rPr>
              <a:t>：</a:t>
            </a:r>
            <a:endParaRPr lang="en-US" altLang="zh-CN" sz="1200" dirty="0" smtClean="0">
              <a:latin typeface="+mn-ea"/>
            </a:endParaRPr>
          </a:p>
          <a:p>
            <a:pPr lvl="1"/>
            <a:endParaRPr lang="en-US" altLang="zh-CN" sz="1200" dirty="0" smtClean="0">
              <a:latin typeface="+mn-ea"/>
            </a:endParaRPr>
          </a:p>
          <a:p>
            <a:pPr lvl="1"/>
            <a:endParaRPr lang="en-US" altLang="zh-CN" sz="1200" dirty="0">
              <a:latin typeface="+mn-ea"/>
            </a:endParaRPr>
          </a:p>
          <a:p>
            <a:pPr marL="457200" lvl="1" indent="0">
              <a:buNone/>
            </a:pPr>
            <a:endParaRPr lang="en-US" altLang="zh-CN" sz="1200" dirty="0" smtClean="0">
              <a:latin typeface="+mn-ea"/>
            </a:endParaRPr>
          </a:p>
          <a:p>
            <a:pPr lvl="1"/>
            <a:endParaRPr lang="en-US" altLang="zh-CN" sz="1200" dirty="0">
              <a:latin typeface="+mn-ea"/>
            </a:endParaRPr>
          </a:p>
          <a:p>
            <a:pPr lvl="1"/>
            <a:r>
              <a:rPr lang="zh-CN" altLang="en-US" sz="1200" dirty="0">
                <a:latin typeface="+mn-ea"/>
              </a:rPr>
              <a:t>方式二的执行效率更高。</a:t>
            </a:r>
            <a:endParaRPr lang="en-US" altLang="zh-CN" sz="1200" dirty="0">
              <a:latin typeface="+mn-ea"/>
            </a:endParaRPr>
          </a:p>
          <a:p>
            <a:pPr lvl="1"/>
            <a:endParaRPr lang="en-US" altLang="zh-CN" sz="1200" dirty="0">
              <a:latin typeface="+mn-ea"/>
            </a:endParaRPr>
          </a:p>
          <a:p>
            <a:pPr marL="1028700" lvl="1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05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endParaRPr lang="en-US" altLang="zh-CN" sz="1800" b="1" dirty="0" smtClean="0"/>
          </a:p>
        </p:txBody>
      </p:sp>
      <p:sp>
        <p:nvSpPr>
          <p:cNvPr id="8" name="矩形: 圆角 5">
            <a:extLst>
              <a:ext uri="{FF2B5EF4-FFF2-40B4-BE49-F238E27FC236}">
                <a16:creationId xmlns="" xmlns:a16="http://schemas.microsoft.com/office/drawing/2014/main" id="{B0DBD109-6DAD-41FC-9995-CF89FB847373}"/>
              </a:ext>
            </a:extLst>
          </p:cNvPr>
          <p:cNvSpPr/>
          <p:nvPr/>
        </p:nvSpPr>
        <p:spPr>
          <a:xfrm>
            <a:off x="3779912" y="2098794"/>
            <a:ext cx="3858405" cy="126551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dirty="0">
                <a:latin typeface="+mn-ea"/>
              </a:rPr>
              <a:t>with open(</a:t>
            </a:r>
            <a:r>
              <a:rPr lang="en-US" altLang="zh-CN" sz="1200" dirty="0" err="1">
                <a:latin typeface="+mn-ea"/>
              </a:rPr>
              <a:t>r"D</a:t>
            </a:r>
            <a:r>
              <a:rPr lang="en-US" altLang="zh-CN" sz="1200" dirty="0">
                <a:latin typeface="+mn-ea"/>
              </a:rPr>
              <a:t>:\test.txt", mode='r') as f:</a:t>
            </a:r>
          </a:p>
          <a:p>
            <a:r>
              <a:rPr lang="en-US" altLang="zh-CN" sz="1200" dirty="0">
                <a:latin typeface="+mn-ea"/>
              </a:rPr>
              <a:t>    while True:</a:t>
            </a:r>
          </a:p>
          <a:p>
            <a:r>
              <a:rPr lang="en-US" altLang="zh-CN" sz="1200" dirty="0">
                <a:latin typeface="+mn-ea"/>
              </a:rPr>
              <a:t>        line = </a:t>
            </a:r>
            <a:r>
              <a:rPr lang="en-US" altLang="zh-CN" sz="1200" dirty="0" err="1">
                <a:latin typeface="+mn-ea"/>
              </a:rPr>
              <a:t>f.readline</a:t>
            </a:r>
            <a:r>
              <a:rPr lang="en-US" altLang="zh-CN" sz="1200" dirty="0">
                <a:latin typeface="+mn-ea"/>
              </a:rPr>
              <a:t>()</a:t>
            </a:r>
          </a:p>
          <a:p>
            <a:r>
              <a:rPr lang="en-US" altLang="zh-CN" sz="1200" dirty="0">
                <a:latin typeface="+mn-ea"/>
              </a:rPr>
              <a:t>        print(</a:t>
            </a:r>
            <a:r>
              <a:rPr lang="en-US" altLang="zh-CN" sz="1200" dirty="0" err="1">
                <a:latin typeface="+mn-ea"/>
              </a:rPr>
              <a:t>line.strip</a:t>
            </a:r>
            <a:r>
              <a:rPr lang="en-US" altLang="zh-CN" sz="1200" dirty="0">
                <a:latin typeface="+mn-ea"/>
              </a:rPr>
              <a:t>())</a:t>
            </a:r>
          </a:p>
          <a:p>
            <a:r>
              <a:rPr lang="en-US" altLang="zh-CN" sz="1200" dirty="0">
                <a:latin typeface="+mn-ea"/>
              </a:rPr>
              <a:t>        if not line:</a:t>
            </a:r>
          </a:p>
          <a:p>
            <a:r>
              <a:rPr lang="en-US" altLang="zh-CN" sz="1200" dirty="0">
                <a:latin typeface="+mn-ea"/>
              </a:rPr>
              <a:t>            break</a:t>
            </a:r>
            <a:endParaRPr lang="zh-CN" altLang="en-US" sz="1200" dirty="0">
              <a:latin typeface="+mn-ea"/>
            </a:endParaRPr>
          </a:p>
        </p:txBody>
      </p:sp>
      <p:sp>
        <p:nvSpPr>
          <p:cNvPr id="9" name="矩形: 圆角 6">
            <a:extLst>
              <a:ext uri="{FF2B5EF4-FFF2-40B4-BE49-F238E27FC236}">
                <a16:creationId xmlns="" xmlns:a16="http://schemas.microsoft.com/office/drawing/2014/main" id="{3DD10E6E-C4D1-4F68-90E8-FB2118688B64}"/>
              </a:ext>
            </a:extLst>
          </p:cNvPr>
          <p:cNvSpPr/>
          <p:nvPr/>
        </p:nvSpPr>
        <p:spPr>
          <a:xfrm>
            <a:off x="3779912" y="3573022"/>
            <a:ext cx="3885061" cy="796901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dirty="0">
                <a:latin typeface="+mn-ea"/>
              </a:rPr>
              <a:t>with open(</a:t>
            </a:r>
            <a:r>
              <a:rPr lang="en-US" altLang="zh-CN" sz="1200" dirty="0" err="1">
                <a:latin typeface="+mn-ea"/>
              </a:rPr>
              <a:t>r"D</a:t>
            </a:r>
            <a:r>
              <a:rPr lang="en-US" altLang="zh-CN" sz="1200" dirty="0">
                <a:latin typeface="+mn-ea"/>
              </a:rPr>
              <a:t>:\test.txt", mode='r') as f:</a:t>
            </a:r>
          </a:p>
          <a:p>
            <a:r>
              <a:rPr lang="en-US" altLang="zh-CN" sz="1200" dirty="0">
                <a:latin typeface="+mn-ea"/>
              </a:rPr>
              <a:t>    for line in f:</a:t>
            </a:r>
          </a:p>
          <a:p>
            <a:r>
              <a:rPr lang="en-US" altLang="zh-CN" sz="1200" dirty="0">
                <a:latin typeface="+mn-ea"/>
              </a:rPr>
              <a:t>        print(</a:t>
            </a:r>
            <a:r>
              <a:rPr lang="en-US" altLang="zh-CN" sz="1200" dirty="0" err="1">
                <a:latin typeface="+mn-ea"/>
              </a:rPr>
              <a:t>line.strip</a:t>
            </a:r>
            <a:r>
              <a:rPr lang="en-US" altLang="zh-CN" sz="1200" dirty="0">
                <a:latin typeface="+mn-ea"/>
              </a:rPr>
              <a:t>())</a:t>
            </a:r>
            <a:endParaRPr lang="zh-CN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8636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wrap="square">
        <a:spAutoFit/>
      </a:bodyPr>
      <a:lstStyle>
        <a:defPPr algn="r">
          <a:defRPr sz="3200" b="1" dirty="0" smtClean="0">
            <a:solidFill>
              <a:schemeClr val="tx1">
                <a:lumMod val="75000"/>
                <a:lumOff val="25000"/>
              </a:schemeClr>
            </a:solidFill>
            <a:latin typeface="Arial" pitchFamily="34" charset="0"/>
            <a:ea typeface="맑은 고딕" pitchFamily="50" charset="-127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课程模板.potx" id="{30A6A78D-F1C2-4AFB-B6A0-ED75A34F213A}" vid="{7272AE31-60AE-4539-BBD5-EA7EB530B616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课程模板.potx" id="{30A6A78D-F1C2-4AFB-B6A0-ED75A34F213A}" vid="{0828B14C-3201-40B6-AA8D-656B309C51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课程模板</Template>
  <TotalTime>498</TotalTime>
  <Words>2044</Words>
  <Application>Microsoft Office PowerPoint</Application>
  <PresentationFormat>全屏显示(16:9)</PresentationFormat>
  <Paragraphs>436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39" baseType="lpstr">
      <vt:lpstr>맑은 고딕</vt:lpstr>
      <vt:lpstr>宋体</vt:lpstr>
      <vt:lpstr>Arial</vt:lpstr>
      <vt:lpstr>Calibri</vt:lpstr>
      <vt:lpstr>Wingdings</vt:lpstr>
      <vt:lpstr>Office 主题</vt:lpstr>
      <vt:lpstr>Custom Design</vt:lpstr>
      <vt:lpstr>PowerPoint 演示文稿</vt:lpstr>
      <vt:lpstr>简介：</vt:lpstr>
      <vt:lpstr>本章内容</vt:lpstr>
      <vt:lpstr>7.1 文件对象与文件操作</vt:lpstr>
      <vt:lpstr>7.1文件对象与文件操作</vt:lpstr>
      <vt:lpstr>7.1文件对象与文件操作</vt:lpstr>
      <vt:lpstr>7.1文件对象与文件操作</vt:lpstr>
      <vt:lpstr>7.1文件对象与文件操作</vt:lpstr>
      <vt:lpstr>7.1文件对象与文件操作</vt:lpstr>
      <vt:lpstr>7.1文件对象与文件操作</vt:lpstr>
      <vt:lpstr>7.1文件对象与文件操作</vt:lpstr>
      <vt:lpstr>7.1文件对象与文件操作</vt:lpstr>
      <vt:lpstr>7.2 文件级操作</vt:lpstr>
      <vt:lpstr>7.2 文件级操作</vt:lpstr>
      <vt:lpstr>7.2 文件级操作</vt:lpstr>
      <vt:lpstr>7.2 文件级操作</vt:lpstr>
      <vt:lpstr>7.2 文件级操作</vt:lpstr>
      <vt:lpstr>7.3 数据库操作</vt:lpstr>
      <vt:lpstr>7.3 数据库操作</vt:lpstr>
      <vt:lpstr>7.3 数据库操作</vt:lpstr>
      <vt:lpstr>7.3 数据库操作</vt:lpstr>
      <vt:lpstr>7.3 数据库操作</vt:lpstr>
      <vt:lpstr>7.3 数据库操作</vt:lpstr>
      <vt:lpstr>7.3 数据库操作</vt:lpstr>
      <vt:lpstr>7.3 数据库操作</vt:lpstr>
      <vt:lpstr>7.3 数据库操作</vt:lpstr>
      <vt:lpstr>7.3 数据库操作</vt:lpstr>
      <vt:lpstr>7.3 数据库操作</vt:lpstr>
      <vt:lpstr>7.3 数据库操作</vt:lpstr>
      <vt:lpstr>7.3 数据库操作</vt:lpstr>
      <vt:lpstr>7.4 本章小结：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James LI</dc:creator>
  <cp:lastModifiedBy>Microsoft</cp:lastModifiedBy>
  <cp:revision>72</cp:revision>
  <dcterms:created xsi:type="dcterms:W3CDTF">2016-08-01T05:33:37Z</dcterms:created>
  <dcterms:modified xsi:type="dcterms:W3CDTF">2017-12-03T09:50:41Z</dcterms:modified>
</cp:coreProperties>
</file>