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60" r:id="rId4"/>
    <p:sldId id="257" r:id="rId5"/>
    <p:sldId id="281" r:id="rId6"/>
    <p:sldId id="305" r:id="rId7"/>
    <p:sldId id="306" r:id="rId8"/>
    <p:sldId id="286" r:id="rId9"/>
    <p:sldId id="307" r:id="rId10"/>
    <p:sldId id="308" r:id="rId11"/>
    <p:sldId id="310" r:id="rId12"/>
    <p:sldId id="311" r:id="rId13"/>
    <p:sldId id="312" r:id="rId14"/>
    <p:sldId id="287" r:id="rId15"/>
    <p:sldId id="321" r:id="rId16"/>
    <p:sldId id="333" r:id="rId17"/>
    <p:sldId id="334" r:id="rId18"/>
    <p:sldId id="335" r:id="rId19"/>
    <p:sldId id="336" r:id="rId20"/>
    <p:sldId id="337" r:id="rId21"/>
    <p:sldId id="344" r:id="rId22"/>
    <p:sldId id="322" r:id="rId23"/>
    <p:sldId id="338" r:id="rId24"/>
    <p:sldId id="339" r:id="rId25"/>
    <p:sldId id="340" r:id="rId26"/>
    <p:sldId id="341" r:id="rId27"/>
    <p:sldId id="313" r:id="rId28"/>
    <p:sldId id="342" r:id="rId29"/>
    <p:sldId id="343" r:id="rId30"/>
    <p:sldId id="270" r:id="rId31"/>
    <p:sldId id="261" r:id="rId3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es LI" initials="JL" lastIdx="1" clrIdx="0">
    <p:extLst>
      <p:ext uri="{19B8F6BF-5375-455C-9EA6-DF929625EA0E}">
        <p15:presenceInfo xmlns:p15="http://schemas.microsoft.com/office/powerpoint/2012/main" userId="64f2c332c29061a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9" autoAdjust="0"/>
    <p:restoredTop sz="94660"/>
  </p:normalViewPr>
  <p:slideViewPr>
    <p:cSldViewPr>
      <p:cViewPr varScale="1">
        <p:scale>
          <a:sx n="118" d="100"/>
          <a:sy n="118" d="100"/>
        </p:scale>
        <p:origin x="228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01T13:31:54.939" idx="1">
    <p:pos x="5238" y="2063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1225724" y="979954"/>
            <a:ext cx="1416441" cy="2182798"/>
          </a:xfrm>
          <a:custGeom>
            <a:avLst/>
            <a:gdLst>
              <a:gd name="connsiteX0" fmla="*/ 0 w 2376561"/>
              <a:gd name="connsiteY0" fmla="*/ 0 h 2447974"/>
              <a:gd name="connsiteX1" fmla="*/ 2376561 w 2376561"/>
              <a:gd name="connsiteY1" fmla="*/ 0 h 2447974"/>
              <a:gd name="connsiteX2" fmla="*/ 2376561 w 2376561"/>
              <a:gd name="connsiteY2" fmla="*/ 2447974 h 2447974"/>
              <a:gd name="connsiteX3" fmla="*/ 0 w 2376561"/>
              <a:gd name="connsiteY3" fmla="*/ 2447974 h 2447974"/>
              <a:gd name="connsiteX4" fmla="*/ 0 w 2376561"/>
              <a:gd name="connsiteY4" fmla="*/ 0 h 2447974"/>
              <a:gd name="connsiteX0" fmla="*/ 0 w 2376561"/>
              <a:gd name="connsiteY0" fmla="*/ 0 h 2447974"/>
              <a:gd name="connsiteX1" fmla="*/ 1599321 w 2376561"/>
              <a:gd name="connsiteY1" fmla="*/ 91440 h 2447974"/>
              <a:gd name="connsiteX2" fmla="*/ 2376561 w 2376561"/>
              <a:gd name="connsiteY2" fmla="*/ 2447974 h 2447974"/>
              <a:gd name="connsiteX3" fmla="*/ 0 w 2376561"/>
              <a:gd name="connsiteY3" fmla="*/ 2447974 h 2447974"/>
              <a:gd name="connsiteX4" fmla="*/ 0 w 2376561"/>
              <a:gd name="connsiteY4" fmla="*/ 0 h 2447974"/>
              <a:gd name="connsiteX0" fmla="*/ 0 w 2376561"/>
              <a:gd name="connsiteY0" fmla="*/ 9144 h 2457118"/>
              <a:gd name="connsiteX1" fmla="*/ 1709049 w 2376561"/>
              <a:gd name="connsiteY1" fmla="*/ 0 h 2457118"/>
              <a:gd name="connsiteX2" fmla="*/ 2376561 w 2376561"/>
              <a:gd name="connsiteY2" fmla="*/ 2457118 h 2457118"/>
              <a:gd name="connsiteX3" fmla="*/ 0 w 2376561"/>
              <a:gd name="connsiteY3" fmla="*/ 2457118 h 2457118"/>
              <a:gd name="connsiteX4" fmla="*/ 0 w 2376561"/>
              <a:gd name="connsiteY4" fmla="*/ 9144 h 2457118"/>
              <a:gd name="connsiteX0" fmla="*/ 45720 w 2422281"/>
              <a:gd name="connsiteY0" fmla="*/ 9144 h 2777158"/>
              <a:gd name="connsiteX1" fmla="*/ 1754769 w 2422281"/>
              <a:gd name="connsiteY1" fmla="*/ 0 h 2777158"/>
              <a:gd name="connsiteX2" fmla="*/ 2422281 w 2422281"/>
              <a:gd name="connsiteY2" fmla="*/ 2457118 h 2777158"/>
              <a:gd name="connsiteX3" fmla="*/ 0 w 2422281"/>
              <a:gd name="connsiteY3" fmla="*/ 2777158 h 2777158"/>
              <a:gd name="connsiteX4" fmla="*/ 45720 w 2422281"/>
              <a:gd name="connsiteY4" fmla="*/ 9144 h 2777158"/>
              <a:gd name="connsiteX0" fmla="*/ 45720 w 1754769"/>
              <a:gd name="connsiteY0" fmla="*/ 9144 h 2777158"/>
              <a:gd name="connsiteX1" fmla="*/ 1754769 w 1754769"/>
              <a:gd name="connsiteY1" fmla="*/ 0 h 2777158"/>
              <a:gd name="connsiteX2" fmla="*/ 1526169 w 1754769"/>
              <a:gd name="connsiteY2" fmla="*/ 2566846 h 2777158"/>
              <a:gd name="connsiteX3" fmla="*/ 0 w 1754769"/>
              <a:gd name="connsiteY3" fmla="*/ 2777158 h 2777158"/>
              <a:gd name="connsiteX4" fmla="*/ 45720 w 1754769"/>
              <a:gd name="connsiteY4" fmla="*/ 9144 h 2777158"/>
              <a:gd name="connsiteX0" fmla="*/ 45720 w 1782201"/>
              <a:gd name="connsiteY0" fmla="*/ 9144 h 2777158"/>
              <a:gd name="connsiteX1" fmla="*/ 1754769 w 1782201"/>
              <a:gd name="connsiteY1" fmla="*/ 0 h 2777158"/>
              <a:gd name="connsiteX2" fmla="*/ 1782201 w 1782201"/>
              <a:gd name="connsiteY2" fmla="*/ 2768014 h 2777158"/>
              <a:gd name="connsiteX3" fmla="*/ 0 w 1782201"/>
              <a:gd name="connsiteY3" fmla="*/ 2777158 h 2777158"/>
              <a:gd name="connsiteX4" fmla="*/ 45720 w 1782201"/>
              <a:gd name="connsiteY4" fmla="*/ 9144 h 2777158"/>
              <a:gd name="connsiteX0" fmla="*/ 45720 w 1782201"/>
              <a:gd name="connsiteY0" fmla="*/ 0 h 2768014"/>
              <a:gd name="connsiteX1" fmla="*/ 985149 w 1782201"/>
              <a:gd name="connsiteY1" fmla="*/ 280416 h 2768014"/>
              <a:gd name="connsiteX2" fmla="*/ 1782201 w 1782201"/>
              <a:gd name="connsiteY2" fmla="*/ 2758870 h 2768014"/>
              <a:gd name="connsiteX3" fmla="*/ 0 w 1782201"/>
              <a:gd name="connsiteY3" fmla="*/ 2768014 h 2768014"/>
              <a:gd name="connsiteX4" fmla="*/ 45720 w 1782201"/>
              <a:gd name="connsiteY4" fmla="*/ 0 h 2768014"/>
              <a:gd name="connsiteX0" fmla="*/ 45720 w 1782201"/>
              <a:gd name="connsiteY0" fmla="*/ 16764 h 2784778"/>
              <a:gd name="connsiteX1" fmla="*/ 1427109 w 1782201"/>
              <a:gd name="connsiteY1" fmla="*/ 0 h 2784778"/>
              <a:gd name="connsiteX2" fmla="*/ 1782201 w 1782201"/>
              <a:gd name="connsiteY2" fmla="*/ 2775634 h 2784778"/>
              <a:gd name="connsiteX3" fmla="*/ 0 w 1782201"/>
              <a:gd name="connsiteY3" fmla="*/ 2784778 h 2784778"/>
              <a:gd name="connsiteX4" fmla="*/ 45720 w 1782201"/>
              <a:gd name="connsiteY4" fmla="*/ 16764 h 2784778"/>
              <a:gd name="connsiteX0" fmla="*/ 45720 w 1427109"/>
              <a:gd name="connsiteY0" fmla="*/ 16764 h 2784778"/>
              <a:gd name="connsiteX1" fmla="*/ 1427109 w 1427109"/>
              <a:gd name="connsiteY1" fmla="*/ 0 h 2784778"/>
              <a:gd name="connsiteX2" fmla="*/ 768741 w 1427109"/>
              <a:gd name="connsiteY2" fmla="*/ 1952674 h 2784778"/>
              <a:gd name="connsiteX3" fmla="*/ 0 w 1427109"/>
              <a:gd name="connsiteY3" fmla="*/ 2784778 h 2784778"/>
              <a:gd name="connsiteX4" fmla="*/ 45720 w 1427109"/>
              <a:gd name="connsiteY4" fmla="*/ 16764 h 2784778"/>
              <a:gd name="connsiteX0" fmla="*/ 45720 w 1454541"/>
              <a:gd name="connsiteY0" fmla="*/ 16764 h 2784778"/>
              <a:gd name="connsiteX1" fmla="*/ 1427109 w 1454541"/>
              <a:gd name="connsiteY1" fmla="*/ 0 h 2784778"/>
              <a:gd name="connsiteX2" fmla="*/ 1454541 w 1454541"/>
              <a:gd name="connsiteY2" fmla="*/ 2173654 h 2784778"/>
              <a:gd name="connsiteX3" fmla="*/ 0 w 1454541"/>
              <a:gd name="connsiteY3" fmla="*/ 2784778 h 2784778"/>
              <a:gd name="connsiteX4" fmla="*/ 45720 w 1454541"/>
              <a:gd name="connsiteY4" fmla="*/ 16764 h 2784778"/>
              <a:gd name="connsiteX0" fmla="*/ 0 w 1408821"/>
              <a:gd name="connsiteY0" fmla="*/ 16764 h 2173654"/>
              <a:gd name="connsiteX1" fmla="*/ 1381389 w 1408821"/>
              <a:gd name="connsiteY1" fmla="*/ 0 h 2173654"/>
              <a:gd name="connsiteX2" fmla="*/ 1408821 w 1408821"/>
              <a:gd name="connsiteY2" fmla="*/ 2173654 h 2173654"/>
              <a:gd name="connsiteX3" fmla="*/ 312420 w 1408821"/>
              <a:gd name="connsiteY3" fmla="*/ 2076118 h 2173654"/>
              <a:gd name="connsiteX4" fmla="*/ 0 w 1408821"/>
              <a:gd name="connsiteY4" fmla="*/ 16764 h 2173654"/>
              <a:gd name="connsiteX0" fmla="*/ 7620 w 1416441"/>
              <a:gd name="connsiteY0" fmla="*/ 16764 h 2182798"/>
              <a:gd name="connsiteX1" fmla="*/ 1389009 w 1416441"/>
              <a:gd name="connsiteY1" fmla="*/ 0 h 2182798"/>
              <a:gd name="connsiteX2" fmla="*/ 1416441 w 1416441"/>
              <a:gd name="connsiteY2" fmla="*/ 2173654 h 2182798"/>
              <a:gd name="connsiteX3" fmla="*/ 0 w 1416441"/>
              <a:gd name="connsiteY3" fmla="*/ 2182798 h 2182798"/>
              <a:gd name="connsiteX4" fmla="*/ 7620 w 1416441"/>
              <a:gd name="connsiteY4" fmla="*/ 16764 h 2182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441" h="2182798">
                <a:moveTo>
                  <a:pt x="7620" y="16764"/>
                </a:moveTo>
                <a:lnTo>
                  <a:pt x="1389009" y="0"/>
                </a:lnTo>
                <a:lnTo>
                  <a:pt x="1416441" y="2173654"/>
                </a:lnTo>
                <a:lnTo>
                  <a:pt x="0" y="2182798"/>
                </a:lnTo>
                <a:lnTo>
                  <a:pt x="7620" y="16764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 algn="ctr">
              <a:buNone/>
              <a:defRPr sz="1600" baseline="0"/>
            </a:lvl1pPr>
          </a:lstStyle>
          <a:p>
            <a:r>
              <a:rPr lang="en-US" altLang="ko-KR" dirty="0" smtClean="0"/>
              <a:t>Insert Your Image</a:t>
            </a:r>
            <a:endParaRPr lang="ko-KR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16224" cy="294904"/>
          </a:xfrm>
          <a:prstGeom prst="rect">
            <a:avLst/>
          </a:prstGeom>
        </p:spPr>
      </p:pic>
      <p:pic>
        <p:nvPicPr>
          <p:cNvPr id="9218" name="Picture 2" descr="Image result for tensorflow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142" y="997882"/>
            <a:ext cx="1402060" cy="215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547664" cy="69441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" y="2355726"/>
            <a:ext cx="1547664" cy="74714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4314"/>
            <a:ext cx="1603731" cy="93610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65" t="6315" r="5195" b="16396"/>
          <a:stretch/>
        </p:blipFill>
        <p:spPr>
          <a:xfrm>
            <a:off x="521624" y="3588176"/>
            <a:ext cx="504056" cy="79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comments" Target="../comments/comment1.xml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jpeg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docs.python.org/3/library/exceptions.html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2387595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计算机科学与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技术系</a:t>
            </a:r>
            <a:endParaRPr kumimoji="0"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上海师范大学信息与机电学院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2751770" y="1412002"/>
            <a:ext cx="603219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zh-CN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异常处理结构与程序调试、</a:t>
            </a:r>
            <a:r>
              <a:rPr lang="zh-CN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测试</a:t>
            </a:r>
            <a:endParaRPr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5004048" y="3274600"/>
            <a:ext cx="331135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李鲁</a:t>
            </a:r>
            <a:r>
              <a:rPr lang="zh-CN" alt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群 （教授）</a:t>
            </a:r>
            <a:endParaRPr lang="en-US" altLang="zh-CN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success@shnu.edu.cn</a:t>
            </a:r>
            <a:endParaRPr lang="ko-KR" altLang="en-US" sz="11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Android, Devices, Laptop, Mobi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868509"/>
            <a:ext cx="1452761" cy="1227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4730637"/>
            <a:ext cx="1697872" cy="36555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6256" y="195486"/>
            <a:ext cx="2088232" cy="72872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文本框 1"/>
          <p:cNvSpPr txBox="1"/>
          <p:nvPr/>
        </p:nvSpPr>
        <p:spPr bwMode="auto">
          <a:xfrm>
            <a:off x="7668344" y="607666"/>
            <a:ext cx="86409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第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8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章</a:t>
            </a:r>
          </a:p>
        </p:txBody>
      </p:sp>
      <p:sp>
        <p:nvSpPr>
          <p:cNvPr id="8" name="文本框 7"/>
          <p:cNvSpPr txBox="1"/>
          <p:nvPr/>
        </p:nvSpPr>
        <p:spPr bwMode="auto">
          <a:xfrm>
            <a:off x="1115616" y="2256790"/>
            <a:ext cx="79208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第</a:t>
            </a:r>
            <a:r>
              <a:rPr lang="en-US" altLang="zh-CN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1</a:t>
            </a:r>
            <a:r>
              <a:rPr lang="zh-CN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章</a:t>
            </a:r>
          </a:p>
        </p:txBody>
      </p:sp>
      <p:sp>
        <p:nvSpPr>
          <p:cNvPr id="9" name="矩形 8"/>
          <p:cNvSpPr/>
          <p:nvPr/>
        </p:nvSpPr>
        <p:spPr>
          <a:xfrm>
            <a:off x="1290534" y="2590695"/>
            <a:ext cx="14205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/>
              <a:t>Android</a:t>
            </a:r>
            <a:r>
              <a:rPr lang="zh-CN" altLang="en-US" sz="1000" dirty="0"/>
              <a:t>操作系统概述</a:t>
            </a:r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5221" y="979954"/>
            <a:ext cx="1416944" cy="223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</a:t>
            </a:r>
            <a:r>
              <a:rPr lang="en-US" altLang="ko-KR" dirty="0" smtClean="0"/>
              <a:t>.</a:t>
            </a:r>
            <a:r>
              <a:rPr lang="en-US" altLang="zh-CN" dirty="0" smtClean="0"/>
              <a:t>2</a:t>
            </a:r>
            <a:r>
              <a:rPr lang="zh-CN" altLang="en-US" dirty="0" smtClean="0"/>
              <a:t>断言与上下文管理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上下文管理器：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347614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上下文管理器指的是可以在</a:t>
            </a:r>
            <a:r>
              <a:rPr lang="en-US" altLang="zh-CN" dirty="0">
                <a:latin typeface="+mn-ea"/>
              </a:rPr>
              <a:t>with</a:t>
            </a:r>
            <a:r>
              <a:rPr lang="zh-CN" altLang="en-US" dirty="0">
                <a:latin typeface="+mn-ea"/>
              </a:rPr>
              <a:t>语句中使用并且用</a:t>
            </a:r>
            <a:r>
              <a:rPr lang="en-US" altLang="zh-CN" dirty="0">
                <a:latin typeface="+mn-ea"/>
              </a:rPr>
              <a:t>__enter__</a:t>
            </a:r>
            <a:r>
              <a:rPr lang="zh-CN" altLang="en-US" dirty="0">
                <a:latin typeface="+mn-ea"/>
              </a:rPr>
              <a:t>和</a:t>
            </a:r>
            <a:r>
              <a:rPr lang="en-US" altLang="zh-CN" dirty="0">
                <a:latin typeface="+mn-ea"/>
              </a:rPr>
              <a:t>__exit__</a:t>
            </a:r>
            <a:r>
              <a:rPr lang="zh-CN" altLang="en-US" dirty="0">
                <a:latin typeface="+mn-ea"/>
              </a:rPr>
              <a:t>方法实现的对象。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基本用法：</a:t>
            </a:r>
            <a:endParaRPr lang="en-US" altLang="zh-CN" dirty="0">
              <a:latin typeface="+mn-ea"/>
            </a:endParaRPr>
          </a:p>
          <a:p>
            <a:pPr marL="457200" lvl="1" indent="0">
              <a:buNone/>
            </a:pPr>
            <a:endParaRPr lang="en-US" altLang="zh-CN" sz="1400" dirty="0" smtClean="0">
              <a:latin typeface="+mn-ea"/>
            </a:endParaRPr>
          </a:p>
          <a:p>
            <a:pPr lvl="3"/>
            <a:endParaRPr lang="en-US" altLang="zh-CN" sz="1200" dirty="0" smtClean="0">
              <a:latin typeface="+mn-ea"/>
            </a:endParaRPr>
          </a:p>
          <a:p>
            <a:pPr lvl="3"/>
            <a:r>
              <a:rPr lang="zh-CN" altLang="en-US" sz="1200" dirty="0" smtClean="0">
                <a:latin typeface="+mn-ea"/>
              </a:rPr>
              <a:t>文件管理器</a:t>
            </a:r>
            <a:r>
              <a:rPr lang="zh-CN" altLang="en-US" sz="1200" dirty="0">
                <a:latin typeface="+mn-ea"/>
              </a:rPr>
              <a:t>执行的时候，首先会去调用</a:t>
            </a:r>
            <a:r>
              <a:rPr lang="en-US" altLang="zh-CN" sz="1200" dirty="0" err="1">
                <a:latin typeface="+mn-ea"/>
              </a:rPr>
              <a:t>obj</a:t>
            </a:r>
            <a:r>
              <a:rPr lang="zh-CN" altLang="en-US" sz="1200" dirty="0">
                <a:latin typeface="+mn-ea"/>
              </a:rPr>
              <a:t>对象中的</a:t>
            </a:r>
            <a:r>
              <a:rPr lang="en-US" altLang="zh-CN" sz="1200" dirty="0">
                <a:latin typeface="+mn-ea"/>
              </a:rPr>
              <a:t>__enter__</a:t>
            </a:r>
            <a:r>
              <a:rPr lang="zh-CN" altLang="en-US" sz="1200" dirty="0">
                <a:latin typeface="+mn-ea"/>
              </a:rPr>
              <a:t>方法。</a:t>
            </a:r>
            <a:endParaRPr lang="en-US" altLang="zh-CN" sz="1200" dirty="0">
              <a:latin typeface="+mn-ea"/>
            </a:endParaRPr>
          </a:p>
          <a:p>
            <a:pPr lvl="3"/>
            <a:r>
              <a:rPr lang="zh-CN" altLang="en-US" sz="1200" dirty="0">
                <a:latin typeface="+mn-ea"/>
              </a:rPr>
              <a:t>然后执行</a:t>
            </a:r>
            <a:r>
              <a:rPr lang="en-US" altLang="zh-CN" sz="1200" dirty="0" err="1">
                <a:latin typeface="+mn-ea"/>
              </a:rPr>
              <a:t>do_something</a:t>
            </a:r>
            <a:r>
              <a:rPr lang="en-US" altLang="zh-CN" sz="1200" dirty="0">
                <a:latin typeface="+mn-ea"/>
              </a:rPr>
              <a:t>()</a:t>
            </a:r>
            <a:r>
              <a:rPr lang="zh-CN" altLang="en-US" sz="1200" dirty="0">
                <a:latin typeface="+mn-ea"/>
              </a:rPr>
              <a:t>方法。</a:t>
            </a:r>
            <a:endParaRPr lang="en-US" altLang="zh-CN" sz="1200" dirty="0">
              <a:latin typeface="+mn-ea"/>
            </a:endParaRPr>
          </a:p>
          <a:p>
            <a:pPr lvl="3"/>
            <a:r>
              <a:rPr lang="zh-CN" altLang="en-US" sz="1200" dirty="0">
                <a:latin typeface="+mn-ea"/>
              </a:rPr>
              <a:t>最后会自动调用</a:t>
            </a:r>
            <a:r>
              <a:rPr lang="en-US" altLang="zh-CN" sz="1200" dirty="0">
                <a:latin typeface="+mn-ea"/>
              </a:rPr>
              <a:t>__exit__</a:t>
            </a:r>
            <a:r>
              <a:rPr lang="zh-CN" altLang="en-US" sz="1200" dirty="0">
                <a:latin typeface="+mn-ea"/>
              </a:rPr>
              <a:t>方法</a:t>
            </a:r>
            <a:r>
              <a:rPr lang="zh-CN" altLang="en-US" sz="1200" dirty="0" smtClean="0">
                <a:latin typeface="+mn-ea"/>
              </a:rPr>
              <a:t>。</a:t>
            </a:r>
            <a:endParaRPr lang="en-US" altLang="zh-CN" sz="1200" dirty="0" smtClean="0">
              <a:latin typeface="+mn-ea"/>
            </a:endParaRPr>
          </a:p>
          <a:p>
            <a:pPr lvl="3"/>
            <a:endParaRPr lang="en-US" altLang="zh-CN" sz="12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与其功能等价的代码实现是：</a:t>
            </a:r>
            <a:endParaRPr lang="en-US" altLang="zh-CN" dirty="0">
              <a:latin typeface="+mn-ea"/>
            </a:endParaRPr>
          </a:p>
          <a:p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endParaRPr lang="zh-CN" altLang="en-US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endParaRPr lang="en-US" altLang="zh-CN" sz="1800" b="1" dirty="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7219"/>
            <a:ext cx="1667538" cy="1042363"/>
          </a:xfrm>
          <a:prstGeom prst="rect">
            <a:avLst/>
          </a:prstGeom>
        </p:spPr>
      </p:pic>
      <p:sp>
        <p:nvSpPr>
          <p:cNvPr id="9" name="矩形: 圆角 3">
            <a:extLst>
              <a:ext uri="{FF2B5EF4-FFF2-40B4-BE49-F238E27FC236}">
                <a16:creationId xmlns="" xmlns:a16="http://schemas.microsoft.com/office/drawing/2014/main" id="{8086378D-E7C1-4F69-A056-4D8F60538D50}"/>
              </a:ext>
            </a:extLst>
          </p:cNvPr>
          <p:cNvSpPr/>
          <p:nvPr/>
        </p:nvSpPr>
        <p:spPr>
          <a:xfrm>
            <a:off x="3347864" y="1974687"/>
            <a:ext cx="2680137" cy="509786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dirty="0">
                <a:latin typeface="+mn-ea"/>
              </a:rPr>
              <a:t>with &lt;</a:t>
            </a:r>
            <a:r>
              <a:rPr lang="en-US" altLang="zh-CN" sz="1200" dirty="0" err="1">
                <a:latin typeface="+mn-ea"/>
              </a:rPr>
              <a:t>obj</a:t>
            </a:r>
            <a:r>
              <a:rPr lang="en-US" altLang="zh-CN" sz="1200" dirty="0">
                <a:latin typeface="+mn-ea"/>
              </a:rPr>
              <a:t>&gt; as </a:t>
            </a:r>
            <a:r>
              <a:rPr lang="en-US" altLang="zh-CN" sz="1200" dirty="0" err="1">
                <a:latin typeface="+mn-ea"/>
              </a:rPr>
              <a:t>var</a:t>
            </a:r>
            <a:r>
              <a:rPr lang="en-US" altLang="zh-CN" sz="1200" dirty="0">
                <a:latin typeface="+mn-ea"/>
              </a:rPr>
              <a:t>:</a:t>
            </a:r>
          </a:p>
          <a:p>
            <a:r>
              <a:rPr lang="en-US" altLang="zh-CN" sz="1200" dirty="0">
                <a:latin typeface="+mn-ea"/>
              </a:rPr>
              <a:t>    </a:t>
            </a:r>
            <a:r>
              <a:rPr lang="en-US" altLang="zh-CN" sz="1200" dirty="0" err="1">
                <a:latin typeface="+mn-ea"/>
              </a:rPr>
              <a:t>var.do_something</a:t>
            </a:r>
            <a:r>
              <a:rPr lang="en-US" altLang="zh-CN" sz="1200" dirty="0">
                <a:latin typeface="+mn-ea"/>
              </a:rPr>
              <a:t>()</a:t>
            </a:r>
          </a:p>
        </p:txBody>
      </p:sp>
      <p:sp>
        <p:nvSpPr>
          <p:cNvPr id="10" name="矩形: 圆角 5">
            <a:extLst>
              <a:ext uri="{FF2B5EF4-FFF2-40B4-BE49-F238E27FC236}">
                <a16:creationId xmlns="" xmlns:a16="http://schemas.microsoft.com/office/drawing/2014/main" id="{7C9850A4-AACA-4432-89C7-72AC9E46042D}"/>
              </a:ext>
            </a:extLst>
          </p:cNvPr>
          <p:cNvSpPr/>
          <p:nvPr/>
        </p:nvSpPr>
        <p:spPr>
          <a:xfrm>
            <a:off x="3275856" y="3732639"/>
            <a:ext cx="2752145" cy="107136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dirty="0" err="1">
                <a:latin typeface="+mn-ea"/>
              </a:rPr>
              <a:t>var</a:t>
            </a:r>
            <a:r>
              <a:rPr lang="en-US" altLang="zh-CN" sz="1200" dirty="0">
                <a:latin typeface="+mn-ea"/>
              </a:rPr>
              <a:t> = </a:t>
            </a:r>
            <a:r>
              <a:rPr lang="en-US" altLang="zh-CN" sz="1200" dirty="0" err="1">
                <a:latin typeface="+mn-ea"/>
              </a:rPr>
              <a:t>obj</a:t>
            </a:r>
            <a:r>
              <a:rPr lang="en-US" altLang="zh-CN" sz="1200" dirty="0">
                <a:latin typeface="+mn-ea"/>
              </a:rPr>
              <a:t>.__enter__()</a:t>
            </a:r>
          </a:p>
          <a:p>
            <a:r>
              <a:rPr lang="en-US" altLang="zh-CN" sz="1200" dirty="0">
                <a:latin typeface="+mn-ea"/>
              </a:rPr>
              <a:t>try:</a:t>
            </a:r>
          </a:p>
          <a:p>
            <a:r>
              <a:rPr lang="en-US" altLang="zh-CN" sz="1200" dirty="0">
                <a:latin typeface="+mn-ea"/>
              </a:rPr>
              <a:t>    </a:t>
            </a:r>
            <a:r>
              <a:rPr lang="en-US" altLang="zh-CN" sz="1200" dirty="0" err="1">
                <a:latin typeface="+mn-ea"/>
              </a:rPr>
              <a:t>var.do_something</a:t>
            </a:r>
            <a:r>
              <a:rPr lang="en-US" altLang="zh-CN" sz="1200" dirty="0">
                <a:latin typeface="+mn-ea"/>
              </a:rPr>
              <a:t>()</a:t>
            </a:r>
          </a:p>
          <a:p>
            <a:r>
              <a:rPr lang="en-US" altLang="zh-CN" sz="1200" dirty="0">
                <a:latin typeface="+mn-ea"/>
              </a:rPr>
              <a:t>finally:</a:t>
            </a:r>
          </a:p>
          <a:p>
            <a:r>
              <a:rPr lang="en-US" altLang="zh-CN" sz="1200" dirty="0">
                <a:latin typeface="+mn-ea"/>
              </a:rPr>
              <a:t>    </a:t>
            </a:r>
            <a:r>
              <a:rPr lang="en-US" altLang="zh-CN" sz="1200" dirty="0" err="1">
                <a:latin typeface="+mn-ea"/>
              </a:rPr>
              <a:t>obj</a:t>
            </a:r>
            <a:r>
              <a:rPr lang="en-US" altLang="zh-CN" sz="1200" dirty="0">
                <a:latin typeface="+mn-ea"/>
              </a:rPr>
              <a:t>.__exit__()</a:t>
            </a:r>
          </a:p>
        </p:txBody>
      </p:sp>
    </p:spTree>
    <p:extLst>
      <p:ext uri="{BB962C8B-B14F-4D97-AF65-F5344CB8AC3E}">
        <p14:creationId xmlns:p14="http://schemas.microsoft.com/office/powerpoint/2010/main" val="122060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</a:t>
            </a:r>
            <a:r>
              <a:rPr lang="en-US" altLang="ko-KR" dirty="0"/>
              <a:t>.</a:t>
            </a:r>
            <a:r>
              <a:rPr lang="en-US" altLang="zh-CN" dirty="0"/>
              <a:t>2</a:t>
            </a:r>
            <a:r>
              <a:rPr lang="zh-CN" altLang="en-US" dirty="0"/>
              <a:t>断言与上下文管理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zh-CN" altLang="en-US" dirty="0"/>
              <a:t>自定义上下文管理器：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347614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在自定义对象中实现</a:t>
            </a:r>
            <a:r>
              <a:rPr lang="en-US" altLang="zh-CN" dirty="0">
                <a:latin typeface="+mn-ea"/>
              </a:rPr>
              <a:t>__enter__(self)</a:t>
            </a:r>
            <a:r>
              <a:rPr lang="zh-CN" altLang="en-US" dirty="0">
                <a:latin typeface="+mn-ea"/>
              </a:rPr>
              <a:t>方法以及</a:t>
            </a:r>
            <a:r>
              <a:rPr lang="en-US" altLang="zh-CN" dirty="0">
                <a:latin typeface="+mn-ea"/>
              </a:rPr>
              <a:t>__exit__(self, *</a:t>
            </a:r>
            <a:r>
              <a:rPr lang="en-US" altLang="zh-CN" dirty="0" err="1">
                <a:latin typeface="+mn-ea"/>
              </a:rPr>
              <a:t>args</a:t>
            </a:r>
            <a:r>
              <a:rPr lang="en-US" altLang="zh-CN" dirty="0">
                <a:latin typeface="+mn-ea"/>
              </a:rPr>
              <a:t>)</a:t>
            </a:r>
            <a:r>
              <a:rPr lang="zh-CN" altLang="en-US" dirty="0">
                <a:latin typeface="+mn-ea"/>
              </a:rPr>
              <a:t>形式方法，便可实现自定义上下文管理器。这两个方法都会在使用上下文管理器的时候自动触发。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latin typeface="+mn-ea"/>
              </a:rPr>
              <a:t>__enter__(self):</a:t>
            </a:r>
            <a:r>
              <a:rPr lang="zh-CN" altLang="en-US" dirty="0">
                <a:latin typeface="+mn-ea"/>
              </a:rPr>
              <a:t>最先执行。方法有一个返回值，这个返回值就是上篇定义中的</a:t>
            </a:r>
            <a:r>
              <a:rPr lang="en-US" altLang="zh-CN" dirty="0" err="1">
                <a:latin typeface="+mn-ea"/>
              </a:rPr>
              <a:t>var</a:t>
            </a:r>
            <a:r>
              <a:rPr lang="zh-CN" altLang="en-US" dirty="0">
                <a:latin typeface="+mn-ea"/>
              </a:rPr>
              <a:t>。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latin typeface="+mn-ea"/>
              </a:rPr>
              <a:t>__exit__(self, *</a:t>
            </a:r>
            <a:r>
              <a:rPr lang="en-US" altLang="zh-CN" dirty="0" err="1">
                <a:latin typeface="+mn-ea"/>
              </a:rPr>
              <a:t>args</a:t>
            </a:r>
            <a:r>
              <a:rPr lang="en-US" altLang="zh-CN" dirty="0">
                <a:latin typeface="+mn-ea"/>
              </a:rPr>
              <a:t>)</a:t>
            </a:r>
            <a:r>
              <a:rPr lang="zh-CN" altLang="en-US" dirty="0">
                <a:latin typeface="+mn-ea"/>
              </a:rPr>
              <a:t>方法在退出上下文管理器的时候触发，完成最后的工作。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代码示例：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05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05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05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05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endParaRPr lang="en-US" altLang="zh-CN" sz="1600" dirty="0" smtClean="0"/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904B07F0-20CD-4F1E-8C6A-AE02206CA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2931790"/>
            <a:ext cx="2664296" cy="20932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817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</a:t>
            </a:r>
            <a:r>
              <a:rPr lang="en-US" altLang="ko-KR" dirty="0"/>
              <a:t>.</a:t>
            </a:r>
            <a:r>
              <a:rPr lang="en-US" altLang="zh-CN" dirty="0"/>
              <a:t>2</a:t>
            </a:r>
            <a:r>
              <a:rPr lang="zh-CN" altLang="en-US" dirty="0"/>
              <a:t>断言与上下文管理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zh-CN" altLang="en-US" dirty="0"/>
              <a:t>断言</a:t>
            </a:r>
            <a:r>
              <a:rPr lang="en-US" altLang="zh-CN" dirty="0"/>
              <a:t>assert</a:t>
            </a:r>
            <a:r>
              <a:rPr lang="zh-CN" altLang="en-US" dirty="0"/>
              <a:t>用法：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347614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在程序完成之前，程序中可能存在不确定的错误。使用断言可以使得程序在不确定出错的地方，一旦出错可以立即抛出异常。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断言使用场合：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sz="1200" dirty="0">
                <a:latin typeface="+mn-ea"/>
              </a:rPr>
              <a:t>防御型的编程</a:t>
            </a:r>
          </a:p>
          <a:p>
            <a:pPr lvl="1"/>
            <a:r>
              <a:rPr lang="zh-CN" altLang="en-US" sz="1200" dirty="0">
                <a:latin typeface="+mn-ea"/>
              </a:rPr>
              <a:t>运行时检查程序逻辑</a:t>
            </a:r>
          </a:p>
          <a:p>
            <a:pPr lvl="1"/>
            <a:r>
              <a:rPr lang="zh-CN" altLang="en-US" sz="1200" dirty="0">
                <a:latin typeface="+mn-ea"/>
              </a:rPr>
              <a:t>检查约定</a:t>
            </a:r>
          </a:p>
          <a:p>
            <a:pPr lvl="1"/>
            <a:r>
              <a:rPr lang="zh-CN" altLang="en-US" sz="1200" dirty="0">
                <a:latin typeface="+mn-ea"/>
              </a:rPr>
              <a:t>程序常量</a:t>
            </a:r>
          </a:p>
          <a:p>
            <a:pPr lvl="1"/>
            <a:r>
              <a:rPr lang="zh-CN" altLang="en-US" sz="1200" dirty="0">
                <a:latin typeface="+mn-ea"/>
              </a:rPr>
              <a:t>检查文档</a:t>
            </a:r>
            <a:endParaRPr lang="en-US" altLang="zh-CN" sz="12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示例：</a:t>
            </a:r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pPr lvl="1"/>
            <a:r>
              <a:rPr lang="zh-CN" altLang="en-US" sz="1200" dirty="0">
                <a:latin typeface="+mn-ea"/>
              </a:rPr>
              <a:t>如果</a:t>
            </a:r>
            <a:r>
              <a:rPr lang="en-US" altLang="zh-CN" sz="1200" dirty="0">
                <a:latin typeface="+mn-ea"/>
              </a:rPr>
              <a:t>x &gt; 50, </a:t>
            </a:r>
            <a:r>
              <a:rPr lang="zh-CN" altLang="en-US" sz="1200" dirty="0">
                <a:latin typeface="+mn-ea"/>
              </a:rPr>
              <a:t>则正常运行程序，不会出现任何错误或提示。</a:t>
            </a:r>
            <a:endParaRPr lang="en-US" altLang="zh-CN" sz="1200" dirty="0">
              <a:latin typeface="+mn-ea"/>
            </a:endParaRPr>
          </a:p>
          <a:p>
            <a:pPr lvl="1"/>
            <a:r>
              <a:rPr lang="zh-CN" altLang="en-US" sz="1200" dirty="0">
                <a:latin typeface="+mn-ea"/>
              </a:rPr>
              <a:t>如果</a:t>
            </a:r>
            <a:r>
              <a:rPr lang="en-US" altLang="zh-CN" sz="1200" dirty="0">
                <a:latin typeface="+mn-ea"/>
              </a:rPr>
              <a:t>x &lt;= 50</a:t>
            </a:r>
            <a:r>
              <a:rPr lang="zh-CN" altLang="en-US" sz="1200" dirty="0">
                <a:latin typeface="+mn-ea"/>
              </a:rPr>
              <a:t>，会抛出错误，并提示：变量必须大于</a:t>
            </a:r>
            <a:r>
              <a:rPr lang="en-US" altLang="zh-CN" sz="1200" dirty="0">
                <a:latin typeface="+mn-ea"/>
              </a:rPr>
              <a:t>50</a:t>
            </a:r>
            <a:r>
              <a:rPr lang="zh-CN" altLang="en-US" sz="1200" dirty="0">
                <a:latin typeface="+mn-ea"/>
              </a:rPr>
              <a:t>。</a:t>
            </a:r>
            <a:endParaRPr lang="en-US" altLang="zh-CN" sz="12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05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05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endParaRPr lang="en-US" altLang="zh-CN" sz="1800" b="1" dirty="0" smtClean="0"/>
          </a:p>
        </p:txBody>
      </p:sp>
      <p:sp>
        <p:nvSpPr>
          <p:cNvPr id="7" name="矩形: 圆角 4">
            <a:extLst>
              <a:ext uri="{FF2B5EF4-FFF2-40B4-BE49-F238E27FC236}">
                <a16:creationId xmlns="" xmlns:a16="http://schemas.microsoft.com/office/drawing/2014/main" id="{4208BC02-0A95-4BCD-8111-51EE4E595C1E}"/>
              </a:ext>
            </a:extLst>
          </p:cNvPr>
          <p:cNvSpPr/>
          <p:nvPr/>
        </p:nvSpPr>
        <p:spPr>
          <a:xfrm>
            <a:off x="2715414" y="3507854"/>
            <a:ext cx="2664296" cy="52126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dirty="0">
                <a:latin typeface="+mn-ea"/>
              </a:rPr>
              <a:t>x = 10</a:t>
            </a:r>
          </a:p>
          <a:p>
            <a:r>
              <a:rPr lang="en-US" altLang="zh-CN" sz="1200" dirty="0">
                <a:latin typeface="+mn-ea"/>
              </a:rPr>
              <a:t>assert x &gt; 50, "</a:t>
            </a:r>
            <a:r>
              <a:rPr lang="zh-CN" altLang="en-US" sz="1200" dirty="0">
                <a:latin typeface="+mn-ea"/>
              </a:rPr>
              <a:t>变量必须大于</a:t>
            </a:r>
            <a:r>
              <a:rPr lang="en-US" altLang="zh-CN" sz="1200" dirty="0">
                <a:latin typeface="+mn-ea"/>
              </a:rPr>
              <a:t>50"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861" y="4294712"/>
            <a:ext cx="1334139" cy="84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81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</a:t>
            </a:r>
            <a:r>
              <a:rPr lang="en-US" altLang="ko-KR" dirty="0"/>
              <a:t>.</a:t>
            </a:r>
            <a:r>
              <a:rPr lang="en-US" altLang="zh-CN" dirty="0"/>
              <a:t>2</a:t>
            </a:r>
            <a:r>
              <a:rPr lang="zh-CN" altLang="en-US" dirty="0"/>
              <a:t>断言与上下文管理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zh-CN" altLang="en-US" dirty="0"/>
              <a:t>断言</a:t>
            </a:r>
            <a:r>
              <a:rPr lang="en-US" altLang="zh-CN" dirty="0"/>
              <a:t>assert</a:t>
            </a:r>
            <a:r>
              <a:rPr lang="zh-CN" altLang="en-US" dirty="0"/>
              <a:t>示例：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例如数据库相关代码中，在执行到代码的某一处，已经可以确定在此时数据库应该是关闭状态，那么可以使用</a:t>
            </a:r>
            <a:r>
              <a:rPr lang="en-US" altLang="zh-CN" dirty="0">
                <a:latin typeface="+mn-ea"/>
              </a:rPr>
              <a:t>assert</a:t>
            </a:r>
            <a:r>
              <a:rPr lang="zh-CN" altLang="en-US" dirty="0">
                <a:latin typeface="+mn-ea"/>
              </a:rPr>
              <a:t>断言判断，如果不是预期关闭，则抛错。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lvl="3">
              <a:buFont typeface="Wingdings" panose="05000000000000000000" pitchFamily="2" charset="2"/>
              <a:buChar char="l"/>
            </a:pPr>
            <a:endParaRPr lang="en-US" altLang="zh-CN" sz="14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例如函数传入的参数，如果类型不是预期则抛错：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</p:txBody>
      </p:sp>
      <p:sp>
        <p:nvSpPr>
          <p:cNvPr id="11" name="矩形: 圆角 5">
            <a:extLst>
              <a:ext uri="{FF2B5EF4-FFF2-40B4-BE49-F238E27FC236}">
                <a16:creationId xmlns="" xmlns:a16="http://schemas.microsoft.com/office/drawing/2014/main" id="{3B2A3F9B-485A-4EC2-BFD0-2F84AAA18F17}"/>
              </a:ext>
            </a:extLst>
          </p:cNvPr>
          <p:cNvSpPr/>
          <p:nvPr/>
        </p:nvSpPr>
        <p:spPr>
          <a:xfrm>
            <a:off x="3156515" y="2144812"/>
            <a:ext cx="4488915" cy="129103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dirty="0">
                <a:latin typeface="+mn-ea"/>
              </a:rPr>
              <a:t>def </a:t>
            </a:r>
            <a:r>
              <a:rPr lang="en-US" altLang="zh-CN" sz="1200" dirty="0" err="1">
                <a:latin typeface="+mn-ea"/>
              </a:rPr>
              <a:t>some_function</a:t>
            </a:r>
            <a:r>
              <a:rPr lang="en-US" altLang="zh-CN" sz="1200" dirty="0">
                <a:latin typeface="+mn-ea"/>
              </a:rPr>
              <a:t>(</a:t>
            </a:r>
            <a:r>
              <a:rPr lang="en-US" altLang="zh-CN" sz="1200" dirty="0" err="1">
                <a:latin typeface="+mn-ea"/>
              </a:rPr>
              <a:t>arg</a:t>
            </a:r>
            <a:r>
              <a:rPr lang="en-US" altLang="zh-CN" sz="1200" dirty="0">
                <a:latin typeface="+mn-ea"/>
              </a:rPr>
              <a:t>):</a:t>
            </a:r>
          </a:p>
          <a:p>
            <a:r>
              <a:rPr lang="en-US" altLang="zh-CN" sz="1200" dirty="0">
                <a:latin typeface="+mn-ea"/>
              </a:rPr>
              <a:t>    assert not </a:t>
            </a:r>
            <a:r>
              <a:rPr lang="en-US" altLang="zh-CN" sz="1200" dirty="0" err="1">
                <a:latin typeface="+mn-ea"/>
              </a:rPr>
              <a:t>DB.closed</a:t>
            </a:r>
            <a:r>
              <a:rPr lang="en-US" altLang="zh-CN" sz="1200" dirty="0">
                <a:latin typeface="+mn-ea"/>
              </a:rPr>
              <a:t>()</a:t>
            </a:r>
          </a:p>
          <a:p>
            <a:r>
              <a:rPr lang="en-US" altLang="zh-CN" sz="1200" dirty="0">
                <a:latin typeface="+mn-ea"/>
              </a:rPr>
              <a:t>    ... # code goes here</a:t>
            </a:r>
          </a:p>
          <a:p>
            <a:r>
              <a:rPr lang="en-US" altLang="zh-CN" sz="1200" dirty="0">
                <a:latin typeface="+mn-ea"/>
              </a:rPr>
              <a:t>    assert not </a:t>
            </a:r>
            <a:r>
              <a:rPr lang="en-US" altLang="zh-CN" sz="1200" dirty="0" err="1">
                <a:latin typeface="+mn-ea"/>
              </a:rPr>
              <a:t>DB.closed</a:t>
            </a:r>
            <a:r>
              <a:rPr lang="en-US" altLang="zh-CN" sz="1200" dirty="0">
                <a:latin typeface="+mn-ea"/>
              </a:rPr>
              <a:t>()</a:t>
            </a:r>
          </a:p>
          <a:p>
            <a:r>
              <a:rPr lang="en-US" altLang="zh-CN" sz="1200" dirty="0">
                <a:latin typeface="+mn-ea"/>
              </a:rPr>
              <a:t>    return result</a:t>
            </a:r>
          </a:p>
        </p:txBody>
      </p:sp>
      <p:sp>
        <p:nvSpPr>
          <p:cNvPr id="12" name="矩形: 圆角 7">
            <a:extLst>
              <a:ext uri="{FF2B5EF4-FFF2-40B4-BE49-F238E27FC236}">
                <a16:creationId xmlns="" xmlns:a16="http://schemas.microsoft.com/office/drawing/2014/main" id="{E5094F94-D272-4AD7-9702-7B5449ACC841}"/>
              </a:ext>
            </a:extLst>
          </p:cNvPr>
          <p:cNvSpPr/>
          <p:nvPr/>
        </p:nvSpPr>
        <p:spPr>
          <a:xfrm>
            <a:off x="3137378" y="3952027"/>
            <a:ext cx="4488915" cy="85696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dirty="0">
                <a:latin typeface="+mn-ea"/>
              </a:rPr>
              <a:t>def </a:t>
            </a:r>
            <a:r>
              <a:rPr lang="en-US" altLang="zh-CN" sz="1200" dirty="0" err="1">
                <a:latin typeface="+mn-ea"/>
              </a:rPr>
              <a:t>func</a:t>
            </a:r>
            <a:r>
              <a:rPr lang="en-US" altLang="zh-CN" sz="1200" dirty="0">
                <a:latin typeface="+mn-ea"/>
              </a:rPr>
              <a:t>(data):</a:t>
            </a:r>
          </a:p>
          <a:p>
            <a:r>
              <a:rPr lang="en-US" altLang="zh-CN" sz="1200" dirty="0">
                <a:latin typeface="+mn-ea"/>
              </a:rPr>
              <a:t>    assert type(data) == </a:t>
            </a:r>
            <a:r>
              <a:rPr lang="en-US" altLang="zh-CN" sz="1200" dirty="0" err="1">
                <a:latin typeface="+mn-ea"/>
              </a:rPr>
              <a:t>int</a:t>
            </a:r>
            <a:r>
              <a:rPr lang="en-US" altLang="zh-CN" sz="1200" dirty="0">
                <a:latin typeface="+mn-ea"/>
              </a:rPr>
              <a:t> , "</a:t>
            </a:r>
            <a:r>
              <a:rPr lang="zh-CN" altLang="en-US" sz="1200" dirty="0">
                <a:latin typeface="+mn-ea"/>
              </a:rPr>
              <a:t>传入类型必须是</a:t>
            </a:r>
            <a:r>
              <a:rPr lang="en-US" altLang="zh-CN" sz="1200" dirty="0" err="1">
                <a:latin typeface="+mn-ea"/>
              </a:rPr>
              <a:t>int</a:t>
            </a:r>
            <a:r>
              <a:rPr lang="en-US" altLang="zh-CN" sz="1200" dirty="0">
                <a:latin typeface="+mn-ea"/>
              </a:rPr>
              <a:t>"</a:t>
            </a:r>
          </a:p>
          <a:p>
            <a:r>
              <a:rPr lang="en-US" altLang="zh-CN" sz="1200" dirty="0" err="1">
                <a:latin typeface="+mn-ea"/>
              </a:rPr>
              <a:t>func</a:t>
            </a:r>
            <a:r>
              <a:rPr lang="en-US" altLang="zh-CN" sz="1200" dirty="0">
                <a:latin typeface="+mn-ea"/>
              </a:rPr>
              <a:t>(29.0)</a:t>
            </a:r>
          </a:p>
        </p:txBody>
      </p:sp>
    </p:spTree>
    <p:extLst>
      <p:ext uri="{BB962C8B-B14F-4D97-AF65-F5344CB8AC3E}">
        <p14:creationId xmlns:p14="http://schemas.microsoft.com/office/powerpoint/2010/main" val="346230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</a:t>
            </a:r>
            <a:r>
              <a:rPr lang="en-US" altLang="ko-KR" dirty="0" smtClean="0"/>
              <a:t>.</a:t>
            </a:r>
            <a:r>
              <a:rPr lang="en-US" altLang="zh-CN" dirty="0" smtClean="0"/>
              <a:t>3</a:t>
            </a:r>
            <a:r>
              <a:rPr lang="zh-CN" altLang="en-US" dirty="0" smtClean="0"/>
              <a:t>单元测试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zh-CN" altLang="en-US" dirty="0"/>
              <a:t>单元测试：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单元测试是指对软件中的最小可测试单元进行检查和验证。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单元测试能够保证代码的质量。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单元测试可以提高代码可靠性和完整性。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+mn-ea"/>
              </a:rPr>
              <a:t>Python</a:t>
            </a:r>
            <a:r>
              <a:rPr lang="zh-CN" altLang="en-US" sz="1600" dirty="0">
                <a:latin typeface="+mn-ea"/>
              </a:rPr>
              <a:t>中提供</a:t>
            </a:r>
            <a:r>
              <a:rPr lang="en-US" altLang="zh-CN" sz="1600" dirty="0" err="1">
                <a:latin typeface="+mn-ea"/>
              </a:rPr>
              <a:t>unittest</a:t>
            </a:r>
            <a:r>
              <a:rPr lang="zh-CN" altLang="en-US" sz="1600" dirty="0">
                <a:latin typeface="+mn-ea"/>
              </a:rPr>
              <a:t>单元测试库，可以方便的实现单元测试。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7219"/>
            <a:ext cx="1667538" cy="104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29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</a:t>
            </a:r>
            <a:r>
              <a:rPr lang="en-US" altLang="ko-KR" dirty="0"/>
              <a:t>.</a:t>
            </a:r>
            <a:r>
              <a:rPr lang="en-US" altLang="zh-CN" dirty="0"/>
              <a:t>3</a:t>
            </a:r>
            <a:r>
              <a:rPr lang="zh-CN" altLang="en-US" dirty="0"/>
              <a:t>单元测试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zh-CN" altLang="en-US" dirty="0" smtClean="0"/>
              <a:t>单元测试（续）：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要想使用</a:t>
            </a:r>
            <a:r>
              <a:rPr lang="en-US" altLang="zh-CN" sz="1600" dirty="0" err="1">
                <a:latin typeface="+mn-ea"/>
              </a:rPr>
              <a:t>unittest</a:t>
            </a:r>
            <a:r>
              <a:rPr lang="zh-CN" altLang="en-US" sz="1600" dirty="0">
                <a:latin typeface="+mn-ea"/>
              </a:rPr>
              <a:t>进行单元测试，只需继承</a:t>
            </a:r>
            <a:r>
              <a:rPr lang="en-US" altLang="zh-CN" sz="1600" dirty="0" err="1">
                <a:latin typeface="+mn-ea"/>
              </a:rPr>
              <a:t>unittest.TestCase</a:t>
            </a:r>
            <a:r>
              <a:rPr lang="zh-CN" altLang="en-US" sz="1600" dirty="0">
                <a:latin typeface="+mn-ea"/>
              </a:rPr>
              <a:t>类。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基本示例：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pPr marL="457200" lvl="1" indent="0">
              <a:buNone/>
            </a:pPr>
            <a:endParaRPr lang="en-US" altLang="zh-CN" sz="1600" dirty="0" smtClean="0">
              <a:latin typeface="+mn-ea"/>
            </a:endParaRPr>
          </a:p>
          <a:p>
            <a:pPr marL="457200" lvl="1" indent="0">
              <a:buNone/>
            </a:pPr>
            <a:endParaRPr lang="en-US" altLang="zh-CN" sz="16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1400" dirty="0">
                <a:latin typeface="+mn-ea"/>
              </a:rPr>
              <a:t>每一个测试方法，必须以</a:t>
            </a:r>
            <a:r>
              <a:rPr lang="en-US" altLang="zh-CN" sz="1400" dirty="0">
                <a:latin typeface="+mn-ea"/>
              </a:rPr>
              <a:t>test</a:t>
            </a:r>
            <a:r>
              <a:rPr lang="zh-CN" altLang="en-US" sz="1400" dirty="0">
                <a:latin typeface="+mn-ea"/>
              </a:rPr>
              <a:t>开头，否则会被忽略。</a:t>
            </a:r>
            <a:endParaRPr lang="en-US" altLang="zh-CN" sz="14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63DC9E5E-353B-4E86-A7E6-27940CD72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146" y="2139702"/>
            <a:ext cx="4616178" cy="2160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467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</a:t>
            </a:r>
            <a:r>
              <a:rPr lang="en-US" altLang="ko-KR" dirty="0"/>
              <a:t>.</a:t>
            </a:r>
            <a:r>
              <a:rPr lang="en-US" altLang="zh-CN" dirty="0"/>
              <a:t>3</a:t>
            </a:r>
            <a:r>
              <a:rPr lang="zh-CN" altLang="en-US" dirty="0"/>
              <a:t>单元测试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zh-CN" altLang="en-US" dirty="0" smtClean="0"/>
              <a:t>单元测试（续）：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单元测试类中，如果实现了申明为</a:t>
            </a:r>
            <a:r>
              <a:rPr lang="en-US" altLang="zh-CN" sz="1600" dirty="0" err="1">
                <a:latin typeface="+mn-ea"/>
              </a:rPr>
              <a:t>setUp</a:t>
            </a:r>
            <a:r>
              <a:rPr lang="en-US" altLang="zh-CN" sz="1600" dirty="0">
                <a:latin typeface="+mn-ea"/>
              </a:rPr>
              <a:t>(self)</a:t>
            </a:r>
            <a:r>
              <a:rPr lang="zh-CN" altLang="en-US" sz="1600" dirty="0">
                <a:latin typeface="+mn-ea"/>
              </a:rPr>
              <a:t>的方法，那么在每一个测试方法调用之前，都会先调用这个</a:t>
            </a:r>
            <a:r>
              <a:rPr lang="en-US" altLang="zh-CN" sz="1600" dirty="0" err="1">
                <a:latin typeface="+mn-ea"/>
              </a:rPr>
              <a:t>setUp</a:t>
            </a:r>
            <a:r>
              <a:rPr lang="en-US" altLang="zh-CN" sz="1600" dirty="0">
                <a:latin typeface="+mn-ea"/>
              </a:rPr>
              <a:t>(self)</a:t>
            </a:r>
            <a:r>
              <a:rPr lang="zh-CN" altLang="en-US" sz="1600" dirty="0">
                <a:latin typeface="+mn-ea"/>
              </a:rPr>
              <a:t>方法。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示例代码：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pPr marL="457200" lvl="1" indent="0">
              <a:buNone/>
            </a:pPr>
            <a:endParaRPr lang="en-US" altLang="zh-CN" sz="1600" dirty="0" smtClean="0">
              <a:latin typeface="+mn-ea"/>
            </a:endParaRPr>
          </a:p>
          <a:p>
            <a:pPr marL="457200" lvl="1" indent="0">
              <a:buNone/>
            </a:pP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5B22FB7F-555C-4FF6-A0D3-9BAB19E601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333"/>
          <a:stretch/>
        </p:blipFill>
        <p:spPr>
          <a:xfrm>
            <a:off x="3275856" y="2571750"/>
            <a:ext cx="3647255" cy="9361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861" y="4294712"/>
            <a:ext cx="1334139" cy="84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14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</a:t>
            </a:r>
            <a:r>
              <a:rPr lang="en-US" altLang="ko-KR" dirty="0"/>
              <a:t>.</a:t>
            </a:r>
            <a:r>
              <a:rPr lang="en-US" altLang="zh-CN" dirty="0"/>
              <a:t>3</a:t>
            </a:r>
            <a:r>
              <a:rPr lang="zh-CN" altLang="en-US" dirty="0"/>
              <a:t>单元测试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69365" y="884466"/>
            <a:ext cx="6912768" cy="460648"/>
          </a:xfrm>
        </p:spPr>
        <p:txBody>
          <a:bodyPr/>
          <a:lstStyle/>
          <a:p>
            <a:r>
              <a:rPr lang="zh-CN" altLang="en-US" dirty="0" smtClean="0"/>
              <a:t>单元测试（续）：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331640" y="1345114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完整代码示例</a:t>
            </a:r>
            <a:r>
              <a:rPr lang="zh-CN" altLang="en-US" sz="1600" dirty="0" smtClean="0">
                <a:latin typeface="+mn-ea"/>
              </a:rPr>
              <a:t>：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pPr marL="457200" lvl="1" indent="0">
              <a:buNone/>
            </a:pPr>
            <a:endParaRPr lang="en-US" altLang="zh-CN" sz="1600" dirty="0" smtClean="0">
              <a:latin typeface="+mn-ea"/>
            </a:endParaRPr>
          </a:p>
          <a:p>
            <a:pPr marL="457200" lvl="1" indent="0">
              <a:buNone/>
            </a:pP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</p:txBody>
      </p:sp>
      <p:sp>
        <p:nvSpPr>
          <p:cNvPr id="8" name="矩形: 圆角 2">
            <a:extLst>
              <a:ext uri="{FF2B5EF4-FFF2-40B4-BE49-F238E27FC236}">
                <a16:creationId xmlns="" xmlns:a16="http://schemas.microsoft.com/office/drawing/2014/main" id="{9719F5A5-7C1F-47BA-9277-21C209850ECF}"/>
              </a:ext>
            </a:extLst>
          </p:cNvPr>
          <p:cNvSpPr/>
          <p:nvPr/>
        </p:nvSpPr>
        <p:spPr>
          <a:xfrm>
            <a:off x="3279657" y="1203598"/>
            <a:ext cx="5582819" cy="385170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dirty="0">
                <a:latin typeface="+mn-ea"/>
              </a:rPr>
              <a:t>import </a:t>
            </a:r>
            <a:r>
              <a:rPr lang="en-US" altLang="zh-CN" sz="1200" dirty="0" err="1">
                <a:latin typeface="+mn-ea"/>
              </a:rPr>
              <a:t>unittest</a:t>
            </a:r>
            <a:endParaRPr lang="en-US" altLang="zh-CN" sz="1200" dirty="0">
              <a:latin typeface="+mn-ea"/>
            </a:endParaRPr>
          </a:p>
          <a:p>
            <a:r>
              <a:rPr lang="en-US" altLang="zh-CN" sz="1200" dirty="0">
                <a:latin typeface="+mn-ea"/>
              </a:rPr>
              <a:t>class </a:t>
            </a:r>
            <a:r>
              <a:rPr lang="en-US" altLang="zh-CN" sz="1200" dirty="0" err="1">
                <a:latin typeface="+mn-ea"/>
              </a:rPr>
              <a:t>HelloWorldTestCase</a:t>
            </a:r>
            <a:r>
              <a:rPr lang="en-US" altLang="zh-CN" sz="1200" dirty="0">
                <a:latin typeface="+mn-ea"/>
              </a:rPr>
              <a:t>(</a:t>
            </a:r>
            <a:r>
              <a:rPr lang="en-US" altLang="zh-CN" sz="1200" dirty="0" err="1">
                <a:latin typeface="+mn-ea"/>
              </a:rPr>
              <a:t>unittest.TestCase</a:t>
            </a:r>
            <a:r>
              <a:rPr lang="en-US" altLang="zh-CN" sz="1200" dirty="0">
                <a:latin typeface="+mn-ea"/>
              </a:rPr>
              <a:t>):</a:t>
            </a:r>
          </a:p>
          <a:p>
            <a:r>
              <a:rPr lang="en-US" altLang="zh-CN" sz="1200" dirty="0">
                <a:latin typeface="+mn-ea"/>
              </a:rPr>
              <a:t>    """</a:t>
            </a:r>
            <a:r>
              <a:rPr lang="zh-CN" altLang="en-US" sz="1200" dirty="0">
                <a:latin typeface="+mn-ea"/>
              </a:rPr>
              <a:t>测试类必须继承自</a:t>
            </a:r>
            <a:r>
              <a:rPr lang="en-US" altLang="zh-CN" sz="1200" dirty="0" err="1">
                <a:latin typeface="+mn-ea"/>
              </a:rPr>
              <a:t>TestCase</a:t>
            </a:r>
            <a:r>
              <a:rPr lang="en-US" altLang="zh-CN" sz="1200" dirty="0">
                <a:latin typeface="+mn-ea"/>
              </a:rPr>
              <a:t>, </a:t>
            </a:r>
            <a:r>
              <a:rPr lang="zh-CN" altLang="en-US" sz="1200" dirty="0">
                <a:latin typeface="+mn-ea"/>
              </a:rPr>
              <a:t>要测试的函数也必须以</a:t>
            </a:r>
            <a:r>
              <a:rPr lang="en-US" altLang="zh-CN" sz="1200" dirty="0">
                <a:latin typeface="+mn-ea"/>
              </a:rPr>
              <a:t>test</a:t>
            </a:r>
            <a:r>
              <a:rPr lang="zh-CN" altLang="en-US" sz="1200" dirty="0">
                <a:latin typeface="+mn-ea"/>
              </a:rPr>
              <a:t>开头</a:t>
            </a:r>
            <a:r>
              <a:rPr lang="en-US" altLang="zh-CN" sz="1200" dirty="0">
                <a:latin typeface="+mn-ea"/>
              </a:rPr>
              <a:t>"""</a:t>
            </a:r>
          </a:p>
          <a:p>
            <a:r>
              <a:rPr lang="en-US" altLang="zh-CN" sz="1200" dirty="0">
                <a:latin typeface="+mn-ea"/>
              </a:rPr>
              <a:t>    def </a:t>
            </a:r>
            <a:r>
              <a:rPr lang="en-US" altLang="zh-CN" sz="1200" dirty="0" err="1">
                <a:latin typeface="+mn-ea"/>
              </a:rPr>
              <a:t>setUp</a:t>
            </a:r>
            <a:r>
              <a:rPr lang="en-US" altLang="zh-CN" sz="1200" dirty="0">
                <a:latin typeface="+mn-ea"/>
              </a:rPr>
              <a:t>(self):</a:t>
            </a:r>
          </a:p>
          <a:p>
            <a:r>
              <a:rPr lang="en-US" altLang="zh-CN" sz="1200" dirty="0">
                <a:latin typeface="+mn-ea"/>
              </a:rPr>
              <a:t>        """</a:t>
            </a:r>
            <a:r>
              <a:rPr lang="zh-CN" altLang="en-US" sz="1200" dirty="0">
                <a:latin typeface="+mn-ea"/>
              </a:rPr>
              <a:t>每执行一个测试函数之前，都会首先调用这个</a:t>
            </a:r>
            <a:r>
              <a:rPr lang="en-US" altLang="zh-CN" sz="1200" dirty="0" err="1">
                <a:latin typeface="+mn-ea"/>
              </a:rPr>
              <a:t>setUp</a:t>
            </a:r>
            <a:r>
              <a:rPr lang="en-US" altLang="zh-CN" sz="1200" dirty="0">
                <a:latin typeface="+mn-ea"/>
              </a:rPr>
              <a:t>()</a:t>
            </a:r>
            <a:r>
              <a:rPr lang="zh-CN" altLang="en-US" sz="1200" dirty="0">
                <a:latin typeface="+mn-ea"/>
              </a:rPr>
              <a:t>方法</a:t>
            </a:r>
            <a:r>
              <a:rPr lang="en-US" altLang="zh-CN" sz="1200" dirty="0">
                <a:latin typeface="+mn-ea"/>
              </a:rPr>
              <a:t>"""</a:t>
            </a:r>
          </a:p>
          <a:p>
            <a:r>
              <a:rPr lang="en-US" altLang="zh-CN" sz="1200" dirty="0">
                <a:latin typeface="+mn-ea"/>
              </a:rPr>
              <a:t>        print('</a:t>
            </a:r>
            <a:r>
              <a:rPr lang="en-US" altLang="zh-CN" sz="1200" dirty="0" err="1">
                <a:latin typeface="+mn-ea"/>
              </a:rPr>
              <a:t>setUp</a:t>
            </a:r>
            <a:r>
              <a:rPr lang="en-US" altLang="zh-CN" sz="1200" dirty="0">
                <a:latin typeface="+mn-ea"/>
              </a:rPr>
              <a:t>() method will run first!\n’)</a:t>
            </a:r>
          </a:p>
          <a:p>
            <a:r>
              <a:rPr lang="en-US" altLang="zh-CN" sz="1200" dirty="0">
                <a:latin typeface="+mn-ea"/>
              </a:rPr>
              <a:t>    def </a:t>
            </a:r>
            <a:r>
              <a:rPr lang="en-US" altLang="zh-CN" sz="1200" dirty="0" err="1">
                <a:latin typeface="+mn-ea"/>
              </a:rPr>
              <a:t>test_hello_world</a:t>
            </a:r>
            <a:r>
              <a:rPr lang="en-US" altLang="zh-CN" sz="1200" dirty="0">
                <a:latin typeface="+mn-ea"/>
              </a:rPr>
              <a:t>(self):</a:t>
            </a:r>
          </a:p>
          <a:p>
            <a:r>
              <a:rPr lang="en-US" altLang="zh-CN" sz="1200" dirty="0">
                <a:latin typeface="+mn-ea"/>
              </a:rPr>
              <a:t>        a = 100</a:t>
            </a:r>
          </a:p>
          <a:p>
            <a:r>
              <a:rPr lang="en-US" altLang="zh-CN" sz="1200" dirty="0">
                <a:latin typeface="+mn-ea"/>
              </a:rPr>
              <a:t>        </a:t>
            </a:r>
            <a:r>
              <a:rPr lang="en-US" altLang="zh-CN" sz="1200" dirty="0" err="1">
                <a:latin typeface="+mn-ea"/>
              </a:rPr>
              <a:t>self.assertEqual</a:t>
            </a:r>
            <a:r>
              <a:rPr lang="en-US" altLang="zh-CN" sz="1200" dirty="0">
                <a:latin typeface="+mn-ea"/>
              </a:rPr>
              <a:t>(100, a)</a:t>
            </a:r>
          </a:p>
          <a:p>
            <a:r>
              <a:rPr lang="en-US" altLang="zh-CN" sz="1200" dirty="0">
                <a:latin typeface="+mn-ea"/>
              </a:rPr>
              <a:t>    def </a:t>
            </a:r>
            <a:r>
              <a:rPr lang="en-US" altLang="zh-CN" sz="1200" dirty="0" err="1">
                <a:latin typeface="+mn-ea"/>
              </a:rPr>
              <a:t>test_nihao</a:t>
            </a:r>
            <a:r>
              <a:rPr lang="en-US" altLang="zh-CN" sz="1200" dirty="0">
                <a:latin typeface="+mn-ea"/>
              </a:rPr>
              <a:t>(self):</a:t>
            </a:r>
          </a:p>
          <a:p>
            <a:r>
              <a:rPr lang="en-US" altLang="zh-CN" sz="1200" dirty="0">
                <a:latin typeface="+mn-ea"/>
              </a:rPr>
              <a:t>        a = 10</a:t>
            </a:r>
          </a:p>
          <a:p>
            <a:r>
              <a:rPr lang="en-US" altLang="zh-CN" sz="1200" dirty="0">
                <a:latin typeface="+mn-ea"/>
              </a:rPr>
              <a:t>        </a:t>
            </a:r>
            <a:r>
              <a:rPr lang="en-US" altLang="zh-CN" sz="1200" dirty="0" err="1">
                <a:latin typeface="+mn-ea"/>
              </a:rPr>
              <a:t>self.assertEqual</a:t>
            </a:r>
            <a:r>
              <a:rPr lang="en-US" altLang="zh-CN" sz="1200" dirty="0">
                <a:latin typeface="+mn-ea"/>
              </a:rPr>
              <a:t>(100, a)</a:t>
            </a:r>
          </a:p>
          <a:p>
            <a:r>
              <a:rPr lang="en-US" altLang="zh-CN" sz="1200" dirty="0">
                <a:latin typeface="+mn-ea"/>
              </a:rPr>
              <a:t>    def </a:t>
            </a:r>
            <a:r>
              <a:rPr lang="en-US" altLang="zh-CN" sz="1200" dirty="0" err="1">
                <a:latin typeface="+mn-ea"/>
              </a:rPr>
              <a:t>test_shijie</a:t>
            </a:r>
            <a:r>
              <a:rPr lang="en-US" altLang="zh-CN" sz="1200" dirty="0">
                <a:latin typeface="+mn-ea"/>
              </a:rPr>
              <a:t>(self):</a:t>
            </a:r>
          </a:p>
          <a:p>
            <a:r>
              <a:rPr lang="en-US" altLang="zh-CN" sz="1200" dirty="0">
                <a:latin typeface="+mn-ea"/>
              </a:rPr>
              <a:t>        a = 10</a:t>
            </a:r>
          </a:p>
          <a:p>
            <a:r>
              <a:rPr lang="en-US" altLang="zh-CN" sz="1200" dirty="0">
                <a:latin typeface="+mn-ea"/>
              </a:rPr>
              <a:t>        </a:t>
            </a:r>
            <a:r>
              <a:rPr lang="en-US" altLang="zh-CN" sz="1200" dirty="0" err="1">
                <a:latin typeface="+mn-ea"/>
              </a:rPr>
              <a:t>self.assertEqual</a:t>
            </a:r>
            <a:r>
              <a:rPr lang="en-US" altLang="zh-CN" sz="1200" dirty="0">
                <a:latin typeface="+mn-ea"/>
              </a:rPr>
              <a:t>(100, a)</a:t>
            </a:r>
          </a:p>
          <a:p>
            <a:r>
              <a:rPr lang="en-US" altLang="zh-CN" sz="1200" dirty="0">
                <a:latin typeface="+mn-ea"/>
              </a:rPr>
              <a:t>    def </a:t>
            </a:r>
            <a:r>
              <a:rPr lang="en-US" altLang="zh-CN" sz="1200" dirty="0" err="1">
                <a:latin typeface="+mn-ea"/>
              </a:rPr>
              <a:t>hello_world</a:t>
            </a:r>
            <a:r>
              <a:rPr lang="en-US" altLang="zh-CN" sz="1200" dirty="0">
                <a:latin typeface="+mn-ea"/>
              </a:rPr>
              <a:t>(self):</a:t>
            </a:r>
          </a:p>
          <a:p>
            <a:r>
              <a:rPr lang="en-US" altLang="zh-CN" sz="1200" dirty="0">
                <a:latin typeface="+mn-ea"/>
              </a:rPr>
              <a:t>        """</a:t>
            </a:r>
            <a:r>
              <a:rPr lang="zh-CN" altLang="en-US" sz="1200" dirty="0">
                <a:latin typeface="+mn-ea"/>
              </a:rPr>
              <a:t>这个函数不是</a:t>
            </a:r>
            <a:r>
              <a:rPr lang="en-US" altLang="zh-CN" sz="1200" dirty="0">
                <a:latin typeface="+mn-ea"/>
              </a:rPr>
              <a:t>test</a:t>
            </a:r>
            <a:r>
              <a:rPr lang="zh-CN" altLang="en-US" sz="1200" dirty="0">
                <a:latin typeface="+mn-ea"/>
              </a:rPr>
              <a:t>开头的，所以将不会被当做测试函数</a:t>
            </a:r>
            <a:r>
              <a:rPr lang="en-US" altLang="zh-CN" sz="1200" dirty="0">
                <a:latin typeface="+mn-ea"/>
              </a:rPr>
              <a:t>"""</a:t>
            </a:r>
          </a:p>
          <a:p>
            <a:r>
              <a:rPr lang="en-US" altLang="zh-CN" sz="1200" dirty="0">
                <a:latin typeface="+mn-ea"/>
              </a:rPr>
              <a:t>        a = 100</a:t>
            </a:r>
          </a:p>
          <a:p>
            <a:r>
              <a:rPr lang="en-US" altLang="zh-CN" sz="1200" dirty="0">
                <a:latin typeface="+mn-ea"/>
              </a:rPr>
              <a:t>        </a:t>
            </a:r>
            <a:r>
              <a:rPr lang="en-US" altLang="zh-CN" sz="1200" dirty="0" err="1">
                <a:latin typeface="+mn-ea"/>
              </a:rPr>
              <a:t>self.assertEqual</a:t>
            </a:r>
            <a:r>
              <a:rPr lang="en-US" altLang="zh-CN" sz="1200" dirty="0">
                <a:latin typeface="+mn-ea"/>
              </a:rPr>
              <a:t>(100, a)</a:t>
            </a:r>
          </a:p>
          <a:p>
            <a:r>
              <a:rPr lang="en-US" altLang="zh-CN" sz="1200" dirty="0" err="1">
                <a:latin typeface="+mn-ea"/>
              </a:rPr>
              <a:t>unittest.main</a:t>
            </a:r>
            <a:r>
              <a:rPr lang="en-US" altLang="zh-CN" sz="1200" dirty="0">
                <a:latin typeface="+mn-ea"/>
              </a:rPr>
              <a:t>() # </a:t>
            </a:r>
            <a:r>
              <a:rPr lang="zh-CN" altLang="en-US" sz="1200" dirty="0">
                <a:latin typeface="+mn-ea"/>
              </a:rPr>
              <a:t>调用</a:t>
            </a:r>
            <a:r>
              <a:rPr lang="en-US" altLang="zh-CN" sz="1200" dirty="0">
                <a:latin typeface="+mn-ea"/>
              </a:rPr>
              <a:t>main()</a:t>
            </a:r>
            <a:r>
              <a:rPr lang="zh-CN" altLang="en-US" sz="1200" dirty="0">
                <a:latin typeface="+mn-ea"/>
              </a:rPr>
              <a:t>会自动进行测试工作</a:t>
            </a:r>
          </a:p>
        </p:txBody>
      </p:sp>
    </p:spTree>
    <p:extLst>
      <p:ext uri="{BB962C8B-B14F-4D97-AF65-F5344CB8AC3E}">
        <p14:creationId xmlns:p14="http://schemas.microsoft.com/office/powerpoint/2010/main" val="20990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</a:t>
            </a:r>
            <a:r>
              <a:rPr lang="en-US" altLang="ko-KR" dirty="0"/>
              <a:t>.</a:t>
            </a:r>
            <a:r>
              <a:rPr lang="en-US" altLang="zh-CN" dirty="0"/>
              <a:t>3</a:t>
            </a:r>
            <a:r>
              <a:rPr lang="zh-CN" altLang="en-US" dirty="0"/>
              <a:t>单元测试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zh-CN" altLang="en-US" dirty="0" smtClean="0"/>
              <a:t>单元测试（续）：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43814" y="1293591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代码运行及结果</a:t>
            </a:r>
            <a:r>
              <a:rPr lang="zh-CN" altLang="en-US" sz="1600" dirty="0" smtClean="0">
                <a:latin typeface="+mn-ea"/>
              </a:rPr>
              <a:t>：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pPr marL="457200" lvl="1" indent="0">
              <a:buNone/>
            </a:pPr>
            <a:endParaRPr lang="en-US" altLang="zh-CN" sz="1600" dirty="0" smtClean="0">
              <a:latin typeface="+mn-ea"/>
            </a:endParaRPr>
          </a:p>
          <a:p>
            <a:pPr marL="457200" lvl="1" indent="0">
              <a:buNone/>
            </a:pPr>
            <a:endParaRPr lang="en-US" altLang="zh-CN" sz="1600" dirty="0">
              <a:latin typeface="+mn-ea"/>
            </a:endParaRPr>
          </a:p>
          <a:p>
            <a:pPr lvl="1"/>
            <a:r>
              <a:rPr lang="zh-CN" altLang="en-US" sz="1200" dirty="0">
                <a:latin typeface="+mn-ea"/>
              </a:rPr>
              <a:t>从结果可以看出，正确的打 </a:t>
            </a:r>
            <a:r>
              <a:rPr lang="en-US" altLang="zh-CN" sz="1200" dirty="0">
                <a:latin typeface="+mn-ea"/>
              </a:rPr>
              <a:t>'.' , </a:t>
            </a:r>
            <a:r>
              <a:rPr lang="zh-CN" altLang="en-US" sz="1200" dirty="0">
                <a:latin typeface="+mn-ea"/>
              </a:rPr>
              <a:t>错误的显示 </a:t>
            </a:r>
            <a:r>
              <a:rPr lang="en-US" altLang="zh-CN" sz="1200" dirty="0">
                <a:latin typeface="+mn-ea"/>
              </a:rPr>
              <a:t>'F'</a:t>
            </a:r>
            <a:r>
              <a:rPr lang="zh-CN" altLang="en-US" sz="1200" dirty="0">
                <a:latin typeface="+mn-ea"/>
              </a:rPr>
              <a:t>。 并且会把所有的测试失败用例指示出来（</a:t>
            </a:r>
            <a:r>
              <a:rPr lang="en-US" altLang="zh-CN" sz="1200" dirty="0">
                <a:latin typeface="+mn-ea"/>
              </a:rPr>
              <a:t>.FF</a:t>
            </a:r>
            <a:r>
              <a:rPr lang="zh-CN" altLang="en-US" sz="1200" dirty="0">
                <a:latin typeface="+mn-ea"/>
              </a:rPr>
              <a:t>）。</a:t>
            </a:r>
          </a:p>
          <a:p>
            <a:pPr lvl="1"/>
            <a:r>
              <a:rPr lang="zh-CN" altLang="en-US" sz="1200" dirty="0">
                <a:latin typeface="+mn-ea"/>
              </a:rPr>
              <a:t>继承了</a:t>
            </a:r>
            <a:r>
              <a:rPr lang="en-US" altLang="zh-CN" sz="1200" dirty="0" err="1">
                <a:latin typeface="+mn-ea"/>
              </a:rPr>
              <a:t>unittest.TestCase</a:t>
            </a:r>
            <a:r>
              <a:rPr lang="zh-CN" altLang="en-US" sz="1200" dirty="0">
                <a:latin typeface="+mn-ea"/>
              </a:rPr>
              <a:t>类的测试用例类，里面要进行测试的函数，其名称必须要以 </a:t>
            </a:r>
            <a:r>
              <a:rPr lang="en-US" altLang="zh-CN" sz="1200" dirty="0">
                <a:latin typeface="+mn-ea"/>
              </a:rPr>
              <a:t>test </a:t>
            </a:r>
            <a:r>
              <a:rPr lang="zh-CN" altLang="en-US" sz="1200" dirty="0">
                <a:latin typeface="+mn-ea"/>
              </a:rPr>
              <a:t>开头。调用</a:t>
            </a:r>
            <a:r>
              <a:rPr lang="en-US" altLang="zh-CN" sz="1200" dirty="0" err="1">
                <a:latin typeface="+mn-ea"/>
              </a:rPr>
              <a:t>unittest.main</a:t>
            </a:r>
            <a:r>
              <a:rPr lang="en-US" altLang="zh-CN" sz="1200" dirty="0">
                <a:latin typeface="+mn-ea"/>
              </a:rPr>
              <a:t>()</a:t>
            </a:r>
            <a:r>
              <a:rPr lang="zh-CN" altLang="en-US" sz="1200" dirty="0">
                <a:latin typeface="+mn-ea"/>
              </a:rPr>
              <a:t>之后，会自动执行</a:t>
            </a:r>
            <a:r>
              <a:rPr lang="en-US" altLang="zh-CN" sz="1200" dirty="0">
                <a:latin typeface="+mn-ea"/>
              </a:rPr>
              <a:t>test</a:t>
            </a:r>
            <a:r>
              <a:rPr lang="zh-CN" altLang="en-US" sz="1200" dirty="0">
                <a:latin typeface="+mn-ea"/>
              </a:rPr>
              <a:t>开头的所有函数。 </a:t>
            </a:r>
          </a:p>
          <a:p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A3B7FD28-A21A-4F5E-89B6-0E5EF7B82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1378616"/>
            <a:ext cx="3794684" cy="252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09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</a:t>
            </a:r>
            <a:r>
              <a:rPr lang="en-US" altLang="ko-KR" dirty="0"/>
              <a:t>.</a:t>
            </a:r>
            <a:r>
              <a:rPr lang="en-US" altLang="zh-CN" dirty="0"/>
              <a:t>3</a:t>
            </a:r>
            <a:r>
              <a:rPr lang="zh-CN" altLang="en-US" dirty="0"/>
              <a:t>单元测试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zh-CN" altLang="en-US" dirty="0" smtClean="0"/>
              <a:t>单元测试（续）：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43814" y="1293591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+mn-ea"/>
              </a:rPr>
              <a:t>Unittest</a:t>
            </a:r>
            <a:r>
              <a:rPr lang="zh-CN" altLang="en-US" dirty="0">
                <a:latin typeface="+mn-ea"/>
              </a:rPr>
              <a:t>库中提供了很多断言方法，前面的示例中</a:t>
            </a:r>
            <a:r>
              <a:rPr lang="en-US" altLang="zh-CN" dirty="0" err="1">
                <a:latin typeface="+mn-ea"/>
              </a:rPr>
              <a:t>self.assertEqual</a:t>
            </a:r>
            <a:r>
              <a:rPr lang="en-US" altLang="zh-CN" dirty="0">
                <a:latin typeface="+mn-ea"/>
              </a:rPr>
              <a:t>()</a:t>
            </a:r>
            <a:r>
              <a:rPr lang="zh-CN" altLang="en-US" dirty="0">
                <a:latin typeface="+mn-ea"/>
              </a:rPr>
              <a:t>就是例子。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latin typeface="+mn-ea"/>
              </a:rPr>
              <a:t>Unittest</a:t>
            </a:r>
            <a:r>
              <a:rPr lang="zh-CN" altLang="en-US" dirty="0" smtClean="0">
                <a:latin typeface="+mn-ea"/>
              </a:rPr>
              <a:t>中常用的断言：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pPr marL="457200" lvl="1" indent="0">
              <a:buNone/>
            </a:pPr>
            <a:endParaRPr lang="en-US" altLang="zh-CN" sz="1600" dirty="0" smtClean="0">
              <a:latin typeface="+mn-ea"/>
            </a:endParaRPr>
          </a:p>
          <a:p>
            <a:pPr marL="457200" lvl="1" indent="0">
              <a:buNone/>
            </a:pP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2225172"/>
            <a:ext cx="4483063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57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简介：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>
          <a:xfrm>
            <a:off x="395536" y="1491630"/>
            <a:ext cx="8496944" cy="2995737"/>
          </a:xfrm>
        </p:spPr>
        <p:txBody>
          <a:bodyPr/>
          <a:lstStyle/>
          <a:p>
            <a:pPr lvl="0"/>
            <a:r>
              <a:rPr lang="zh-CN" altLang="zh-CN" sz="1800" dirty="0" smtClean="0"/>
              <a:t>本章介绍</a:t>
            </a:r>
            <a:r>
              <a:rPr lang="en-US" altLang="zh-CN" sz="1800" dirty="0" smtClean="0"/>
              <a:t>Python</a:t>
            </a:r>
            <a:r>
              <a:rPr lang="zh-CN" altLang="en-US" sz="1800" dirty="0" smtClean="0"/>
              <a:t>语言</a:t>
            </a:r>
            <a:r>
              <a:rPr lang="zh-CN" altLang="zh-CN" sz="1800" dirty="0"/>
              <a:t>的异常处理结构与程序调试、测试，内容主要</a:t>
            </a:r>
            <a:r>
              <a:rPr lang="zh-CN" altLang="zh-CN" sz="1800" dirty="0" smtClean="0"/>
              <a:t>涉及</a:t>
            </a:r>
            <a:r>
              <a:rPr lang="en-US" altLang="zh-CN" sz="1800" dirty="0" smtClean="0"/>
              <a:t>Python</a:t>
            </a:r>
            <a:r>
              <a:rPr lang="zh-CN" altLang="en-US" sz="1800" dirty="0"/>
              <a:t> </a:t>
            </a:r>
            <a:r>
              <a:rPr lang="zh-CN" altLang="en-US" sz="1800" dirty="0" smtClean="0"/>
              <a:t>异常结构处理</a:t>
            </a:r>
            <a:r>
              <a:rPr lang="zh-CN" altLang="zh-CN" sz="1800" dirty="0" smtClean="0"/>
              <a:t>、</a:t>
            </a:r>
            <a:r>
              <a:rPr lang="zh-CN" altLang="en-US" sz="1800" dirty="0" smtClean="0"/>
              <a:t>断言与上下文管理。</a:t>
            </a:r>
            <a:r>
              <a:rPr lang="zh-CN" altLang="zh-CN" sz="1800" dirty="0"/>
              <a:t>（授课</a:t>
            </a:r>
            <a:r>
              <a:rPr lang="zh-CN" altLang="zh-CN" sz="1800" dirty="0" smtClean="0"/>
              <a:t>：</a:t>
            </a:r>
            <a:r>
              <a:rPr lang="en-US" altLang="zh-CN" sz="1800" dirty="0" smtClean="0"/>
              <a:t>2</a:t>
            </a:r>
            <a:r>
              <a:rPr lang="zh-CN" altLang="zh-CN" sz="1800" dirty="0" smtClean="0"/>
              <a:t>学时</a:t>
            </a:r>
            <a:r>
              <a:rPr lang="zh-CN" altLang="zh-CN" sz="1800" dirty="0"/>
              <a:t>）</a:t>
            </a:r>
          </a:p>
          <a:p>
            <a:endParaRPr lang="zh-CN" altLang="zh-CN" sz="1800" dirty="0" smtClean="0"/>
          </a:p>
          <a:p>
            <a:r>
              <a:rPr lang="zh-CN" altLang="zh-CN" sz="1800" dirty="0" smtClean="0"/>
              <a:t>本章</a:t>
            </a:r>
            <a:r>
              <a:rPr lang="zh-CN" altLang="zh-CN" sz="1800" dirty="0"/>
              <a:t>的学习目标</a:t>
            </a:r>
            <a:r>
              <a:rPr lang="zh-CN" altLang="zh-CN" sz="1800" dirty="0" smtClean="0"/>
              <a:t>：</a:t>
            </a:r>
            <a:endParaRPr lang="en-US" altLang="zh-CN" sz="18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800" dirty="0" smtClean="0"/>
              <a:t>Python</a:t>
            </a:r>
            <a:r>
              <a:rPr lang="zh-CN" altLang="en-US" sz="1800" dirty="0"/>
              <a:t>异类与自定义异常，异常处理结构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断言</a:t>
            </a:r>
            <a:r>
              <a:rPr lang="zh-CN" altLang="en-US" sz="1800" dirty="0"/>
              <a:t>与上下文管理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使用</a:t>
            </a:r>
            <a:r>
              <a:rPr lang="en-US" altLang="zh-CN" sz="1800" dirty="0"/>
              <a:t>sys</a:t>
            </a:r>
            <a:r>
              <a:rPr lang="zh-CN" altLang="en-US" sz="1800" dirty="0"/>
              <a:t>模块回溯异常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使用</a:t>
            </a:r>
            <a:r>
              <a:rPr lang="en-US" altLang="zh-CN" sz="1800" dirty="0"/>
              <a:t>IDLE</a:t>
            </a:r>
            <a:r>
              <a:rPr lang="zh-CN" altLang="en-US" sz="1800" dirty="0"/>
              <a:t>调试代码。使用</a:t>
            </a:r>
            <a:r>
              <a:rPr lang="en-US" altLang="zh-CN" sz="1800" dirty="0" err="1"/>
              <a:t>pdb</a:t>
            </a:r>
            <a:r>
              <a:rPr lang="zh-CN" altLang="en-US" sz="1800" dirty="0"/>
              <a:t>模块调试程序。</a:t>
            </a:r>
            <a:endParaRPr lang="en-US" altLang="zh-CN" sz="1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431" y="96349"/>
            <a:ext cx="2916569" cy="78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33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</a:t>
            </a:r>
            <a:r>
              <a:rPr lang="en-US" altLang="ko-KR" dirty="0" smtClean="0"/>
              <a:t>.</a:t>
            </a:r>
            <a:r>
              <a:rPr lang="en-US" altLang="zh-CN" dirty="0" smtClean="0"/>
              <a:t>4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sys</a:t>
            </a:r>
            <a:r>
              <a:rPr lang="zh-CN" altLang="en-US" dirty="0" smtClean="0"/>
              <a:t>模块回溯异常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采用</a:t>
            </a:r>
            <a:r>
              <a:rPr lang="en-US" altLang="zh-CN" dirty="0">
                <a:latin typeface="+mn-ea"/>
              </a:rPr>
              <a:t>sys</a:t>
            </a:r>
            <a:r>
              <a:rPr lang="zh-CN" altLang="en-US" dirty="0">
                <a:latin typeface="+mn-ea"/>
              </a:rPr>
              <a:t>模块回溯最后的异常</a:t>
            </a:r>
            <a:r>
              <a:rPr lang="zh-CN" altLang="en-US" dirty="0" smtClean="0"/>
              <a:t>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347614"/>
            <a:ext cx="6912768" cy="2995737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可以使用</a:t>
            </a:r>
            <a:r>
              <a:rPr lang="en-US" altLang="zh-CN" sz="1600" dirty="0">
                <a:latin typeface="+mn-ea"/>
              </a:rPr>
              <a:t>sys</a:t>
            </a:r>
            <a:r>
              <a:rPr lang="zh-CN" altLang="en-US" sz="1600" dirty="0">
                <a:latin typeface="+mn-ea"/>
              </a:rPr>
              <a:t>模块中的</a:t>
            </a:r>
            <a:r>
              <a:rPr lang="en-US" altLang="zh-CN" sz="1600" dirty="0" err="1">
                <a:latin typeface="+mn-ea"/>
              </a:rPr>
              <a:t>exc_info</a:t>
            </a:r>
            <a:r>
              <a:rPr lang="en-US" altLang="zh-CN" sz="1600" dirty="0">
                <a:latin typeface="+mn-ea"/>
              </a:rPr>
              <a:t>()</a:t>
            </a:r>
            <a:r>
              <a:rPr lang="zh-CN" altLang="en-US" sz="1600" dirty="0">
                <a:latin typeface="+mn-ea"/>
              </a:rPr>
              <a:t>函数获取更详细的异常信息。</a:t>
            </a:r>
            <a:endParaRPr lang="en-US" altLang="zh-CN" sz="1600" dirty="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函数返回一个元组：</a:t>
            </a:r>
            <a:r>
              <a:rPr lang="en-US" altLang="zh-CN" sz="1600" dirty="0">
                <a:latin typeface="+mn-ea"/>
              </a:rPr>
              <a:t>(</a:t>
            </a:r>
            <a:r>
              <a:rPr lang="zh-CN" altLang="en-US" sz="1600" dirty="0">
                <a:latin typeface="+mn-ea"/>
              </a:rPr>
              <a:t>异常类，异常类的实例，跟踪记录对象</a:t>
            </a:r>
            <a:r>
              <a:rPr lang="en-US" altLang="zh-CN" sz="1600" dirty="0">
                <a:latin typeface="+mn-ea"/>
              </a:rPr>
              <a:t>)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应用实例：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05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05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endParaRPr lang="en-US" altLang="zh-CN" sz="1800" b="1" dirty="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7219"/>
            <a:ext cx="1667538" cy="104236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B93C5D38-AC19-40C9-9077-9945C77B2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452" y="2571750"/>
            <a:ext cx="6758577" cy="13612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724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</a:t>
            </a:r>
            <a:r>
              <a:rPr lang="en-US" altLang="ko-KR" dirty="0" smtClean="0"/>
              <a:t>.</a:t>
            </a:r>
            <a:r>
              <a:rPr lang="en-US" altLang="zh-CN" dirty="0" smtClean="0"/>
              <a:t>5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IDLE</a:t>
            </a:r>
            <a:r>
              <a:rPr lang="zh-CN" altLang="en-US" dirty="0" smtClean="0"/>
              <a:t>调试代码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python IDLE</a:t>
            </a:r>
            <a:r>
              <a:rPr lang="zh-CN" altLang="en-US" dirty="0"/>
              <a:t>调试：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首先打开</a:t>
            </a:r>
            <a:r>
              <a:rPr lang="en-US" altLang="zh-CN" sz="1600" dirty="0">
                <a:latin typeface="+mn-ea"/>
              </a:rPr>
              <a:t>IDLE</a:t>
            </a:r>
            <a:r>
              <a:rPr lang="zh-CN" altLang="en-US" sz="1600" dirty="0">
                <a:latin typeface="+mn-ea"/>
              </a:rPr>
              <a:t>，进入调试模式：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</p:txBody>
      </p: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668A6450-1E86-46F8-8A5A-E6C32CF5B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024" y="2069350"/>
            <a:ext cx="2824929" cy="10801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9A39032D-0BBC-4E02-AC45-796863BDFF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30"/>
          <a:stretch/>
        </p:blipFill>
        <p:spPr>
          <a:xfrm>
            <a:off x="5076056" y="1944048"/>
            <a:ext cx="3659353" cy="24875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7219"/>
            <a:ext cx="1667538" cy="104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58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</a:t>
            </a:r>
            <a:r>
              <a:rPr lang="en-US" altLang="ko-KR" dirty="0"/>
              <a:t>.</a:t>
            </a:r>
            <a:r>
              <a:rPr lang="en-US" altLang="zh-CN" dirty="0"/>
              <a:t>5</a:t>
            </a:r>
            <a:r>
              <a:rPr lang="zh-CN" altLang="en-US" dirty="0"/>
              <a:t>使用</a:t>
            </a:r>
            <a:r>
              <a:rPr lang="en-US" altLang="zh-CN" dirty="0"/>
              <a:t>IDLE</a:t>
            </a:r>
            <a:r>
              <a:rPr lang="zh-CN" altLang="en-US" dirty="0"/>
              <a:t>调试代码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python IDLE</a:t>
            </a:r>
            <a:r>
              <a:rPr lang="zh-CN" altLang="en-US" dirty="0" smtClean="0"/>
              <a:t>调试（续）：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载入或者创建一个</a:t>
            </a:r>
            <a:r>
              <a:rPr lang="en-US" altLang="zh-CN" dirty="0">
                <a:latin typeface="+mn-ea"/>
              </a:rPr>
              <a:t>python</a:t>
            </a:r>
            <a:r>
              <a:rPr lang="zh-CN" altLang="en-US" dirty="0">
                <a:latin typeface="+mn-ea"/>
              </a:rPr>
              <a:t>文件：</a:t>
            </a:r>
            <a:r>
              <a:rPr lang="en-US" altLang="zh-CN" dirty="0">
                <a:latin typeface="+mn-ea"/>
              </a:rPr>
              <a:t>File -&gt; New File / Open</a:t>
            </a:r>
            <a:r>
              <a:rPr lang="zh-CN" altLang="en-US" dirty="0">
                <a:latin typeface="+mn-ea"/>
              </a:rPr>
              <a:t>。打开文件。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这里以二分查找算法调试为例</a:t>
            </a:r>
            <a:r>
              <a:rPr lang="zh-CN" altLang="en-US" dirty="0" smtClean="0">
                <a:latin typeface="+mn-ea"/>
              </a:rPr>
              <a:t>：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</p:txBody>
      </p:sp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C405A0A6-A6D8-410F-87EB-A87D410A5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2139702"/>
            <a:ext cx="3680243" cy="26636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861" y="4294712"/>
            <a:ext cx="1334139" cy="84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16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</a:t>
            </a:r>
            <a:r>
              <a:rPr lang="en-US" altLang="ko-KR" dirty="0"/>
              <a:t>.</a:t>
            </a:r>
            <a:r>
              <a:rPr lang="en-US" altLang="zh-CN" dirty="0"/>
              <a:t>5</a:t>
            </a:r>
            <a:r>
              <a:rPr lang="zh-CN" altLang="en-US" dirty="0"/>
              <a:t>使用</a:t>
            </a:r>
            <a:r>
              <a:rPr lang="en-US" altLang="zh-CN" dirty="0"/>
              <a:t>IDLE</a:t>
            </a:r>
            <a:r>
              <a:rPr lang="zh-CN" altLang="en-US" dirty="0"/>
              <a:t>调试代码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python IDLE</a:t>
            </a:r>
            <a:r>
              <a:rPr lang="zh-CN" altLang="en-US" dirty="0" smtClean="0"/>
              <a:t>调试（续）：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在文件编辑窗口，按</a:t>
            </a:r>
            <a:r>
              <a:rPr lang="en-US" altLang="zh-CN" dirty="0">
                <a:latin typeface="+mn-ea"/>
              </a:rPr>
              <a:t>F5</a:t>
            </a:r>
            <a:r>
              <a:rPr lang="zh-CN" altLang="en-US" dirty="0">
                <a:latin typeface="+mn-ea"/>
              </a:rPr>
              <a:t>运行。会将</a:t>
            </a:r>
            <a:r>
              <a:rPr lang="en-US" altLang="zh-CN" dirty="0">
                <a:latin typeface="+mn-ea"/>
              </a:rPr>
              <a:t>debug</a:t>
            </a:r>
            <a:r>
              <a:rPr lang="zh-CN" altLang="en-US" dirty="0">
                <a:latin typeface="+mn-ea"/>
              </a:rPr>
              <a:t>窗口前置。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+mn-ea"/>
              </a:rPr>
              <a:t>Go,Step,Over,Out,Quit</a:t>
            </a:r>
            <a:r>
              <a:rPr lang="zh-CN" altLang="en-US" dirty="0">
                <a:latin typeface="+mn-ea"/>
              </a:rPr>
              <a:t>为调试按钮，比如按下</a:t>
            </a:r>
            <a:r>
              <a:rPr lang="en-US" altLang="zh-CN" dirty="0">
                <a:latin typeface="+mn-ea"/>
              </a:rPr>
              <a:t>Step</a:t>
            </a:r>
            <a:r>
              <a:rPr lang="zh-CN" altLang="en-US" dirty="0">
                <a:latin typeface="+mn-ea"/>
              </a:rPr>
              <a:t>进入下一步。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一般会选中</a:t>
            </a:r>
            <a:r>
              <a:rPr lang="en-US" altLang="zh-CN" dirty="0">
                <a:latin typeface="+mn-ea"/>
              </a:rPr>
              <a:t>debug</a:t>
            </a:r>
            <a:r>
              <a:rPr lang="zh-CN" altLang="en-US" dirty="0">
                <a:latin typeface="+mn-ea"/>
              </a:rPr>
              <a:t>窗口中的</a:t>
            </a:r>
            <a:r>
              <a:rPr lang="en-US" altLang="zh-CN" dirty="0">
                <a:latin typeface="+mn-ea"/>
              </a:rPr>
              <a:t>Source</a:t>
            </a:r>
            <a:r>
              <a:rPr lang="zh-CN" altLang="en-US" dirty="0">
                <a:latin typeface="+mn-ea"/>
              </a:rPr>
              <a:t>选项，表示跟进源码：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910CE43B-4841-42B6-9661-3000E9CF3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2355726"/>
            <a:ext cx="4392488" cy="26063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454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</a:t>
            </a:r>
            <a:r>
              <a:rPr lang="en-US" altLang="ko-KR" dirty="0"/>
              <a:t>.</a:t>
            </a:r>
            <a:r>
              <a:rPr lang="en-US" altLang="zh-CN" dirty="0"/>
              <a:t>5</a:t>
            </a:r>
            <a:r>
              <a:rPr lang="zh-CN" altLang="en-US" dirty="0"/>
              <a:t>使用</a:t>
            </a:r>
            <a:r>
              <a:rPr lang="en-US" altLang="zh-CN" dirty="0"/>
              <a:t>IDLE</a:t>
            </a:r>
            <a:r>
              <a:rPr lang="zh-CN" altLang="en-US" dirty="0"/>
              <a:t>调试代码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python IDLE</a:t>
            </a:r>
            <a:r>
              <a:rPr lang="zh-CN" altLang="en-US" dirty="0" smtClean="0"/>
              <a:t>调试（续）：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latin typeface="+mn-ea"/>
              </a:rPr>
              <a:t>Debug</a:t>
            </a:r>
            <a:r>
              <a:rPr lang="zh-CN" altLang="en-US" dirty="0">
                <a:latin typeface="+mn-ea"/>
              </a:rPr>
              <a:t>窗口字段含义列表：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389" y="2013646"/>
            <a:ext cx="6346233" cy="279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91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</a:t>
            </a:r>
            <a:r>
              <a:rPr lang="en-US" altLang="ko-KR" dirty="0"/>
              <a:t>.</a:t>
            </a:r>
            <a:r>
              <a:rPr lang="en-US" altLang="zh-CN" dirty="0"/>
              <a:t>5</a:t>
            </a:r>
            <a:r>
              <a:rPr lang="zh-CN" altLang="en-US" dirty="0"/>
              <a:t>使用</a:t>
            </a:r>
            <a:r>
              <a:rPr lang="en-US" altLang="zh-CN" dirty="0"/>
              <a:t>IDLE</a:t>
            </a:r>
            <a:r>
              <a:rPr lang="zh-CN" altLang="en-US" dirty="0"/>
              <a:t>调试代码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python IDLE</a:t>
            </a:r>
            <a:r>
              <a:rPr lang="zh-CN" altLang="en-US" dirty="0" smtClean="0"/>
              <a:t>调试（续）：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200" dirty="0">
                <a:latin typeface="+mn-ea"/>
              </a:rPr>
              <a:t>设置断点。有时候希望代码可以直接跳到指定的某一行开始调试，而不是从头开始。</a:t>
            </a:r>
            <a:endParaRPr lang="en-US" altLang="zh-CN" sz="12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200" dirty="0">
                <a:latin typeface="+mn-ea"/>
              </a:rPr>
              <a:t>程序设置断点之后，点击</a:t>
            </a:r>
            <a:r>
              <a:rPr lang="en-US" altLang="zh-CN" sz="1200" dirty="0">
                <a:latin typeface="+mn-ea"/>
              </a:rPr>
              <a:t>Go</a:t>
            </a:r>
            <a:r>
              <a:rPr lang="zh-CN" altLang="en-US" sz="1200" dirty="0">
                <a:latin typeface="+mn-ea"/>
              </a:rPr>
              <a:t>运行，会直接执行到第一个断点处停住。</a:t>
            </a:r>
            <a:endParaRPr lang="en-US" altLang="zh-CN" sz="12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200" dirty="0">
                <a:latin typeface="+mn-ea"/>
              </a:rPr>
              <a:t>断点设置方法是：在代码标记界面，鼠标定位到需要设置断点的代码行，单击右键选择</a:t>
            </a:r>
            <a:r>
              <a:rPr lang="en-US" altLang="zh-CN" sz="1200" dirty="0">
                <a:latin typeface="+mn-ea"/>
              </a:rPr>
              <a:t>set Breakpoint</a:t>
            </a:r>
            <a:r>
              <a:rPr lang="zh-CN" altLang="en-US" sz="1200" dirty="0">
                <a:latin typeface="+mn-ea"/>
              </a:rPr>
              <a:t>。</a:t>
            </a:r>
            <a:endParaRPr lang="en-US" altLang="zh-CN" sz="12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200" dirty="0">
                <a:latin typeface="+mn-ea"/>
              </a:rPr>
              <a:t>断点设置后的示例图：</a:t>
            </a:r>
            <a:endParaRPr lang="en-US" altLang="zh-CN" sz="12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2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2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2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2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2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2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200" dirty="0">
              <a:latin typeface="+mn-ea"/>
            </a:endParaRPr>
          </a:p>
          <a:p>
            <a:endParaRPr lang="en-US" altLang="zh-CN" sz="12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200" dirty="0">
                <a:latin typeface="+mn-ea"/>
              </a:rPr>
              <a:t>在编辑窗口按下</a:t>
            </a:r>
            <a:r>
              <a:rPr lang="en-US" altLang="zh-CN" sz="1200" dirty="0">
                <a:latin typeface="+mn-ea"/>
              </a:rPr>
              <a:t>F5</a:t>
            </a:r>
            <a:r>
              <a:rPr lang="zh-CN" altLang="en-US" sz="1200" dirty="0">
                <a:latin typeface="+mn-ea"/>
              </a:rPr>
              <a:t>之后，弹出</a:t>
            </a:r>
            <a:r>
              <a:rPr lang="en-US" altLang="zh-CN" sz="1200" dirty="0">
                <a:latin typeface="+mn-ea"/>
              </a:rPr>
              <a:t>debug</a:t>
            </a:r>
            <a:r>
              <a:rPr lang="zh-CN" altLang="en-US" sz="1200" dirty="0">
                <a:latin typeface="+mn-ea"/>
              </a:rPr>
              <a:t>窗口，点击</a:t>
            </a:r>
            <a:r>
              <a:rPr lang="en-US" altLang="zh-CN" sz="1200" dirty="0">
                <a:latin typeface="+mn-ea"/>
              </a:rPr>
              <a:t>Go</a:t>
            </a:r>
            <a:r>
              <a:rPr lang="zh-CN" altLang="en-US" sz="1200" dirty="0">
                <a:latin typeface="+mn-ea"/>
              </a:rPr>
              <a:t>将会直接执行到指定的断点处。</a:t>
            </a:r>
            <a:endParaRPr lang="en-US" altLang="zh-CN" sz="12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200" dirty="0">
                <a:latin typeface="+mn-ea"/>
              </a:rPr>
              <a:t>每点击一次</a:t>
            </a:r>
            <a:r>
              <a:rPr lang="en-US" altLang="zh-CN" sz="1200" dirty="0">
                <a:latin typeface="+mn-ea"/>
              </a:rPr>
              <a:t>Go</a:t>
            </a:r>
            <a:r>
              <a:rPr lang="zh-CN" altLang="en-US" sz="1200" dirty="0">
                <a:latin typeface="+mn-ea"/>
              </a:rPr>
              <a:t>，程序就会直接执行到下一个断点位置。</a:t>
            </a:r>
            <a:endParaRPr lang="en-US" altLang="zh-CN" sz="12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3F7DA4BF-D1E8-413F-B39C-CC874B94F9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2"/>
          <a:stretch/>
        </p:blipFill>
        <p:spPr>
          <a:xfrm>
            <a:off x="4067944" y="2240854"/>
            <a:ext cx="3024336" cy="198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86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</a:t>
            </a:r>
            <a:r>
              <a:rPr lang="en-US" altLang="ko-KR" dirty="0" smtClean="0"/>
              <a:t>.</a:t>
            </a:r>
            <a:r>
              <a:rPr lang="en-US" altLang="zh-CN" dirty="0" smtClean="0"/>
              <a:t>6</a:t>
            </a:r>
            <a:r>
              <a:rPr lang="zh-CN" altLang="en-US" dirty="0"/>
              <a:t>使用</a:t>
            </a:r>
            <a:r>
              <a:rPr lang="en-US" altLang="zh-CN" dirty="0" smtClean="0"/>
              <a:t>PDB</a:t>
            </a:r>
            <a:r>
              <a:rPr lang="zh-CN" altLang="en-US" dirty="0" smtClean="0"/>
              <a:t>模块调试程序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PDB</a:t>
            </a:r>
            <a:r>
              <a:rPr lang="zh-CN" altLang="en-US" dirty="0"/>
              <a:t>库调试</a:t>
            </a:r>
            <a:r>
              <a:rPr lang="en-US" altLang="zh-CN" dirty="0"/>
              <a:t>python</a:t>
            </a:r>
            <a:r>
              <a:rPr lang="zh-CN" altLang="en-US" dirty="0"/>
              <a:t>程序：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30347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+mn-ea"/>
              </a:rPr>
              <a:t>Pdb</a:t>
            </a:r>
            <a:r>
              <a:rPr lang="zh-CN" altLang="en-US" dirty="0">
                <a:latin typeface="+mn-ea"/>
              </a:rPr>
              <a:t>库是</a:t>
            </a:r>
            <a:r>
              <a:rPr lang="en-US" altLang="zh-CN" dirty="0">
                <a:latin typeface="+mn-ea"/>
              </a:rPr>
              <a:t>python</a:t>
            </a:r>
            <a:r>
              <a:rPr lang="zh-CN" altLang="en-US" dirty="0">
                <a:latin typeface="+mn-ea"/>
              </a:rPr>
              <a:t>的代码调试库。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使用</a:t>
            </a:r>
            <a:r>
              <a:rPr lang="en-US" altLang="zh-CN" dirty="0" err="1">
                <a:latin typeface="+mn-ea"/>
              </a:rPr>
              <a:t>pdb</a:t>
            </a:r>
            <a:r>
              <a:rPr lang="zh-CN" altLang="en-US" dirty="0">
                <a:latin typeface="+mn-ea"/>
              </a:rPr>
              <a:t>调试方式有多种：</a:t>
            </a:r>
            <a:endParaRPr lang="en-US" altLang="zh-CN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1200" dirty="0">
                <a:latin typeface="+mn-ea"/>
              </a:rPr>
              <a:t>命令行启动目标程序，加上</a:t>
            </a:r>
            <a:r>
              <a:rPr lang="en-US" altLang="zh-CN" sz="1200" dirty="0">
                <a:latin typeface="+mn-ea"/>
              </a:rPr>
              <a:t>-m</a:t>
            </a:r>
            <a:r>
              <a:rPr lang="zh-CN" altLang="en-US" sz="1200" dirty="0">
                <a:latin typeface="+mn-ea"/>
              </a:rPr>
              <a:t>参数，这样调用</a:t>
            </a:r>
            <a:r>
              <a:rPr lang="en-US" altLang="zh-CN" sz="1200" dirty="0">
                <a:latin typeface="+mn-ea"/>
              </a:rPr>
              <a:t>test.py</a:t>
            </a:r>
            <a:r>
              <a:rPr lang="zh-CN" altLang="en-US" sz="1200" dirty="0">
                <a:latin typeface="+mn-ea"/>
              </a:rPr>
              <a:t>，起始断点位置就是程序执行的第一行。这种方式不需要在代码中设置信息。</a:t>
            </a:r>
            <a:endParaRPr lang="en-US" altLang="zh-CN" sz="12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sz="12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sz="12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sz="1200" dirty="0">
              <a:latin typeface="+mn-ea"/>
            </a:endParaRPr>
          </a:p>
          <a:p>
            <a:pPr marL="457200" lvl="1" indent="0">
              <a:buNone/>
            </a:pPr>
            <a:endParaRPr lang="en-US" altLang="zh-CN" sz="12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1200" dirty="0">
                <a:latin typeface="+mn-ea"/>
              </a:rPr>
              <a:t>在</a:t>
            </a:r>
            <a:r>
              <a:rPr lang="en-US" altLang="zh-CN" sz="1200" dirty="0">
                <a:latin typeface="+mn-ea"/>
              </a:rPr>
              <a:t>python</a:t>
            </a:r>
            <a:r>
              <a:rPr lang="zh-CN" altLang="en-US" sz="1200" dirty="0">
                <a:latin typeface="+mn-ea"/>
              </a:rPr>
              <a:t>交互环境中使用：</a:t>
            </a:r>
            <a:endParaRPr lang="en-US" altLang="zh-CN" sz="12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sz="1200" dirty="0">
              <a:latin typeface="+mn-ea"/>
            </a:endParaRPr>
          </a:p>
          <a:p>
            <a:endParaRPr lang="en-US" altLang="zh-CN" sz="12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1200" dirty="0">
                <a:latin typeface="+mn-ea"/>
              </a:rPr>
              <a:t>常见的使用</a:t>
            </a:r>
            <a:r>
              <a:rPr lang="en-US" altLang="zh-CN" sz="1200" dirty="0" err="1">
                <a:latin typeface="+mn-ea"/>
              </a:rPr>
              <a:t>pdb</a:t>
            </a:r>
            <a:r>
              <a:rPr lang="zh-CN" altLang="en-US" sz="1200" dirty="0">
                <a:latin typeface="+mn-ea"/>
              </a:rPr>
              <a:t>方式是在程序中插入一段调试代码，相当于添加了一个断点。然后启动</a:t>
            </a:r>
            <a:r>
              <a:rPr lang="en-US" altLang="zh-CN" sz="1200" dirty="0" err="1">
                <a:latin typeface="+mn-ea"/>
              </a:rPr>
              <a:t>pdb</a:t>
            </a:r>
            <a:r>
              <a:rPr lang="zh-CN" altLang="en-US" sz="1200" dirty="0">
                <a:latin typeface="+mn-ea"/>
              </a:rPr>
              <a:t>调试：</a:t>
            </a:r>
            <a:endParaRPr lang="en-US" altLang="zh-CN" sz="1200" dirty="0">
              <a:latin typeface="+mn-ea"/>
            </a:endParaRPr>
          </a:p>
          <a:p>
            <a:endParaRPr lang="en-US" altLang="zh-CN" sz="12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endParaRPr lang="en-US" altLang="zh-CN" sz="1800" b="1" dirty="0" smtClean="0"/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17B31D55-58D7-440A-B53A-2094CDDA9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730" y="2254506"/>
            <a:ext cx="3024336" cy="7628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5A87AF53-A5FD-44BA-B3A2-13037402D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730" y="3114389"/>
            <a:ext cx="2583149" cy="6438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B919E58B-4B13-4663-BD1F-327592190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7730" y="4043208"/>
            <a:ext cx="3390621" cy="9768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7219"/>
            <a:ext cx="1667538" cy="104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88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</a:t>
            </a:r>
            <a:r>
              <a:rPr lang="en-US" altLang="ko-KR" dirty="0"/>
              <a:t>.</a:t>
            </a:r>
            <a:r>
              <a:rPr lang="en-US" altLang="zh-CN" dirty="0"/>
              <a:t>6</a:t>
            </a:r>
            <a:r>
              <a:rPr lang="zh-CN" altLang="en-US" dirty="0"/>
              <a:t>使用</a:t>
            </a:r>
            <a:r>
              <a:rPr lang="en-US" altLang="zh-CN" dirty="0"/>
              <a:t>PDB</a:t>
            </a:r>
            <a:r>
              <a:rPr lang="zh-CN" altLang="en-US" dirty="0"/>
              <a:t>模块调试程序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PDB</a:t>
            </a:r>
            <a:r>
              <a:rPr lang="zh-CN" altLang="en-US" dirty="0"/>
              <a:t>库调试</a:t>
            </a:r>
            <a:r>
              <a:rPr lang="en-US" altLang="zh-CN" dirty="0"/>
              <a:t>python</a:t>
            </a:r>
            <a:r>
              <a:rPr lang="zh-CN" altLang="en-US" dirty="0" smtClean="0"/>
              <a:t>程序（续）：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30347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直接运行程序，将自动进入</a:t>
            </a:r>
            <a:r>
              <a:rPr lang="en-US" altLang="zh-CN" dirty="0" err="1">
                <a:latin typeface="+mn-ea"/>
              </a:rPr>
              <a:t>pdb</a:t>
            </a:r>
            <a:r>
              <a:rPr lang="zh-CN" altLang="en-US" dirty="0">
                <a:latin typeface="+mn-ea"/>
              </a:rPr>
              <a:t>调试模式：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ea"/>
              </a:rPr>
              <a:t>会</a:t>
            </a:r>
            <a:r>
              <a:rPr lang="zh-CN" altLang="en-US" dirty="0">
                <a:latin typeface="+mn-ea"/>
              </a:rPr>
              <a:t>发现程序直接执行到设置</a:t>
            </a:r>
            <a:r>
              <a:rPr lang="en-US" altLang="zh-CN" dirty="0" err="1">
                <a:latin typeface="+mn-ea"/>
              </a:rPr>
              <a:t>pdb</a:t>
            </a:r>
            <a:r>
              <a:rPr lang="zh-CN" altLang="en-US" dirty="0">
                <a:latin typeface="+mn-ea"/>
              </a:rPr>
              <a:t>代码的下方，并停住等待输入命令。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常见的命令举例：</a:t>
            </a:r>
            <a:endParaRPr lang="en-US" altLang="zh-CN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 dirty="0">
                <a:latin typeface="+mn-ea"/>
              </a:rPr>
              <a:t>b(</a:t>
            </a:r>
            <a:r>
              <a:rPr lang="en-US" altLang="zh-CN" sz="1200" dirty="0" err="1">
                <a:latin typeface="+mn-ea"/>
              </a:rPr>
              <a:t>reak</a:t>
            </a:r>
            <a:r>
              <a:rPr lang="en-US" altLang="zh-CN" sz="1200" dirty="0">
                <a:latin typeface="+mn-ea"/>
              </a:rPr>
              <a:t>) 8  # </a:t>
            </a:r>
            <a:r>
              <a:rPr lang="zh-CN" altLang="en-US" sz="1200" dirty="0">
                <a:latin typeface="+mn-ea"/>
              </a:rPr>
              <a:t>在程序第</a:t>
            </a:r>
            <a:r>
              <a:rPr lang="en-US" altLang="zh-CN" sz="1200" dirty="0">
                <a:latin typeface="+mn-ea"/>
              </a:rPr>
              <a:t>8</a:t>
            </a:r>
            <a:r>
              <a:rPr lang="zh-CN" altLang="en-US" sz="1200" dirty="0">
                <a:latin typeface="+mn-ea"/>
              </a:rPr>
              <a:t>行设置断点。如果没有指定行数，则显示所有已有的断点。</a:t>
            </a:r>
            <a:endParaRPr lang="en-US" altLang="zh-CN" sz="12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 dirty="0">
                <a:latin typeface="+mn-ea"/>
              </a:rPr>
              <a:t>cl(ear) 8 # </a:t>
            </a:r>
            <a:r>
              <a:rPr lang="zh-CN" altLang="en-US" sz="1200" dirty="0">
                <a:latin typeface="+mn-ea"/>
              </a:rPr>
              <a:t>清除第</a:t>
            </a:r>
            <a:r>
              <a:rPr lang="en-US" altLang="zh-CN" sz="1200" dirty="0">
                <a:latin typeface="+mn-ea"/>
              </a:rPr>
              <a:t>8</a:t>
            </a:r>
            <a:r>
              <a:rPr lang="zh-CN" altLang="en-US" sz="1200" dirty="0">
                <a:latin typeface="+mn-ea"/>
              </a:rPr>
              <a:t>行断点。如果没有指定行数，则清除所有断点</a:t>
            </a:r>
            <a:endParaRPr lang="en-US" altLang="zh-CN" sz="12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 dirty="0">
                <a:latin typeface="+mn-ea"/>
              </a:rPr>
              <a:t>s(</a:t>
            </a:r>
            <a:r>
              <a:rPr lang="en-US" altLang="zh-CN" sz="1200" dirty="0" err="1">
                <a:latin typeface="+mn-ea"/>
              </a:rPr>
              <a:t>tep</a:t>
            </a:r>
            <a:r>
              <a:rPr lang="en-US" altLang="zh-CN" sz="1200" dirty="0">
                <a:latin typeface="+mn-ea"/>
              </a:rPr>
              <a:t>)  # </a:t>
            </a:r>
            <a:r>
              <a:rPr lang="zh-CN" altLang="en-US" sz="1200" dirty="0">
                <a:latin typeface="+mn-ea"/>
              </a:rPr>
              <a:t>步入下一层内部。例如如果是函数，就会进入函数。</a:t>
            </a:r>
            <a:endParaRPr lang="en-US" altLang="zh-CN" sz="12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 dirty="0">
                <a:latin typeface="+mn-ea"/>
              </a:rPr>
              <a:t>n(</a:t>
            </a:r>
            <a:r>
              <a:rPr lang="en-US" altLang="zh-CN" sz="1200" dirty="0" err="1">
                <a:latin typeface="+mn-ea"/>
              </a:rPr>
              <a:t>ext</a:t>
            </a:r>
            <a:r>
              <a:rPr lang="en-US" altLang="zh-CN" sz="1200" dirty="0">
                <a:latin typeface="+mn-ea"/>
              </a:rPr>
              <a:t>)  # </a:t>
            </a:r>
            <a:r>
              <a:rPr lang="zh-CN" altLang="en-US" sz="1200" dirty="0">
                <a:latin typeface="+mn-ea"/>
              </a:rPr>
              <a:t>跳过当前代码行，进入下一行。</a:t>
            </a:r>
            <a:endParaRPr lang="en-US" altLang="zh-CN" sz="12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 dirty="0">
                <a:latin typeface="+mn-ea"/>
              </a:rPr>
              <a:t>j(ump) 8   # </a:t>
            </a:r>
            <a:r>
              <a:rPr lang="zh-CN" altLang="en-US" sz="1200" dirty="0">
                <a:latin typeface="+mn-ea"/>
              </a:rPr>
              <a:t>让程序直接跳到指定的第</a:t>
            </a:r>
            <a:r>
              <a:rPr lang="en-US" altLang="zh-CN" sz="1200" dirty="0">
                <a:latin typeface="+mn-ea"/>
              </a:rPr>
              <a:t>8</a:t>
            </a:r>
            <a:r>
              <a:rPr lang="zh-CN" altLang="en-US" sz="1200" dirty="0">
                <a:latin typeface="+mn-ea"/>
              </a:rPr>
              <a:t>行。</a:t>
            </a:r>
            <a:endParaRPr lang="en-US" altLang="zh-CN" sz="12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 dirty="0">
                <a:latin typeface="+mn-ea"/>
              </a:rPr>
              <a:t>c(</a:t>
            </a:r>
            <a:r>
              <a:rPr lang="en-US" altLang="zh-CN" sz="1200" dirty="0" err="1">
                <a:latin typeface="+mn-ea"/>
              </a:rPr>
              <a:t>cont</a:t>
            </a:r>
            <a:r>
              <a:rPr lang="en-US" altLang="zh-CN" sz="1200" dirty="0">
                <a:latin typeface="+mn-ea"/>
              </a:rPr>
              <a:t>(</a:t>
            </a:r>
            <a:r>
              <a:rPr lang="en-US" altLang="zh-CN" sz="1200" dirty="0" err="1">
                <a:latin typeface="+mn-ea"/>
              </a:rPr>
              <a:t>inue</a:t>
            </a:r>
            <a:r>
              <a:rPr lang="en-US" altLang="zh-CN" sz="1200" dirty="0">
                <a:latin typeface="+mn-ea"/>
              </a:rPr>
              <a:t>)) # </a:t>
            </a:r>
            <a:r>
              <a:rPr lang="zh-CN" altLang="en-US" sz="1200" dirty="0">
                <a:latin typeface="+mn-ea"/>
              </a:rPr>
              <a:t>程序继续执行，直到遇到下一个断点。</a:t>
            </a:r>
            <a:endParaRPr lang="en-US" altLang="zh-CN" sz="12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 dirty="0">
                <a:latin typeface="+mn-ea"/>
              </a:rPr>
              <a:t>p mid # </a:t>
            </a:r>
            <a:r>
              <a:rPr lang="zh-CN" altLang="en-US" sz="1200" dirty="0">
                <a:latin typeface="+mn-ea"/>
              </a:rPr>
              <a:t>打印</a:t>
            </a:r>
            <a:r>
              <a:rPr lang="en-US" altLang="zh-CN" sz="1200" dirty="0">
                <a:latin typeface="+mn-ea"/>
              </a:rPr>
              <a:t>mid</a:t>
            </a:r>
            <a:r>
              <a:rPr lang="zh-CN" altLang="en-US" sz="1200" dirty="0">
                <a:latin typeface="+mn-ea"/>
              </a:rPr>
              <a:t>变量值。</a:t>
            </a:r>
            <a:endParaRPr lang="en-US" altLang="zh-CN" sz="12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 dirty="0">
                <a:latin typeface="+mn-ea"/>
              </a:rPr>
              <a:t>q(</a:t>
            </a:r>
            <a:r>
              <a:rPr lang="en-US" altLang="zh-CN" sz="1200" dirty="0" err="1">
                <a:latin typeface="+mn-ea"/>
              </a:rPr>
              <a:t>uit</a:t>
            </a:r>
            <a:r>
              <a:rPr lang="en-US" altLang="zh-CN" sz="1200" dirty="0">
                <a:latin typeface="+mn-ea"/>
              </a:rPr>
              <a:t>) # </a:t>
            </a:r>
            <a:r>
              <a:rPr lang="zh-CN" altLang="en-US" sz="1200" dirty="0">
                <a:latin typeface="+mn-ea"/>
              </a:rPr>
              <a:t>退出调试。</a:t>
            </a:r>
            <a:endParaRPr lang="en-US" altLang="zh-CN" sz="1200" dirty="0">
              <a:latin typeface="+mn-ea"/>
            </a:endParaRPr>
          </a:p>
          <a:p>
            <a:endParaRPr lang="en-US" altLang="zh-CN" sz="12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endParaRPr lang="en-US" altLang="zh-CN" sz="1800" b="1" dirty="0" smtClean="0"/>
          </a:p>
        </p:txBody>
      </p:sp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4CA84D0D-B014-4910-9A66-5DE449AB4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979" y="1708057"/>
            <a:ext cx="4685714" cy="8285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92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</a:t>
            </a:r>
            <a:r>
              <a:rPr lang="en-US" altLang="ko-KR" dirty="0"/>
              <a:t>.</a:t>
            </a:r>
            <a:r>
              <a:rPr lang="en-US" altLang="zh-CN" dirty="0"/>
              <a:t>6</a:t>
            </a:r>
            <a:r>
              <a:rPr lang="zh-CN" altLang="en-US" dirty="0"/>
              <a:t>使用</a:t>
            </a:r>
            <a:r>
              <a:rPr lang="en-US" altLang="zh-CN" dirty="0"/>
              <a:t>PDB</a:t>
            </a:r>
            <a:r>
              <a:rPr lang="zh-CN" altLang="en-US" dirty="0"/>
              <a:t>模块调试程序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PDB</a:t>
            </a:r>
            <a:r>
              <a:rPr lang="zh-CN" altLang="en-US" dirty="0"/>
              <a:t>库调试</a:t>
            </a:r>
            <a:r>
              <a:rPr lang="en-US" altLang="zh-CN" dirty="0"/>
              <a:t>python</a:t>
            </a:r>
            <a:r>
              <a:rPr lang="zh-CN" altLang="en-US" dirty="0" smtClean="0"/>
              <a:t>程序（续）：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30347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 err="1">
                <a:latin typeface="+mn-ea"/>
              </a:rPr>
              <a:t>pdb</a:t>
            </a:r>
            <a:r>
              <a:rPr lang="zh-CN" altLang="en-US" sz="1600" dirty="0">
                <a:latin typeface="+mn-ea"/>
              </a:rPr>
              <a:t>调试示例：</a:t>
            </a:r>
            <a:endParaRPr lang="en-US" altLang="zh-CN" sz="1600" dirty="0">
              <a:latin typeface="+mn-ea"/>
            </a:endParaRPr>
          </a:p>
          <a:p>
            <a:endParaRPr lang="en-US" altLang="zh-CN" sz="12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endParaRPr lang="en-US" altLang="zh-CN" sz="1800" b="1" dirty="0" smtClean="0"/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7643703A-ECF7-4815-B2F9-2EF657492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9" y="1764119"/>
            <a:ext cx="4900238" cy="31118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985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本章介绍了这些内容：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000" dirty="0" smtClean="0"/>
              <a:t>异常</a:t>
            </a:r>
            <a:endParaRPr lang="en-US" altLang="zh-CN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 smtClean="0"/>
              <a:t>断言与上下文管理</a:t>
            </a:r>
            <a:endParaRPr lang="en-US" altLang="zh-CN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/>
              <a:t>单元测试</a:t>
            </a:r>
            <a:endParaRPr lang="en-US" altLang="zh-CN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 smtClean="0"/>
              <a:t>使用</a:t>
            </a:r>
            <a:r>
              <a:rPr lang="en-US" altLang="zh-CN" sz="2000" dirty="0" smtClean="0"/>
              <a:t>sys</a:t>
            </a:r>
            <a:r>
              <a:rPr lang="zh-CN" altLang="en-US" sz="2000" dirty="0" smtClean="0"/>
              <a:t>模块回溯异常</a:t>
            </a:r>
            <a:endParaRPr lang="en-US" altLang="zh-CN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 smtClean="0"/>
              <a:t>使用</a:t>
            </a:r>
            <a:r>
              <a:rPr lang="en-US" altLang="zh-CN" sz="2000" dirty="0" smtClean="0"/>
              <a:t>IDLE</a:t>
            </a:r>
            <a:r>
              <a:rPr lang="zh-CN" altLang="en-US" sz="2000" dirty="0" smtClean="0"/>
              <a:t>调试代码</a:t>
            </a:r>
            <a:endParaRPr lang="en-US" altLang="zh-CN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 smtClean="0"/>
              <a:t>使用</a:t>
            </a:r>
            <a:r>
              <a:rPr lang="en-US" altLang="zh-CN" sz="2000" dirty="0" err="1" smtClean="0"/>
              <a:t>pdb</a:t>
            </a:r>
            <a:r>
              <a:rPr lang="zh-CN" altLang="en-US" sz="2000" dirty="0" smtClean="0"/>
              <a:t>模块调试程序</a:t>
            </a:r>
            <a:endParaRPr lang="en-US" altLang="zh-CN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8.7 </a:t>
            </a:r>
            <a:r>
              <a:rPr lang="zh-CN" altLang="en-US" dirty="0" smtClean="0"/>
              <a:t>本章</a:t>
            </a:r>
            <a:r>
              <a:rPr lang="zh-CN" altLang="en-US" dirty="0"/>
              <a:t>小结</a:t>
            </a:r>
            <a:r>
              <a:rPr lang="zh-CN" altLang="en-US" dirty="0" smtClean="0"/>
              <a:t>：</a:t>
            </a:r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995686"/>
            <a:ext cx="3218994" cy="194421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431" y="96349"/>
            <a:ext cx="2916569" cy="78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937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授课内容：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000" dirty="0"/>
              <a:t>异常</a:t>
            </a: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/>
              <a:t>断言与上下文管理</a:t>
            </a: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/>
              <a:t>单元测试</a:t>
            </a: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/>
              <a:t>使用</a:t>
            </a:r>
            <a:r>
              <a:rPr lang="en-US" altLang="zh-CN" sz="2000" dirty="0"/>
              <a:t>sys</a:t>
            </a:r>
            <a:r>
              <a:rPr lang="zh-CN" altLang="en-US" sz="2000" dirty="0"/>
              <a:t>模块回溯异常</a:t>
            </a: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/>
              <a:t>使用</a:t>
            </a:r>
            <a:r>
              <a:rPr lang="en-US" altLang="zh-CN" sz="2000" dirty="0"/>
              <a:t>IDLE</a:t>
            </a:r>
            <a:r>
              <a:rPr lang="zh-CN" altLang="en-US" sz="2000" dirty="0"/>
              <a:t>调试代码</a:t>
            </a: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/>
              <a:t>使用</a:t>
            </a:r>
            <a:r>
              <a:rPr lang="en-US" altLang="zh-CN" sz="2000" dirty="0" err="1"/>
              <a:t>pdb</a:t>
            </a:r>
            <a:r>
              <a:rPr lang="zh-CN" altLang="en-US" sz="2000" dirty="0"/>
              <a:t>模块调试程序</a:t>
            </a: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 smtClean="0"/>
              <a:t>本章小结</a:t>
            </a:r>
            <a:endParaRPr lang="en-US" altLang="zh-CN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本章内容</a:t>
            </a:r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695" y="2139702"/>
            <a:ext cx="3131480" cy="172231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431" y="96349"/>
            <a:ext cx="2916569" cy="78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1059582"/>
            <a:ext cx="2143125" cy="21431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009283">
            <a:off x="5713123" y="3125887"/>
            <a:ext cx="2013664" cy="74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089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</a:t>
            </a:r>
            <a:r>
              <a:rPr lang="en-US" altLang="ko-KR" dirty="0" smtClean="0"/>
              <a:t>.1 </a:t>
            </a:r>
            <a:r>
              <a:rPr lang="zh-CN" altLang="en-US" dirty="0" smtClean="0"/>
              <a:t>异常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zh-CN" altLang="en-US" dirty="0"/>
              <a:t>什么是异常</a:t>
            </a:r>
            <a:r>
              <a:rPr lang="zh-CN" altLang="en-US" b="1" dirty="0" smtClean="0"/>
              <a:t>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异常即是一个事件，该事件会在程序执行过程中发生，影响了程序的正常执行。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一般情况下，在</a:t>
            </a:r>
            <a:r>
              <a:rPr lang="en-US" altLang="zh-CN" sz="1600" dirty="0">
                <a:latin typeface="+mn-ea"/>
              </a:rPr>
              <a:t>Python</a:t>
            </a:r>
            <a:r>
              <a:rPr lang="zh-CN" altLang="en-US" sz="1600" dirty="0">
                <a:latin typeface="+mn-ea"/>
              </a:rPr>
              <a:t>无法正常处理程序时就会发生一个异常。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异常是</a:t>
            </a:r>
            <a:r>
              <a:rPr lang="en-US" altLang="zh-CN" sz="1600" dirty="0">
                <a:latin typeface="+mn-ea"/>
              </a:rPr>
              <a:t>Python</a:t>
            </a:r>
            <a:r>
              <a:rPr lang="zh-CN" altLang="en-US" sz="1600" dirty="0">
                <a:latin typeface="+mn-ea"/>
              </a:rPr>
              <a:t>对象，表示一个错误。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当</a:t>
            </a:r>
            <a:r>
              <a:rPr lang="en-US" altLang="zh-CN" sz="1600" dirty="0">
                <a:latin typeface="+mn-ea"/>
              </a:rPr>
              <a:t>Python</a:t>
            </a:r>
            <a:r>
              <a:rPr lang="zh-CN" altLang="en-US" sz="1600" dirty="0">
                <a:latin typeface="+mn-ea"/>
              </a:rPr>
              <a:t>脚本发生异常时我们需要捕获处理它，否则程序会终止执行。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7219"/>
            <a:ext cx="1667538" cy="104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86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</a:t>
            </a:r>
            <a:r>
              <a:rPr lang="en-US" altLang="ko-KR" dirty="0"/>
              <a:t>.1 </a:t>
            </a:r>
            <a:r>
              <a:rPr lang="zh-CN" altLang="en-US" dirty="0"/>
              <a:t>异常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常见异常类</a:t>
            </a:r>
            <a:r>
              <a:rPr lang="zh-CN" altLang="en-US" b="1" dirty="0" smtClean="0"/>
              <a:t>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更多细节参考</a:t>
            </a:r>
            <a:r>
              <a:rPr lang="zh-CN" altLang="en-US" dirty="0" smtClean="0">
                <a:latin typeface="+mn-ea"/>
              </a:rPr>
              <a:t>：                                                       </a:t>
            </a:r>
            <a:r>
              <a:rPr lang="en-US" altLang="zh-CN" dirty="0" smtClean="0">
                <a:latin typeface="+mn-ea"/>
                <a:hlinkClick r:id="rId2"/>
              </a:rPr>
              <a:t>https</a:t>
            </a:r>
            <a:r>
              <a:rPr lang="en-US" altLang="zh-CN" dirty="0">
                <a:latin typeface="+mn-ea"/>
                <a:hlinkClick r:id="rId2"/>
              </a:rPr>
              <a:t>://docs.python.org/3/library/exceptions.html</a:t>
            </a:r>
            <a:endParaRPr lang="en-US" altLang="zh-CN" dirty="0">
              <a:latin typeface="+mn-ea"/>
            </a:endParaRPr>
          </a:p>
          <a:p>
            <a:endParaRPr lang="en-US" altLang="zh-CN" sz="1600" dirty="0">
              <a:latin typeface="+mn-ea"/>
            </a:endParaRPr>
          </a:p>
        </p:txBody>
      </p:sp>
      <p:pic>
        <p:nvPicPr>
          <p:cNvPr id="7" name="内容占位符 2">
            <a:extLst>
              <a:ext uri="{FF2B5EF4-FFF2-40B4-BE49-F238E27FC236}">
                <a16:creationId xmlns="" xmlns:a16="http://schemas.microsoft.com/office/drawing/2014/main" id="{41A82338-A77F-4895-84AF-0573FEE75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1275606"/>
            <a:ext cx="5308661" cy="312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90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</a:t>
            </a:r>
            <a:r>
              <a:rPr lang="en-US" altLang="ko-KR" dirty="0"/>
              <a:t>.1 </a:t>
            </a:r>
            <a:r>
              <a:rPr lang="zh-CN" altLang="en-US" dirty="0"/>
              <a:t>异常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zh-CN" altLang="en-US" dirty="0"/>
              <a:t>异常处理方式</a:t>
            </a:r>
            <a:r>
              <a:rPr lang="zh-CN" altLang="en-US" b="1" dirty="0" smtClean="0"/>
              <a:t>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捕捉异常可以使用</a:t>
            </a:r>
            <a:r>
              <a:rPr lang="en-US" altLang="zh-CN" sz="1600" dirty="0">
                <a:latin typeface="+mn-ea"/>
              </a:rPr>
              <a:t>try/except</a:t>
            </a:r>
            <a:r>
              <a:rPr lang="zh-CN" altLang="en-US" sz="1600" dirty="0">
                <a:latin typeface="+mn-ea"/>
              </a:rPr>
              <a:t>语句。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+mn-ea"/>
              </a:rPr>
              <a:t>try/except</a:t>
            </a:r>
            <a:r>
              <a:rPr lang="zh-CN" altLang="en-US" sz="1600" dirty="0">
                <a:latin typeface="+mn-ea"/>
              </a:rPr>
              <a:t>语句用来检测</a:t>
            </a:r>
            <a:r>
              <a:rPr lang="en-US" altLang="zh-CN" sz="1600" dirty="0">
                <a:latin typeface="+mn-ea"/>
              </a:rPr>
              <a:t>try</a:t>
            </a:r>
            <a:r>
              <a:rPr lang="zh-CN" altLang="en-US" sz="1600" dirty="0">
                <a:latin typeface="+mn-ea"/>
              </a:rPr>
              <a:t>语句块中的错误，从而让</a:t>
            </a:r>
            <a:r>
              <a:rPr lang="en-US" altLang="zh-CN" sz="1600" dirty="0">
                <a:latin typeface="+mn-ea"/>
              </a:rPr>
              <a:t>except</a:t>
            </a:r>
            <a:r>
              <a:rPr lang="zh-CN" altLang="en-US" sz="1600" dirty="0">
                <a:latin typeface="+mn-ea"/>
              </a:rPr>
              <a:t>语句捕获异常信息并处理。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如果你不想在异常发生时结束你的程序，只需在</a:t>
            </a:r>
            <a:r>
              <a:rPr lang="en-US" altLang="zh-CN" sz="1600" dirty="0">
                <a:latin typeface="+mn-ea"/>
              </a:rPr>
              <a:t>try</a:t>
            </a:r>
            <a:r>
              <a:rPr lang="zh-CN" altLang="en-US" sz="1600" dirty="0">
                <a:latin typeface="+mn-ea"/>
              </a:rPr>
              <a:t>里捕获它。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语法：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40E77156-C84B-430E-97E4-923034622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933" y="3050273"/>
            <a:ext cx="4849806" cy="158361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590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</a:t>
            </a:r>
            <a:r>
              <a:rPr lang="en-US" altLang="ko-KR" dirty="0"/>
              <a:t>.1 </a:t>
            </a:r>
            <a:r>
              <a:rPr lang="zh-CN" altLang="en-US" dirty="0"/>
              <a:t>异常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zh-CN" altLang="en-US" dirty="0"/>
              <a:t>异常处理示例：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pPr marL="1028700" lvl="1">
              <a:buFont typeface="Wingdings" panose="05000000000000000000" pitchFamily="2" charset="2"/>
              <a:buChar char="l"/>
            </a:pPr>
            <a:endParaRPr lang="en-US" altLang="zh-CN" sz="1400" dirty="0" smtClean="0">
              <a:latin typeface="+mn-ea"/>
            </a:endParaRPr>
          </a:p>
          <a:p>
            <a:pPr marL="1028700" lvl="1"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latin typeface="+mn-ea"/>
              </a:rPr>
              <a:t>使用</a:t>
            </a:r>
            <a:r>
              <a:rPr lang="en-US" altLang="zh-CN" sz="1400" dirty="0">
                <a:latin typeface="+mn-ea"/>
              </a:rPr>
              <a:t>raise</a:t>
            </a:r>
            <a:r>
              <a:rPr lang="zh-CN" altLang="en-US" sz="1400" dirty="0">
                <a:latin typeface="+mn-ea"/>
              </a:rPr>
              <a:t>关键字可以手动触发异常。</a:t>
            </a:r>
            <a:endParaRPr lang="en-US" altLang="zh-CN" sz="14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7D89891D-A828-4370-A8AE-2A72915E8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279" y="1345114"/>
            <a:ext cx="5400444" cy="302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87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</a:t>
            </a:r>
            <a:r>
              <a:rPr lang="en-US" altLang="ko-KR" dirty="0"/>
              <a:t>.1 </a:t>
            </a:r>
            <a:r>
              <a:rPr lang="zh-CN" altLang="en-US" dirty="0"/>
              <a:t>异常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en-US" altLang="zh-CN" dirty="0"/>
              <a:t>try-finally</a:t>
            </a:r>
            <a:r>
              <a:rPr lang="zh-CN" altLang="en-US" dirty="0"/>
              <a:t>语句：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如果在操作数据库的时候，发生了异常，可能导致</a:t>
            </a:r>
            <a:r>
              <a:rPr lang="en-US" altLang="zh-CN" dirty="0" err="1">
                <a:latin typeface="+mn-ea"/>
              </a:rPr>
              <a:t>cursor.close</a:t>
            </a:r>
            <a:r>
              <a:rPr lang="en-US" altLang="zh-CN" dirty="0">
                <a:latin typeface="+mn-ea"/>
              </a:rPr>
              <a:t>()</a:t>
            </a:r>
            <a:r>
              <a:rPr lang="zh-CN" altLang="en-US" dirty="0">
                <a:latin typeface="+mn-ea"/>
              </a:rPr>
              <a:t>这句代码没有正常执行，导致造成数据库资源未释放造成内存泄露。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如果使用</a:t>
            </a:r>
            <a:r>
              <a:rPr lang="en-US" altLang="zh-CN" dirty="0">
                <a:latin typeface="+mn-ea"/>
              </a:rPr>
              <a:t>try-finally</a:t>
            </a:r>
            <a:r>
              <a:rPr lang="zh-CN" altLang="en-US" dirty="0">
                <a:latin typeface="+mn-ea"/>
              </a:rPr>
              <a:t>语句，这类问题很容易解决。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在</a:t>
            </a:r>
            <a:r>
              <a:rPr lang="en-US" altLang="zh-CN" dirty="0">
                <a:latin typeface="+mn-ea"/>
              </a:rPr>
              <a:t>finally</a:t>
            </a:r>
            <a:r>
              <a:rPr lang="zh-CN" altLang="en-US" dirty="0">
                <a:latin typeface="+mn-ea"/>
              </a:rPr>
              <a:t>块中的语句，无论是否发生异常，都会执行。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使用形式示例：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05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lvl="1"/>
            <a:endParaRPr lang="en-US" altLang="zh-CN" sz="1200" dirty="0" smtClean="0">
              <a:latin typeface="+mn-ea"/>
            </a:endParaRPr>
          </a:p>
          <a:p>
            <a:pPr lvl="1"/>
            <a:r>
              <a:rPr lang="zh-CN" altLang="en-US" sz="1200" dirty="0" smtClean="0">
                <a:latin typeface="+mn-ea"/>
              </a:rPr>
              <a:t>如果</a:t>
            </a:r>
            <a:r>
              <a:rPr lang="zh-CN" altLang="en-US" sz="1200" dirty="0">
                <a:latin typeface="+mn-ea"/>
              </a:rPr>
              <a:t>没有需要处理的异常，可以省去</a:t>
            </a:r>
            <a:r>
              <a:rPr lang="en-US" altLang="zh-CN" sz="1200" dirty="0">
                <a:latin typeface="+mn-ea"/>
              </a:rPr>
              <a:t>exception</a:t>
            </a:r>
            <a:r>
              <a:rPr lang="zh-CN" altLang="en-US" sz="1200" dirty="0">
                <a:latin typeface="+mn-ea"/>
              </a:rPr>
              <a:t>、</a:t>
            </a:r>
            <a:r>
              <a:rPr lang="en-US" altLang="zh-CN" sz="1200" dirty="0">
                <a:latin typeface="+mn-ea"/>
              </a:rPr>
              <a:t>else</a:t>
            </a:r>
            <a:r>
              <a:rPr lang="zh-CN" altLang="en-US" sz="1200" dirty="0">
                <a:latin typeface="+mn-ea"/>
              </a:rPr>
              <a:t>。</a:t>
            </a:r>
            <a:endParaRPr lang="en-US" altLang="zh-CN" sz="1200" dirty="0">
              <a:latin typeface="+mn-ea"/>
            </a:endParaRPr>
          </a:p>
          <a:p>
            <a:pPr lvl="1"/>
            <a:r>
              <a:rPr lang="zh-CN" altLang="en-US" sz="1200" dirty="0">
                <a:latin typeface="+mn-ea"/>
              </a:rPr>
              <a:t>可以添加缺省异常处理：</a:t>
            </a:r>
            <a:r>
              <a:rPr lang="en-US" altLang="zh-CN" sz="1200" dirty="0">
                <a:latin typeface="+mn-ea"/>
              </a:rPr>
              <a:t>except:</a:t>
            </a:r>
            <a:r>
              <a:rPr lang="zh-CN" altLang="en-US" sz="1200" dirty="0">
                <a:latin typeface="+mn-ea"/>
              </a:rPr>
              <a:t>。缺省异常。缺省异常必须放在所有异常处理后面。</a:t>
            </a:r>
            <a:endParaRPr lang="en-US" altLang="zh-CN" sz="1200" dirty="0">
              <a:latin typeface="+mn-ea"/>
            </a:endParaRPr>
          </a:p>
          <a:p>
            <a:endParaRPr lang="en-US" altLang="zh-CN" sz="1200" dirty="0" smtClean="0"/>
          </a:p>
          <a:p>
            <a:pPr marL="914400" lvl="2" indent="0">
              <a:buNone/>
            </a:pPr>
            <a:endParaRPr lang="en-US" altLang="zh-CN" sz="1600" dirty="0"/>
          </a:p>
          <a:p>
            <a:endParaRPr lang="en-US" altLang="zh-CN" sz="1600" dirty="0" smtClean="0">
              <a:latin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10E7CBEB-309C-4332-8CAD-9A0F363A0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2931790"/>
            <a:ext cx="2035368" cy="106711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7CF9E23E-1264-49CE-989B-D38CEF7BC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7769" y="2637254"/>
            <a:ext cx="3384029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97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</a:t>
            </a:r>
            <a:r>
              <a:rPr lang="en-US" altLang="ko-KR" dirty="0"/>
              <a:t>.1 </a:t>
            </a:r>
            <a:r>
              <a:rPr lang="zh-CN" altLang="en-US" dirty="0"/>
              <a:t>异常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zh-CN" altLang="en-US" dirty="0"/>
              <a:t>用户自定义异常：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通过创建一个新的异常类，程序可以命名它们自己的异常。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异常应该是典型的继承自</a:t>
            </a:r>
            <a:r>
              <a:rPr lang="en-US" altLang="zh-CN" dirty="0">
                <a:latin typeface="+mn-ea"/>
              </a:rPr>
              <a:t>Exception</a:t>
            </a:r>
            <a:r>
              <a:rPr lang="zh-CN" altLang="en-US" dirty="0">
                <a:latin typeface="+mn-ea"/>
              </a:rPr>
              <a:t>类，通过直接或间接的方式。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自定义异常的使用方式和普通异常处理没有什么区别。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示例：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05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endParaRPr lang="en-US" altLang="zh-CN" sz="1800" b="1" dirty="0" smtClean="0"/>
          </a:p>
        </p:txBody>
      </p:sp>
      <p:sp>
        <p:nvSpPr>
          <p:cNvPr id="10" name="矩形: 圆角 4">
            <a:extLst>
              <a:ext uri="{FF2B5EF4-FFF2-40B4-BE49-F238E27FC236}">
                <a16:creationId xmlns="" xmlns:a16="http://schemas.microsoft.com/office/drawing/2014/main" id="{31E54B10-BE77-40AF-9AC6-CE2D2F14FDCB}"/>
              </a:ext>
            </a:extLst>
          </p:cNvPr>
          <p:cNvSpPr/>
          <p:nvPr/>
        </p:nvSpPr>
        <p:spPr>
          <a:xfrm>
            <a:off x="2781722" y="2571750"/>
            <a:ext cx="5200227" cy="2304256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dirty="0">
                <a:latin typeface="+mn-ea"/>
              </a:rPr>
              <a:t>class </a:t>
            </a:r>
            <a:r>
              <a:rPr lang="en-US" altLang="zh-CN" sz="1200" dirty="0" err="1">
                <a:latin typeface="+mn-ea"/>
              </a:rPr>
              <a:t>MyException</a:t>
            </a:r>
            <a:r>
              <a:rPr lang="en-US" altLang="zh-CN" sz="1200" dirty="0">
                <a:latin typeface="+mn-ea"/>
              </a:rPr>
              <a:t>(</a:t>
            </a:r>
            <a:r>
              <a:rPr lang="en-US" altLang="zh-CN" sz="1200" dirty="0" err="1">
                <a:latin typeface="+mn-ea"/>
              </a:rPr>
              <a:t>IOError</a:t>
            </a:r>
            <a:r>
              <a:rPr lang="en-US" altLang="zh-CN" sz="1200" dirty="0">
                <a:latin typeface="+mn-ea"/>
              </a:rPr>
              <a:t>):</a:t>
            </a:r>
          </a:p>
          <a:p>
            <a:r>
              <a:rPr lang="en-US" altLang="zh-CN" sz="1200" dirty="0">
                <a:latin typeface="+mn-ea"/>
              </a:rPr>
              <a:t>    def __</a:t>
            </a:r>
            <a:r>
              <a:rPr lang="en-US" altLang="zh-CN" sz="1200" dirty="0" err="1">
                <a:latin typeface="+mn-ea"/>
              </a:rPr>
              <a:t>init</a:t>
            </a:r>
            <a:r>
              <a:rPr lang="en-US" altLang="zh-CN" sz="1200" dirty="0">
                <a:latin typeface="+mn-ea"/>
              </a:rPr>
              <a:t>__(self, </a:t>
            </a:r>
            <a:r>
              <a:rPr lang="en-US" altLang="zh-CN" sz="1200" dirty="0" err="1">
                <a:latin typeface="+mn-ea"/>
              </a:rPr>
              <a:t>arg</a:t>
            </a:r>
            <a:r>
              <a:rPr lang="en-US" altLang="zh-CN" sz="1200" dirty="0">
                <a:latin typeface="+mn-ea"/>
              </a:rPr>
              <a:t>):</a:t>
            </a:r>
          </a:p>
          <a:p>
            <a:r>
              <a:rPr lang="en-US" altLang="zh-CN" sz="1200" dirty="0">
                <a:latin typeface="+mn-ea"/>
              </a:rPr>
              <a:t>        super().__</a:t>
            </a:r>
            <a:r>
              <a:rPr lang="en-US" altLang="zh-CN" sz="1200" dirty="0" err="1">
                <a:latin typeface="+mn-ea"/>
              </a:rPr>
              <a:t>init</a:t>
            </a:r>
            <a:r>
              <a:rPr lang="en-US" altLang="zh-CN" sz="1200" dirty="0">
                <a:latin typeface="+mn-ea"/>
              </a:rPr>
              <a:t>__(</a:t>
            </a:r>
            <a:r>
              <a:rPr lang="en-US" altLang="zh-CN" sz="1200" dirty="0" err="1">
                <a:latin typeface="+mn-ea"/>
              </a:rPr>
              <a:t>arg</a:t>
            </a:r>
            <a:r>
              <a:rPr lang="en-US" altLang="zh-CN" sz="1200" dirty="0">
                <a:latin typeface="+mn-ea"/>
              </a:rPr>
              <a:t>)</a:t>
            </a:r>
          </a:p>
          <a:p>
            <a:r>
              <a:rPr lang="en-US" altLang="zh-CN" sz="1200" dirty="0">
                <a:latin typeface="+mn-ea"/>
              </a:rPr>
              <a:t>        print("do something in user-define exception ...")try:</a:t>
            </a:r>
          </a:p>
          <a:p>
            <a:r>
              <a:rPr lang="en-US" altLang="zh-CN" sz="1200" dirty="0">
                <a:latin typeface="+mn-ea"/>
              </a:rPr>
              <a:t>    raise </a:t>
            </a:r>
            <a:r>
              <a:rPr lang="en-US" altLang="zh-CN" sz="1200" dirty="0" err="1">
                <a:latin typeface="+mn-ea"/>
              </a:rPr>
              <a:t>MyException</a:t>
            </a:r>
            <a:r>
              <a:rPr lang="en-US" altLang="zh-CN" sz="1200" dirty="0">
                <a:latin typeface="+mn-ea"/>
              </a:rPr>
              <a:t>("</a:t>
            </a:r>
            <a:r>
              <a:rPr lang="en-US" altLang="zh-CN" sz="1200" dirty="0" err="1">
                <a:latin typeface="+mn-ea"/>
              </a:rPr>
              <a:t>io</a:t>
            </a:r>
            <a:r>
              <a:rPr lang="en-US" altLang="zh-CN" sz="1200" dirty="0">
                <a:latin typeface="+mn-ea"/>
              </a:rPr>
              <a:t> exception ...")</a:t>
            </a:r>
          </a:p>
          <a:p>
            <a:r>
              <a:rPr lang="en-US" altLang="zh-CN" sz="1200" dirty="0">
                <a:latin typeface="+mn-ea"/>
              </a:rPr>
              <a:t>except </a:t>
            </a:r>
            <a:r>
              <a:rPr lang="en-US" altLang="zh-CN" sz="1200" dirty="0" err="1">
                <a:latin typeface="+mn-ea"/>
              </a:rPr>
              <a:t>MyException</a:t>
            </a:r>
            <a:r>
              <a:rPr lang="en-US" altLang="zh-CN" sz="1200" dirty="0">
                <a:latin typeface="+mn-ea"/>
              </a:rPr>
              <a:t> as me:</a:t>
            </a:r>
          </a:p>
          <a:p>
            <a:r>
              <a:rPr lang="en-US" altLang="zh-CN" sz="1200" dirty="0">
                <a:latin typeface="+mn-ea"/>
              </a:rPr>
              <a:t>    print(me)</a:t>
            </a:r>
          </a:p>
          <a:p>
            <a:endParaRPr lang="en-US" altLang="zh-CN" sz="1200" dirty="0">
              <a:latin typeface="+mn-ea"/>
            </a:endParaRPr>
          </a:p>
          <a:p>
            <a:r>
              <a:rPr lang="zh-CN" altLang="en-US" sz="1200" dirty="0">
                <a:latin typeface="+mn-ea"/>
              </a:rPr>
              <a:t>执行结果：</a:t>
            </a:r>
            <a:endParaRPr lang="en-US" altLang="zh-CN" sz="1200" dirty="0">
              <a:latin typeface="+mn-ea"/>
            </a:endParaRPr>
          </a:p>
          <a:p>
            <a:r>
              <a:rPr lang="en-US" altLang="zh-CN" sz="1200" dirty="0">
                <a:latin typeface="+mn-ea"/>
              </a:rPr>
              <a:t>do something in user-define exception ...</a:t>
            </a:r>
          </a:p>
          <a:p>
            <a:r>
              <a:rPr lang="en-US" altLang="zh-CN" sz="1200" dirty="0" err="1">
                <a:latin typeface="+mn-ea"/>
              </a:rPr>
              <a:t>io</a:t>
            </a:r>
            <a:r>
              <a:rPr lang="en-US" altLang="zh-CN" sz="1200" dirty="0">
                <a:latin typeface="+mn-ea"/>
              </a:rPr>
              <a:t> exception ...</a:t>
            </a:r>
            <a:endParaRPr lang="zh-CN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8636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wrap="square">
        <a:spAutoFit/>
      </a:bodyPr>
      <a:lstStyle>
        <a:defPPr algn="r">
          <a:defRPr sz="3200" b="1" dirty="0" smtClean="0">
            <a:solidFill>
              <a:schemeClr val="tx1">
                <a:lumMod val="75000"/>
                <a:lumOff val="25000"/>
              </a:schemeClr>
            </a:solidFill>
            <a:latin typeface="Arial" pitchFamily="34" charset="0"/>
            <a:ea typeface="맑은 고딕" pitchFamily="50" charset="-127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课程模板.potx" id="{30A6A78D-F1C2-4AFB-B6A0-ED75A34F213A}" vid="{7272AE31-60AE-4539-BBD5-EA7EB530B616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课程模板.potx" id="{30A6A78D-F1C2-4AFB-B6A0-ED75A34F213A}" vid="{0828B14C-3201-40B6-AA8D-656B309C51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课程模板</Template>
  <TotalTime>532</TotalTime>
  <Words>1938</Words>
  <Application>Microsoft Office PowerPoint</Application>
  <PresentationFormat>全屏显示(16:9)</PresentationFormat>
  <Paragraphs>383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37" baseType="lpstr">
      <vt:lpstr>맑은 고딕</vt:lpstr>
      <vt:lpstr>宋体</vt:lpstr>
      <vt:lpstr>Arial</vt:lpstr>
      <vt:lpstr>Calibri</vt:lpstr>
      <vt:lpstr>Wingdings</vt:lpstr>
      <vt:lpstr>Office 主题</vt:lpstr>
      <vt:lpstr>Custom Design</vt:lpstr>
      <vt:lpstr>PowerPoint 演示文稿</vt:lpstr>
      <vt:lpstr>简介：</vt:lpstr>
      <vt:lpstr>本章内容</vt:lpstr>
      <vt:lpstr>8.1 异常</vt:lpstr>
      <vt:lpstr>8.1 异常</vt:lpstr>
      <vt:lpstr>8.1 异常</vt:lpstr>
      <vt:lpstr>8.1 异常</vt:lpstr>
      <vt:lpstr>8.1 异常</vt:lpstr>
      <vt:lpstr>8.1 异常</vt:lpstr>
      <vt:lpstr>8.2断言与上下文管理</vt:lpstr>
      <vt:lpstr>8.2断言与上下文管理</vt:lpstr>
      <vt:lpstr>8.2断言与上下文管理</vt:lpstr>
      <vt:lpstr>8.2断言与上下文管理</vt:lpstr>
      <vt:lpstr>8.3单元测试</vt:lpstr>
      <vt:lpstr>8.3单元测试</vt:lpstr>
      <vt:lpstr>8.3单元测试</vt:lpstr>
      <vt:lpstr>8.3单元测试</vt:lpstr>
      <vt:lpstr>8.3单元测试</vt:lpstr>
      <vt:lpstr>8.3单元测试</vt:lpstr>
      <vt:lpstr>8.4使用sys模块回溯异常</vt:lpstr>
      <vt:lpstr>8.5使用IDLE调试代码</vt:lpstr>
      <vt:lpstr>8.5使用IDLE调试代码</vt:lpstr>
      <vt:lpstr>8.5使用IDLE调试代码</vt:lpstr>
      <vt:lpstr>8.5使用IDLE调试代码</vt:lpstr>
      <vt:lpstr>8.5使用IDLE调试代码</vt:lpstr>
      <vt:lpstr>8.6使用PDB模块调试程序</vt:lpstr>
      <vt:lpstr>8.6使用PDB模块调试程序</vt:lpstr>
      <vt:lpstr>8.6使用PDB模块调试程序</vt:lpstr>
      <vt:lpstr>8.7 本章小结：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James LI</dc:creator>
  <cp:lastModifiedBy>Microsoft</cp:lastModifiedBy>
  <cp:revision>77</cp:revision>
  <dcterms:created xsi:type="dcterms:W3CDTF">2016-08-01T05:33:37Z</dcterms:created>
  <dcterms:modified xsi:type="dcterms:W3CDTF">2017-12-03T09:39:27Z</dcterms:modified>
</cp:coreProperties>
</file>